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7" r:id="rId13"/>
    <p:sldId id="262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8" r:id="rId22"/>
    <p:sldId id="316" r:id="rId23"/>
    <p:sldId id="288" r:id="rId24"/>
    <p:sldId id="289" r:id="rId25"/>
    <p:sldId id="290" r:id="rId26"/>
    <p:sldId id="298" r:id="rId27"/>
    <p:sldId id="299" r:id="rId28"/>
    <p:sldId id="291" r:id="rId29"/>
    <p:sldId id="292" r:id="rId30"/>
    <p:sldId id="293" r:id="rId31"/>
    <p:sldId id="294" r:id="rId32"/>
    <p:sldId id="279" r:id="rId33"/>
    <p:sldId id="271" r:id="rId34"/>
    <p:sldId id="297" r:id="rId35"/>
    <p:sldId id="285" r:id="rId36"/>
    <p:sldId id="286" r:id="rId37"/>
    <p:sldId id="287" r:id="rId38"/>
    <p:sldId id="281" r:id="rId39"/>
    <p:sldId id="300" r:id="rId40"/>
    <p:sldId id="306" r:id="rId41"/>
    <p:sldId id="301" r:id="rId42"/>
    <p:sldId id="307" r:id="rId43"/>
    <p:sldId id="302" r:id="rId44"/>
    <p:sldId id="309" r:id="rId45"/>
    <p:sldId id="303" r:id="rId46"/>
    <p:sldId id="310" r:id="rId47"/>
    <p:sldId id="304" r:id="rId48"/>
    <p:sldId id="311" r:id="rId49"/>
    <p:sldId id="305" r:id="rId50"/>
    <p:sldId id="312" r:id="rId51"/>
    <p:sldId id="313" r:id="rId52"/>
    <p:sldId id="280" r:id="rId53"/>
    <p:sldId id="314" r:id="rId54"/>
    <p:sldId id="315" r:id="rId55"/>
    <p:sldId id="258" r:id="rId5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FFFF"/>
    <a:srgbClr val="A50021"/>
    <a:srgbClr val="FFFF66"/>
    <a:srgbClr val="996633"/>
    <a:srgbClr val="FFFFCC"/>
    <a:srgbClr val="0033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7213"/>
    <p:restoredTop sz="94664" autoAdjust="0"/>
  </p:normalViewPr>
  <p:slideViewPr>
    <p:cSldViewPr>
      <p:cViewPr varScale="1">
        <p:scale>
          <a:sx n="69" d="100"/>
          <a:sy n="69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ADA64-B965-494C-91C4-60951C9A351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BB74-7928-4290-8A75-DD4CD7BF56F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2C7D0-D8BA-4DEF-9C74-CD8972A3EDD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5C00-96FF-4D07-80FB-7704985C439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BAA06-CF80-44AB-9D9C-57E561ABA15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B414A-4AE8-4CF1-9BF7-1276518A98D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33385-5708-40F8-A3A6-8FC22875999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85E63-0A0A-477A-B545-D08C6A0712F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AF5CE-A17C-4761-A8A4-9A3C65B2250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B01BB-D3E3-43BD-8703-45636683124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AA72A-285A-47E3-91E6-BDC6E09E8FC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00FF99"/>
            </a:gs>
            <a:gs pos="100000">
              <a:srgbClr val="FFFF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85ED93A-06F3-42CD-804E-36B09C7F2726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ook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09800" cy="1457325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1143000"/>
            <a:ext cx="7620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000" b="1" dirty="0">
                <a:solidFill>
                  <a:srgbClr val="3333FF"/>
                </a:solidFill>
                <a:cs typeface="Simplified Arabic" pitchFamily="2" charset="-78"/>
              </a:rPr>
              <a:t>جامعة </a:t>
            </a:r>
            <a:r>
              <a:rPr lang="ar-SA" sz="4000" b="1" dirty="0" smtClean="0">
                <a:solidFill>
                  <a:srgbClr val="3333FF"/>
                </a:solidFill>
                <a:cs typeface="Simplified Arabic" pitchFamily="2" charset="-78"/>
              </a:rPr>
              <a:t>تلمسان </a:t>
            </a:r>
            <a:endParaRPr lang="ar-AE" sz="4000" b="1" dirty="0">
              <a:solidFill>
                <a:srgbClr val="3333FF"/>
              </a:solidFill>
              <a:cs typeface="Simplified Arabic" pitchFamily="2" charset="-78"/>
            </a:endParaRPr>
          </a:p>
          <a:p>
            <a:pPr algn="ctr">
              <a:spcBef>
                <a:spcPct val="50000"/>
              </a:spcBef>
            </a:pPr>
            <a:r>
              <a:rPr lang="ar-AE" sz="3600" b="1" dirty="0">
                <a:solidFill>
                  <a:srgbClr val="003366"/>
                </a:solidFill>
                <a:cs typeface="Simplified Arabic" pitchFamily="2" charset="-78"/>
              </a:rPr>
              <a:t>                    عرض </a:t>
            </a:r>
            <a:r>
              <a:rPr lang="ar-AE" sz="3600" b="1" dirty="0" err="1">
                <a:solidFill>
                  <a:srgbClr val="003366"/>
                </a:solidFill>
                <a:cs typeface="Simplified Arabic" pitchFamily="2" charset="-78"/>
              </a:rPr>
              <a:t>الدكتور </a:t>
            </a:r>
            <a:r>
              <a:rPr lang="ar-AE" sz="3600" b="1" dirty="0">
                <a:solidFill>
                  <a:srgbClr val="003366"/>
                </a:solidFill>
                <a:cs typeface="Simplified Arabic" pitchFamily="2" charset="-78"/>
              </a:rPr>
              <a:t>: طاهر قطبي</a:t>
            </a:r>
            <a:r>
              <a:rPr lang="ar-AE" sz="4000" b="1" dirty="0">
                <a:solidFill>
                  <a:srgbClr val="003366"/>
                </a:solidFill>
                <a:cs typeface="Simplified Arabic" pitchFamily="2" charset="-78"/>
              </a:rPr>
              <a:t>  </a:t>
            </a:r>
            <a:endParaRPr lang="fr-FR" sz="4000" b="1" dirty="0">
              <a:solidFill>
                <a:srgbClr val="003366"/>
              </a:solidFill>
              <a:cs typeface="Simplified Arabic" pitchFamily="2" charset="-78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3400" y="3276600"/>
            <a:ext cx="3429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FF0000"/>
                </a:solidFill>
                <a:cs typeface="Simplified Arabic" pitchFamily="2" charset="-78"/>
              </a:rPr>
              <a:t>اسم الفاعل</a:t>
            </a:r>
            <a:endParaRPr lang="fr-FR" sz="6600" b="1" dirty="0">
              <a:solidFill>
                <a:srgbClr val="FF0000"/>
              </a:solidFill>
              <a:cs typeface="Simplified Arabic" pitchFamily="2" charset="-78"/>
            </a:endParaRPr>
          </a:p>
        </p:txBody>
      </p:sp>
      <p:pic>
        <p:nvPicPr>
          <p:cNvPr id="3082" name="Picture 10" descr="book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0"/>
            <a:ext cx="2286000" cy="1741488"/>
          </a:xfrm>
          <a:prstGeom prst="rect">
            <a:avLst/>
          </a:prstGeom>
          <a:noFill/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9600" y="3321050"/>
            <a:ext cx="4038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600" b="1" dirty="0">
                <a:solidFill>
                  <a:srgbClr val="FF0000"/>
                </a:solidFill>
                <a:cs typeface="Simplified Arabic" pitchFamily="2" charset="-78"/>
              </a:rPr>
              <a:t>اسم المفعول</a:t>
            </a:r>
            <a:endParaRPr lang="fr-FR" sz="6600" b="1" dirty="0">
              <a:solidFill>
                <a:srgbClr val="FF0000"/>
              </a:solidFill>
              <a:cs typeface="Simplified Arabic" pitchFamily="2" charset="-78"/>
            </a:endParaRPr>
          </a:p>
        </p:txBody>
      </p:sp>
      <p:pic>
        <p:nvPicPr>
          <p:cNvPr id="3084" name="Picture 12" descr="إطلاق نار متحركة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5194300"/>
            <a:ext cx="3886200" cy="132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k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9" grpId="0" autoUpdateAnimBg="0"/>
      <p:bldP spid="308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057400" y="2362200"/>
            <a:ext cx="5410200" cy="163195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ضَـ  رَ بَ</a:t>
            </a:r>
            <a:endParaRPr lang="fr-FR" sz="9600" b="1">
              <a:solidFill>
                <a:srgbClr val="996633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057400" y="2362200"/>
            <a:ext cx="5410200" cy="163195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ضَـ</a:t>
            </a:r>
            <a:r>
              <a:rPr lang="ar-SA" sz="9600" b="1">
                <a:solidFill>
                  <a:schemeClr val="accent2"/>
                </a:solidFill>
                <a:cs typeface="Simplified Arabic" pitchFamily="2" charset="-78"/>
              </a:rPr>
              <a:t>ا</a:t>
            </a: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 رِ ب</a:t>
            </a:r>
            <a:endParaRPr lang="fr-FR" sz="9600" b="1">
              <a:solidFill>
                <a:srgbClr val="996633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1066800"/>
            <a:ext cx="7696200" cy="4876800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685800" y="2667000"/>
            <a:ext cx="7696200" cy="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495800" y="1066800"/>
            <a:ext cx="0" cy="487680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953000" y="1339850"/>
            <a:ext cx="27971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7200" b="1">
                <a:solidFill>
                  <a:schemeClr val="accent2"/>
                </a:solidFill>
              </a:rPr>
              <a:t>الفعل</a:t>
            </a:r>
            <a:endParaRPr lang="fr-FR" sz="7200" b="1">
              <a:solidFill>
                <a:schemeClr val="accent2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85800" y="1371600"/>
            <a:ext cx="3657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7200" b="1">
                <a:solidFill>
                  <a:schemeClr val="accent2"/>
                </a:solidFill>
              </a:rPr>
              <a:t>اسم الفاعل</a:t>
            </a:r>
            <a:endParaRPr lang="fr-FR" sz="7200" b="1">
              <a:solidFill>
                <a:schemeClr val="accent2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953000" y="3549650"/>
            <a:ext cx="27971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7200" b="1">
                <a:solidFill>
                  <a:srgbClr val="A50021"/>
                </a:solidFill>
              </a:rPr>
              <a:t>ضَرَبَ</a:t>
            </a:r>
            <a:endParaRPr lang="fr-FR" sz="7200" b="1">
              <a:solidFill>
                <a:srgbClr val="A50021"/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09600" y="3581400"/>
            <a:ext cx="3765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7200" b="1">
                <a:solidFill>
                  <a:srgbClr val="A50021"/>
                </a:solidFill>
              </a:rPr>
              <a:t>ضارِب</a:t>
            </a:r>
            <a:endParaRPr lang="fr-FR" sz="72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19200" y="1600200"/>
            <a:ext cx="64770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8800" b="1">
                <a:solidFill>
                  <a:srgbClr val="FF3300"/>
                </a:solidFill>
              </a:rPr>
              <a:t>ماذا نسمي كلمة</a:t>
            </a:r>
            <a:r>
              <a:rPr lang="ar-SA" sz="8800" b="1">
                <a:solidFill>
                  <a:schemeClr val="accent2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ar-SA" sz="8800" b="1">
                <a:solidFill>
                  <a:schemeClr val="accent2"/>
                </a:solidFill>
              </a:rPr>
              <a:t>( مضروب)؟</a:t>
            </a:r>
            <a:endParaRPr lang="fr-FR"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807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800" b="1">
                <a:solidFill>
                  <a:srgbClr val="FF3300"/>
                </a:solidFill>
              </a:rPr>
              <a:t>نسميها                           </a:t>
            </a:r>
            <a:r>
              <a:rPr lang="ar-SA" sz="4800" b="1">
                <a:solidFill>
                  <a:schemeClr val="accent2"/>
                </a:solidFill>
              </a:rPr>
              <a:t>اسم مفعول</a:t>
            </a:r>
            <a:endParaRPr lang="fr-FR" sz="4800" b="1">
              <a:solidFill>
                <a:schemeClr val="accent2"/>
              </a:solidFill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H="1">
            <a:off x="3429000" y="1570038"/>
            <a:ext cx="2667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43000" y="3429000"/>
            <a:ext cx="69342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000">
                <a:solidFill>
                  <a:srgbClr val="FF3300"/>
                </a:solidFill>
              </a:rPr>
              <a:t>لاحظ العلاقة بين</a:t>
            </a:r>
          </a:p>
          <a:p>
            <a:pPr algn="ctr">
              <a:spcBef>
                <a:spcPct val="50000"/>
              </a:spcBef>
            </a:pPr>
            <a:r>
              <a:rPr lang="ar-SA" sz="6000">
                <a:solidFill>
                  <a:schemeClr val="accent2"/>
                </a:solidFill>
              </a:rPr>
              <a:t>    ضَرَبَ      و </a:t>
            </a:r>
            <a:r>
              <a:rPr lang="ar-SA" sz="6000">
                <a:solidFill>
                  <a:srgbClr val="FF0000"/>
                </a:solidFill>
              </a:rPr>
              <a:t>م</a:t>
            </a:r>
            <a:r>
              <a:rPr lang="ar-SA" sz="6000">
                <a:solidFill>
                  <a:schemeClr val="accent2"/>
                </a:solidFill>
              </a:rPr>
              <a:t>ضر</a:t>
            </a:r>
            <a:r>
              <a:rPr lang="ar-SA" sz="6000">
                <a:solidFill>
                  <a:srgbClr val="FF0000"/>
                </a:solidFill>
              </a:rPr>
              <a:t>و</a:t>
            </a:r>
            <a:r>
              <a:rPr lang="ar-SA" sz="6000">
                <a:solidFill>
                  <a:schemeClr val="accent2"/>
                </a:solidFill>
              </a:rPr>
              <a:t>ب</a:t>
            </a:r>
            <a:endParaRPr lang="fr-FR" sz="6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52600" y="2362200"/>
            <a:ext cx="5943600" cy="163195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 ضَـ  رَ  بَ</a:t>
            </a:r>
            <a:endParaRPr lang="fr-FR" sz="9600" b="1">
              <a:solidFill>
                <a:srgbClr val="996633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52600" y="2362200"/>
            <a:ext cx="5943600" cy="163195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 </a:t>
            </a:r>
            <a:r>
              <a:rPr lang="ar-SA" sz="9600" b="1">
                <a:solidFill>
                  <a:schemeClr val="accent2"/>
                </a:solidFill>
                <a:cs typeface="Simplified Arabic" pitchFamily="2" charset="-78"/>
              </a:rPr>
              <a:t>مَ</a:t>
            </a: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ضـر</a:t>
            </a:r>
            <a:r>
              <a:rPr lang="ar-SA" sz="9600" b="1">
                <a:solidFill>
                  <a:schemeClr val="accent2"/>
                </a:solidFill>
                <a:cs typeface="Simplified Arabic" pitchFamily="2" charset="-78"/>
              </a:rPr>
              <a:t>و</a:t>
            </a: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ب</a:t>
            </a:r>
            <a:endParaRPr lang="fr-FR" sz="9600" b="1">
              <a:solidFill>
                <a:srgbClr val="996633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52600" y="2362200"/>
            <a:ext cx="5943600" cy="163195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 ضَـ  رَ  بَ</a:t>
            </a:r>
            <a:endParaRPr lang="fr-FR" sz="9600" b="1">
              <a:solidFill>
                <a:srgbClr val="996633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52600" y="2362200"/>
            <a:ext cx="5943600" cy="163195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 </a:t>
            </a:r>
            <a:r>
              <a:rPr lang="ar-SA" sz="9600" b="1">
                <a:solidFill>
                  <a:schemeClr val="accent2"/>
                </a:solidFill>
                <a:cs typeface="Simplified Arabic" pitchFamily="2" charset="-78"/>
              </a:rPr>
              <a:t>مَ</a:t>
            </a: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ضـر</a:t>
            </a:r>
            <a:r>
              <a:rPr lang="ar-SA" sz="9600" b="1">
                <a:solidFill>
                  <a:schemeClr val="accent2"/>
                </a:solidFill>
                <a:cs typeface="Simplified Arabic" pitchFamily="2" charset="-78"/>
              </a:rPr>
              <a:t>و</a:t>
            </a: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ب</a:t>
            </a:r>
            <a:endParaRPr lang="fr-FR" sz="9600" b="1">
              <a:solidFill>
                <a:srgbClr val="996633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52600" y="2362200"/>
            <a:ext cx="5943600" cy="163195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 ضَـ  رَ  بَ</a:t>
            </a:r>
            <a:endParaRPr lang="fr-FR" sz="9600" b="1">
              <a:solidFill>
                <a:srgbClr val="996633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إطلاق نار متحركة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971800"/>
            <a:ext cx="8991600" cy="3886200"/>
          </a:xfrm>
          <a:prstGeom prst="rect">
            <a:avLst/>
          </a:prstGeom>
          <a:noFill/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62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rgbClr val="FF3300"/>
                </a:solidFill>
                <a:cs typeface="Simplified Arabic" pitchFamily="2" charset="-78"/>
              </a:rPr>
              <a:t>يضربُ الجنديُّ الجدارَ بالنارِ</a:t>
            </a:r>
            <a:endParaRPr lang="fr-FR" sz="4800" b="1">
              <a:solidFill>
                <a:srgbClr val="FF3300"/>
              </a:solidFill>
              <a:cs typeface="Simplified Arabic" pitchFamily="2" charset="-78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228600" y="1524000"/>
            <a:ext cx="43434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>
                <a:solidFill>
                  <a:schemeClr val="accent2"/>
                </a:solidFill>
              </a:rPr>
              <a:t>الجنديُّ قام بالحدث فيوصف بأنه:</a:t>
            </a:r>
          </a:p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rgbClr val="FF3300"/>
                </a:solidFill>
              </a:rPr>
              <a:t>          ضارِب</a:t>
            </a:r>
            <a:endParaRPr lang="fr-FR" sz="4800" b="1">
              <a:solidFill>
                <a:srgbClr val="FF33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419600" y="1524000"/>
            <a:ext cx="47244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chemeClr val="accent2"/>
                </a:solidFill>
              </a:rPr>
              <a:t>الجدار وقع عليه الحدث فيوصف بأنه:</a:t>
            </a:r>
          </a:p>
          <a:p>
            <a:pPr>
              <a:spcBef>
                <a:spcPct val="50000"/>
              </a:spcBef>
            </a:pPr>
            <a:r>
              <a:rPr lang="ar-SA" sz="4800" b="1">
                <a:solidFill>
                  <a:srgbClr val="FF3300"/>
                </a:solidFill>
              </a:rPr>
              <a:t>    مضروب</a:t>
            </a:r>
            <a:endParaRPr lang="fr-FR" sz="4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tak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k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2" grpId="0" autoUpdateAnimBg="0"/>
      <p:bldP spid="205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52600" y="2362200"/>
            <a:ext cx="5943600" cy="163195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 </a:t>
            </a:r>
            <a:r>
              <a:rPr lang="ar-SA" sz="9600" b="1">
                <a:solidFill>
                  <a:schemeClr val="accent2"/>
                </a:solidFill>
                <a:cs typeface="Simplified Arabic" pitchFamily="2" charset="-78"/>
              </a:rPr>
              <a:t>مَ</a:t>
            </a: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ضـر</a:t>
            </a:r>
            <a:r>
              <a:rPr lang="ar-SA" sz="9600" b="1">
                <a:solidFill>
                  <a:schemeClr val="accent2"/>
                </a:solidFill>
                <a:cs typeface="Simplified Arabic" pitchFamily="2" charset="-78"/>
              </a:rPr>
              <a:t>و</a:t>
            </a: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ب</a:t>
            </a:r>
            <a:endParaRPr lang="fr-FR" sz="9600" b="1">
              <a:solidFill>
                <a:srgbClr val="996633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1066800"/>
            <a:ext cx="7696200" cy="4876800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85800" y="2667000"/>
            <a:ext cx="7696200" cy="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4495800" y="1066800"/>
            <a:ext cx="0" cy="487680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953000" y="1339850"/>
            <a:ext cx="27971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7200" b="1">
                <a:solidFill>
                  <a:schemeClr val="accent2"/>
                </a:solidFill>
              </a:rPr>
              <a:t>الفعل</a:t>
            </a:r>
            <a:endParaRPr lang="fr-FR" sz="7200" b="1">
              <a:solidFill>
                <a:schemeClr val="accent2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5800" y="1371600"/>
            <a:ext cx="3657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chemeClr val="accent2"/>
                </a:solidFill>
              </a:rPr>
              <a:t>اسم المفعول</a:t>
            </a:r>
            <a:endParaRPr lang="fr-FR" sz="6600" b="1">
              <a:solidFill>
                <a:schemeClr val="accent2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953000" y="3549650"/>
            <a:ext cx="27971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7200" b="1">
                <a:solidFill>
                  <a:srgbClr val="A50021"/>
                </a:solidFill>
              </a:rPr>
              <a:t>ضَرَبَ</a:t>
            </a:r>
            <a:endParaRPr lang="fr-FR" sz="7200" b="1">
              <a:solidFill>
                <a:srgbClr val="A50021"/>
              </a:solidFill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09600" y="3581400"/>
            <a:ext cx="3765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7200" b="1">
                <a:solidFill>
                  <a:srgbClr val="A50021"/>
                </a:solidFill>
              </a:rPr>
              <a:t>مضروب</a:t>
            </a:r>
            <a:endParaRPr lang="fr-FR" sz="72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8001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</a:rPr>
              <a:t>تابعْ عرضَ الشرائح التالية، وحدد </a:t>
            </a:r>
            <a:r>
              <a:rPr lang="ar-SA" sz="5400" b="1" u="sng">
                <a:solidFill>
                  <a:schemeClr val="accent2"/>
                </a:solidFill>
              </a:rPr>
              <a:t>اسم الفاعل</a:t>
            </a:r>
            <a:r>
              <a:rPr lang="ar-SA" sz="5400" b="1">
                <a:solidFill>
                  <a:schemeClr val="accent2"/>
                </a:solidFill>
              </a:rPr>
              <a:t> </a:t>
            </a:r>
            <a:r>
              <a:rPr lang="ar-SA" sz="5400" b="1" u="sng">
                <a:solidFill>
                  <a:schemeClr val="accent2"/>
                </a:solidFill>
              </a:rPr>
              <a:t>واسم المفعول</a:t>
            </a:r>
            <a:r>
              <a:rPr lang="ar-SA" sz="5400" b="1">
                <a:solidFill>
                  <a:schemeClr val="accent2"/>
                </a:solidFill>
              </a:rPr>
              <a:t> في الكلمات </a:t>
            </a:r>
            <a:r>
              <a:rPr lang="ar-SA" sz="5400" b="1">
                <a:solidFill>
                  <a:srgbClr val="A50021"/>
                </a:solidFill>
              </a:rPr>
              <a:t>الملونة</a:t>
            </a:r>
            <a:r>
              <a:rPr lang="ar-SA" sz="5400" b="1">
                <a:solidFill>
                  <a:schemeClr val="accent2"/>
                </a:solidFill>
              </a:rPr>
              <a:t> فيها، واذكر </a:t>
            </a:r>
            <a:r>
              <a:rPr lang="ar-SA" sz="5400" b="1" u="sng">
                <a:solidFill>
                  <a:schemeClr val="accent2"/>
                </a:solidFill>
              </a:rPr>
              <a:t>فعل</a:t>
            </a:r>
            <a:r>
              <a:rPr lang="ar-SA" sz="5400" b="1">
                <a:solidFill>
                  <a:schemeClr val="accent2"/>
                </a:solidFill>
              </a:rPr>
              <a:t> كل منها</a:t>
            </a:r>
            <a:endParaRPr lang="fr-FR" sz="5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mbul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8991600" cy="1447800"/>
          </a:xfrm>
          <a:prstGeom prst="rect">
            <a:avLst/>
          </a:prstGeom>
          <a:noFill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66800" y="2362200"/>
            <a:ext cx="72390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  <a:cs typeface="Simplified Arabic" pitchFamily="2" charset="-78"/>
              </a:rPr>
              <a:t>نقول: سارت الحافلة، فهي: </a:t>
            </a:r>
          </a:p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A50021"/>
                </a:solidFill>
                <a:cs typeface="Simplified Arabic" pitchFamily="2" charset="-78"/>
              </a:rPr>
              <a:t>سائرة</a:t>
            </a:r>
            <a:endParaRPr lang="fr-FR" sz="9600" b="1">
              <a:solidFill>
                <a:srgbClr val="A50021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bus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6425" cy="3414713"/>
          </a:xfrm>
          <a:prstGeom prst="rect">
            <a:avLst/>
          </a:prstGeo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43000" y="3581400"/>
            <a:ext cx="72390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  <a:cs typeface="Simplified Arabic" pitchFamily="2" charset="-78"/>
              </a:rPr>
              <a:t>نقول: أضاء المصباحُ، فهو: </a:t>
            </a:r>
          </a:p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A50021"/>
                </a:solidFill>
                <a:cs typeface="Simplified Arabic" pitchFamily="2" charset="-78"/>
              </a:rPr>
              <a:t>مُضِيء</a:t>
            </a:r>
            <a:endParaRPr lang="fr-FR" sz="9600" b="1">
              <a:solidFill>
                <a:srgbClr val="A50021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ike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6438" cy="2652713"/>
          </a:xfrm>
          <a:prstGeom prst="rect">
            <a:avLst/>
          </a:prstGeo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066800" y="2986088"/>
            <a:ext cx="72390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  <a:cs typeface="Simplified Arabic" pitchFamily="2" charset="-78"/>
              </a:rPr>
              <a:t>نقول: مشى الرياضيّ، فهو: </a:t>
            </a:r>
          </a:p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A50021"/>
                </a:solidFill>
                <a:cs typeface="Simplified Arabic" pitchFamily="2" charset="-78"/>
              </a:rPr>
              <a:t>ماشٍ</a:t>
            </a:r>
            <a:endParaRPr lang="fr-FR" sz="9600" b="1">
              <a:solidFill>
                <a:srgbClr val="A50021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686800" cy="1931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rgbClr val="A50021"/>
                </a:solidFill>
                <a:cs typeface="Simplified Arabic" pitchFamily="2" charset="-78"/>
              </a:rPr>
              <a:t>نقول:</a:t>
            </a:r>
          </a:p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cs typeface="Simplified Arabic" pitchFamily="2" charset="-78"/>
              </a:rPr>
              <a:t> استخرجَ المهندسُ النفطَ من البحرِ. </a:t>
            </a:r>
            <a:endParaRPr lang="fr-FR" sz="4800" b="1">
              <a:solidFill>
                <a:srgbClr val="A50021"/>
              </a:solidFill>
              <a:cs typeface="Simplified Arabic" pitchFamily="2" charset="-78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114800" y="2362200"/>
            <a:ext cx="47244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800" b="1">
                <a:solidFill>
                  <a:srgbClr val="A50021"/>
                </a:solidFill>
                <a:cs typeface="Simplified Arabic" pitchFamily="2" charset="-78"/>
              </a:rPr>
              <a:t>فنصِف المهندسَ بأنه: </a:t>
            </a:r>
          </a:p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rgbClr val="A50021"/>
                </a:solidFill>
                <a:cs typeface="Simplified Arabic" pitchFamily="2" charset="-78"/>
              </a:rPr>
              <a:t> </a:t>
            </a:r>
            <a:r>
              <a:rPr lang="ar-SA" sz="4800" b="1">
                <a:solidFill>
                  <a:schemeClr val="accent2"/>
                </a:solidFill>
                <a:cs typeface="Simplified Arabic" pitchFamily="2" charset="-78"/>
              </a:rPr>
              <a:t>مُستخرِج</a:t>
            </a:r>
          </a:p>
          <a:p>
            <a:pPr>
              <a:spcBef>
                <a:spcPct val="50000"/>
              </a:spcBef>
            </a:pPr>
            <a:r>
              <a:rPr lang="ar-SA" sz="4800" b="1">
                <a:solidFill>
                  <a:srgbClr val="A50021"/>
                </a:solidFill>
                <a:cs typeface="Simplified Arabic" pitchFamily="2" charset="-78"/>
              </a:rPr>
              <a:t>ونصِف النفطَ بأنه: </a:t>
            </a:r>
          </a:p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rgbClr val="A50021"/>
                </a:solidFill>
                <a:cs typeface="Simplified Arabic" pitchFamily="2" charset="-78"/>
              </a:rPr>
              <a:t> </a:t>
            </a:r>
            <a:r>
              <a:rPr lang="ar-SA" sz="4800" b="1">
                <a:solidFill>
                  <a:schemeClr val="accent2"/>
                </a:solidFill>
                <a:cs typeface="Simplified Arabic" pitchFamily="2" charset="-78"/>
              </a:rPr>
              <a:t>مُستخرَج </a:t>
            </a:r>
            <a:endParaRPr lang="fr-FR" sz="4800" b="1">
              <a:solidFill>
                <a:srgbClr val="A50021"/>
              </a:solidFill>
              <a:cs typeface="Simplified Arabic" pitchFamily="2" charset="-78"/>
            </a:endParaRPr>
          </a:p>
        </p:txBody>
      </p:sp>
      <p:pic>
        <p:nvPicPr>
          <p:cNvPr id="46084" name="Picture 4" descr="منشأة نفطي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4838"/>
            <a:ext cx="4800600" cy="360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operator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3665538" cy="4648200"/>
          </a:xfrm>
          <a:prstGeom prst="rect">
            <a:avLst/>
          </a:prstGeom>
          <a:noFill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8686800" cy="1931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rgbClr val="A50021"/>
                </a:solidFill>
                <a:cs typeface="Simplified Arabic" pitchFamily="2" charset="-78"/>
              </a:rPr>
              <a:t>نقول:</a:t>
            </a:r>
          </a:p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cs typeface="Simplified Arabic" pitchFamily="2" charset="-78"/>
              </a:rPr>
              <a:t> شاهَدَ العالِمُ النجمَ في السماء. </a:t>
            </a:r>
            <a:endParaRPr lang="fr-FR" sz="4800" b="1">
              <a:solidFill>
                <a:srgbClr val="A50021"/>
              </a:solidFill>
              <a:cs typeface="Simplified Arabic" pitchFamily="2" charset="-78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962400" y="2362200"/>
            <a:ext cx="41910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800" b="1">
                <a:solidFill>
                  <a:srgbClr val="A50021"/>
                </a:solidFill>
                <a:cs typeface="Simplified Arabic" pitchFamily="2" charset="-78"/>
              </a:rPr>
              <a:t>فنصِف العالِمَ بأنه: </a:t>
            </a:r>
          </a:p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rgbClr val="A50021"/>
                </a:solidFill>
                <a:cs typeface="Simplified Arabic" pitchFamily="2" charset="-78"/>
              </a:rPr>
              <a:t> </a:t>
            </a:r>
            <a:r>
              <a:rPr lang="ar-SA" sz="4800" b="1">
                <a:solidFill>
                  <a:schemeClr val="accent2"/>
                </a:solidFill>
                <a:cs typeface="Simplified Arabic" pitchFamily="2" charset="-78"/>
              </a:rPr>
              <a:t>مُشاهِد</a:t>
            </a:r>
          </a:p>
          <a:p>
            <a:pPr>
              <a:spcBef>
                <a:spcPct val="50000"/>
              </a:spcBef>
            </a:pPr>
            <a:r>
              <a:rPr lang="ar-SA" sz="4800" b="1">
                <a:solidFill>
                  <a:srgbClr val="A50021"/>
                </a:solidFill>
                <a:cs typeface="Simplified Arabic" pitchFamily="2" charset="-78"/>
              </a:rPr>
              <a:t>ونصِف النجمَ بأنه: </a:t>
            </a:r>
          </a:p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rgbClr val="A50021"/>
                </a:solidFill>
                <a:cs typeface="Simplified Arabic" pitchFamily="2" charset="-78"/>
              </a:rPr>
              <a:t> </a:t>
            </a:r>
            <a:r>
              <a:rPr lang="ar-SA" sz="4800" b="1">
                <a:solidFill>
                  <a:schemeClr val="accent2"/>
                </a:solidFill>
                <a:cs typeface="Simplified Arabic" pitchFamily="2" charset="-78"/>
              </a:rPr>
              <a:t>مُشاهَد </a:t>
            </a:r>
            <a:endParaRPr lang="fr-FR" sz="4800" b="1">
              <a:solidFill>
                <a:srgbClr val="A50021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14400" y="3367088"/>
            <a:ext cx="72390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  <a:cs typeface="Simplified Arabic" pitchFamily="2" charset="-78"/>
              </a:rPr>
              <a:t>قال تعالى: [ فاقضِ ما أنتَ </a:t>
            </a:r>
          </a:p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A50021"/>
                </a:solidFill>
                <a:cs typeface="Simplified Arabic" pitchFamily="2" charset="-78"/>
              </a:rPr>
              <a:t>قاضٍ]</a:t>
            </a:r>
            <a:endParaRPr lang="fr-FR" sz="9600" b="1">
              <a:solidFill>
                <a:srgbClr val="A50021"/>
              </a:solidFill>
              <a:cs typeface="Simplified Arabic" pitchFamily="2" charset="-78"/>
            </a:endParaRPr>
          </a:p>
        </p:txBody>
      </p:sp>
      <p:pic>
        <p:nvPicPr>
          <p:cNvPr id="38915" name="Picture 3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3290888"/>
            <a:ext cx="80772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  <a:cs typeface="Simplified Arabic" pitchFamily="2" charset="-78"/>
              </a:rPr>
              <a:t>قال تعالى: [ كانَ على ربِّكَ حَتْماً </a:t>
            </a:r>
          </a:p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A50021"/>
                </a:solidFill>
                <a:cs typeface="Simplified Arabic" pitchFamily="2" charset="-78"/>
              </a:rPr>
              <a:t>مقضيّاً]</a:t>
            </a:r>
            <a:endParaRPr lang="fr-FR" sz="9600" b="1">
              <a:solidFill>
                <a:srgbClr val="A50021"/>
              </a:solidFill>
              <a:cs typeface="Simplified Arabic" pitchFamily="2" charset="-78"/>
            </a:endParaRPr>
          </a:p>
        </p:txBody>
      </p:sp>
      <p:pic>
        <p:nvPicPr>
          <p:cNvPr id="39939" name="Picture 3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304800"/>
            <a:ext cx="883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b="1">
                <a:solidFill>
                  <a:schemeClr val="accent2"/>
                </a:solidFill>
              </a:rPr>
              <a:t>شاهد </a:t>
            </a:r>
            <a:r>
              <a:rPr lang="ar-AE" sz="3600" b="1">
                <a:solidFill>
                  <a:schemeClr val="accent2"/>
                </a:solidFill>
              </a:rPr>
              <a:t>ال</a:t>
            </a:r>
            <a:r>
              <a:rPr lang="ar-SA" sz="3600" b="1">
                <a:solidFill>
                  <a:schemeClr val="accent2"/>
                </a:solidFill>
              </a:rPr>
              <a:t>لقطة ثم صِف كلاً من </a:t>
            </a:r>
            <a:r>
              <a:rPr lang="ar-SA" sz="3600" b="1">
                <a:solidFill>
                  <a:srgbClr val="FF3300"/>
                </a:solidFill>
              </a:rPr>
              <a:t>الرجل</a:t>
            </a:r>
            <a:r>
              <a:rPr lang="ar-SA" sz="3600" b="1">
                <a:solidFill>
                  <a:schemeClr val="accent2"/>
                </a:solidFill>
              </a:rPr>
              <a:t> </a:t>
            </a:r>
            <a:r>
              <a:rPr lang="ar-SA" sz="3600" b="1">
                <a:solidFill>
                  <a:srgbClr val="FF3300"/>
                </a:solidFill>
              </a:rPr>
              <a:t>والحاسوب</a:t>
            </a:r>
            <a:r>
              <a:rPr lang="ar-SA" sz="3600" b="1">
                <a:solidFill>
                  <a:schemeClr val="accent2"/>
                </a:solidFill>
              </a:rPr>
              <a:t> بكلمة واحدة لكل منهما:</a:t>
            </a:r>
            <a:endParaRPr lang="fr-FR" sz="3600" b="1">
              <a:solidFill>
                <a:schemeClr val="accent2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53340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b="1">
                <a:solidFill>
                  <a:srgbClr val="FF3300"/>
                </a:solidFill>
              </a:rPr>
              <a:t>الرجل</a:t>
            </a:r>
            <a:r>
              <a:rPr lang="ar-SA" sz="3600" b="1">
                <a:solidFill>
                  <a:schemeClr val="accent2"/>
                </a:solidFill>
              </a:rPr>
              <a:t> : ..............           </a:t>
            </a:r>
            <a:r>
              <a:rPr lang="ar-SA" sz="3600" b="1">
                <a:solidFill>
                  <a:srgbClr val="FF3300"/>
                </a:solidFill>
              </a:rPr>
              <a:t>الحاسوب </a:t>
            </a:r>
            <a:r>
              <a:rPr lang="ar-SA" sz="3600" b="1">
                <a:solidFill>
                  <a:schemeClr val="accent2"/>
                </a:solidFill>
              </a:rPr>
              <a:t>: ..................</a:t>
            </a:r>
            <a:endParaRPr lang="fr-FR" sz="3600" b="1">
              <a:solidFill>
                <a:schemeClr val="accent2"/>
              </a:solidFill>
            </a:endParaRPr>
          </a:p>
        </p:txBody>
      </p:sp>
      <p:pic>
        <p:nvPicPr>
          <p:cNvPr id="5127" name="Picture 7" descr="boy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764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04800" y="3367088"/>
            <a:ext cx="85344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  <a:cs typeface="Simplified Arabic" pitchFamily="2" charset="-78"/>
              </a:rPr>
              <a:t>قال تعالى: [ ومَنْ يُهِنِ اللهُ فما له مِنْ </a:t>
            </a:r>
          </a:p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A50021"/>
                </a:solidFill>
                <a:cs typeface="Simplified Arabic" pitchFamily="2" charset="-78"/>
              </a:rPr>
              <a:t>مُكْرِمٍ]</a:t>
            </a:r>
            <a:endParaRPr lang="fr-FR" sz="9600" b="1">
              <a:solidFill>
                <a:srgbClr val="A50021"/>
              </a:solidFill>
              <a:cs typeface="Simplified Arabic" pitchFamily="2" charset="-78"/>
            </a:endParaRPr>
          </a:p>
        </p:txBody>
      </p:sp>
      <p:pic>
        <p:nvPicPr>
          <p:cNvPr id="40963" name="Picture 3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8600" y="2925763"/>
            <a:ext cx="86868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  <a:cs typeface="Simplified Arabic" pitchFamily="2" charset="-78"/>
              </a:rPr>
              <a:t>قال تعالى: [ قال: يا ليتَ قومي يعلمون* بما غفرَ لي ربّي وجعلني من </a:t>
            </a:r>
          </a:p>
          <a:p>
            <a:pPr algn="just">
              <a:spcBef>
                <a:spcPct val="50000"/>
              </a:spcBef>
            </a:pPr>
            <a:r>
              <a:rPr lang="ar-SA" sz="9600" b="1">
                <a:solidFill>
                  <a:srgbClr val="A50021"/>
                </a:solidFill>
                <a:cs typeface="Simplified Arabic" pitchFamily="2" charset="-78"/>
              </a:rPr>
              <a:t>      المُكْرَمينَ]</a:t>
            </a:r>
            <a:endParaRPr lang="fr-FR" sz="9600" b="1">
              <a:solidFill>
                <a:srgbClr val="A50021"/>
              </a:solidFill>
              <a:cs typeface="Simplified Arabic" pitchFamily="2" charset="-78"/>
            </a:endParaRPr>
          </a:p>
        </p:txBody>
      </p:sp>
      <p:pic>
        <p:nvPicPr>
          <p:cNvPr id="41987" name="Picture 3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2171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" y="441325"/>
            <a:ext cx="86868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6000" b="1">
                <a:solidFill>
                  <a:srgbClr val="A50021"/>
                </a:solidFill>
                <a:cs typeface="Simplified Arabic" pitchFamily="2" charset="-78"/>
              </a:rPr>
              <a:t>استمع إلى الآيات التالية، ثم حدد الكلمات التي تدل على: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ar-SA" sz="6000" b="1">
                <a:solidFill>
                  <a:schemeClr val="accent2"/>
                </a:solidFill>
                <a:cs typeface="Simplified Arabic" pitchFamily="2" charset="-78"/>
              </a:rPr>
              <a:t>اسم فاعل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ar-SA" sz="6000" b="1">
                <a:solidFill>
                  <a:schemeClr val="accent2"/>
                </a:solidFill>
                <a:cs typeface="Simplified Arabic" pitchFamily="2" charset="-78"/>
              </a:rPr>
              <a:t>اسم مفعول</a:t>
            </a:r>
          </a:p>
          <a:p>
            <a:pPr>
              <a:spcBef>
                <a:spcPct val="50000"/>
              </a:spcBef>
            </a:pPr>
            <a:r>
              <a:rPr lang="ar-SA" sz="6000" b="1">
                <a:cs typeface="Simplified Arabic" pitchFamily="2" charset="-78"/>
              </a:rPr>
              <a:t>        </a:t>
            </a:r>
            <a:r>
              <a:rPr lang="ar-SA" sz="6000" b="1">
                <a:solidFill>
                  <a:srgbClr val="A50021"/>
                </a:solidFill>
                <a:cs typeface="Simplified Arabic" pitchFamily="2" charset="-78"/>
              </a:rPr>
              <a:t>وحدد </a:t>
            </a:r>
            <a:r>
              <a:rPr lang="ar-SA" sz="6000" b="1" u="sng">
                <a:solidFill>
                  <a:srgbClr val="A50021"/>
                </a:solidFill>
                <a:cs typeface="Simplified Arabic" pitchFamily="2" charset="-78"/>
              </a:rPr>
              <a:t>فعل</a:t>
            </a:r>
            <a:r>
              <a:rPr lang="ar-SA" sz="6000" b="1">
                <a:solidFill>
                  <a:srgbClr val="A50021"/>
                </a:solidFill>
                <a:cs typeface="Simplified Arabic" pitchFamily="2" charset="-78"/>
              </a:rPr>
              <a:t> كل منها</a:t>
            </a:r>
            <a:endParaRPr lang="fr-FR" sz="6000" b="1">
              <a:solidFill>
                <a:srgbClr val="A50021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نازعا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01650"/>
            <a:ext cx="7467600" cy="589915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5149850"/>
            <a:ext cx="27813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13" name="AutoShape 5">
            <a:hlinkClick r:id="" action="ppaction://noaction" highlightClick="1">
              <a:snd r:embed="rId3" name="نازشا.wav"/>
            </a:hlinkClick>
          </p:cNvPr>
          <p:cNvSpPr>
            <a:spLocks noChangeArrowheads="1"/>
          </p:cNvSpPr>
          <p:nvPr/>
        </p:nvSpPr>
        <p:spPr bwMode="auto">
          <a:xfrm rot="10814547">
            <a:off x="7620000" y="836613"/>
            <a:ext cx="1143000" cy="1981200"/>
          </a:xfrm>
          <a:prstGeom prst="actionButtonSound">
            <a:avLst/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ar-SA" sz="2800" b="1">
                <a:solidFill>
                  <a:schemeClr val="accent2"/>
                </a:solidFill>
              </a:rPr>
              <a:t>استمع</a:t>
            </a:r>
          </a:p>
          <a:p>
            <a:pPr algn="ctr"/>
            <a:endParaRPr lang="ar-SA" sz="2800" b="1">
              <a:solidFill>
                <a:schemeClr val="accent2"/>
              </a:solidFill>
            </a:endParaRPr>
          </a:p>
          <a:p>
            <a:pPr algn="ctr"/>
            <a:r>
              <a:rPr lang="ar-SA" sz="2800" b="1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ar-SA" sz="2800" b="1">
                <a:solidFill>
                  <a:schemeClr val="accent2"/>
                </a:solidFill>
              </a:rPr>
              <a:t>للتلاوة</a:t>
            </a:r>
            <a:endParaRPr lang="fr-FR" sz="2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676400" y="1371600"/>
            <a:ext cx="56388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مثالٌ تطبيقي</a:t>
            </a:r>
            <a:endParaRPr lang="fr-FR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2400" y="1066800"/>
            <a:ext cx="8610600" cy="4876800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152400" y="2667000"/>
            <a:ext cx="8594725" cy="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4876800" y="1066800"/>
            <a:ext cx="0" cy="487680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127625" y="1339850"/>
            <a:ext cx="27971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</a:rPr>
              <a:t>اسم الفاعل</a:t>
            </a:r>
            <a:endParaRPr lang="fr-FR" sz="4800" b="1">
              <a:solidFill>
                <a:schemeClr val="accent2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09800" y="1371600"/>
            <a:ext cx="2590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</a:rPr>
              <a:t>اسم المفعول</a:t>
            </a:r>
            <a:endParaRPr lang="fr-FR" sz="4800" b="1">
              <a:solidFill>
                <a:schemeClr val="accent2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57200" y="1462088"/>
            <a:ext cx="1828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</a:rPr>
              <a:t>الفعل</a:t>
            </a:r>
            <a:endParaRPr lang="fr-FR" sz="4800" b="1">
              <a:solidFill>
                <a:schemeClr val="accent2"/>
              </a:solidFill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057400" y="1066800"/>
            <a:ext cx="0" cy="487680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7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0" y="3505200"/>
            <a:ext cx="2613025" cy="1371600"/>
          </a:xfrm>
          <a:prstGeom prst="actionButtonBlank">
            <a:avLst/>
          </a:prstGeom>
          <a:solidFill>
            <a:srgbClr val="FFFFCC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5400" b="1">
              <a:solidFill>
                <a:schemeClr val="accent2"/>
              </a:solidFill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7718425" y="1066800"/>
            <a:ext cx="0" cy="487680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696200" y="1371600"/>
            <a:ext cx="99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>
                <a:solidFill>
                  <a:schemeClr val="accent2"/>
                </a:solidFill>
              </a:rPr>
              <a:t>رقم التسلسل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3278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3505200"/>
            <a:ext cx="911225" cy="1371600"/>
          </a:xfrm>
          <a:prstGeom prst="actionButtonBlank">
            <a:avLst/>
          </a:prstGeom>
          <a:solidFill>
            <a:srgbClr val="FFFFCC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6000" b="1">
                <a:solidFill>
                  <a:schemeClr val="accent2"/>
                </a:solidFill>
              </a:rPr>
              <a:t>1</a:t>
            </a:r>
            <a:endParaRPr lang="fr-FR" sz="6000" b="1">
              <a:solidFill>
                <a:schemeClr val="accent2"/>
              </a:solidFill>
            </a:endParaRPr>
          </a:p>
        </p:txBody>
      </p:sp>
      <p:sp>
        <p:nvSpPr>
          <p:cNvPr id="3278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3505200"/>
            <a:ext cx="2613025" cy="1371600"/>
          </a:xfrm>
          <a:prstGeom prst="actionButtonBlank">
            <a:avLst/>
          </a:prstGeom>
          <a:solidFill>
            <a:srgbClr val="FFFFCC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5400" b="1">
              <a:solidFill>
                <a:schemeClr val="accent2"/>
              </a:solidFill>
            </a:endParaRPr>
          </a:p>
        </p:txBody>
      </p:sp>
      <p:sp>
        <p:nvSpPr>
          <p:cNvPr id="3278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3505200"/>
            <a:ext cx="1600200" cy="1371600"/>
          </a:xfrm>
          <a:prstGeom prst="actionButtonBlank">
            <a:avLst/>
          </a:prstGeom>
          <a:solidFill>
            <a:srgbClr val="FFFFCC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6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" y="1066800"/>
            <a:ext cx="8610600" cy="4876800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152400" y="2667000"/>
            <a:ext cx="8594725" cy="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876800" y="1066800"/>
            <a:ext cx="0" cy="487680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127625" y="1339850"/>
            <a:ext cx="27971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</a:rPr>
              <a:t>اسم الفاعل</a:t>
            </a:r>
            <a:endParaRPr lang="fr-FR" sz="4800" b="1">
              <a:solidFill>
                <a:schemeClr val="accent2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209800" y="1371600"/>
            <a:ext cx="2590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</a:rPr>
              <a:t>اسم المفعول</a:t>
            </a:r>
            <a:endParaRPr lang="fr-FR" sz="4800" b="1">
              <a:solidFill>
                <a:schemeClr val="accent2"/>
              </a:solidFill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57200" y="1462088"/>
            <a:ext cx="1828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</a:rPr>
              <a:t>الفعل</a:t>
            </a:r>
            <a:endParaRPr lang="fr-FR" sz="4800" b="1">
              <a:solidFill>
                <a:schemeClr val="accent2"/>
              </a:solidFill>
            </a:endParaRP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2057400" y="1066800"/>
            <a:ext cx="0" cy="487680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3505200"/>
            <a:ext cx="2613025" cy="1371600"/>
          </a:xfrm>
          <a:prstGeom prst="actionButtonBlank">
            <a:avLst/>
          </a:prstGeom>
          <a:solidFill>
            <a:srgbClr val="FFFFCC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5400" b="1">
                <a:solidFill>
                  <a:schemeClr val="accent2"/>
                </a:solidFill>
              </a:rPr>
              <a:t>النازعات</a:t>
            </a:r>
            <a:endParaRPr lang="fr-FR" sz="5400" b="1">
              <a:solidFill>
                <a:schemeClr val="accent2"/>
              </a:solidFill>
            </a:endParaRP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7718425" y="1066800"/>
            <a:ext cx="0" cy="487680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7696200" y="1371600"/>
            <a:ext cx="99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>
                <a:solidFill>
                  <a:schemeClr val="accent2"/>
                </a:solidFill>
              </a:rPr>
              <a:t>رقم التسلسل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3380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3505200"/>
            <a:ext cx="911225" cy="1371600"/>
          </a:xfrm>
          <a:prstGeom prst="actionButtonBlank">
            <a:avLst/>
          </a:prstGeom>
          <a:solidFill>
            <a:srgbClr val="FFFFCC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6000" b="1">
                <a:solidFill>
                  <a:schemeClr val="accent2"/>
                </a:solidFill>
              </a:rPr>
              <a:t>1</a:t>
            </a:r>
            <a:endParaRPr lang="fr-FR" sz="6000" b="1">
              <a:solidFill>
                <a:schemeClr val="accent2"/>
              </a:solidFill>
            </a:endParaRPr>
          </a:p>
        </p:txBody>
      </p:sp>
      <p:sp>
        <p:nvSpPr>
          <p:cNvPr id="3380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3505200"/>
            <a:ext cx="2613025" cy="1371600"/>
          </a:xfrm>
          <a:prstGeom prst="actionButtonBlank">
            <a:avLst/>
          </a:prstGeom>
          <a:solidFill>
            <a:srgbClr val="FFFFCC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5400" b="1">
              <a:solidFill>
                <a:schemeClr val="accent2"/>
              </a:solidFill>
            </a:endParaRPr>
          </a:p>
        </p:txBody>
      </p:sp>
      <p:sp>
        <p:nvSpPr>
          <p:cNvPr id="33806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04800" y="3505200"/>
            <a:ext cx="1600200" cy="1371600"/>
          </a:xfrm>
          <a:prstGeom prst="actionButtonBlank">
            <a:avLst/>
          </a:prstGeom>
          <a:solidFill>
            <a:srgbClr val="FFFFCC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6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2400" y="1066800"/>
            <a:ext cx="8610600" cy="4876800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52400" y="2667000"/>
            <a:ext cx="8594725" cy="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4876800" y="1066800"/>
            <a:ext cx="0" cy="487680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127625" y="1339850"/>
            <a:ext cx="27971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</a:rPr>
              <a:t>اسم الفاعل</a:t>
            </a:r>
            <a:endParaRPr lang="fr-FR" sz="4800" b="1">
              <a:solidFill>
                <a:schemeClr val="accent2"/>
              </a:solidFill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209800" y="1371600"/>
            <a:ext cx="2590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</a:rPr>
              <a:t>اسم المفعول</a:t>
            </a:r>
            <a:endParaRPr lang="fr-FR" sz="4800" b="1">
              <a:solidFill>
                <a:schemeClr val="accent2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57200" y="1462088"/>
            <a:ext cx="1828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</a:rPr>
              <a:t>الفعل</a:t>
            </a:r>
            <a:endParaRPr lang="fr-FR" sz="4800" b="1">
              <a:solidFill>
                <a:schemeClr val="accent2"/>
              </a:solidFill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057400" y="1066800"/>
            <a:ext cx="0" cy="487680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2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3505200"/>
            <a:ext cx="2613025" cy="1371600"/>
          </a:xfrm>
          <a:prstGeom prst="actionButtonBlank">
            <a:avLst/>
          </a:prstGeom>
          <a:solidFill>
            <a:srgbClr val="FFFFCC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5400" b="1">
                <a:solidFill>
                  <a:schemeClr val="accent2"/>
                </a:solidFill>
              </a:rPr>
              <a:t>النازعات</a:t>
            </a:r>
            <a:endParaRPr lang="fr-FR" sz="5400" b="1">
              <a:solidFill>
                <a:schemeClr val="accent2"/>
              </a:solidFill>
            </a:endParaRP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7718425" y="1066800"/>
            <a:ext cx="0" cy="4876800"/>
          </a:xfrm>
          <a:prstGeom prst="line">
            <a:avLst/>
          </a:prstGeom>
          <a:noFill/>
          <a:ln w="57150" cmpd="thinThick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696200" y="1371600"/>
            <a:ext cx="99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>
                <a:solidFill>
                  <a:schemeClr val="accent2"/>
                </a:solidFill>
              </a:rPr>
              <a:t>رقم التسلسل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3482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3505200"/>
            <a:ext cx="911225" cy="1371600"/>
          </a:xfrm>
          <a:prstGeom prst="actionButtonBlank">
            <a:avLst/>
          </a:prstGeom>
          <a:solidFill>
            <a:srgbClr val="FFFFCC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6000" b="1">
                <a:solidFill>
                  <a:schemeClr val="accent2"/>
                </a:solidFill>
              </a:rPr>
              <a:t>1</a:t>
            </a:r>
            <a:endParaRPr lang="fr-FR" sz="6000" b="1">
              <a:solidFill>
                <a:schemeClr val="accent2"/>
              </a:solidFill>
            </a:endParaRPr>
          </a:p>
        </p:txBody>
      </p:sp>
      <p:sp>
        <p:nvSpPr>
          <p:cNvPr id="3482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3505200"/>
            <a:ext cx="2613025" cy="1371600"/>
          </a:xfrm>
          <a:prstGeom prst="actionButtonBlank">
            <a:avLst/>
          </a:prstGeom>
          <a:solidFill>
            <a:srgbClr val="FFFFCC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5400" b="1">
              <a:solidFill>
                <a:schemeClr val="accent2"/>
              </a:solidFill>
            </a:endParaRPr>
          </a:p>
        </p:txBody>
      </p:sp>
      <p:sp>
        <p:nvSpPr>
          <p:cNvPr id="3483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3505200"/>
            <a:ext cx="1600200" cy="1371600"/>
          </a:xfrm>
          <a:prstGeom prst="actionButtonBlank">
            <a:avLst/>
          </a:prstGeom>
          <a:solidFill>
            <a:srgbClr val="FFFFCC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6000" b="1">
                <a:solidFill>
                  <a:schemeClr val="accent2"/>
                </a:solidFill>
              </a:rPr>
              <a:t>نزع</a:t>
            </a:r>
            <a:endParaRPr lang="fr-FR" sz="6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534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6000" b="1">
                <a:solidFill>
                  <a:schemeClr val="accent2"/>
                </a:solidFill>
                <a:cs typeface="Simplified Arabic" pitchFamily="2" charset="-78"/>
              </a:rPr>
              <a:t>صِفْ</a:t>
            </a:r>
            <a:r>
              <a:rPr lang="ar-AE" sz="6000" b="1">
                <a:solidFill>
                  <a:schemeClr val="accent2"/>
                </a:solidFill>
                <a:cs typeface="Simplified Arabic" pitchFamily="2" charset="-78"/>
              </a:rPr>
              <a:t> </a:t>
            </a:r>
            <a:r>
              <a:rPr lang="ar-SA" sz="6000" b="1">
                <a:solidFill>
                  <a:schemeClr val="accent2"/>
                </a:solidFill>
                <a:cs typeface="Simplified Arabic" pitchFamily="2" charset="-78"/>
              </a:rPr>
              <a:t>كلاً</a:t>
            </a:r>
            <a:r>
              <a:rPr lang="ar-AE" sz="6000" b="1">
                <a:solidFill>
                  <a:schemeClr val="accent2"/>
                </a:solidFill>
                <a:cs typeface="Simplified Arabic" pitchFamily="2" charset="-78"/>
              </a:rPr>
              <a:t> </a:t>
            </a:r>
            <a:r>
              <a:rPr lang="ar-SA" sz="6000" b="1">
                <a:solidFill>
                  <a:schemeClr val="accent2"/>
                </a:solidFill>
                <a:cs typeface="Simplified Arabic" pitchFamily="2" charset="-78"/>
              </a:rPr>
              <a:t>مما يلي بكلمة</a:t>
            </a:r>
            <a:r>
              <a:rPr lang="ar-AE" sz="6000" b="1">
                <a:solidFill>
                  <a:schemeClr val="accent2"/>
                </a:solidFill>
                <a:cs typeface="Simplified Arabic" pitchFamily="2" charset="-78"/>
              </a:rPr>
              <a:t> </a:t>
            </a:r>
            <a:r>
              <a:rPr lang="ar-SA" sz="6000" b="1">
                <a:solidFill>
                  <a:schemeClr val="accent2"/>
                </a:solidFill>
                <a:cs typeface="Simplified Arabic" pitchFamily="2" charset="-78"/>
              </a:rPr>
              <a:t>واحدة</a:t>
            </a:r>
            <a:r>
              <a:rPr lang="ar-AE" sz="6000" b="1">
                <a:solidFill>
                  <a:schemeClr val="accent2"/>
                </a:solidFill>
                <a:cs typeface="Simplified Arabic" pitchFamily="2" charset="-78"/>
              </a:rPr>
              <a:t> </a:t>
            </a:r>
            <a:r>
              <a:rPr lang="ar-SA" sz="6000" b="1">
                <a:solidFill>
                  <a:schemeClr val="accent2"/>
                </a:solidFill>
                <a:cs typeface="Simplified Arabic" pitchFamily="2" charset="-78"/>
              </a:rPr>
              <a:t>مستخدماً اسم الفاعل أو اسم المفعول:</a:t>
            </a:r>
            <a:endParaRPr lang="fr-FR" sz="6000" b="1">
              <a:solidFill>
                <a:srgbClr val="A50021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ear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49325"/>
            <a:ext cx="3078163" cy="4384675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343400" y="1206500"/>
            <a:ext cx="4191000" cy="41275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الطفلُ يمشي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chemeClr val="accent2"/>
                </a:solidFill>
              </a:rPr>
              <a:t>فنصفه بأنه: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..........</a:t>
            </a:r>
            <a:endParaRPr lang="fr-FR" sz="66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52578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b="1">
                <a:solidFill>
                  <a:srgbClr val="FF3300"/>
                </a:solidFill>
              </a:rPr>
              <a:t>الرجل</a:t>
            </a:r>
            <a:r>
              <a:rPr lang="ar-SA" sz="3600" b="1">
                <a:solidFill>
                  <a:schemeClr val="accent2"/>
                </a:solidFill>
              </a:rPr>
              <a:t> : ضارب                     </a:t>
            </a:r>
            <a:r>
              <a:rPr lang="ar-SA" sz="3600" b="1">
                <a:solidFill>
                  <a:srgbClr val="FF3300"/>
                </a:solidFill>
              </a:rPr>
              <a:t>الحاسوب </a:t>
            </a:r>
            <a:r>
              <a:rPr lang="ar-SA" sz="3600" b="1">
                <a:solidFill>
                  <a:schemeClr val="accent2"/>
                </a:solidFill>
              </a:rPr>
              <a:t>: مضروب</a:t>
            </a:r>
            <a:endParaRPr lang="fr-FR" sz="3600" b="1">
              <a:solidFill>
                <a:schemeClr val="accent2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606425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400" b="1">
                <a:solidFill>
                  <a:srgbClr val="FF3300"/>
                </a:solidFill>
              </a:rPr>
              <a:t>ماذا نسمي كلمة</a:t>
            </a:r>
            <a:r>
              <a:rPr lang="ar-SA" sz="4400" b="1">
                <a:solidFill>
                  <a:schemeClr val="accent2"/>
                </a:solidFill>
              </a:rPr>
              <a:t> (ضارب)؟</a:t>
            </a:r>
            <a:endParaRPr lang="fr-FR" sz="4400" b="1">
              <a:solidFill>
                <a:schemeClr val="accent2"/>
              </a:solidFill>
            </a:endParaRPr>
          </a:p>
        </p:txBody>
      </p:sp>
      <p:pic>
        <p:nvPicPr>
          <p:cNvPr id="6151" name="Picture 7" descr="boy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764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ear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49325"/>
            <a:ext cx="3078163" cy="4384675"/>
          </a:xfrm>
          <a:prstGeom prst="rect">
            <a:avLst/>
          </a:prstGeom>
          <a:noFill/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343400" y="1206500"/>
            <a:ext cx="4191000" cy="41275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الطفلُ يمشي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chemeClr val="accent2"/>
                </a:solidFill>
              </a:rPr>
              <a:t>فنصفه بأنه: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ماشٍ</a:t>
            </a:r>
            <a:endParaRPr lang="fr-FR" sz="66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bear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5105400" cy="2697163"/>
          </a:xfrm>
          <a:prstGeom prst="rect">
            <a:avLst/>
          </a:prstGeom>
          <a:noFill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724400" y="336550"/>
            <a:ext cx="4191000" cy="61404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الحيوانُ يأكلُ السمكَ.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chemeClr val="accent2"/>
                </a:solidFill>
              </a:rPr>
              <a:t>فنصف الحيوان بأنه: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.........</a:t>
            </a:r>
            <a:endParaRPr lang="fr-FR" sz="6600" b="1">
              <a:solidFill>
                <a:srgbClr val="A50021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8600" y="2852738"/>
            <a:ext cx="4191000" cy="36242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chemeClr val="accent2"/>
                </a:solidFill>
              </a:rPr>
              <a:t>ونَصِفُ السمكَ بأنه: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.........</a:t>
            </a:r>
            <a:endParaRPr lang="fr-FR" sz="66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ear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5105400" cy="2697163"/>
          </a:xfrm>
          <a:prstGeom prst="rect">
            <a:avLst/>
          </a:prstGeom>
          <a:noFill/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724400" y="336550"/>
            <a:ext cx="4191000" cy="61404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الحيوانُ يأكلُ السمكَ.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chemeClr val="accent2"/>
                </a:solidFill>
              </a:rPr>
              <a:t>فنصف الحيوان بأنه: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آكِل</a:t>
            </a:r>
            <a:endParaRPr lang="fr-FR" sz="6600" b="1">
              <a:solidFill>
                <a:srgbClr val="A50021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600" y="2852738"/>
            <a:ext cx="4191000" cy="36242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chemeClr val="accent2"/>
                </a:solidFill>
              </a:rPr>
              <a:t>ونَصِفُ السمكَ بأنه: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مأكول</a:t>
            </a:r>
            <a:endParaRPr lang="fr-FR" sz="66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ee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47750"/>
            <a:ext cx="4343400" cy="3371850"/>
          </a:xfrm>
          <a:prstGeom prst="rect">
            <a:avLst/>
          </a:prstGeom>
          <a:noFill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419600" y="381000"/>
            <a:ext cx="4191000" cy="61404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يُحَلِّقُ النحلُ فوقَ عُشّه.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chemeClr val="accent2"/>
                </a:solidFill>
              </a:rPr>
              <a:t>نَصِفُ النحلَ بأنه: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..........</a:t>
            </a:r>
            <a:endParaRPr lang="fr-FR" sz="66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ee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47750"/>
            <a:ext cx="4343400" cy="3371850"/>
          </a:xfrm>
          <a:prstGeom prst="rect">
            <a:avLst/>
          </a:prstGeom>
          <a:noFill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419600" y="381000"/>
            <a:ext cx="4191000" cy="61404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يُحَلِّقُ النحلُ فوقَ عُشّه.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chemeClr val="accent2"/>
                </a:solidFill>
              </a:rPr>
              <a:t>نَصِفُ النحلَ بأنه: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مُحلِّق</a:t>
            </a:r>
            <a:endParaRPr lang="fr-FR" sz="66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boy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3505200" cy="3505200"/>
          </a:xfrm>
          <a:prstGeom prst="rect">
            <a:avLst/>
          </a:prstGeom>
          <a:noFill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52400" y="412750"/>
            <a:ext cx="5181600" cy="61404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يستنبطُ الطالبُ المعلومةَ من الشبكة العالمية.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chemeClr val="accent2"/>
                </a:solidFill>
              </a:rPr>
              <a:t>نَصِفُ الطالبَ بأنه: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chemeClr val="accent2"/>
                </a:solidFill>
              </a:rPr>
              <a:t>...........</a:t>
            </a:r>
            <a:endParaRPr lang="fr-FR" sz="6600" b="1">
              <a:solidFill>
                <a:schemeClr val="accent2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486400" y="3573463"/>
            <a:ext cx="3581400" cy="29797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</a:rPr>
              <a:t>ونَصِفُ المعلومةَ بأنها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</a:rPr>
              <a:t>.........</a:t>
            </a:r>
            <a:endParaRPr lang="fr-FR" sz="5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boy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3505200" cy="3505200"/>
          </a:xfrm>
          <a:prstGeom prst="rect">
            <a:avLst/>
          </a:prstGeom>
          <a:noFill/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52400" y="412750"/>
            <a:ext cx="5181600" cy="61404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يستنبطُ الطالبُ المعلومةَ من الشبكة العالمية.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chemeClr val="accent2"/>
                </a:solidFill>
              </a:rPr>
              <a:t>نَصِفُ الطالبَ بأنه: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A50021"/>
                </a:solidFill>
              </a:rPr>
              <a:t>مُستنبِط</a:t>
            </a:r>
            <a:endParaRPr lang="fr-FR" sz="6600" b="1">
              <a:solidFill>
                <a:srgbClr val="A50021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486400" y="3573463"/>
            <a:ext cx="3581400" cy="29797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</a:rPr>
              <a:t>ونَصِفُ المعلومةَ بأنها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rgbClr val="A50021"/>
                </a:solidFill>
              </a:rPr>
              <a:t>مُستنبَطة</a:t>
            </a:r>
            <a:endParaRPr lang="fr-FR" sz="54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lion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990600"/>
            <a:ext cx="3219450" cy="4953000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657600" y="542925"/>
            <a:ext cx="5181600" cy="5857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rgbClr val="A50021"/>
                </a:solidFill>
              </a:rPr>
              <a:t>دَقَّ الأسدُ الطبلَ.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</a:rPr>
              <a:t>فنصفُ الأسدَ بأنّه: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rgbClr val="A50021"/>
                </a:solidFill>
              </a:rPr>
              <a:t>.............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</a:rPr>
              <a:t>ونصِفُ الطبل بأنه: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rgbClr val="A50021"/>
                </a:solidFill>
              </a:rPr>
              <a:t>............</a:t>
            </a:r>
            <a:endParaRPr lang="fr-FR" sz="54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lion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990600"/>
            <a:ext cx="3219450" cy="4953000"/>
          </a:xfrm>
          <a:prstGeom prst="rect">
            <a:avLst/>
          </a:prstGeom>
          <a:noFill/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657600" y="542925"/>
            <a:ext cx="5181600" cy="5857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rgbClr val="A50021"/>
                </a:solidFill>
              </a:rPr>
              <a:t>دَقَّ الأسدُ الطبلَ.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</a:rPr>
              <a:t>فنصفُ الأسدَ بأنّه: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rgbClr val="A50021"/>
                </a:solidFill>
              </a:rPr>
              <a:t>داقٌّ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</a:rPr>
              <a:t>ونصِفُ الطبل بأنه: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rgbClr val="A50021"/>
                </a:solidFill>
              </a:rPr>
              <a:t>مدقوق</a:t>
            </a:r>
            <a:endParaRPr lang="fr-FR" sz="54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fire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600200"/>
            <a:ext cx="2806700" cy="3886200"/>
          </a:xfrm>
          <a:prstGeom prst="rect">
            <a:avLst/>
          </a:prstGeom>
          <a:noFill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962400" y="1752600"/>
            <a:ext cx="4572000" cy="33909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rgbClr val="A50021"/>
                </a:solidFill>
              </a:rPr>
              <a:t>اشتعلت النارُ.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</a:rPr>
              <a:t>فنصِفُ النارَ بأنها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rgbClr val="A50021"/>
                </a:solidFill>
              </a:rPr>
              <a:t>.............</a:t>
            </a:r>
            <a:endParaRPr lang="fr-FR" sz="54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6934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FF3300"/>
                </a:solidFill>
              </a:rPr>
              <a:t>نسميها                             </a:t>
            </a:r>
            <a:r>
              <a:rPr lang="ar-SA" sz="6000" b="1">
                <a:solidFill>
                  <a:schemeClr val="accent2"/>
                </a:solidFill>
              </a:rPr>
              <a:t>اسم فاعل</a:t>
            </a:r>
            <a:endParaRPr lang="en-US" sz="60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ar-SA" sz="6000">
                <a:solidFill>
                  <a:schemeClr val="accent2"/>
                </a:solidFill>
              </a:rPr>
              <a:t>     </a:t>
            </a:r>
            <a:r>
              <a:rPr lang="ar-SA" sz="6000">
                <a:solidFill>
                  <a:srgbClr val="FF3300"/>
                </a:solidFill>
              </a:rPr>
              <a:t>لاحظ العلاقة بين</a:t>
            </a:r>
          </a:p>
          <a:p>
            <a:pPr>
              <a:spcBef>
                <a:spcPct val="50000"/>
              </a:spcBef>
            </a:pPr>
            <a:r>
              <a:rPr lang="ar-SA" sz="6000">
                <a:solidFill>
                  <a:schemeClr val="accent2"/>
                </a:solidFill>
              </a:rPr>
              <a:t>    ضَرَبَ      و ض</a:t>
            </a:r>
            <a:r>
              <a:rPr lang="ar-SA" sz="6000">
                <a:solidFill>
                  <a:srgbClr val="FF3300"/>
                </a:solidFill>
              </a:rPr>
              <a:t>ا</a:t>
            </a:r>
            <a:r>
              <a:rPr lang="ar-SA" sz="6000">
                <a:solidFill>
                  <a:schemeClr val="accent2"/>
                </a:solidFill>
              </a:rPr>
              <a:t>ر</a:t>
            </a:r>
            <a:r>
              <a:rPr lang="ar-AE" sz="6000">
                <a:solidFill>
                  <a:schemeClr val="accent2"/>
                </a:solidFill>
              </a:rPr>
              <a:t>ِ</a:t>
            </a:r>
            <a:r>
              <a:rPr lang="ar-SA" sz="6000">
                <a:solidFill>
                  <a:schemeClr val="accent2"/>
                </a:solidFill>
              </a:rPr>
              <a:t>ب</a:t>
            </a:r>
            <a:endParaRPr lang="fr-FR" sz="6000">
              <a:solidFill>
                <a:schemeClr val="accent2"/>
              </a:solidFill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3429000" y="1828800"/>
            <a:ext cx="26670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ire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2806700" cy="3886200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962400" y="1447800"/>
            <a:ext cx="4572000" cy="33909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rgbClr val="A50021"/>
                </a:solidFill>
              </a:rPr>
              <a:t>اشتعلت النارُ.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</a:rPr>
              <a:t>فنصِفُ النارَ بأنها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rgbClr val="A50021"/>
                </a:solidFill>
              </a:rPr>
              <a:t>مُشتعِلة</a:t>
            </a:r>
            <a:endParaRPr lang="fr-FR" sz="54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/>
          <p:cNvSpPr>
            <a:spLocks noChangeArrowheads="1" noChangeShapeType="1" noTextEdit="1"/>
          </p:cNvSpPr>
          <p:nvPr/>
        </p:nvSpPr>
        <p:spPr bwMode="auto">
          <a:xfrm>
            <a:off x="990600" y="1371600"/>
            <a:ext cx="6934200" cy="3352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الــتـــوثـــيـــــق</a:t>
            </a:r>
            <a:endParaRPr lang="fr-FR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-152400" y="823913"/>
            <a:ext cx="929640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chemeClr val="accent2"/>
                </a:solidFill>
              </a:rPr>
              <a:t>التلاوة بصوت الشيخ</a:t>
            </a:r>
            <a:r>
              <a:rPr lang="ar-SA" sz="5400" b="1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rgbClr val="FF3300"/>
                </a:solidFill>
              </a:rPr>
              <a:t>علي الحذيفي،</a:t>
            </a:r>
          </a:p>
          <a:p>
            <a:pPr algn="ctr">
              <a:spcBef>
                <a:spcPct val="50000"/>
              </a:spcBef>
            </a:pPr>
            <a:r>
              <a:rPr lang="ar-SA" sz="5400" b="1">
                <a:solidFill>
                  <a:srgbClr val="FF3300"/>
                </a:solidFill>
              </a:rPr>
              <a:t> </a:t>
            </a:r>
            <a:r>
              <a:rPr lang="ar-SA" sz="5400" b="1">
                <a:solidFill>
                  <a:srgbClr val="333300"/>
                </a:solidFill>
              </a:rPr>
              <a:t>من موقع</a:t>
            </a:r>
          </a:p>
          <a:p>
            <a:pPr algn="ctr" rtl="0">
              <a:spcBef>
                <a:spcPct val="50000"/>
              </a:spcBef>
            </a:pPr>
            <a:r>
              <a:rPr lang="en-US" sz="6600" b="1">
                <a:solidFill>
                  <a:srgbClr val="0000CC"/>
                </a:solidFill>
              </a:rPr>
              <a:t>www.</a:t>
            </a:r>
            <a:r>
              <a:rPr lang="en-US" sz="6600" b="1">
                <a:solidFill>
                  <a:srgbClr val="A50021"/>
                </a:solidFill>
              </a:rPr>
              <a:t>Islamway</a:t>
            </a:r>
            <a:r>
              <a:rPr lang="en-US" sz="6600" b="1">
                <a:solidFill>
                  <a:srgbClr val="0000CC"/>
                </a:solidFill>
              </a:rPr>
              <a:t>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52400" y="1143000"/>
            <a:ext cx="87630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</a:rPr>
              <a:t>الصور المتحركة</a:t>
            </a:r>
            <a:r>
              <a:rPr lang="ar-SA" sz="6600" b="1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333300"/>
                </a:solidFill>
              </a:rPr>
              <a:t>من موقع</a:t>
            </a:r>
          </a:p>
          <a:p>
            <a:pPr algn="ctr" rtl="0">
              <a:spcBef>
                <a:spcPct val="50000"/>
              </a:spcBef>
            </a:pPr>
            <a:r>
              <a:rPr lang="en-US" sz="6600" b="1">
                <a:solidFill>
                  <a:srgbClr val="0000CC"/>
                </a:solidFill>
              </a:rPr>
              <a:t>www.</a:t>
            </a:r>
            <a:r>
              <a:rPr lang="en-US" sz="7200" b="1">
                <a:solidFill>
                  <a:srgbClr val="A50021"/>
                </a:solidFill>
              </a:rPr>
              <a:t>Harrythecat</a:t>
            </a:r>
            <a:r>
              <a:rPr lang="en-US" sz="6600" b="1">
                <a:solidFill>
                  <a:srgbClr val="0000CC"/>
                </a:solidFill>
              </a:rPr>
              <a:t>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-152400" y="1095375"/>
            <a:ext cx="92964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</a:rPr>
              <a:t>الصور الثابتة</a:t>
            </a:r>
          </a:p>
          <a:p>
            <a:pPr algn="ctr">
              <a:spcBef>
                <a:spcPct val="50000"/>
              </a:spcBef>
            </a:pPr>
            <a:r>
              <a:rPr lang="ar-SA" sz="6600" b="1">
                <a:solidFill>
                  <a:srgbClr val="FF3300"/>
                </a:solidFill>
              </a:rPr>
              <a:t> </a:t>
            </a:r>
            <a:r>
              <a:rPr lang="ar-SA" sz="6600" b="1">
                <a:solidFill>
                  <a:srgbClr val="333300"/>
                </a:solidFill>
              </a:rPr>
              <a:t>من موقع</a:t>
            </a:r>
          </a:p>
          <a:p>
            <a:pPr algn="ctr" rtl="0">
              <a:spcBef>
                <a:spcPct val="50000"/>
              </a:spcBef>
            </a:pPr>
            <a:r>
              <a:rPr lang="en-US" sz="6600" b="1">
                <a:solidFill>
                  <a:srgbClr val="0000CC"/>
                </a:solidFill>
              </a:rPr>
              <a:t>www.</a:t>
            </a:r>
            <a:r>
              <a:rPr lang="en-US" sz="7200" b="1">
                <a:solidFill>
                  <a:srgbClr val="A50021"/>
                </a:solidFill>
              </a:rPr>
              <a:t>alshamsi</a:t>
            </a:r>
            <a:r>
              <a:rPr lang="en-US" sz="6600" b="1">
                <a:solidFill>
                  <a:srgbClr val="0000CC"/>
                </a:solidFill>
              </a:rPr>
              <a:t>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ok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67538"/>
          </a:xfrm>
          <a:prstGeom prst="rect">
            <a:avLst/>
          </a:prstGeom>
          <a:noFill/>
        </p:spPr>
      </p:pic>
      <p:pic>
        <p:nvPicPr>
          <p:cNvPr id="4100" name="Picture 4" descr="book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886200"/>
            <a:ext cx="1714500" cy="1143000"/>
          </a:xfrm>
          <a:prstGeom prst="rect">
            <a:avLst/>
          </a:prstGeom>
          <a:noFill/>
        </p:spPr>
      </p:pic>
      <p:pic>
        <p:nvPicPr>
          <p:cNvPr id="4102" name="Picture 6" descr="bee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8525" y="4316413"/>
            <a:ext cx="879475" cy="101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057400" y="2362200"/>
            <a:ext cx="5410200" cy="163195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ضَـ  رَ بَ</a:t>
            </a:r>
            <a:endParaRPr lang="fr-FR" sz="9600" b="1">
              <a:solidFill>
                <a:srgbClr val="996633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57400" y="2362200"/>
            <a:ext cx="5410200" cy="163195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ضَـ</a:t>
            </a:r>
            <a:r>
              <a:rPr lang="ar-SA" sz="9600" b="1">
                <a:solidFill>
                  <a:schemeClr val="accent2"/>
                </a:solidFill>
                <a:cs typeface="Simplified Arabic" pitchFamily="2" charset="-78"/>
              </a:rPr>
              <a:t>ا</a:t>
            </a: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 ر</a:t>
            </a:r>
            <a:r>
              <a:rPr lang="ar-SA" sz="9600" b="1">
                <a:solidFill>
                  <a:schemeClr val="accent2"/>
                </a:solidFill>
                <a:cs typeface="Simplified Arabic" pitchFamily="2" charset="-78"/>
              </a:rPr>
              <a:t>ِ</a:t>
            </a: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 ب</a:t>
            </a:r>
            <a:endParaRPr lang="fr-FR" sz="9600" b="1">
              <a:solidFill>
                <a:srgbClr val="996633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057400" y="2362200"/>
            <a:ext cx="5410200" cy="163195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ضَـ  رَ بَ</a:t>
            </a:r>
            <a:endParaRPr lang="fr-FR" sz="9600" b="1">
              <a:solidFill>
                <a:srgbClr val="996633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57400" y="2362200"/>
            <a:ext cx="5410200" cy="163195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ضَـ</a:t>
            </a:r>
            <a:r>
              <a:rPr lang="ar-SA" sz="9600" b="1">
                <a:solidFill>
                  <a:schemeClr val="accent2"/>
                </a:solidFill>
                <a:cs typeface="Simplified Arabic" pitchFamily="2" charset="-78"/>
              </a:rPr>
              <a:t>ا</a:t>
            </a:r>
            <a:r>
              <a:rPr lang="ar-SA" sz="9600" b="1">
                <a:solidFill>
                  <a:srgbClr val="996633"/>
                </a:solidFill>
                <a:cs typeface="Simplified Arabic" pitchFamily="2" charset="-78"/>
              </a:rPr>
              <a:t> رِ ب</a:t>
            </a:r>
            <a:endParaRPr lang="fr-FR" sz="9600" b="1">
              <a:solidFill>
                <a:srgbClr val="996633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تصميم افتراضي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498</Words>
  <Application>Microsoft Office PowerPoint</Application>
  <PresentationFormat>Affichage à l'écran (4:3)</PresentationFormat>
  <Paragraphs>155</Paragraphs>
  <Slides>55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9" baseType="lpstr">
      <vt:lpstr>Times New Roman</vt:lpstr>
      <vt:lpstr>Arial</vt:lpstr>
      <vt:lpstr>Simplified Arabic</vt:lpstr>
      <vt:lpstr>تصميم افتراضي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</vt:vector>
  </TitlesOfParts>
  <Company>Al moured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>Bilal</dc:creator>
  <cp:lastModifiedBy>User</cp:lastModifiedBy>
  <cp:revision>58</cp:revision>
  <dcterms:created xsi:type="dcterms:W3CDTF">2001-03-23T07:29:18Z</dcterms:created>
  <dcterms:modified xsi:type="dcterms:W3CDTF">2020-03-29T18:13:20Z</dcterms:modified>
</cp:coreProperties>
</file>