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6"/>
  </p:notesMasterIdLst>
  <p:sldIdLst>
    <p:sldId id="256" r:id="rId2"/>
    <p:sldId id="257" r:id="rId3"/>
    <p:sldId id="258" r:id="rId4"/>
    <p:sldId id="259" r:id="rId5"/>
    <p:sldId id="260" r:id="rId6"/>
    <p:sldId id="267" r:id="rId7"/>
    <p:sldId id="265" r:id="rId8"/>
    <p:sldId id="261" r:id="rId9"/>
    <p:sldId id="266" r:id="rId10"/>
    <p:sldId id="262" r:id="rId11"/>
    <p:sldId id="264" r:id="rId12"/>
    <p:sldId id="268" r:id="rId13"/>
    <p:sldId id="269" r:id="rId14"/>
    <p:sldId id="270" r:id="rId15"/>
    <p:sldId id="271" r:id="rId16"/>
    <p:sldId id="272" r:id="rId17"/>
    <p:sldId id="273" r:id="rId18"/>
    <p:sldId id="275" r:id="rId19"/>
    <p:sldId id="274" r:id="rId20"/>
    <p:sldId id="276" r:id="rId21"/>
    <p:sldId id="277" r:id="rId22"/>
    <p:sldId id="278" r:id="rId23"/>
    <p:sldId id="279" r:id="rId24"/>
    <p:sldId id="280" r:id="rId25"/>
    <p:sldId id="281" r:id="rId26"/>
    <p:sldId id="282" r:id="rId27"/>
    <p:sldId id="283" r:id="rId28"/>
    <p:sldId id="284" r:id="rId29"/>
    <p:sldId id="285" r:id="rId30"/>
    <p:sldId id="303" r:id="rId31"/>
    <p:sldId id="286" r:id="rId32"/>
    <p:sldId id="288" r:id="rId33"/>
    <p:sldId id="289" r:id="rId34"/>
    <p:sldId id="290" r:id="rId35"/>
    <p:sldId id="291" r:id="rId36"/>
    <p:sldId id="304" r:id="rId37"/>
    <p:sldId id="292" r:id="rId38"/>
    <p:sldId id="293" r:id="rId39"/>
    <p:sldId id="294" r:id="rId40"/>
    <p:sldId id="295" r:id="rId41"/>
    <p:sldId id="296" r:id="rId42"/>
    <p:sldId id="297" r:id="rId43"/>
    <p:sldId id="305" r:id="rId44"/>
    <p:sldId id="306" r:id="rId45"/>
    <p:sldId id="307" r:id="rId46"/>
    <p:sldId id="316" r:id="rId47"/>
    <p:sldId id="308" r:id="rId48"/>
    <p:sldId id="309" r:id="rId49"/>
    <p:sldId id="310" r:id="rId50"/>
    <p:sldId id="312" r:id="rId51"/>
    <p:sldId id="313" r:id="rId52"/>
    <p:sldId id="314" r:id="rId53"/>
    <p:sldId id="315" r:id="rId54"/>
    <p:sldId id="311" r:id="rId5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100" d="100"/>
          <a:sy n="100" d="100"/>
        </p:scale>
        <p:origin x="-606" y="54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11F5FA-462B-47D0-AD60-EBD67C180595}" type="datetimeFigureOut">
              <a:rPr lang="fr-FR" smtClean="0"/>
              <a:pPr/>
              <a:t>07/11/2018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98C721-A6AB-4C7E-8AFF-8ED246898F94}"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77C39C4D-B183-492C-80E9-60BFEC5D2E54}" type="datetime1">
              <a:rPr lang="fr-FR" smtClean="0"/>
              <a:pPr/>
              <a:t>07/11/2018</a:t>
            </a:fld>
            <a:endParaRPr lang="fr-FR"/>
          </a:p>
        </p:txBody>
      </p:sp>
      <p:sp>
        <p:nvSpPr>
          <p:cNvPr id="19" name="Espace réservé du pied de page 18"/>
          <p:cNvSpPr>
            <a:spLocks noGrp="1"/>
          </p:cNvSpPr>
          <p:nvPr>
            <p:ph type="ftr" sz="quarter" idx="11"/>
          </p:nvPr>
        </p:nvSpPr>
        <p:spPr/>
        <p:txBody>
          <a:bodyPr/>
          <a:lstStyle/>
          <a:p>
            <a:endParaRPr lang="fr-FR"/>
          </a:p>
        </p:txBody>
      </p:sp>
      <p:sp>
        <p:nvSpPr>
          <p:cNvPr id="27" name="Espace réservé du numéro de diapositive 26"/>
          <p:cNvSpPr>
            <a:spLocks noGrp="1"/>
          </p:cNvSpPr>
          <p:nvPr>
            <p:ph type="sldNum" sz="quarter" idx="12"/>
          </p:nvPr>
        </p:nvSpPr>
        <p:spPr/>
        <p:txBody>
          <a:bodyPr/>
          <a:lstStyle/>
          <a:p>
            <a:fld id="{43F7896F-1772-4B8D-BE3B-97EA3D798796}"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162833AF-8DDB-4247-9CF9-602529B314E1}" type="datetime1">
              <a:rPr lang="fr-FR" smtClean="0"/>
              <a:pPr/>
              <a:t>07/11/2018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F7896F-1772-4B8D-BE3B-97EA3D798796}"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974541EC-A7DC-4106-971E-595B58321264}" type="datetime1">
              <a:rPr lang="fr-FR" smtClean="0"/>
              <a:pPr/>
              <a:t>07/11/2018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F7896F-1772-4B8D-BE3B-97EA3D798796}"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B3CE7FA0-DBD4-4053-8FB8-A7463FCAE30B}" type="datetime1">
              <a:rPr lang="fr-FR" smtClean="0"/>
              <a:pPr/>
              <a:t>07/11/2018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F7896F-1772-4B8D-BE3B-97EA3D798796}"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36066613-601F-4A39-9A6D-FE2B169B5ECA}" type="datetime1">
              <a:rPr lang="fr-FR" smtClean="0"/>
              <a:pPr/>
              <a:t>07/11/2018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F7896F-1772-4B8D-BE3B-97EA3D798796}"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8283F1F7-3539-4C77-956C-1472B3A2D547}" type="datetime1">
              <a:rPr lang="fr-FR" smtClean="0"/>
              <a:pPr/>
              <a:t>07/11/2018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F7896F-1772-4B8D-BE3B-97EA3D798796}"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24E5C467-C525-45E8-AAEE-6A0CD481C424}" type="datetime1">
              <a:rPr lang="fr-FR" smtClean="0"/>
              <a:pPr/>
              <a:t>07/11/2018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F7896F-1772-4B8D-BE3B-97EA3D798796}"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294A3390-3B8B-47BA-8206-B6F59118F8F5}" type="datetime1">
              <a:rPr lang="fr-FR" smtClean="0"/>
              <a:pPr/>
              <a:t>07/11/2018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3F7896F-1772-4B8D-BE3B-97EA3D798796}"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96F8A88-724D-463D-8ACE-41BEB0D4DC18}" type="datetime1">
              <a:rPr lang="fr-FR" smtClean="0"/>
              <a:pPr/>
              <a:t>07/11/2018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F7896F-1772-4B8D-BE3B-97EA3D798796}"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9A6BFCEA-6079-4E3D-A09C-F59566A11325}" type="datetime1">
              <a:rPr lang="fr-FR" smtClean="0"/>
              <a:pPr/>
              <a:t>07/11/2018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F7896F-1772-4B8D-BE3B-97EA3D798796}"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7DE17C20-0050-44C8-BBEE-C2D42A0D7539}" type="datetime1">
              <a:rPr lang="fr-FR" smtClean="0"/>
              <a:pPr/>
              <a:t>07/11/2018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8077200" y="6356350"/>
            <a:ext cx="609600" cy="365125"/>
          </a:xfrm>
        </p:spPr>
        <p:txBody>
          <a:bodyPr/>
          <a:lstStyle/>
          <a:p>
            <a:fld id="{43F7896F-1772-4B8D-BE3B-97EA3D798796}" type="slidenum">
              <a:rPr lang="fr-FR" smtClean="0"/>
              <a:pPr/>
              <a:t>‹N°›</a:t>
            </a:fld>
            <a:endParaRPr lang="fr-F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smtClean="0"/>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DAFEAB4-206C-4C7A-B959-34D4870B374B}" type="datetime1">
              <a:rPr lang="fr-FR" smtClean="0"/>
              <a:pPr/>
              <a:t>07/11/2018</a:t>
            </a:fld>
            <a:endParaRPr lang="fr-FR"/>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FR"/>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3F7896F-1772-4B8D-BE3B-97EA3D798796}" type="slidenum">
              <a:rPr lang="fr-FR" smtClean="0"/>
              <a:pPr/>
              <a:t>‹N°›</a:t>
            </a:fld>
            <a:endParaRPr lang="fr-FR"/>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ésultat de recherche d'images pour &quot;développement durable&quot;"/>
          <p:cNvPicPr>
            <a:picLocks noChangeAspect="1" noChangeArrowheads="1"/>
          </p:cNvPicPr>
          <p:nvPr/>
        </p:nvPicPr>
        <p:blipFill>
          <a:blip r:embed="rId2"/>
          <a:srcRect/>
          <a:stretch>
            <a:fillRect/>
          </a:stretch>
        </p:blipFill>
        <p:spPr bwMode="auto">
          <a:xfrm>
            <a:off x="1" y="0"/>
            <a:ext cx="9143999" cy="6858000"/>
          </a:xfrm>
          <a:prstGeom prst="rect">
            <a:avLst/>
          </a:prstGeom>
          <a:noFill/>
        </p:spPr>
      </p:pic>
      <p:sp>
        <p:nvSpPr>
          <p:cNvPr id="2" name="Titre 1"/>
          <p:cNvSpPr>
            <a:spLocks noGrp="1"/>
          </p:cNvSpPr>
          <p:nvPr>
            <p:ph type="ctrTitle"/>
          </p:nvPr>
        </p:nvSpPr>
        <p:spPr>
          <a:xfrm>
            <a:off x="1214414" y="214290"/>
            <a:ext cx="6715172" cy="1394296"/>
          </a:xfrm>
        </p:spPr>
        <p:txBody>
          <a:bodyPr>
            <a:normAutofit/>
          </a:bodyPr>
          <a:lstStyle/>
          <a:p>
            <a:pPr algn="ctr"/>
            <a:r>
              <a:rPr lang="fr-FR"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Management intégré </a:t>
            </a:r>
            <a:br>
              <a:rPr lang="fr-FR"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br>
            <a:r>
              <a:rPr lang="fr-FR" sz="44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des ressources en eau</a:t>
            </a:r>
            <a:endParaRPr lang="fr-FR" sz="44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ous-titre 2"/>
          <p:cNvSpPr>
            <a:spLocks noGrp="1"/>
          </p:cNvSpPr>
          <p:nvPr>
            <p:ph type="subTitle" idx="1"/>
          </p:nvPr>
        </p:nvSpPr>
        <p:spPr>
          <a:xfrm>
            <a:off x="1142976" y="5572140"/>
            <a:ext cx="6858048" cy="871534"/>
          </a:xfrm>
          <a:noFill/>
        </p:spPr>
        <p:txBody>
          <a:bodyPr>
            <a:noAutofit/>
          </a:bodyPr>
          <a:lstStyle/>
          <a:p>
            <a:pPr algn="ctr">
              <a:spcBef>
                <a:spcPts val="0"/>
              </a:spcBef>
            </a:pPr>
            <a:endParaRPr lang="fr-FR" sz="2000" dirty="0" smtClean="0"/>
          </a:p>
          <a:p>
            <a:pPr algn="ctr">
              <a:spcBef>
                <a:spcPts val="0"/>
              </a:spcBef>
            </a:pPr>
            <a:r>
              <a:rPr lang="fr-FR" sz="2800" dirty="0" smtClean="0">
                <a:solidFill>
                  <a:schemeClr val="accent3">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DÉVELOPPEMENT DURABLE</a:t>
            </a:r>
          </a:p>
          <a:p>
            <a:pPr algn="ctr">
              <a:spcBef>
                <a:spcPts val="0"/>
              </a:spcBef>
            </a:pPr>
            <a:endParaRPr lang="fr-FR" sz="2000" dirty="0" smtClean="0">
              <a:solidFill>
                <a:schemeClr val="bg2"/>
              </a:solidFill>
              <a:effectLst>
                <a:outerShdw blurRad="38100" dist="38100" dir="2700000" algn="tl">
                  <a:srgbClr val="000000">
                    <a:alpha val="43137"/>
                  </a:srgbClr>
                </a:outerShdw>
              </a:effectLst>
            </a:endParaRPr>
          </a:p>
        </p:txBody>
      </p:sp>
      <p:sp>
        <p:nvSpPr>
          <p:cNvPr id="5" name="Espace réservé du numéro de diapositive 4"/>
          <p:cNvSpPr>
            <a:spLocks noGrp="1"/>
          </p:cNvSpPr>
          <p:nvPr>
            <p:ph type="sldNum" sz="quarter" idx="12"/>
          </p:nvPr>
        </p:nvSpPr>
        <p:spPr/>
        <p:txBody>
          <a:bodyPr/>
          <a:lstStyle/>
          <a:p>
            <a:fld id="{43F7896F-1772-4B8D-BE3B-97EA3D798796}" type="slidenum">
              <a:rPr lang="fr-FR" smtClean="0"/>
              <a:pPr/>
              <a:t>1</a:t>
            </a:fld>
            <a:endParaRPr lang="fr-F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10</a:t>
            </a:fld>
            <a:endParaRPr lang="fr-FR"/>
          </a:p>
        </p:txBody>
      </p:sp>
      <p:pic>
        <p:nvPicPr>
          <p:cNvPr id="21508" name="Picture 4"/>
          <p:cNvPicPr>
            <a:picLocks noChangeAspect="1" noChangeArrowheads="1"/>
          </p:cNvPicPr>
          <p:nvPr/>
        </p:nvPicPr>
        <p:blipFill>
          <a:blip r:embed="rId2"/>
          <a:srcRect l="6625" t="28515" r="37921" b="26563"/>
          <a:stretch>
            <a:fillRect/>
          </a:stretch>
        </p:blipFill>
        <p:spPr bwMode="auto">
          <a:xfrm>
            <a:off x="785786" y="1428736"/>
            <a:ext cx="7215238" cy="40005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11</a:t>
            </a:fld>
            <a:endParaRPr lang="fr-FR"/>
          </a:p>
        </p:txBody>
      </p:sp>
      <p:pic>
        <p:nvPicPr>
          <p:cNvPr id="23555" name="Picture 3"/>
          <p:cNvPicPr>
            <a:picLocks noChangeAspect="1" noChangeArrowheads="1"/>
          </p:cNvPicPr>
          <p:nvPr/>
        </p:nvPicPr>
        <p:blipFill>
          <a:blip r:embed="rId2"/>
          <a:srcRect l="6588" t="31250" r="37957" b="27734"/>
          <a:stretch>
            <a:fillRect/>
          </a:stretch>
        </p:blipFill>
        <p:spPr bwMode="auto">
          <a:xfrm>
            <a:off x="714348" y="1428736"/>
            <a:ext cx="7429552" cy="40005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12</a:t>
            </a:fld>
            <a:endParaRPr lang="fr-FR"/>
          </a:p>
        </p:txBody>
      </p:sp>
      <p:pic>
        <p:nvPicPr>
          <p:cNvPr id="3" name="Picture 4"/>
          <p:cNvPicPr>
            <a:picLocks noChangeAspect="1" noChangeArrowheads="1"/>
          </p:cNvPicPr>
          <p:nvPr/>
        </p:nvPicPr>
        <p:blipFill>
          <a:blip r:embed="rId2"/>
          <a:srcRect l="6039" t="29297" r="37957" b="26758"/>
          <a:stretch>
            <a:fillRect/>
          </a:stretch>
        </p:blipFill>
        <p:spPr bwMode="auto">
          <a:xfrm>
            <a:off x="785786" y="1428736"/>
            <a:ext cx="7286676" cy="39290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13</a:t>
            </a:fld>
            <a:endParaRPr lang="fr-FR"/>
          </a:p>
        </p:txBody>
      </p:sp>
      <p:pic>
        <p:nvPicPr>
          <p:cNvPr id="26626" name="Picture 2"/>
          <p:cNvPicPr>
            <a:picLocks noChangeAspect="1" noChangeArrowheads="1"/>
          </p:cNvPicPr>
          <p:nvPr/>
        </p:nvPicPr>
        <p:blipFill>
          <a:blip r:embed="rId2"/>
          <a:srcRect l="8236" t="36133" r="39604" b="31640"/>
          <a:stretch>
            <a:fillRect/>
          </a:stretch>
        </p:blipFill>
        <p:spPr bwMode="auto">
          <a:xfrm>
            <a:off x="857224" y="1214422"/>
            <a:ext cx="7215238" cy="43577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14</a:t>
            </a:fld>
            <a:endParaRPr lang="fr-FR"/>
          </a:p>
        </p:txBody>
      </p:sp>
      <p:pic>
        <p:nvPicPr>
          <p:cNvPr id="27650" name="Picture 2"/>
          <p:cNvPicPr>
            <a:picLocks noChangeAspect="1" noChangeArrowheads="1"/>
          </p:cNvPicPr>
          <p:nvPr/>
        </p:nvPicPr>
        <p:blipFill>
          <a:blip r:embed="rId2"/>
          <a:srcRect l="7686" t="39062" r="39605" b="22852"/>
          <a:stretch>
            <a:fillRect/>
          </a:stretch>
        </p:blipFill>
        <p:spPr bwMode="auto">
          <a:xfrm>
            <a:off x="1000100" y="1142984"/>
            <a:ext cx="7143800" cy="44291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15</a:t>
            </a:fld>
            <a:endParaRPr lang="fr-FR"/>
          </a:p>
        </p:txBody>
      </p:sp>
      <p:pic>
        <p:nvPicPr>
          <p:cNvPr id="28674" name="Picture 2"/>
          <p:cNvPicPr>
            <a:picLocks noChangeAspect="1" noChangeArrowheads="1"/>
          </p:cNvPicPr>
          <p:nvPr/>
        </p:nvPicPr>
        <p:blipFill>
          <a:blip r:embed="rId2"/>
          <a:srcRect l="3294" t="23437" r="36310" b="21875"/>
          <a:stretch>
            <a:fillRect/>
          </a:stretch>
        </p:blipFill>
        <p:spPr bwMode="auto">
          <a:xfrm>
            <a:off x="500034" y="1285860"/>
            <a:ext cx="7858180" cy="40005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16</a:t>
            </a:fld>
            <a:endParaRPr lang="fr-FR"/>
          </a:p>
        </p:txBody>
      </p:sp>
      <p:pic>
        <p:nvPicPr>
          <p:cNvPr id="29698" name="Picture 2"/>
          <p:cNvPicPr>
            <a:picLocks noChangeAspect="1" noChangeArrowheads="1"/>
          </p:cNvPicPr>
          <p:nvPr/>
        </p:nvPicPr>
        <p:blipFill>
          <a:blip r:embed="rId2"/>
          <a:srcRect l="3843" t="24414" r="35761" b="22851"/>
          <a:stretch>
            <a:fillRect/>
          </a:stretch>
        </p:blipFill>
        <p:spPr bwMode="auto">
          <a:xfrm>
            <a:off x="500034" y="1000108"/>
            <a:ext cx="7858180" cy="45005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17</a:t>
            </a:fld>
            <a:endParaRPr lang="fr-FR"/>
          </a:p>
        </p:txBody>
      </p:sp>
      <p:pic>
        <p:nvPicPr>
          <p:cNvPr id="30723" name="Picture 3"/>
          <p:cNvPicPr>
            <a:picLocks noChangeAspect="1" noChangeArrowheads="1"/>
          </p:cNvPicPr>
          <p:nvPr/>
        </p:nvPicPr>
        <p:blipFill>
          <a:blip r:embed="rId2"/>
          <a:srcRect l="5527" t="36328" r="67570" b="28515"/>
          <a:stretch>
            <a:fillRect/>
          </a:stretch>
        </p:blipFill>
        <p:spPr bwMode="auto">
          <a:xfrm>
            <a:off x="3000364" y="67842"/>
            <a:ext cx="3500462" cy="1575208"/>
          </a:xfrm>
          <a:prstGeom prst="rect">
            <a:avLst/>
          </a:prstGeom>
          <a:noFill/>
          <a:ln w="9525">
            <a:noFill/>
            <a:miter lim="800000"/>
            <a:headEnd/>
            <a:tailEnd/>
          </a:ln>
          <a:effectLst/>
        </p:spPr>
      </p:pic>
      <p:pic>
        <p:nvPicPr>
          <p:cNvPr id="30724" name="Picture 4"/>
          <p:cNvPicPr>
            <a:picLocks noChangeAspect="1" noChangeArrowheads="1"/>
          </p:cNvPicPr>
          <p:nvPr/>
        </p:nvPicPr>
        <p:blipFill>
          <a:blip r:embed="rId3"/>
          <a:srcRect l="20351" t="28515" r="52745" b="23633"/>
          <a:stretch>
            <a:fillRect/>
          </a:stretch>
        </p:blipFill>
        <p:spPr bwMode="auto">
          <a:xfrm>
            <a:off x="3500430" y="4214818"/>
            <a:ext cx="2143140" cy="2143140"/>
          </a:xfrm>
          <a:prstGeom prst="rect">
            <a:avLst/>
          </a:prstGeom>
          <a:noFill/>
          <a:ln w="9525">
            <a:noFill/>
            <a:miter lim="800000"/>
            <a:headEnd/>
            <a:tailEnd/>
          </a:ln>
          <a:effectLst/>
        </p:spPr>
      </p:pic>
      <p:pic>
        <p:nvPicPr>
          <p:cNvPr id="30726" name="Picture 6"/>
          <p:cNvPicPr>
            <a:picLocks noChangeAspect="1" noChangeArrowheads="1"/>
          </p:cNvPicPr>
          <p:nvPr/>
        </p:nvPicPr>
        <p:blipFill>
          <a:blip r:embed="rId4"/>
          <a:srcRect l="35725" t="45117" r="38470" b="38281"/>
          <a:stretch>
            <a:fillRect/>
          </a:stretch>
        </p:blipFill>
        <p:spPr bwMode="auto">
          <a:xfrm>
            <a:off x="642910" y="2543170"/>
            <a:ext cx="3357586" cy="1214446"/>
          </a:xfrm>
          <a:prstGeom prst="rect">
            <a:avLst/>
          </a:prstGeom>
          <a:noFill/>
          <a:ln w="9525">
            <a:noFill/>
            <a:miter lim="800000"/>
            <a:headEnd/>
            <a:tailEnd/>
          </a:ln>
          <a:effectLst/>
        </p:spPr>
      </p:pic>
      <p:pic>
        <p:nvPicPr>
          <p:cNvPr id="30727" name="Picture 7"/>
          <p:cNvPicPr>
            <a:picLocks noChangeAspect="1" noChangeArrowheads="1"/>
          </p:cNvPicPr>
          <p:nvPr/>
        </p:nvPicPr>
        <p:blipFill>
          <a:blip r:embed="rId5"/>
          <a:srcRect l="36274" t="45117" r="37921" b="39258"/>
          <a:stretch>
            <a:fillRect/>
          </a:stretch>
        </p:blipFill>
        <p:spPr bwMode="auto">
          <a:xfrm>
            <a:off x="5000628" y="2571744"/>
            <a:ext cx="3357586" cy="11430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18</a:t>
            </a:fld>
            <a:endParaRPr lang="fr-FR"/>
          </a:p>
        </p:txBody>
      </p:sp>
      <p:pic>
        <p:nvPicPr>
          <p:cNvPr id="32770" name="Picture 2"/>
          <p:cNvPicPr>
            <a:picLocks noChangeAspect="1" noChangeArrowheads="1"/>
          </p:cNvPicPr>
          <p:nvPr/>
        </p:nvPicPr>
        <p:blipFill>
          <a:blip r:embed="rId2"/>
          <a:srcRect l="4941" t="32227" r="36859" b="23828"/>
          <a:stretch>
            <a:fillRect/>
          </a:stretch>
        </p:blipFill>
        <p:spPr bwMode="auto">
          <a:xfrm>
            <a:off x="642910" y="1142984"/>
            <a:ext cx="7572428" cy="44291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19</a:t>
            </a:fld>
            <a:endParaRPr lang="fr-FR"/>
          </a:p>
        </p:txBody>
      </p:sp>
      <p:pic>
        <p:nvPicPr>
          <p:cNvPr id="31746" name="Picture 2" descr="D:\Université de Tlemcen\Cours\MIRE\Agenda_21_schema.png"/>
          <p:cNvPicPr>
            <a:picLocks noChangeAspect="1" noChangeArrowheads="1"/>
          </p:cNvPicPr>
          <p:nvPr/>
        </p:nvPicPr>
        <p:blipFill>
          <a:blip r:embed="rId2"/>
          <a:srcRect/>
          <a:stretch>
            <a:fillRect/>
          </a:stretch>
        </p:blipFill>
        <p:spPr bwMode="auto">
          <a:xfrm>
            <a:off x="285720" y="886968"/>
            <a:ext cx="8286776" cy="475661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2</a:t>
            </a:fld>
            <a:endParaRPr lang="fr-FR"/>
          </a:p>
        </p:txBody>
      </p:sp>
      <p:pic>
        <p:nvPicPr>
          <p:cNvPr id="15371" name="Picture 11"/>
          <p:cNvPicPr>
            <a:picLocks noChangeAspect="1" noChangeArrowheads="1"/>
          </p:cNvPicPr>
          <p:nvPr/>
        </p:nvPicPr>
        <p:blipFill>
          <a:blip r:embed="rId2"/>
          <a:srcRect l="78454" t="39027" r="6092" b="22851"/>
          <a:stretch>
            <a:fillRect/>
          </a:stretch>
        </p:blipFill>
        <p:spPr bwMode="auto">
          <a:xfrm>
            <a:off x="500034" y="1142984"/>
            <a:ext cx="3071834" cy="4260482"/>
          </a:xfrm>
          <a:prstGeom prst="rect">
            <a:avLst/>
          </a:prstGeom>
          <a:noFill/>
          <a:ln w="9525">
            <a:noFill/>
            <a:miter lim="800000"/>
            <a:headEnd/>
            <a:tailEnd/>
          </a:ln>
          <a:effectLst/>
        </p:spPr>
      </p:pic>
      <p:sp>
        <p:nvSpPr>
          <p:cNvPr id="15372" name="Rectangle 12"/>
          <p:cNvSpPr>
            <a:spLocks noChangeArrowheads="1"/>
          </p:cNvSpPr>
          <p:nvPr/>
        </p:nvSpPr>
        <p:spPr bwMode="auto">
          <a:xfrm>
            <a:off x="3643306" y="882924"/>
            <a:ext cx="5072098"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Née le 20 avril 1939 à </a:t>
            </a:r>
            <a:r>
              <a:rPr kumimoji="0" lang="fr-FR"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Baerum</a:t>
            </a:r>
            <a:r>
              <a:rPr kumimoji="0" lang="fr-F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c’est une femme d’état Norvégienne. </a:t>
            </a:r>
          </a:p>
          <a:p>
            <a:pPr marL="0" marR="0" lvl="0" indent="0" algn="ctr" defTabSz="914400" rtl="0" eaLnBrk="1" fontAlgn="base" latinLnBrk="0" hangingPunct="1">
              <a:lnSpc>
                <a:spcPct val="100000"/>
              </a:lnSpc>
              <a:spcBef>
                <a:spcPct val="0"/>
              </a:spcBef>
              <a:spcAft>
                <a:spcPct val="0"/>
              </a:spcAft>
              <a:buClrTx/>
              <a:buSzTx/>
              <a:buFontTx/>
              <a:buNone/>
              <a:tabLst/>
            </a:pPr>
            <a:endParaRPr lang="fr-FR" sz="2200" dirty="0">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Première ministre par trois fois entre 1981 et 1996, elle a passé près de dix ans au pouvoir et dirigé l’OMS de 1998 à 2003.</a:t>
            </a:r>
          </a:p>
          <a:p>
            <a:pPr marL="0" marR="0" lvl="0" indent="0" algn="ctr" defTabSz="914400" rtl="0" eaLnBrk="1" fontAlgn="base" latinLnBrk="0" hangingPunct="1">
              <a:lnSpc>
                <a:spcPct val="100000"/>
              </a:lnSpc>
              <a:spcBef>
                <a:spcPct val="0"/>
              </a:spcBef>
              <a:spcAft>
                <a:spcPct val="0"/>
              </a:spcAft>
              <a:buClrTx/>
              <a:buSzTx/>
              <a:buFontTx/>
              <a:buNone/>
              <a:tabLst/>
            </a:pPr>
            <a:endParaRPr lang="fr-FR" sz="2200" dirty="0">
              <a:latin typeface="Times New Roman" pitchFamily="18" charset="0"/>
              <a:ea typeface="Calibri" pitchFamily="34" charset="0"/>
              <a:cs typeface="Times New Roman" pitchFamily="18" charset="0"/>
            </a:endParaRPr>
          </a:p>
          <a:p>
            <a:pPr lvl="0" algn="ctr" fontAlgn="base">
              <a:spcBef>
                <a:spcPct val="0"/>
              </a:spcBef>
              <a:spcAft>
                <a:spcPct val="0"/>
              </a:spcAft>
            </a:pPr>
            <a:r>
              <a:rPr lang="fr-FR" sz="2200" dirty="0">
                <a:latin typeface="Times New Roman" pitchFamily="18" charset="0"/>
                <a:ea typeface="Calibri" pitchFamily="34" charset="0"/>
                <a:cs typeface="Times New Roman" pitchFamily="18" charset="0"/>
              </a:rPr>
              <a:t>Elle a </a:t>
            </a:r>
            <a:r>
              <a:rPr lang="fr-FR" sz="2200" dirty="0" smtClean="0">
                <a:latin typeface="Times New Roman" pitchFamily="18" charset="0"/>
                <a:ea typeface="Calibri" pitchFamily="34" charset="0"/>
                <a:cs typeface="Times New Roman" pitchFamily="18" charset="0"/>
              </a:rPr>
              <a:t>présidé en 1987 la Commission Mondiale sur l’Environnement et le Développement pour </a:t>
            </a:r>
            <a:r>
              <a:rPr lang="fr-FR" sz="2200" dirty="0">
                <a:latin typeface="Times New Roman" pitchFamily="18" charset="0"/>
                <a:ea typeface="Calibri" pitchFamily="34" charset="0"/>
                <a:cs typeface="Times New Roman" pitchFamily="18" charset="0"/>
              </a:rPr>
              <a:t>la rédaction du rapport </a:t>
            </a:r>
            <a:r>
              <a:rPr lang="fr-FR" sz="2200" dirty="0" smtClean="0">
                <a:latin typeface="Times New Roman" pitchFamily="18" charset="0"/>
                <a:ea typeface="Calibri" pitchFamily="34" charset="0"/>
                <a:cs typeface="Times New Roman" pitchFamily="18" charset="0"/>
              </a:rPr>
              <a:t> « </a:t>
            </a:r>
            <a:r>
              <a:rPr lang="fr-FR" sz="2200" b="1" dirty="0" smtClean="0">
                <a:solidFill>
                  <a:srgbClr val="FF0000"/>
                </a:solidFill>
                <a:latin typeface="Times New Roman" pitchFamily="18" charset="0"/>
                <a:ea typeface="Calibri" pitchFamily="34" charset="0"/>
                <a:cs typeface="Times New Roman" pitchFamily="18" charset="0"/>
              </a:rPr>
              <a:t>Notre avenir  tous </a:t>
            </a:r>
            <a:r>
              <a:rPr lang="fr-FR" sz="2200" dirty="0" smtClean="0">
                <a:latin typeface="Times New Roman" pitchFamily="18" charset="0"/>
                <a:ea typeface="Calibri" pitchFamily="34" charset="0"/>
                <a:cs typeface="Times New Roman" pitchFamily="18" charset="0"/>
              </a:rPr>
              <a:t>», </a:t>
            </a:r>
            <a:r>
              <a:rPr lang="fr-FR" sz="2200" dirty="0">
                <a:latin typeface="Times New Roman" pitchFamily="18" charset="0"/>
                <a:ea typeface="Calibri" pitchFamily="34" charset="0"/>
                <a:cs typeface="Times New Roman" pitchFamily="18" charset="0"/>
              </a:rPr>
              <a:t>dit rapport Brundtland, sous l'égide des N.U</a:t>
            </a:r>
            <a:r>
              <a:rPr lang="fr-FR" sz="2200" dirty="0" smtClean="0">
                <a:latin typeface="Times New Roman" pitchFamily="18" charset="0"/>
                <a:ea typeface="Calibri" pitchFamily="34" charset="0"/>
                <a:cs typeface="Times New Roman" pitchFamily="18" charset="0"/>
              </a:rPr>
              <a:t>., qui </a:t>
            </a:r>
            <a:r>
              <a:rPr lang="fr-FR" sz="2200" dirty="0">
                <a:latin typeface="Times New Roman" pitchFamily="18" charset="0"/>
                <a:ea typeface="Calibri" pitchFamily="34" charset="0"/>
                <a:cs typeface="Times New Roman" pitchFamily="18" charset="0"/>
              </a:rPr>
              <a:t>pose la définition du principe du : </a:t>
            </a:r>
          </a:p>
          <a:p>
            <a:pPr marL="0" marR="0" lvl="0" indent="0" algn="ctr" defTabSz="914400" rtl="0" eaLnBrk="1" fontAlgn="base" latinLnBrk="0" hangingPunct="1">
              <a:lnSpc>
                <a:spcPct val="100000"/>
              </a:lnSpc>
              <a:spcBef>
                <a:spcPct val="0"/>
              </a:spcBef>
              <a:spcAft>
                <a:spcPct val="0"/>
              </a:spcAft>
              <a:buClrTx/>
              <a:buSzTx/>
              <a:buFontTx/>
              <a:buNone/>
              <a:tabLst/>
            </a:pPr>
            <a:r>
              <a:rPr lang="fr-FR" sz="2200" b="1" dirty="0" smtClean="0">
                <a:latin typeface="Times New Roman" pitchFamily="18" charset="0"/>
                <a:ea typeface="Calibri" pitchFamily="34" charset="0"/>
                <a:cs typeface="Times New Roman" pitchFamily="18" charset="0"/>
              </a:rPr>
              <a:t>«</a:t>
            </a:r>
            <a:r>
              <a:rPr lang="fr-FR" sz="2200" b="1" dirty="0" smtClean="0">
                <a:solidFill>
                  <a:srgbClr val="FF0000"/>
                </a:solidFill>
                <a:latin typeface="Times New Roman" pitchFamily="18" charset="0"/>
                <a:ea typeface="Calibri" pitchFamily="34" charset="0"/>
                <a:cs typeface="Times New Roman" pitchFamily="18" charset="0"/>
              </a:rPr>
              <a:t>Développement durable </a:t>
            </a:r>
            <a:r>
              <a:rPr lang="fr-FR" sz="2200" b="1" dirty="0">
                <a:latin typeface="Times New Roman" pitchFamily="18" charset="0"/>
                <a:ea typeface="Calibri" pitchFamily="34"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372"/>
                                        </p:tgtEl>
                                        <p:attrNameLst>
                                          <p:attrName>style.visibility</p:attrName>
                                        </p:attrNameLst>
                                      </p:cBhvr>
                                      <p:to>
                                        <p:strVal val="visible"/>
                                      </p:to>
                                    </p:set>
                                    <p:animEffect transition="in" filter="fade">
                                      <p:cBhvr>
                                        <p:cTn id="7" dur="1000"/>
                                        <p:tgtEl>
                                          <p:spTgt spid="15372"/>
                                        </p:tgtEl>
                                      </p:cBhvr>
                                    </p:animEffect>
                                    <p:anim calcmode="lin" valueType="num">
                                      <p:cBhvr>
                                        <p:cTn id="8" dur="1000" fill="hold"/>
                                        <p:tgtEl>
                                          <p:spTgt spid="15372"/>
                                        </p:tgtEl>
                                        <p:attrNameLst>
                                          <p:attrName>ppt_x</p:attrName>
                                        </p:attrNameLst>
                                      </p:cBhvr>
                                      <p:tavLst>
                                        <p:tav tm="0">
                                          <p:val>
                                            <p:strVal val="#ppt_x"/>
                                          </p:val>
                                        </p:tav>
                                        <p:tav tm="100000">
                                          <p:val>
                                            <p:strVal val="#ppt_x"/>
                                          </p:val>
                                        </p:tav>
                                      </p:tavLst>
                                    </p:anim>
                                    <p:anim calcmode="lin" valueType="num">
                                      <p:cBhvr>
                                        <p:cTn id="9" dur="1000" fill="hold"/>
                                        <p:tgtEl>
                                          <p:spTgt spid="153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20</a:t>
            </a:fld>
            <a:endParaRPr lang="fr-FR"/>
          </a:p>
        </p:txBody>
      </p:sp>
      <p:pic>
        <p:nvPicPr>
          <p:cNvPr id="33794" name="Picture 2" descr="D:\Université de Tlemcen\Cours\MIRE\CF_logo.png"/>
          <p:cNvPicPr>
            <a:picLocks noChangeAspect="1" noChangeArrowheads="1"/>
          </p:cNvPicPr>
          <p:nvPr/>
        </p:nvPicPr>
        <p:blipFill>
          <a:blip r:embed="rId2"/>
          <a:srcRect l="31013" t="20505"/>
          <a:stretch>
            <a:fillRect/>
          </a:stretch>
        </p:blipFill>
        <p:spPr bwMode="auto">
          <a:xfrm>
            <a:off x="500034" y="2786058"/>
            <a:ext cx="3633794" cy="1347791"/>
          </a:xfrm>
          <a:prstGeom prst="rect">
            <a:avLst/>
          </a:prstGeom>
          <a:noFill/>
        </p:spPr>
      </p:pic>
      <p:pic>
        <p:nvPicPr>
          <p:cNvPr id="33795" name="Picture 3" descr="D:\Université de Tlemcen\Cours\MIRE\question-mark1a1.jpg"/>
          <p:cNvPicPr>
            <a:picLocks noChangeAspect="1" noChangeArrowheads="1"/>
          </p:cNvPicPr>
          <p:nvPr/>
        </p:nvPicPr>
        <p:blipFill>
          <a:blip r:embed="rId3"/>
          <a:srcRect/>
          <a:stretch>
            <a:fillRect/>
          </a:stretch>
        </p:blipFill>
        <p:spPr bwMode="auto">
          <a:xfrm>
            <a:off x="4214810" y="500042"/>
            <a:ext cx="3810000" cy="5080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21</a:t>
            </a:fld>
            <a:endParaRPr lang="fr-FR"/>
          </a:p>
        </p:txBody>
      </p:sp>
      <p:pic>
        <p:nvPicPr>
          <p:cNvPr id="34818" name="Picture 2"/>
          <p:cNvPicPr>
            <a:picLocks noChangeAspect="1" noChangeArrowheads="1"/>
          </p:cNvPicPr>
          <p:nvPr/>
        </p:nvPicPr>
        <p:blipFill>
          <a:blip r:embed="rId2"/>
          <a:srcRect l="6588" t="32226" r="38507" b="27734"/>
          <a:stretch>
            <a:fillRect/>
          </a:stretch>
        </p:blipFill>
        <p:spPr bwMode="auto">
          <a:xfrm>
            <a:off x="500034" y="500042"/>
            <a:ext cx="2787824" cy="1143008"/>
          </a:xfrm>
          <a:prstGeom prst="rect">
            <a:avLst/>
          </a:prstGeom>
          <a:noFill/>
          <a:ln w="76200">
            <a:solidFill>
              <a:srgbClr val="FF0000"/>
            </a:solidFill>
            <a:miter lim="800000"/>
            <a:headEnd/>
            <a:tailEnd/>
          </a:ln>
          <a:effectLst/>
        </p:spPr>
      </p:pic>
      <p:pic>
        <p:nvPicPr>
          <p:cNvPr id="34819" name="Picture 3"/>
          <p:cNvPicPr>
            <a:picLocks noChangeAspect="1" noChangeArrowheads="1"/>
          </p:cNvPicPr>
          <p:nvPr/>
        </p:nvPicPr>
        <p:blipFill>
          <a:blip r:embed="rId3"/>
          <a:srcRect l="6076" t="30469" r="39568" b="26562"/>
          <a:stretch>
            <a:fillRect/>
          </a:stretch>
        </p:blipFill>
        <p:spPr bwMode="auto">
          <a:xfrm>
            <a:off x="3571868" y="2000240"/>
            <a:ext cx="4500594" cy="2000264"/>
          </a:xfrm>
          <a:prstGeom prst="rect">
            <a:avLst/>
          </a:prstGeom>
          <a:noFill/>
          <a:ln w="9525">
            <a:noFill/>
            <a:miter lim="800000"/>
            <a:headEnd/>
            <a:tailEnd/>
          </a:ln>
          <a:effectLst/>
        </p:spPr>
      </p:pic>
      <p:pic>
        <p:nvPicPr>
          <p:cNvPr id="34820" name="Picture 4"/>
          <p:cNvPicPr>
            <a:picLocks noChangeAspect="1" noChangeArrowheads="1"/>
          </p:cNvPicPr>
          <p:nvPr/>
        </p:nvPicPr>
        <p:blipFill>
          <a:blip r:embed="rId4"/>
          <a:srcRect l="6076" t="31445" r="41215" b="24609"/>
          <a:stretch>
            <a:fillRect/>
          </a:stretch>
        </p:blipFill>
        <p:spPr bwMode="auto">
          <a:xfrm>
            <a:off x="1071538" y="4357694"/>
            <a:ext cx="4500594" cy="20091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22</a:t>
            </a:fld>
            <a:endParaRPr lang="fr-FR"/>
          </a:p>
        </p:txBody>
      </p:sp>
      <p:pic>
        <p:nvPicPr>
          <p:cNvPr id="35842" name="Picture 2" descr="D:\Université de Tlemcen\Cours\MIRE\difficile-13520.jpg"/>
          <p:cNvPicPr>
            <a:picLocks noChangeAspect="1" noChangeArrowheads="1"/>
          </p:cNvPicPr>
          <p:nvPr/>
        </p:nvPicPr>
        <p:blipFill>
          <a:blip r:embed="rId2"/>
          <a:srcRect/>
          <a:stretch>
            <a:fillRect/>
          </a:stretch>
        </p:blipFill>
        <p:spPr bwMode="auto">
          <a:xfrm>
            <a:off x="3482840" y="571480"/>
            <a:ext cx="1857388" cy="1857388"/>
          </a:xfrm>
          <a:prstGeom prst="rect">
            <a:avLst/>
          </a:prstGeom>
          <a:noFill/>
        </p:spPr>
      </p:pic>
      <p:pic>
        <p:nvPicPr>
          <p:cNvPr id="35843" name="Picture 3"/>
          <p:cNvPicPr>
            <a:picLocks noChangeAspect="1" noChangeArrowheads="1"/>
          </p:cNvPicPr>
          <p:nvPr/>
        </p:nvPicPr>
        <p:blipFill>
          <a:blip r:embed="rId3"/>
          <a:srcRect l="8236" t="29297" r="38506" b="25781"/>
          <a:stretch>
            <a:fillRect/>
          </a:stretch>
        </p:blipFill>
        <p:spPr bwMode="auto">
          <a:xfrm>
            <a:off x="1071538" y="2428868"/>
            <a:ext cx="6929486" cy="32861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23</a:t>
            </a:fld>
            <a:endParaRPr lang="fr-FR"/>
          </a:p>
        </p:txBody>
      </p:sp>
      <p:pic>
        <p:nvPicPr>
          <p:cNvPr id="36866" name="Picture 2"/>
          <p:cNvPicPr>
            <a:picLocks noChangeAspect="1" noChangeArrowheads="1"/>
          </p:cNvPicPr>
          <p:nvPr/>
        </p:nvPicPr>
        <p:blipFill>
          <a:blip r:embed="rId2"/>
          <a:srcRect l="4941" t="25390" r="37408" b="24805"/>
          <a:stretch>
            <a:fillRect/>
          </a:stretch>
        </p:blipFill>
        <p:spPr bwMode="auto">
          <a:xfrm>
            <a:off x="500034" y="1000108"/>
            <a:ext cx="7858180" cy="45005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ésultat de recherche d'images pour &quot;burkina faso&quot;"/>
          <p:cNvPicPr>
            <a:picLocks noChangeAspect="1" noChangeArrowheads="1"/>
          </p:cNvPicPr>
          <p:nvPr/>
        </p:nvPicPr>
        <p:blipFill>
          <a:blip r:embed="rId2"/>
          <a:srcRect l="6737" t="17224" r="20284" b="21321"/>
          <a:stretch>
            <a:fillRect/>
          </a:stretch>
        </p:blipFill>
        <p:spPr bwMode="auto">
          <a:xfrm>
            <a:off x="4572000" y="4857760"/>
            <a:ext cx="2369117" cy="1785950"/>
          </a:xfrm>
          <a:prstGeom prst="rect">
            <a:avLst/>
          </a:prstGeom>
          <a:noFill/>
        </p:spPr>
      </p:pic>
      <p:sp>
        <p:nvSpPr>
          <p:cNvPr id="2" name="Espace réservé du numéro de diapositive 1"/>
          <p:cNvSpPr>
            <a:spLocks noGrp="1"/>
          </p:cNvSpPr>
          <p:nvPr>
            <p:ph type="sldNum" sz="quarter" idx="12"/>
          </p:nvPr>
        </p:nvSpPr>
        <p:spPr/>
        <p:txBody>
          <a:bodyPr/>
          <a:lstStyle/>
          <a:p>
            <a:fld id="{43F7896F-1772-4B8D-BE3B-97EA3D798796}" type="slidenum">
              <a:rPr lang="fr-FR" smtClean="0"/>
              <a:pPr/>
              <a:t>24</a:t>
            </a:fld>
            <a:endParaRPr lang="fr-FR"/>
          </a:p>
        </p:txBody>
      </p:sp>
      <p:pic>
        <p:nvPicPr>
          <p:cNvPr id="37890" name="Picture 2"/>
          <p:cNvPicPr>
            <a:picLocks noChangeAspect="1" noChangeArrowheads="1"/>
          </p:cNvPicPr>
          <p:nvPr/>
        </p:nvPicPr>
        <p:blipFill>
          <a:blip r:embed="rId3"/>
          <a:srcRect l="5490" t="32226" r="38507" b="26758"/>
          <a:stretch>
            <a:fillRect/>
          </a:stretch>
        </p:blipFill>
        <p:spPr bwMode="auto">
          <a:xfrm>
            <a:off x="1857356" y="142852"/>
            <a:ext cx="5643602" cy="1500198"/>
          </a:xfrm>
          <a:prstGeom prst="rect">
            <a:avLst/>
          </a:prstGeom>
          <a:noFill/>
          <a:ln w="9525">
            <a:noFill/>
            <a:miter lim="800000"/>
            <a:headEnd/>
            <a:tailEnd/>
          </a:ln>
          <a:effectLst/>
        </p:spPr>
      </p:pic>
      <p:pic>
        <p:nvPicPr>
          <p:cNvPr id="37891" name="Picture 3"/>
          <p:cNvPicPr>
            <a:picLocks noChangeAspect="1" noChangeArrowheads="1"/>
          </p:cNvPicPr>
          <p:nvPr/>
        </p:nvPicPr>
        <p:blipFill>
          <a:blip r:embed="rId4"/>
          <a:srcRect l="7174" t="35351" r="39019" b="28516"/>
          <a:stretch>
            <a:fillRect/>
          </a:stretch>
        </p:blipFill>
        <p:spPr bwMode="auto">
          <a:xfrm>
            <a:off x="1285852" y="1714488"/>
            <a:ext cx="7000924" cy="1643074"/>
          </a:xfrm>
          <a:prstGeom prst="rect">
            <a:avLst/>
          </a:prstGeom>
          <a:noFill/>
          <a:ln w="9525">
            <a:noFill/>
            <a:miter lim="800000"/>
            <a:headEnd/>
            <a:tailEnd/>
          </a:ln>
          <a:effectLst/>
        </p:spPr>
      </p:pic>
      <p:pic>
        <p:nvPicPr>
          <p:cNvPr id="37893" name="Picture 5" descr="D:\Université de Tlemcen\Cours\MIRE\573.gif"/>
          <p:cNvPicPr>
            <a:picLocks noChangeAspect="1" noChangeArrowheads="1"/>
          </p:cNvPicPr>
          <p:nvPr/>
        </p:nvPicPr>
        <p:blipFill>
          <a:blip r:embed="rId5"/>
          <a:srcRect/>
          <a:stretch>
            <a:fillRect/>
          </a:stretch>
        </p:blipFill>
        <p:spPr bwMode="auto">
          <a:xfrm>
            <a:off x="6146099" y="3429000"/>
            <a:ext cx="2283553" cy="2357454"/>
          </a:xfrm>
          <a:prstGeom prst="rect">
            <a:avLst/>
          </a:prstGeom>
          <a:noFill/>
        </p:spPr>
      </p:pic>
      <p:pic>
        <p:nvPicPr>
          <p:cNvPr id="37894" name="Picture 6"/>
          <p:cNvPicPr>
            <a:picLocks noChangeAspect="1" noChangeArrowheads="1"/>
          </p:cNvPicPr>
          <p:nvPr/>
        </p:nvPicPr>
        <p:blipFill>
          <a:blip r:embed="rId6"/>
          <a:srcRect l="7174" t="38281" r="39019" b="34375"/>
          <a:stretch>
            <a:fillRect/>
          </a:stretch>
        </p:blipFill>
        <p:spPr bwMode="auto">
          <a:xfrm>
            <a:off x="857224" y="3500438"/>
            <a:ext cx="3571900" cy="1020543"/>
          </a:xfrm>
          <a:prstGeom prst="rect">
            <a:avLst/>
          </a:prstGeom>
          <a:noFill/>
          <a:ln w="9525">
            <a:noFill/>
            <a:miter lim="800000"/>
            <a:headEnd/>
            <a:tailEnd/>
          </a:ln>
          <a:effectLst/>
        </p:spPr>
      </p:pic>
      <p:pic>
        <p:nvPicPr>
          <p:cNvPr id="37895" name="Picture 7"/>
          <p:cNvPicPr>
            <a:picLocks noChangeAspect="1" noChangeArrowheads="1"/>
          </p:cNvPicPr>
          <p:nvPr/>
        </p:nvPicPr>
        <p:blipFill>
          <a:blip r:embed="rId7"/>
          <a:srcRect l="6076" t="31445" r="38470" b="26562"/>
          <a:stretch>
            <a:fillRect/>
          </a:stretch>
        </p:blipFill>
        <p:spPr bwMode="auto">
          <a:xfrm>
            <a:off x="857224" y="4572008"/>
            <a:ext cx="3571900" cy="1000132"/>
          </a:xfrm>
          <a:prstGeom prst="rect">
            <a:avLst/>
          </a:prstGeom>
          <a:noFill/>
          <a:ln w="9525">
            <a:noFill/>
            <a:miter lim="800000"/>
            <a:headEnd/>
            <a:tailEnd/>
          </a:ln>
          <a:effectLst/>
        </p:spPr>
      </p:pic>
      <p:pic>
        <p:nvPicPr>
          <p:cNvPr id="37896" name="Picture 8"/>
          <p:cNvPicPr>
            <a:picLocks noChangeAspect="1" noChangeArrowheads="1"/>
          </p:cNvPicPr>
          <p:nvPr/>
        </p:nvPicPr>
        <p:blipFill>
          <a:blip r:embed="rId8"/>
          <a:srcRect l="8272" t="30469" r="38470" b="25586"/>
          <a:stretch>
            <a:fillRect/>
          </a:stretch>
        </p:blipFill>
        <p:spPr bwMode="auto">
          <a:xfrm>
            <a:off x="857224" y="5643578"/>
            <a:ext cx="3571900" cy="10001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25</a:t>
            </a:fld>
            <a:endParaRPr lang="fr-FR"/>
          </a:p>
        </p:txBody>
      </p:sp>
      <p:pic>
        <p:nvPicPr>
          <p:cNvPr id="40962" name="Picture 2"/>
          <p:cNvPicPr>
            <a:picLocks noChangeAspect="1" noChangeArrowheads="1"/>
          </p:cNvPicPr>
          <p:nvPr/>
        </p:nvPicPr>
        <p:blipFill>
          <a:blip r:embed="rId2"/>
          <a:srcRect l="6039" t="31250" r="37408" b="24804"/>
          <a:stretch>
            <a:fillRect/>
          </a:stretch>
        </p:blipFill>
        <p:spPr bwMode="auto">
          <a:xfrm>
            <a:off x="857224" y="500042"/>
            <a:ext cx="7358114" cy="3214710"/>
          </a:xfrm>
          <a:prstGeom prst="rect">
            <a:avLst/>
          </a:prstGeom>
          <a:noFill/>
          <a:ln w="9525">
            <a:noFill/>
            <a:miter lim="800000"/>
            <a:headEnd/>
            <a:tailEnd/>
          </a:ln>
          <a:effectLst/>
        </p:spPr>
      </p:pic>
      <p:pic>
        <p:nvPicPr>
          <p:cNvPr id="40963" name="Picture 3"/>
          <p:cNvPicPr>
            <a:picLocks noChangeAspect="1" noChangeArrowheads="1"/>
          </p:cNvPicPr>
          <p:nvPr/>
        </p:nvPicPr>
        <p:blipFill>
          <a:blip r:embed="rId3"/>
          <a:srcRect l="12664" t="34375" r="45608" b="28515"/>
          <a:stretch>
            <a:fillRect/>
          </a:stretch>
        </p:blipFill>
        <p:spPr bwMode="auto">
          <a:xfrm>
            <a:off x="2000232" y="4286256"/>
            <a:ext cx="5214974" cy="13037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26</a:t>
            </a:fld>
            <a:endParaRPr lang="fr-FR"/>
          </a:p>
        </p:txBody>
      </p:sp>
      <p:pic>
        <p:nvPicPr>
          <p:cNvPr id="1026" name="Picture 2"/>
          <p:cNvPicPr>
            <a:picLocks noChangeAspect="1" noChangeArrowheads="1"/>
          </p:cNvPicPr>
          <p:nvPr/>
        </p:nvPicPr>
        <p:blipFill>
          <a:blip r:embed="rId2"/>
          <a:srcRect l="9334" t="24414" r="10505" b="8203"/>
          <a:stretch>
            <a:fillRect/>
          </a:stretch>
        </p:blipFill>
        <p:spPr bwMode="auto">
          <a:xfrm>
            <a:off x="500034" y="857232"/>
            <a:ext cx="7858148" cy="39290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27</a:t>
            </a:fld>
            <a:endParaRPr lang="fr-FR"/>
          </a:p>
        </p:txBody>
      </p:sp>
      <p:pic>
        <p:nvPicPr>
          <p:cNvPr id="3" name="Picture 2"/>
          <p:cNvPicPr>
            <a:picLocks noChangeAspect="1" noChangeArrowheads="1"/>
          </p:cNvPicPr>
          <p:nvPr/>
        </p:nvPicPr>
        <p:blipFill>
          <a:blip r:embed="rId2"/>
          <a:srcRect l="9334" t="24414" r="80464" b="57209"/>
          <a:stretch>
            <a:fillRect/>
          </a:stretch>
        </p:blipFill>
        <p:spPr bwMode="auto">
          <a:xfrm>
            <a:off x="214282" y="1357298"/>
            <a:ext cx="1428760" cy="1530814"/>
          </a:xfrm>
          <a:prstGeom prst="rect">
            <a:avLst/>
          </a:prstGeom>
          <a:noFill/>
          <a:ln w="9525">
            <a:noFill/>
            <a:miter lim="800000"/>
            <a:headEnd/>
            <a:tailEnd/>
          </a:ln>
          <a:effectLst/>
        </p:spPr>
      </p:pic>
      <p:pic>
        <p:nvPicPr>
          <p:cNvPr id="20482" name="Picture 2" descr="http://www.un.org/sustainabledevelopment/fr/wp-content/uploads/sites/4/2015/01/10636464_10152707596240820_2746222169441479951_o-e1421773829870.jpg"/>
          <p:cNvPicPr>
            <a:picLocks noChangeAspect="1" noChangeArrowheads="1"/>
          </p:cNvPicPr>
          <p:nvPr/>
        </p:nvPicPr>
        <p:blipFill>
          <a:blip r:embed="rId3"/>
          <a:srcRect/>
          <a:stretch>
            <a:fillRect/>
          </a:stretch>
        </p:blipFill>
        <p:spPr bwMode="auto">
          <a:xfrm>
            <a:off x="1714480" y="214290"/>
            <a:ext cx="6596052" cy="4000528"/>
          </a:xfrm>
          <a:prstGeom prst="rect">
            <a:avLst/>
          </a:prstGeom>
          <a:noFill/>
        </p:spPr>
      </p:pic>
      <p:sp>
        <p:nvSpPr>
          <p:cNvPr id="5" name="Rectangle 4"/>
          <p:cNvSpPr/>
          <p:nvPr/>
        </p:nvSpPr>
        <p:spPr>
          <a:xfrm>
            <a:off x="285720" y="4572008"/>
            <a:ext cx="8429684" cy="369332"/>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Éliminer l’extrême pauvreté</a:t>
            </a:r>
            <a:endParaRPr lang="fr-F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28</a:t>
            </a:fld>
            <a:endParaRPr lang="fr-FR"/>
          </a:p>
        </p:txBody>
      </p:sp>
      <p:pic>
        <p:nvPicPr>
          <p:cNvPr id="3" name="Picture 2"/>
          <p:cNvPicPr>
            <a:picLocks noChangeAspect="1" noChangeArrowheads="1"/>
          </p:cNvPicPr>
          <p:nvPr/>
        </p:nvPicPr>
        <p:blipFill>
          <a:blip r:embed="rId2"/>
          <a:srcRect l="23180" t="24414" r="66618" b="57209"/>
          <a:stretch>
            <a:fillRect/>
          </a:stretch>
        </p:blipFill>
        <p:spPr bwMode="auto">
          <a:xfrm>
            <a:off x="357158" y="357165"/>
            <a:ext cx="1428760" cy="1530815"/>
          </a:xfrm>
          <a:prstGeom prst="rect">
            <a:avLst/>
          </a:prstGeom>
          <a:noFill/>
          <a:ln w="9525">
            <a:noFill/>
            <a:miter lim="800000"/>
            <a:headEnd/>
            <a:tailEnd/>
          </a:ln>
          <a:effectLst/>
        </p:spPr>
      </p:pic>
      <p:pic>
        <p:nvPicPr>
          <p:cNvPr id="19458" name="Picture 2" descr="http://www.un.org/sustainabledevelopment/fr/wp-content/uploads/sites/4/2015/01/10644982_10152876608338586_855979234732158044_n-e1422546562612.jpg"/>
          <p:cNvPicPr>
            <a:picLocks noChangeAspect="1" noChangeArrowheads="1"/>
          </p:cNvPicPr>
          <p:nvPr/>
        </p:nvPicPr>
        <p:blipFill>
          <a:blip r:embed="rId3"/>
          <a:srcRect/>
          <a:stretch>
            <a:fillRect/>
          </a:stretch>
        </p:blipFill>
        <p:spPr bwMode="auto">
          <a:xfrm>
            <a:off x="857224" y="2000239"/>
            <a:ext cx="7143800" cy="4355977"/>
          </a:xfrm>
          <a:prstGeom prst="rect">
            <a:avLst/>
          </a:prstGeom>
          <a:noFill/>
        </p:spPr>
      </p:pic>
      <p:sp>
        <p:nvSpPr>
          <p:cNvPr id="6" name="Rectangle 5"/>
          <p:cNvSpPr/>
          <p:nvPr/>
        </p:nvSpPr>
        <p:spPr>
          <a:xfrm>
            <a:off x="1785918" y="782405"/>
            <a:ext cx="6858048" cy="646331"/>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Éliminer la faim, assurer la sécurité alimentaire, améliorer la nutrition et promouvoir l’agriculture durable</a:t>
            </a:r>
            <a:endParaRPr lang="fr-F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29</a:t>
            </a:fld>
            <a:endParaRPr lang="fr-FR"/>
          </a:p>
        </p:txBody>
      </p:sp>
      <p:pic>
        <p:nvPicPr>
          <p:cNvPr id="3" name="Picture 2"/>
          <p:cNvPicPr>
            <a:picLocks noChangeAspect="1" noChangeArrowheads="1"/>
          </p:cNvPicPr>
          <p:nvPr/>
        </p:nvPicPr>
        <p:blipFill>
          <a:blip r:embed="rId2"/>
          <a:srcRect l="37026" t="24414" r="52772" b="57209"/>
          <a:stretch>
            <a:fillRect/>
          </a:stretch>
        </p:blipFill>
        <p:spPr bwMode="auto">
          <a:xfrm>
            <a:off x="332204" y="1714488"/>
            <a:ext cx="1310838" cy="1404469"/>
          </a:xfrm>
          <a:prstGeom prst="rect">
            <a:avLst/>
          </a:prstGeom>
          <a:noFill/>
          <a:ln w="9525">
            <a:noFill/>
            <a:miter lim="800000"/>
            <a:headEnd/>
            <a:tailEnd/>
          </a:ln>
          <a:effectLst/>
        </p:spPr>
      </p:pic>
      <p:pic>
        <p:nvPicPr>
          <p:cNvPr id="18434" name="Picture 2" descr="http://www.un.org/sustainabledevelopment/fr/wp-content/uploads/sites/4/2015/01/10298646_862900100422041_2190450039893543550_o-e1421775111859.jpg"/>
          <p:cNvPicPr>
            <a:picLocks noChangeAspect="1" noChangeArrowheads="1"/>
          </p:cNvPicPr>
          <p:nvPr/>
        </p:nvPicPr>
        <p:blipFill>
          <a:blip r:embed="rId3"/>
          <a:srcRect/>
          <a:stretch>
            <a:fillRect/>
          </a:stretch>
        </p:blipFill>
        <p:spPr bwMode="auto">
          <a:xfrm>
            <a:off x="1928794" y="667209"/>
            <a:ext cx="6381738" cy="3476171"/>
          </a:xfrm>
          <a:prstGeom prst="rect">
            <a:avLst/>
          </a:prstGeom>
          <a:noFill/>
        </p:spPr>
      </p:pic>
      <p:sp>
        <p:nvSpPr>
          <p:cNvPr id="5" name="Rectangle 4"/>
          <p:cNvSpPr/>
          <p:nvPr/>
        </p:nvSpPr>
        <p:spPr>
          <a:xfrm>
            <a:off x="2571736" y="4505934"/>
            <a:ext cx="5000660" cy="646331"/>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Permettre à tous de vivre en bonne santé et promouvoir le bien-être de tous à tout âge</a:t>
            </a:r>
            <a:endParaRPr lang="fr-F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3</a:t>
            </a:fld>
            <a:endParaRPr lang="fr-FR"/>
          </a:p>
        </p:txBody>
      </p:sp>
      <p:pic>
        <p:nvPicPr>
          <p:cNvPr id="17410" name="Picture 2" descr="Résultat de recherche d'images pour &quot;développement durable arbre&quot;"/>
          <p:cNvPicPr>
            <a:picLocks noChangeAspect="1" noChangeArrowheads="1"/>
          </p:cNvPicPr>
          <p:nvPr/>
        </p:nvPicPr>
        <p:blipFill>
          <a:blip r:embed="rId2"/>
          <a:srcRect l="7246" t="7246" r="9420" b="5796"/>
          <a:stretch>
            <a:fillRect/>
          </a:stretch>
        </p:blipFill>
        <p:spPr bwMode="auto">
          <a:xfrm>
            <a:off x="71406" y="1785926"/>
            <a:ext cx="3286148" cy="3429024"/>
          </a:xfrm>
          <a:prstGeom prst="rect">
            <a:avLst/>
          </a:prstGeom>
          <a:noFill/>
        </p:spPr>
      </p:pic>
      <p:sp>
        <p:nvSpPr>
          <p:cNvPr id="4" name="Rectangle 3"/>
          <p:cNvSpPr/>
          <p:nvPr/>
        </p:nvSpPr>
        <p:spPr>
          <a:xfrm>
            <a:off x="3286116" y="1142984"/>
            <a:ext cx="5500726" cy="5047536"/>
          </a:xfrm>
          <a:prstGeom prst="rect">
            <a:avLst/>
          </a:prstGeom>
        </p:spPr>
        <p:txBody>
          <a:bodyPr wrap="square">
            <a:spAutoFit/>
          </a:bodyPr>
          <a:lstStyle/>
          <a:p>
            <a:pPr algn="ctr"/>
            <a:r>
              <a:rPr lang="fr-FR" sz="2300" dirty="0">
                <a:latin typeface="Times New Roman" pitchFamily="18" charset="0"/>
                <a:cs typeface="Times New Roman" pitchFamily="18" charset="0"/>
              </a:rPr>
              <a:t>« Le </a:t>
            </a:r>
            <a:r>
              <a:rPr lang="fr-FR" sz="2300" dirty="0" smtClean="0">
                <a:latin typeface="Times New Roman" pitchFamily="18" charset="0"/>
                <a:cs typeface="Times New Roman" pitchFamily="18" charset="0"/>
              </a:rPr>
              <a:t>DD est </a:t>
            </a:r>
            <a:r>
              <a:rPr lang="fr-FR" sz="2300" dirty="0">
                <a:latin typeface="Times New Roman" pitchFamily="18" charset="0"/>
                <a:cs typeface="Times New Roman" pitchFamily="18" charset="0"/>
              </a:rPr>
              <a:t>un mode de développement qui répond aux besoins des générations présentes sans compromettre la capacité </a:t>
            </a:r>
            <a:r>
              <a:rPr lang="fr-FR" sz="2300" dirty="0" smtClean="0">
                <a:latin typeface="Times New Roman" pitchFamily="18" charset="0"/>
                <a:cs typeface="Times New Roman" pitchFamily="18" charset="0"/>
              </a:rPr>
              <a:t>des générations futures de </a:t>
            </a:r>
            <a:r>
              <a:rPr lang="fr-FR" sz="2300" dirty="0">
                <a:latin typeface="Times New Roman" pitchFamily="18" charset="0"/>
                <a:cs typeface="Times New Roman" pitchFamily="18" charset="0"/>
              </a:rPr>
              <a:t>répondre aux </a:t>
            </a:r>
            <a:r>
              <a:rPr lang="fr-FR" sz="2300" dirty="0" smtClean="0">
                <a:latin typeface="Times New Roman" pitchFamily="18" charset="0"/>
                <a:cs typeface="Times New Roman" pitchFamily="18" charset="0"/>
              </a:rPr>
              <a:t>leurs ».</a:t>
            </a:r>
          </a:p>
          <a:p>
            <a:pPr algn="ctr"/>
            <a:endParaRPr lang="fr-FR" sz="2300" dirty="0" smtClean="0">
              <a:latin typeface="Times New Roman" pitchFamily="18" charset="0"/>
              <a:cs typeface="Times New Roman" pitchFamily="18" charset="0"/>
            </a:endParaRPr>
          </a:p>
          <a:p>
            <a:pPr algn="ctr"/>
            <a:r>
              <a:rPr lang="fr-FR" sz="2300" dirty="0" smtClean="0">
                <a:latin typeface="Times New Roman" pitchFamily="18" charset="0"/>
                <a:cs typeface="Times New Roman" pitchFamily="18" charset="0"/>
              </a:rPr>
              <a:t>Deux </a:t>
            </a:r>
            <a:r>
              <a:rPr lang="fr-FR" sz="2300" dirty="0">
                <a:latin typeface="Times New Roman" pitchFamily="18" charset="0"/>
                <a:cs typeface="Times New Roman" pitchFamily="18" charset="0"/>
              </a:rPr>
              <a:t>concepts sont inhérents à cette notion </a:t>
            </a:r>
            <a:r>
              <a:rPr lang="fr-FR" sz="2300" dirty="0" smtClean="0">
                <a:latin typeface="Times New Roman" pitchFamily="18" charset="0"/>
                <a:cs typeface="Times New Roman" pitchFamily="18" charset="0"/>
              </a:rPr>
              <a:t>:</a:t>
            </a:r>
          </a:p>
          <a:p>
            <a:pPr algn="just">
              <a:buFontTx/>
              <a:buChar char="-"/>
            </a:pPr>
            <a:r>
              <a:rPr lang="fr-FR" sz="2300" dirty="0" smtClean="0">
                <a:latin typeface="Times New Roman" pitchFamily="18" charset="0"/>
                <a:cs typeface="Times New Roman" pitchFamily="18" charset="0"/>
              </a:rPr>
              <a:t>Le </a:t>
            </a:r>
            <a:r>
              <a:rPr lang="fr-FR" sz="2300" dirty="0">
                <a:latin typeface="Times New Roman" pitchFamily="18" charset="0"/>
                <a:cs typeface="Times New Roman" pitchFamily="18" charset="0"/>
              </a:rPr>
              <a:t>concept de </a:t>
            </a:r>
            <a:r>
              <a:rPr lang="fr-FR" sz="2300" dirty="0" smtClean="0">
                <a:latin typeface="Times New Roman" pitchFamily="18" charset="0"/>
                <a:cs typeface="Times New Roman" pitchFamily="18" charset="0"/>
              </a:rPr>
              <a:t>besoins, </a:t>
            </a:r>
            <a:r>
              <a:rPr lang="fr-FR" sz="2300" dirty="0">
                <a:latin typeface="Times New Roman" pitchFamily="18" charset="0"/>
                <a:cs typeface="Times New Roman" pitchFamily="18" charset="0"/>
              </a:rPr>
              <a:t>et plus particulièrement des besoins essentiels des plus démunis, à qui il convient d’accorder la plus grande priorité, </a:t>
            </a:r>
            <a:r>
              <a:rPr lang="fr-FR" sz="2300" dirty="0" smtClean="0">
                <a:latin typeface="Times New Roman" pitchFamily="18" charset="0"/>
                <a:cs typeface="Times New Roman" pitchFamily="18" charset="0"/>
              </a:rPr>
              <a:t>et</a:t>
            </a:r>
          </a:p>
          <a:p>
            <a:pPr algn="just">
              <a:buFontTx/>
              <a:buChar char="-"/>
            </a:pPr>
            <a:r>
              <a:rPr lang="fr-FR" sz="2300" dirty="0" smtClean="0">
                <a:latin typeface="Times New Roman" pitchFamily="18" charset="0"/>
                <a:cs typeface="Times New Roman" pitchFamily="18" charset="0"/>
              </a:rPr>
              <a:t> L’idée </a:t>
            </a:r>
            <a:r>
              <a:rPr lang="fr-FR" sz="2300" dirty="0">
                <a:latin typeface="Times New Roman" pitchFamily="18" charset="0"/>
                <a:cs typeface="Times New Roman" pitchFamily="18" charset="0"/>
              </a:rPr>
              <a:t>des limitations que l’état de nos techniques et de notre organisation sociale impose sur la capacité de l’environnement à répondre aux besoins actuels et à </a:t>
            </a:r>
            <a:r>
              <a:rPr lang="fr-FR" sz="2300" dirty="0" smtClean="0">
                <a:latin typeface="Times New Roman" pitchFamily="18" charset="0"/>
                <a:cs typeface="Times New Roman" pitchFamily="18" charset="0"/>
              </a:rPr>
              <a:t>venir.</a:t>
            </a:r>
          </a:p>
        </p:txBody>
      </p:sp>
      <p:sp>
        <p:nvSpPr>
          <p:cNvPr id="5" name="Rectangle 4"/>
          <p:cNvSpPr/>
          <p:nvPr/>
        </p:nvSpPr>
        <p:spPr>
          <a:xfrm>
            <a:off x="4857752" y="357166"/>
            <a:ext cx="2204451" cy="492443"/>
          </a:xfrm>
          <a:prstGeom prst="rect">
            <a:avLst/>
          </a:prstGeom>
        </p:spPr>
        <p:txBody>
          <a:bodyPr wrap="none">
            <a:spAutoFit/>
          </a:bodyPr>
          <a:lstStyle/>
          <a:p>
            <a:pPr algn="ctr"/>
            <a:r>
              <a:rPr lang="fr-FR" sz="2600" b="1" dirty="0" smtClean="0">
                <a:solidFill>
                  <a:srgbClr val="FF0000"/>
                </a:solidFill>
                <a:latin typeface="Times New Roman" pitchFamily="18" charset="0"/>
                <a:cs typeface="Times New Roman" pitchFamily="18" charset="0"/>
              </a:rPr>
              <a:t>DEFINITION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30</a:t>
            </a:fld>
            <a:endParaRPr lang="fr-FR"/>
          </a:p>
        </p:txBody>
      </p:sp>
      <p:sp>
        <p:nvSpPr>
          <p:cNvPr id="4" name="Rectangle 3"/>
          <p:cNvSpPr/>
          <p:nvPr/>
        </p:nvSpPr>
        <p:spPr>
          <a:xfrm>
            <a:off x="1000100" y="4643446"/>
            <a:ext cx="7143800" cy="923330"/>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Assurer l’accès de tous à une éducation de qualité, sur un pied d’égalité, et promouvoir les possibilités d’apprentissage tout au long de la vie</a:t>
            </a:r>
            <a:endParaRPr lang="fr-FR" dirty="0">
              <a:effectLst>
                <a:outerShdw blurRad="38100" dist="38100" dir="2700000" algn="tl">
                  <a:srgbClr val="000000">
                    <a:alpha val="43137"/>
                  </a:srgbClr>
                </a:outerShdw>
              </a:effectLst>
            </a:endParaRPr>
          </a:p>
        </p:txBody>
      </p:sp>
      <p:pic>
        <p:nvPicPr>
          <p:cNvPr id="17410" name="Picture 2" descr="http://www.un.org/sustainabledevelopment/fr/wp-content/uploads/sites/4/2015/01/10394783_1554470304811466_3541660852073336876_n-e1421800489853.jpg"/>
          <p:cNvPicPr>
            <a:picLocks noChangeAspect="1" noChangeArrowheads="1"/>
          </p:cNvPicPr>
          <p:nvPr/>
        </p:nvPicPr>
        <p:blipFill>
          <a:blip r:embed="rId2"/>
          <a:srcRect/>
          <a:stretch>
            <a:fillRect/>
          </a:stretch>
        </p:blipFill>
        <p:spPr bwMode="auto">
          <a:xfrm>
            <a:off x="2428860" y="955470"/>
            <a:ext cx="5976923" cy="3168830"/>
          </a:xfrm>
          <a:prstGeom prst="rect">
            <a:avLst/>
          </a:prstGeom>
          <a:noFill/>
        </p:spPr>
      </p:pic>
      <p:pic>
        <p:nvPicPr>
          <p:cNvPr id="6" name="Picture 2"/>
          <p:cNvPicPr>
            <a:picLocks noChangeAspect="1" noChangeArrowheads="1"/>
          </p:cNvPicPr>
          <p:nvPr/>
        </p:nvPicPr>
        <p:blipFill>
          <a:blip r:embed="rId3"/>
          <a:srcRect l="50872" t="24414" r="38197" b="57209"/>
          <a:stretch>
            <a:fillRect/>
          </a:stretch>
        </p:blipFill>
        <p:spPr bwMode="auto">
          <a:xfrm>
            <a:off x="500034" y="1643050"/>
            <a:ext cx="1500198" cy="15001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31</a:t>
            </a:fld>
            <a:endParaRPr lang="fr-FR"/>
          </a:p>
        </p:txBody>
      </p:sp>
      <p:pic>
        <p:nvPicPr>
          <p:cNvPr id="3" name="Picture 2"/>
          <p:cNvPicPr>
            <a:picLocks noChangeAspect="1" noChangeArrowheads="1"/>
          </p:cNvPicPr>
          <p:nvPr/>
        </p:nvPicPr>
        <p:blipFill>
          <a:blip r:embed="rId2"/>
          <a:srcRect l="64718" t="24414" r="24351" b="55984"/>
          <a:stretch>
            <a:fillRect/>
          </a:stretch>
        </p:blipFill>
        <p:spPr bwMode="auto">
          <a:xfrm>
            <a:off x="285720" y="1785926"/>
            <a:ext cx="1540382" cy="1643074"/>
          </a:xfrm>
          <a:prstGeom prst="rect">
            <a:avLst/>
          </a:prstGeom>
          <a:noFill/>
          <a:ln w="9525">
            <a:noFill/>
            <a:miter lim="800000"/>
            <a:headEnd/>
            <a:tailEnd/>
          </a:ln>
          <a:effectLst/>
        </p:spPr>
      </p:pic>
      <p:sp>
        <p:nvSpPr>
          <p:cNvPr id="6" name="Rectangle 5"/>
          <p:cNvSpPr/>
          <p:nvPr/>
        </p:nvSpPr>
        <p:spPr>
          <a:xfrm>
            <a:off x="2143108" y="4857760"/>
            <a:ext cx="5000628" cy="646331"/>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Parvenir à l’égalité entre hommes et femmes et autonomiser toutes les femmes et les filles</a:t>
            </a:r>
            <a:endParaRPr lang="fr-FR" dirty="0">
              <a:effectLst>
                <a:outerShdw blurRad="38100" dist="38100" dir="2700000" algn="tl">
                  <a:srgbClr val="000000">
                    <a:alpha val="43137"/>
                  </a:srgbClr>
                </a:outerShdw>
              </a:effectLst>
            </a:endParaRPr>
          </a:p>
        </p:txBody>
      </p:sp>
      <p:pic>
        <p:nvPicPr>
          <p:cNvPr id="17412" name="Picture 4" descr="Formatrice en ingénierie solaire, Barefoot College, Inde. Photo Credit: ONU Femmes/Gaganjit Singh"/>
          <p:cNvPicPr>
            <a:picLocks noChangeAspect="1" noChangeArrowheads="1"/>
          </p:cNvPicPr>
          <p:nvPr/>
        </p:nvPicPr>
        <p:blipFill>
          <a:blip r:embed="rId3"/>
          <a:srcRect/>
          <a:stretch>
            <a:fillRect/>
          </a:stretch>
        </p:blipFill>
        <p:spPr bwMode="auto">
          <a:xfrm>
            <a:off x="1928794" y="428604"/>
            <a:ext cx="6786610" cy="399993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un.org/sustainabledevelopment/fr/wp-content/uploads/sites/4/2015/01/14397009001_d7d717962e_b-e1421801157230.jpg"/>
          <p:cNvPicPr>
            <a:picLocks noChangeAspect="1" noChangeArrowheads="1"/>
          </p:cNvPicPr>
          <p:nvPr/>
        </p:nvPicPr>
        <p:blipFill>
          <a:blip r:embed="rId2"/>
          <a:srcRect/>
          <a:stretch>
            <a:fillRect/>
          </a:stretch>
        </p:blipFill>
        <p:spPr bwMode="auto">
          <a:xfrm>
            <a:off x="500034" y="500042"/>
            <a:ext cx="8096250" cy="4162426"/>
          </a:xfrm>
          <a:prstGeom prst="rect">
            <a:avLst/>
          </a:prstGeom>
          <a:noFill/>
        </p:spPr>
      </p:pic>
      <p:sp>
        <p:nvSpPr>
          <p:cNvPr id="2" name="Espace réservé du numéro de diapositive 1"/>
          <p:cNvSpPr>
            <a:spLocks noGrp="1"/>
          </p:cNvSpPr>
          <p:nvPr>
            <p:ph type="sldNum" sz="quarter" idx="12"/>
          </p:nvPr>
        </p:nvSpPr>
        <p:spPr/>
        <p:txBody>
          <a:bodyPr/>
          <a:lstStyle/>
          <a:p>
            <a:fld id="{43F7896F-1772-4B8D-BE3B-97EA3D798796}" type="slidenum">
              <a:rPr lang="fr-FR" smtClean="0"/>
              <a:pPr/>
              <a:t>32</a:t>
            </a:fld>
            <a:endParaRPr lang="fr-FR"/>
          </a:p>
        </p:txBody>
      </p:sp>
      <p:pic>
        <p:nvPicPr>
          <p:cNvPr id="3" name="Picture 2"/>
          <p:cNvPicPr>
            <a:picLocks noChangeAspect="1" noChangeArrowheads="1"/>
          </p:cNvPicPr>
          <p:nvPr/>
        </p:nvPicPr>
        <p:blipFill>
          <a:blip r:embed="rId3"/>
          <a:srcRect l="9334" t="48917" r="80464" b="32706"/>
          <a:stretch>
            <a:fillRect/>
          </a:stretch>
        </p:blipFill>
        <p:spPr bwMode="auto">
          <a:xfrm>
            <a:off x="5500694" y="1357297"/>
            <a:ext cx="1500198" cy="1607355"/>
          </a:xfrm>
          <a:prstGeom prst="rect">
            <a:avLst/>
          </a:prstGeom>
          <a:noFill/>
          <a:ln w="9525">
            <a:noFill/>
            <a:miter lim="800000"/>
            <a:headEnd/>
            <a:tailEnd/>
          </a:ln>
          <a:effectLst/>
        </p:spPr>
      </p:pic>
      <p:sp>
        <p:nvSpPr>
          <p:cNvPr id="4" name="Rectangle 3"/>
          <p:cNvSpPr/>
          <p:nvPr/>
        </p:nvSpPr>
        <p:spPr>
          <a:xfrm>
            <a:off x="2000232" y="4857760"/>
            <a:ext cx="4572000" cy="923330"/>
          </a:xfrm>
          <a:prstGeom prst="rect">
            <a:avLst/>
          </a:prstGeom>
        </p:spPr>
        <p:txBody>
          <a:bodyPr>
            <a:spAutoFit/>
          </a:bodyPr>
          <a:lstStyle/>
          <a:p>
            <a:pPr algn="ctr"/>
            <a:r>
              <a:rPr lang="fr-FR" dirty="0" smtClean="0">
                <a:effectLst>
                  <a:outerShdw blurRad="38100" dist="38100" dir="2700000" algn="tl">
                    <a:srgbClr val="000000">
                      <a:alpha val="43137"/>
                    </a:srgbClr>
                  </a:outerShdw>
                </a:effectLst>
              </a:rPr>
              <a:t>Garantir l’accès de tous à des services énergétiques fiables, durables et modernes, à un coût abordable</a:t>
            </a:r>
            <a:endParaRPr lang="fr-F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un.org/sustainabledevelopment/fr/wp-content/uploads/sites/4/2015/01/9063786033_93071f51c1_b-e1421801664647.jpg"/>
          <p:cNvPicPr>
            <a:picLocks noChangeAspect="1" noChangeArrowheads="1"/>
          </p:cNvPicPr>
          <p:nvPr/>
        </p:nvPicPr>
        <p:blipFill>
          <a:blip r:embed="rId2"/>
          <a:srcRect/>
          <a:stretch>
            <a:fillRect/>
          </a:stretch>
        </p:blipFill>
        <p:spPr bwMode="auto">
          <a:xfrm>
            <a:off x="476278" y="714356"/>
            <a:ext cx="8096250" cy="4429126"/>
          </a:xfrm>
          <a:prstGeom prst="rect">
            <a:avLst/>
          </a:prstGeom>
          <a:noFill/>
        </p:spPr>
      </p:pic>
      <p:sp>
        <p:nvSpPr>
          <p:cNvPr id="2" name="Espace réservé du numéro de diapositive 1"/>
          <p:cNvSpPr>
            <a:spLocks noGrp="1"/>
          </p:cNvSpPr>
          <p:nvPr>
            <p:ph type="sldNum" sz="quarter" idx="12"/>
          </p:nvPr>
        </p:nvSpPr>
        <p:spPr/>
        <p:txBody>
          <a:bodyPr/>
          <a:lstStyle/>
          <a:p>
            <a:fld id="{43F7896F-1772-4B8D-BE3B-97EA3D798796}" type="slidenum">
              <a:rPr lang="fr-FR" smtClean="0"/>
              <a:pPr/>
              <a:t>33</a:t>
            </a:fld>
            <a:endParaRPr lang="fr-FR"/>
          </a:p>
        </p:txBody>
      </p:sp>
      <p:pic>
        <p:nvPicPr>
          <p:cNvPr id="3" name="Picture 2"/>
          <p:cNvPicPr>
            <a:picLocks noChangeAspect="1" noChangeArrowheads="1"/>
          </p:cNvPicPr>
          <p:nvPr/>
        </p:nvPicPr>
        <p:blipFill>
          <a:blip r:embed="rId3"/>
          <a:srcRect l="23180" t="50142" r="66618" b="32706"/>
          <a:stretch>
            <a:fillRect/>
          </a:stretch>
        </p:blipFill>
        <p:spPr bwMode="auto">
          <a:xfrm>
            <a:off x="214282" y="428604"/>
            <a:ext cx="1714512" cy="1714512"/>
          </a:xfrm>
          <a:prstGeom prst="rect">
            <a:avLst/>
          </a:prstGeom>
          <a:noFill/>
          <a:ln w="9525">
            <a:noFill/>
            <a:miter lim="800000"/>
            <a:headEnd/>
            <a:tailEnd/>
          </a:ln>
          <a:effectLst/>
        </p:spPr>
      </p:pic>
      <p:sp>
        <p:nvSpPr>
          <p:cNvPr id="4" name="Rectangle 3"/>
          <p:cNvSpPr/>
          <p:nvPr/>
        </p:nvSpPr>
        <p:spPr>
          <a:xfrm>
            <a:off x="1928826" y="5357826"/>
            <a:ext cx="5072066" cy="923330"/>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Promouvoir une croissance économique soutenue, partagée et durable, le plein emploi productif et un travail décent pour tous</a:t>
            </a:r>
            <a:endParaRPr lang="fr-F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un.org/sustainabledevelopment/fr/wp-content/uploads/sites/4/2015/01/14945341450_0cd240baff_k-e1421863841842.jpg"/>
          <p:cNvPicPr>
            <a:picLocks noChangeAspect="1" noChangeArrowheads="1"/>
          </p:cNvPicPr>
          <p:nvPr/>
        </p:nvPicPr>
        <p:blipFill>
          <a:blip r:embed="rId2"/>
          <a:srcRect/>
          <a:stretch>
            <a:fillRect/>
          </a:stretch>
        </p:blipFill>
        <p:spPr bwMode="auto">
          <a:xfrm>
            <a:off x="500034" y="500042"/>
            <a:ext cx="8096250" cy="4048125"/>
          </a:xfrm>
          <a:prstGeom prst="rect">
            <a:avLst/>
          </a:prstGeom>
          <a:noFill/>
        </p:spPr>
      </p:pic>
      <p:sp>
        <p:nvSpPr>
          <p:cNvPr id="2" name="Espace réservé du numéro de diapositive 1"/>
          <p:cNvSpPr>
            <a:spLocks noGrp="1"/>
          </p:cNvSpPr>
          <p:nvPr>
            <p:ph type="sldNum" sz="quarter" idx="12"/>
          </p:nvPr>
        </p:nvSpPr>
        <p:spPr/>
        <p:txBody>
          <a:bodyPr/>
          <a:lstStyle/>
          <a:p>
            <a:fld id="{43F7896F-1772-4B8D-BE3B-97EA3D798796}" type="slidenum">
              <a:rPr lang="fr-FR" smtClean="0"/>
              <a:pPr/>
              <a:t>34</a:t>
            </a:fld>
            <a:endParaRPr lang="fr-FR"/>
          </a:p>
        </p:txBody>
      </p:sp>
      <p:pic>
        <p:nvPicPr>
          <p:cNvPr id="3" name="Picture 2"/>
          <p:cNvPicPr>
            <a:picLocks noChangeAspect="1" noChangeArrowheads="1"/>
          </p:cNvPicPr>
          <p:nvPr/>
        </p:nvPicPr>
        <p:blipFill>
          <a:blip r:embed="rId3"/>
          <a:srcRect l="37026" t="48917" r="52772" b="32706"/>
          <a:stretch>
            <a:fillRect/>
          </a:stretch>
        </p:blipFill>
        <p:spPr bwMode="auto">
          <a:xfrm>
            <a:off x="928662" y="928670"/>
            <a:ext cx="1428760" cy="1530814"/>
          </a:xfrm>
          <a:prstGeom prst="rect">
            <a:avLst/>
          </a:prstGeom>
          <a:noFill/>
          <a:ln w="9525">
            <a:noFill/>
            <a:miter lim="800000"/>
            <a:headEnd/>
            <a:tailEnd/>
          </a:ln>
          <a:effectLst/>
        </p:spPr>
      </p:pic>
      <p:sp>
        <p:nvSpPr>
          <p:cNvPr id="4" name="Rectangle 3"/>
          <p:cNvSpPr/>
          <p:nvPr/>
        </p:nvSpPr>
        <p:spPr>
          <a:xfrm>
            <a:off x="2357422" y="4857760"/>
            <a:ext cx="4572000" cy="1200329"/>
          </a:xfrm>
          <a:prstGeom prst="rect">
            <a:avLst/>
          </a:prstGeom>
        </p:spPr>
        <p:txBody>
          <a:bodyPr>
            <a:spAutoFit/>
          </a:bodyPr>
          <a:lstStyle/>
          <a:p>
            <a:pPr algn="ctr"/>
            <a:r>
              <a:rPr lang="fr-FR" dirty="0" smtClean="0">
                <a:effectLst>
                  <a:outerShdw blurRad="38100" dist="38100" dir="2700000" algn="tl">
                    <a:srgbClr val="000000">
                      <a:alpha val="43137"/>
                    </a:srgbClr>
                  </a:outerShdw>
                </a:effectLst>
              </a:rPr>
              <a:t>Bâtir une infrastructure résiliente, promouvoir une industrialisation durable qui profite à tous et encourager l’innovation</a:t>
            </a:r>
            <a:endParaRPr lang="fr-F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Un bidonville urbain à Hanoi, Viet Nam. Photo ONU/Kibae Park"/>
          <p:cNvPicPr>
            <a:picLocks noChangeAspect="1" noChangeArrowheads="1"/>
          </p:cNvPicPr>
          <p:nvPr/>
        </p:nvPicPr>
        <p:blipFill>
          <a:blip r:embed="rId2"/>
          <a:srcRect/>
          <a:stretch>
            <a:fillRect/>
          </a:stretch>
        </p:blipFill>
        <p:spPr bwMode="auto">
          <a:xfrm>
            <a:off x="428596" y="571480"/>
            <a:ext cx="8096250" cy="4305301"/>
          </a:xfrm>
          <a:prstGeom prst="rect">
            <a:avLst/>
          </a:prstGeom>
          <a:noFill/>
        </p:spPr>
      </p:pic>
      <p:sp>
        <p:nvSpPr>
          <p:cNvPr id="2" name="Espace réservé du numéro de diapositive 1"/>
          <p:cNvSpPr>
            <a:spLocks noGrp="1"/>
          </p:cNvSpPr>
          <p:nvPr>
            <p:ph type="sldNum" sz="quarter" idx="12"/>
          </p:nvPr>
        </p:nvSpPr>
        <p:spPr/>
        <p:txBody>
          <a:bodyPr/>
          <a:lstStyle/>
          <a:p>
            <a:fld id="{43F7896F-1772-4B8D-BE3B-97EA3D798796}" type="slidenum">
              <a:rPr lang="fr-FR" smtClean="0"/>
              <a:pPr/>
              <a:t>35</a:t>
            </a:fld>
            <a:endParaRPr lang="fr-FR"/>
          </a:p>
        </p:txBody>
      </p:sp>
      <p:pic>
        <p:nvPicPr>
          <p:cNvPr id="3" name="Picture 2"/>
          <p:cNvPicPr>
            <a:picLocks noChangeAspect="1" noChangeArrowheads="1"/>
          </p:cNvPicPr>
          <p:nvPr/>
        </p:nvPicPr>
        <p:blipFill>
          <a:blip r:embed="rId3"/>
          <a:srcRect l="50872" t="48917" r="38926" b="32706"/>
          <a:stretch>
            <a:fillRect/>
          </a:stretch>
        </p:blipFill>
        <p:spPr bwMode="auto">
          <a:xfrm>
            <a:off x="7181868" y="285728"/>
            <a:ext cx="1533536" cy="1643074"/>
          </a:xfrm>
          <a:prstGeom prst="rect">
            <a:avLst/>
          </a:prstGeom>
          <a:noFill/>
          <a:ln w="9525">
            <a:noFill/>
            <a:miter lim="800000"/>
            <a:headEnd/>
            <a:tailEnd/>
          </a:ln>
          <a:effectLst/>
        </p:spPr>
      </p:pic>
      <p:sp>
        <p:nvSpPr>
          <p:cNvPr id="4" name="Rectangle 3"/>
          <p:cNvSpPr/>
          <p:nvPr/>
        </p:nvSpPr>
        <p:spPr>
          <a:xfrm>
            <a:off x="2000232" y="5572140"/>
            <a:ext cx="4572000" cy="646331"/>
          </a:xfrm>
          <a:prstGeom prst="rect">
            <a:avLst/>
          </a:prstGeom>
        </p:spPr>
        <p:txBody>
          <a:bodyPr>
            <a:spAutoFit/>
          </a:bodyPr>
          <a:lstStyle/>
          <a:p>
            <a:pPr algn="ctr"/>
            <a:r>
              <a:rPr lang="fr-FR" dirty="0" smtClean="0">
                <a:effectLst>
                  <a:outerShdw blurRad="38100" dist="38100" dir="2700000" algn="tl">
                    <a:srgbClr val="000000">
                      <a:alpha val="43137"/>
                    </a:srgbClr>
                  </a:outerShdw>
                </a:effectLst>
              </a:rPr>
              <a:t>Réduire les inégalités dans les pays et d’un pays à l’autre</a:t>
            </a:r>
            <a:endParaRPr lang="fr-F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Des cyclistes dans les rue d’Hanoï au Vietnam. Photo: Simone D. McCourtie /Banque mondiale"/>
          <p:cNvPicPr>
            <a:picLocks noChangeAspect="1" noChangeArrowheads="1"/>
          </p:cNvPicPr>
          <p:nvPr/>
        </p:nvPicPr>
        <p:blipFill>
          <a:blip r:embed="rId2"/>
          <a:srcRect/>
          <a:stretch>
            <a:fillRect/>
          </a:stretch>
        </p:blipFill>
        <p:spPr bwMode="auto">
          <a:xfrm>
            <a:off x="571472" y="357166"/>
            <a:ext cx="8096250" cy="4267200"/>
          </a:xfrm>
          <a:prstGeom prst="rect">
            <a:avLst/>
          </a:prstGeom>
          <a:noFill/>
        </p:spPr>
      </p:pic>
      <p:sp>
        <p:nvSpPr>
          <p:cNvPr id="2" name="Espace réservé du numéro de diapositive 1"/>
          <p:cNvSpPr>
            <a:spLocks noGrp="1"/>
          </p:cNvSpPr>
          <p:nvPr>
            <p:ph type="sldNum" sz="quarter" idx="12"/>
          </p:nvPr>
        </p:nvSpPr>
        <p:spPr/>
        <p:txBody>
          <a:bodyPr/>
          <a:lstStyle/>
          <a:p>
            <a:fld id="{43F7896F-1772-4B8D-BE3B-97EA3D798796}" type="slidenum">
              <a:rPr lang="fr-FR" smtClean="0"/>
              <a:pPr/>
              <a:t>36</a:t>
            </a:fld>
            <a:endParaRPr lang="fr-FR"/>
          </a:p>
        </p:txBody>
      </p:sp>
      <p:pic>
        <p:nvPicPr>
          <p:cNvPr id="3" name="Picture 2"/>
          <p:cNvPicPr>
            <a:picLocks noChangeAspect="1" noChangeArrowheads="1"/>
          </p:cNvPicPr>
          <p:nvPr/>
        </p:nvPicPr>
        <p:blipFill>
          <a:blip r:embed="rId3"/>
          <a:srcRect l="64718" t="48917" r="25080" b="32706"/>
          <a:stretch>
            <a:fillRect/>
          </a:stretch>
        </p:blipFill>
        <p:spPr bwMode="auto">
          <a:xfrm>
            <a:off x="5786446" y="3786190"/>
            <a:ext cx="1428760" cy="1530814"/>
          </a:xfrm>
          <a:prstGeom prst="rect">
            <a:avLst/>
          </a:prstGeom>
          <a:noFill/>
          <a:ln w="9525">
            <a:noFill/>
            <a:miter lim="800000"/>
            <a:headEnd/>
            <a:tailEnd/>
          </a:ln>
          <a:effectLst/>
        </p:spPr>
      </p:pic>
      <p:sp>
        <p:nvSpPr>
          <p:cNvPr id="4" name="Rectangle 3"/>
          <p:cNvSpPr/>
          <p:nvPr/>
        </p:nvSpPr>
        <p:spPr>
          <a:xfrm>
            <a:off x="1000100" y="5000636"/>
            <a:ext cx="4572000" cy="923330"/>
          </a:xfrm>
          <a:prstGeom prst="rect">
            <a:avLst/>
          </a:prstGeom>
        </p:spPr>
        <p:txBody>
          <a:bodyPr>
            <a:spAutoFit/>
          </a:bodyPr>
          <a:lstStyle/>
          <a:p>
            <a:pPr algn="ctr"/>
            <a:r>
              <a:rPr lang="fr-FR" dirty="0" smtClean="0">
                <a:effectLst>
                  <a:outerShdw blurRad="38100" dist="38100" dir="2700000" algn="tl">
                    <a:srgbClr val="000000">
                      <a:alpha val="43137"/>
                    </a:srgbClr>
                  </a:outerShdw>
                </a:effectLst>
              </a:rPr>
              <a:t>Faire en sorte que les villes et les établissements humains soient ouverts à tous, sûrs, résilients et durables</a:t>
            </a:r>
            <a:endParaRPr lang="fr-F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a consommation et la production durables"/>
          <p:cNvPicPr>
            <a:picLocks noChangeAspect="1" noChangeArrowheads="1"/>
          </p:cNvPicPr>
          <p:nvPr/>
        </p:nvPicPr>
        <p:blipFill>
          <a:blip r:embed="rId2"/>
          <a:srcRect/>
          <a:stretch>
            <a:fillRect/>
          </a:stretch>
        </p:blipFill>
        <p:spPr bwMode="auto">
          <a:xfrm>
            <a:off x="714348" y="571480"/>
            <a:ext cx="6858000" cy="4238626"/>
          </a:xfrm>
          <a:prstGeom prst="rect">
            <a:avLst/>
          </a:prstGeom>
          <a:noFill/>
        </p:spPr>
      </p:pic>
      <p:sp>
        <p:nvSpPr>
          <p:cNvPr id="2" name="Espace réservé du numéro de diapositive 1"/>
          <p:cNvSpPr>
            <a:spLocks noGrp="1"/>
          </p:cNvSpPr>
          <p:nvPr>
            <p:ph type="sldNum" sz="quarter" idx="12"/>
          </p:nvPr>
        </p:nvSpPr>
        <p:spPr/>
        <p:txBody>
          <a:bodyPr/>
          <a:lstStyle/>
          <a:p>
            <a:fld id="{43F7896F-1772-4B8D-BE3B-97EA3D798796}" type="slidenum">
              <a:rPr lang="fr-FR" smtClean="0"/>
              <a:pPr/>
              <a:t>37</a:t>
            </a:fld>
            <a:endParaRPr lang="fr-FR"/>
          </a:p>
        </p:txBody>
      </p:sp>
      <p:pic>
        <p:nvPicPr>
          <p:cNvPr id="3" name="Picture 2"/>
          <p:cNvPicPr>
            <a:picLocks noChangeAspect="1" noChangeArrowheads="1"/>
          </p:cNvPicPr>
          <p:nvPr/>
        </p:nvPicPr>
        <p:blipFill>
          <a:blip r:embed="rId3"/>
          <a:srcRect l="79293" t="48917" r="10505" b="32706"/>
          <a:stretch>
            <a:fillRect/>
          </a:stretch>
        </p:blipFill>
        <p:spPr bwMode="auto">
          <a:xfrm>
            <a:off x="6886603" y="1857364"/>
            <a:ext cx="1733507" cy="1857388"/>
          </a:xfrm>
          <a:prstGeom prst="rect">
            <a:avLst/>
          </a:prstGeom>
          <a:noFill/>
          <a:ln w="9525">
            <a:noFill/>
            <a:miter lim="800000"/>
            <a:headEnd/>
            <a:tailEnd/>
          </a:ln>
          <a:effectLst/>
        </p:spPr>
      </p:pic>
      <p:sp>
        <p:nvSpPr>
          <p:cNvPr id="5" name="Rectangle 4"/>
          <p:cNvSpPr/>
          <p:nvPr/>
        </p:nvSpPr>
        <p:spPr>
          <a:xfrm>
            <a:off x="2000232" y="5143512"/>
            <a:ext cx="4572000" cy="646331"/>
          </a:xfrm>
          <a:prstGeom prst="rect">
            <a:avLst/>
          </a:prstGeom>
        </p:spPr>
        <p:txBody>
          <a:bodyPr>
            <a:spAutoFit/>
          </a:bodyPr>
          <a:lstStyle/>
          <a:p>
            <a:pPr algn="ctr"/>
            <a:r>
              <a:rPr lang="fr-FR" dirty="0" smtClean="0">
                <a:effectLst>
                  <a:outerShdw blurRad="38100" dist="38100" dir="2700000" algn="tl">
                    <a:srgbClr val="000000">
                      <a:alpha val="43137"/>
                    </a:srgbClr>
                  </a:outerShdw>
                </a:effectLst>
              </a:rPr>
              <a:t>Établir des modes de consommation et de production durables</a:t>
            </a:r>
            <a:endParaRPr lang="fr-F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n pêcheur sur le Nil Blanc, Khartoum, Soudan.. Photo Banque mondiale"/>
          <p:cNvPicPr>
            <a:picLocks noChangeAspect="1" noChangeArrowheads="1"/>
          </p:cNvPicPr>
          <p:nvPr/>
        </p:nvPicPr>
        <p:blipFill>
          <a:blip r:embed="rId2"/>
          <a:srcRect/>
          <a:stretch>
            <a:fillRect/>
          </a:stretch>
        </p:blipFill>
        <p:spPr bwMode="auto">
          <a:xfrm>
            <a:off x="785786" y="571480"/>
            <a:ext cx="7296150" cy="4238626"/>
          </a:xfrm>
          <a:prstGeom prst="rect">
            <a:avLst/>
          </a:prstGeom>
          <a:noFill/>
        </p:spPr>
      </p:pic>
      <p:sp>
        <p:nvSpPr>
          <p:cNvPr id="2" name="Espace réservé du numéro de diapositive 1"/>
          <p:cNvSpPr>
            <a:spLocks noGrp="1"/>
          </p:cNvSpPr>
          <p:nvPr>
            <p:ph type="sldNum" sz="quarter" idx="12"/>
          </p:nvPr>
        </p:nvSpPr>
        <p:spPr/>
        <p:txBody>
          <a:bodyPr/>
          <a:lstStyle/>
          <a:p>
            <a:fld id="{43F7896F-1772-4B8D-BE3B-97EA3D798796}" type="slidenum">
              <a:rPr lang="fr-FR" smtClean="0"/>
              <a:pPr/>
              <a:t>38</a:t>
            </a:fld>
            <a:endParaRPr lang="fr-FR"/>
          </a:p>
        </p:txBody>
      </p:sp>
      <p:pic>
        <p:nvPicPr>
          <p:cNvPr id="3" name="Picture 2"/>
          <p:cNvPicPr>
            <a:picLocks noChangeAspect="1" noChangeArrowheads="1"/>
          </p:cNvPicPr>
          <p:nvPr/>
        </p:nvPicPr>
        <p:blipFill>
          <a:blip r:embed="rId3"/>
          <a:srcRect l="9334" t="73420" r="80464" b="8203"/>
          <a:stretch>
            <a:fillRect/>
          </a:stretch>
        </p:blipFill>
        <p:spPr bwMode="auto">
          <a:xfrm>
            <a:off x="7072330" y="3679038"/>
            <a:ext cx="1500198" cy="1607342"/>
          </a:xfrm>
          <a:prstGeom prst="rect">
            <a:avLst/>
          </a:prstGeom>
          <a:noFill/>
          <a:ln w="9525">
            <a:noFill/>
            <a:miter lim="800000"/>
            <a:headEnd/>
            <a:tailEnd/>
          </a:ln>
          <a:effectLst/>
        </p:spPr>
      </p:pic>
      <p:sp>
        <p:nvSpPr>
          <p:cNvPr id="4" name="Rectangle 3"/>
          <p:cNvSpPr/>
          <p:nvPr/>
        </p:nvSpPr>
        <p:spPr>
          <a:xfrm>
            <a:off x="2000232" y="5072074"/>
            <a:ext cx="4572000" cy="923330"/>
          </a:xfrm>
          <a:prstGeom prst="rect">
            <a:avLst/>
          </a:prstGeom>
        </p:spPr>
        <p:txBody>
          <a:bodyPr>
            <a:spAutoFit/>
          </a:bodyPr>
          <a:lstStyle/>
          <a:p>
            <a:pPr algn="ctr"/>
            <a:r>
              <a:rPr lang="fr-FR" dirty="0" smtClean="0">
                <a:effectLst>
                  <a:outerShdw blurRad="38100" dist="38100" dir="2700000" algn="tl">
                    <a:srgbClr val="000000">
                      <a:alpha val="43137"/>
                    </a:srgbClr>
                  </a:outerShdw>
                </a:effectLst>
              </a:rPr>
              <a:t>Prendre d’urgence des mesures pour lutter contre les changements climatiques et leurs répercussions</a:t>
            </a:r>
            <a:endParaRPr lang="fr-F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ne anémone. Shutterstock.com"/>
          <p:cNvPicPr>
            <a:picLocks noChangeAspect="1" noChangeArrowheads="1"/>
          </p:cNvPicPr>
          <p:nvPr/>
        </p:nvPicPr>
        <p:blipFill>
          <a:blip r:embed="rId2"/>
          <a:srcRect/>
          <a:stretch>
            <a:fillRect/>
          </a:stretch>
        </p:blipFill>
        <p:spPr bwMode="auto">
          <a:xfrm>
            <a:off x="357158" y="785794"/>
            <a:ext cx="8096250" cy="4143376"/>
          </a:xfrm>
          <a:prstGeom prst="rect">
            <a:avLst/>
          </a:prstGeom>
          <a:noFill/>
        </p:spPr>
      </p:pic>
      <p:sp>
        <p:nvSpPr>
          <p:cNvPr id="2" name="Espace réservé du numéro de diapositive 1"/>
          <p:cNvSpPr>
            <a:spLocks noGrp="1"/>
          </p:cNvSpPr>
          <p:nvPr>
            <p:ph type="sldNum" sz="quarter" idx="12"/>
          </p:nvPr>
        </p:nvSpPr>
        <p:spPr/>
        <p:txBody>
          <a:bodyPr/>
          <a:lstStyle/>
          <a:p>
            <a:fld id="{43F7896F-1772-4B8D-BE3B-97EA3D798796}" type="slidenum">
              <a:rPr lang="fr-FR" smtClean="0"/>
              <a:pPr/>
              <a:t>39</a:t>
            </a:fld>
            <a:endParaRPr lang="fr-FR"/>
          </a:p>
        </p:txBody>
      </p:sp>
      <p:pic>
        <p:nvPicPr>
          <p:cNvPr id="3" name="Picture 2"/>
          <p:cNvPicPr>
            <a:picLocks noChangeAspect="1" noChangeArrowheads="1"/>
          </p:cNvPicPr>
          <p:nvPr/>
        </p:nvPicPr>
        <p:blipFill>
          <a:blip r:embed="rId3"/>
          <a:srcRect l="23180" t="74645" r="66618" b="8203"/>
          <a:stretch>
            <a:fillRect/>
          </a:stretch>
        </p:blipFill>
        <p:spPr bwMode="auto">
          <a:xfrm>
            <a:off x="7143768" y="3714756"/>
            <a:ext cx="1500198" cy="1500185"/>
          </a:xfrm>
          <a:prstGeom prst="rect">
            <a:avLst/>
          </a:prstGeom>
          <a:noFill/>
          <a:ln w="9525">
            <a:noFill/>
            <a:miter lim="800000"/>
            <a:headEnd/>
            <a:tailEnd/>
          </a:ln>
          <a:effectLst/>
        </p:spPr>
      </p:pic>
      <p:sp>
        <p:nvSpPr>
          <p:cNvPr id="4" name="Rectangle 3"/>
          <p:cNvSpPr/>
          <p:nvPr/>
        </p:nvSpPr>
        <p:spPr>
          <a:xfrm>
            <a:off x="1285852" y="5143512"/>
            <a:ext cx="5572164" cy="923330"/>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Conserver et exploiter de manière durable les océans, les mers et les ressources marines aux fins du développement durable</a:t>
            </a:r>
            <a:endParaRPr lang="fr-F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4</a:t>
            </a:fld>
            <a:endParaRPr lang="fr-FR"/>
          </a:p>
        </p:txBody>
      </p:sp>
      <p:sp>
        <p:nvSpPr>
          <p:cNvPr id="3" name="Rectangle 2"/>
          <p:cNvSpPr/>
          <p:nvPr/>
        </p:nvSpPr>
        <p:spPr>
          <a:xfrm>
            <a:off x="3571868" y="214290"/>
            <a:ext cx="2321469" cy="492443"/>
          </a:xfrm>
          <a:prstGeom prst="rect">
            <a:avLst/>
          </a:prstGeom>
        </p:spPr>
        <p:txBody>
          <a:bodyPr wrap="none">
            <a:spAutoFit/>
          </a:bodyPr>
          <a:lstStyle/>
          <a:p>
            <a:pPr algn="ctr"/>
            <a:r>
              <a:rPr lang="fr-FR" sz="2600" b="1" dirty="0" smtClean="0">
                <a:solidFill>
                  <a:srgbClr val="FF0000"/>
                </a:solidFill>
                <a:latin typeface="Times New Roman" pitchFamily="18" charset="0"/>
                <a:cs typeface="Times New Roman" pitchFamily="18" charset="0"/>
              </a:rPr>
              <a:t>POURQUOI ?</a:t>
            </a:r>
          </a:p>
        </p:txBody>
      </p:sp>
      <p:sp>
        <p:nvSpPr>
          <p:cNvPr id="18434" name="Rectangle 2"/>
          <p:cNvSpPr>
            <a:spLocks noChangeArrowheads="1"/>
          </p:cNvSpPr>
          <p:nvPr/>
        </p:nvSpPr>
        <p:spPr bwMode="auto">
          <a:xfrm>
            <a:off x="56445" y="2428868"/>
            <a:ext cx="8929718" cy="1862048"/>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tabLst>
                <a:tab pos="361950" algn="l"/>
              </a:tabLst>
            </a:pP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En </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1973, la crise pétrolière fait prendre conscience du problème de l'épuisement des ressources. De plus, la fin des années 70 et le début des années 80 sont marqués par plusieurs grandes catastrophes (Seveso, </a:t>
            </a:r>
            <a:r>
              <a:rPr kumimoji="0" lang="fr-FR" sz="2300" b="0" i="0" u="none" strike="noStrike" cap="none" normalizeH="0" baseline="0" dirty="0" err="1" smtClean="0">
                <a:ln>
                  <a:noFill/>
                </a:ln>
                <a:solidFill>
                  <a:srgbClr val="222222"/>
                </a:solidFill>
                <a:effectLst/>
                <a:latin typeface="Times New Roman" pitchFamily="18" charset="0"/>
                <a:cs typeface="Times New Roman" pitchFamily="18" charset="0"/>
              </a:rPr>
              <a:t>Olympic</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a:t>
            </a:r>
            <a:r>
              <a:rPr kumimoji="0" lang="fr-FR" sz="2300" b="0" i="0" u="none" strike="noStrike" cap="none" normalizeH="0" baseline="0" dirty="0" err="1" smtClean="0">
                <a:ln>
                  <a:noFill/>
                </a:ln>
                <a:solidFill>
                  <a:srgbClr val="222222"/>
                </a:solidFill>
                <a:effectLst/>
                <a:latin typeface="Times New Roman" pitchFamily="18" charset="0"/>
                <a:cs typeface="Times New Roman" pitchFamily="18" charset="0"/>
              </a:rPr>
              <a:t>Bravery</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a:t>
            </a:r>
            <a:r>
              <a:rPr kumimoji="0" lang="fr-FR" sz="2300" b="0" i="0" u="none" strike="noStrike" cap="none" normalizeH="0" baseline="0" dirty="0" err="1" smtClean="0">
                <a:ln>
                  <a:noFill/>
                </a:ln>
                <a:solidFill>
                  <a:srgbClr val="222222"/>
                </a:solidFill>
                <a:effectLst/>
                <a:latin typeface="Times New Roman" pitchFamily="18" charset="0"/>
                <a:cs typeface="Times New Roman" pitchFamily="18" charset="0"/>
              </a:rPr>
              <a:t>Boehlen</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Amoco Cadiz, </a:t>
            </a:r>
            <a:r>
              <a:rPr kumimoji="0" lang="fr-FR" sz="2300" b="0" i="0" u="none" strike="noStrike" cap="none" normalizeH="0" baseline="0" dirty="0" err="1" smtClean="0">
                <a:ln>
                  <a:noFill/>
                </a:ln>
                <a:solidFill>
                  <a:srgbClr val="222222"/>
                </a:solidFill>
                <a:effectLst/>
                <a:latin typeface="Times New Roman" pitchFamily="18" charset="0"/>
                <a:cs typeface="Times New Roman" pitchFamily="18" charset="0"/>
              </a:rPr>
              <a:t>Three</a:t>
            </a:r>
            <a:r>
              <a:rPr kumimoji="0" lang="fr-FR" sz="2300" b="0" i="0" u="none" strike="noStrike" cap="none" normalizeH="0" dirty="0" smtClean="0">
                <a:ln>
                  <a:noFill/>
                </a:ln>
                <a:solidFill>
                  <a:srgbClr val="222222"/>
                </a:solidFill>
                <a:effectLst/>
                <a:latin typeface="Times New Roman" pitchFamily="18" charset="0"/>
                <a:cs typeface="Times New Roman" pitchFamily="18" charset="0"/>
              </a:rPr>
              <a:t> Mile Island …</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Fortement médiatisés, ces évènements marquent l'opinion publique. </a:t>
            </a:r>
            <a:endParaRPr kumimoji="0" lang="fr-FR" sz="23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Rectangle 4"/>
          <p:cNvSpPr/>
          <p:nvPr/>
        </p:nvSpPr>
        <p:spPr>
          <a:xfrm>
            <a:off x="71438" y="642918"/>
            <a:ext cx="7286644" cy="1862048"/>
          </a:xfrm>
          <a:prstGeom prst="rect">
            <a:avLst/>
          </a:prstGeom>
        </p:spPr>
        <p:txBody>
          <a:bodyPr wrap="square">
            <a:spAutoFit/>
          </a:bodyPr>
          <a:lstStyle/>
          <a:p>
            <a:pPr lvl="0" algn="just" defTabSz="271463" fontAlgn="base">
              <a:spcBef>
                <a:spcPct val="0"/>
              </a:spcBef>
              <a:spcAft>
                <a:spcPct val="0"/>
              </a:spcAft>
            </a:pP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Selon </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le 1</a:t>
            </a:r>
            <a:r>
              <a:rPr kumimoji="0" lang="fr-FR" sz="2300" b="0" i="0" u="none" strike="noStrike" cap="none" normalizeH="0" baseline="30000" dirty="0" smtClean="0">
                <a:ln>
                  <a:noFill/>
                </a:ln>
                <a:solidFill>
                  <a:srgbClr val="222222"/>
                </a:solidFill>
                <a:effectLst/>
                <a:latin typeface="Times New Roman" pitchFamily="18" charset="0"/>
                <a:cs typeface="Times New Roman" pitchFamily="18" charset="0"/>
              </a:rPr>
              <a:t>er</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rapport du Club de Rome (1972), la poursuite de la croissance économique entraînerait au cours du 21</a:t>
            </a:r>
            <a:r>
              <a:rPr kumimoji="0" lang="fr-FR" sz="2300" b="0" i="0" u="none" strike="noStrike" cap="none" normalizeH="0" baseline="30000" dirty="0" smtClean="0">
                <a:ln>
                  <a:noFill/>
                </a:ln>
                <a:solidFill>
                  <a:srgbClr val="222222"/>
                </a:solidFill>
                <a:effectLst/>
                <a:latin typeface="Times New Roman" pitchFamily="18" charset="0"/>
                <a:cs typeface="Times New Roman" pitchFamily="18" charset="0"/>
              </a:rPr>
              <a:t>ème</a:t>
            </a:r>
            <a:r>
              <a:rPr kumimoji="0" lang="fr-FR" sz="2300" b="0" i="0" u="none" strike="noStrike" cap="none" normalizeH="0" dirty="0" smtClean="0">
                <a:ln>
                  <a:noFill/>
                </a:ln>
                <a:solidFill>
                  <a:srgbClr val="222222"/>
                </a:solidFill>
                <a:effectLst/>
                <a:latin typeface="Times New Roman" pitchFamily="18" charset="0"/>
                <a:cs typeface="Times New Roman" pitchFamily="18" charset="0"/>
              </a:rPr>
              <a:t> siècle</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une chute brutale de la population à cause de la pollution, de l’appauvrissement des sols cultivables et de la raréfaction des ressources énergétiques.</a:t>
            </a:r>
            <a:endParaRPr kumimoji="0" lang="fr-FR" sz="23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8439" name="Picture 7"/>
          <p:cNvPicPr>
            <a:picLocks noChangeAspect="1" noChangeArrowheads="1"/>
          </p:cNvPicPr>
          <p:nvPr/>
        </p:nvPicPr>
        <p:blipFill>
          <a:blip r:embed="rId2"/>
          <a:srcRect l="25190" t="43399" r="60469" b="35547"/>
          <a:stretch>
            <a:fillRect/>
          </a:stretch>
        </p:blipFill>
        <p:spPr bwMode="auto">
          <a:xfrm>
            <a:off x="7358082" y="714356"/>
            <a:ext cx="1674617" cy="1382265"/>
          </a:xfrm>
          <a:prstGeom prst="rect">
            <a:avLst/>
          </a:prstGeom>
          <a:noFill/>
          <a:ln w="9525">
            <a:noFill/>
            <a:miter lim="800000"/>
            <a:headEnd/>
            <a:tailEnd/>
          </a:ln>
          <a:effectLst/>
        </p:spPr>
      </p:pic>
      <p:pic>
        <p:nvPicPr>
          <p:cNvPr id="18442" name="Picture 10" descr="D:\Université de Tlemcen\Cours\MIRE\1024px-Basel_Giftmuell_Verbrennungsofen_20060802_064.jpg"/>
          <p:cNvPicPr>
            <a:picLocks noChangeAspect="1" noChangeArrowheads="1"/>
          </p:cNvPicPr>
          <p:nvPr/>
        </p:nvPicPr>
        <p:blipFill>
          <a:blip r:embed="rId3" cstate="print"/>
          <a:srcRect/>
          <a:stretch>
            <a:fillRect/>
          </a:stretch>
        </p:blipFill>
        <p:spPr bwMode="auto">
          <a:xfrm>
            <a:off x="41533" y="4286256"/>
            <a:ext cx="1785950" cy="1334160"/>
          </a:xfrm>
          <a:prstGeom prst="rect">
            <a:avLst/>
          </a:prstGeom>
          <a:noFill/>
        </p:spPr>
      </p:pic>
      <p:pic>
        <p:nvPicPr>
          <p:cNvPr id="18443" name="Picture 11" descr="D:\Université de Tlemcen\Cours\MIRE\50475344.Nymappe3OlympicBravery.jpg"/>
          <p:cNvPicPr>
            <a:picLocks noChangeAspect="1" noChangeArrowheads="1"/>
          </p:cNvPicPr>
          <p:nvPr/>
        </p:nvPicPr>
        <p:blipFill>
          <a:blip r:embed="rId4"/>
          <a:srcRect/>
          <a:stretch>
            <a:fillRect/>
          </a:stretch>
        </p:blipFill>
        <p:spPr bwMode="auto">
          <a:xfrm>
            <a:off x="1857356" y="4286256"/>
            <a:ext cx="1714512" cy="1357322"/>
          </a:xfrm>
          <a:prstGeom prst="rect">
            <a:avLst/>
          </a:prstGeom>
          <a:noFill/>
        </p:spPr>
      </p:pic>
      <p:pic>
        <p:nvPicPr>
          <p:cNvPr id="18444" name="Picture 12" descr="D:\Université de Tlemcen\Cours\MIRE\téléchargement.jpg"/>
          <p:cNvPicPr>
            <a:picLocks noChangeAspect="1" noChangeArrowheads="1"/>
          </p:cNvPicPr>
          <p:nvPr/>
        </p:nvPicPr>
        <p:blipFill>
          <a:blip r:embed="rId5"/>
          <a:srcRect/>
          <a:stretch>
            <a:fillRect/>
          </a:stretch>
        </p:blipFill>
        <p:spPr bwMode="auto">
          <a:xfrm>
            <a:off x="3643306" y="4286256"/>
            <a:ext cx="1714512" cy="1344177"/>
          </a:xfrm>
          <a:prstGeom prst="rect">
            <a:avLst/>
          </a:prstGeom>
          <a:noFill/>
        </p:spPr>
      </p:pic>
      <p:pic>
        <p:nvPicPr>
          <p:cNvPr id="18445" name="Picture 13" descr="D:\Université de Tlemcen\Cours\MIRE\1024px-Amoco_Cadiz_1_edit1.jpg"/>
          <p:cNvPicPr>
            <a:picLocks noChangeAspect="1" noChangeArrowheads="1"/>
          </p:cNvPicPr>
          <p:nvPr/>
        </p:nvPicPr>
        <p:blipFill>
          <a:blip r:embed="rId6" cstate="print"/>
          <a:srcRect/>
          <a:stretch>
            <a:fillRect/>
          </a:stretch>
        </p:blipFill>
        <p:spPr bwMode="auto">
          <a:xfrm>
            <a:off x="5429256" y="4286256"/>
            <a:ext cx="1785950" cy="1357322"/>
          </a:xfrm>
          <a:prstGeom prst="rect">
            <a:avLst/>
          </a:prstGeom>
          <a:noFill/>
        </p:spPr>
      </p:pic>
      <p:pic>
        <p:nvPicPr>
          <p:cNvPr id="18446" name="Picture 14" descr="D:\Université de Tlemcen\Cours\MIRE\220px-3MileIsland.jpg"/>
          <p:cNvPicPr>
            <a:picLocks noChangeAspect="1" noChangeArrowheads="1"/>
          </p:cNvPicPr>
          <p:nvPr/>
        </p:nvPicPr>
        <p:blipFill>
          <a:blip r:embed="rId7"/>
          <a:srcRect/>
          <a:stretch>
            <a:fillRect/>
          </a:stretch>
        </p:blipFill>
        <p:spPr bwMode="auto">
          <a:xfrm>
            <a:off x="7304364" y="4286256"/>
            <a:ext cx="1809763" cy="1357322"/>
          </a:xfrm>
          <a:prstGeom prst="rect">
            <a:avLst/>
          </a:prstGeom>
          <a:noFill/>
        </p:spPr>
      </p:pic>
      <p:sp>
        <p:nvSpPr>
          <p:cNvPr id="15" name="Rectangle 14"/>
          <p:cNvSpPr/>
          <p:nvPr/>
        </p:nvSpPr>
        <p:spPr>
          <a:xfrm>
            <a:off x="142844" y="5772053"/>
            <a:ext cx="8715436" cy="800219"/>
          </a:xfrm>
          <a:prstGeom prst="rect">
            <a:avLst/>
          </a:prstGeom>
        </p:spPr>
        <p:txBody>
          <a:bodyPr wrap="square">
            <a:spAutoFit/>
          </a:bodyPr>
          <a:lstStyle/>
          <a:p>
            <a:pPr lvl="0" algn="just" eaLnBrk="0" fontAlgn="base" hangingPunct="0">
              <a:spcBef>
                <a:spcPct val="0"/>
              </a:spcBef>
              <a:spcAft>
                <a:spcPct val="0"/>
              </a:spcAft>
            </a:pP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La relation entre environnement et développement s'installe alors progressivement dans les consciences.</a:t>
            </a:r>
            <a:endParaRPr kumimoji="0" lang="fr-FR" sz="23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un.org/sustainabledevelopment/fr/wp-content/uploads/sites/4/2015/01/biodiversity-e1421799797709.jpg"/>
          <p:cNvPicPr>
            <a:picLocks noChangeAspect="1" noChangeArrowheads="1"/>
          </p:cNvPicPr>
          <p:nvPr/>
        </p:nvPicPr>
        <p:blipFill>
          <a:blip r:embed="rId2"/>
          <a:srcRect/>
          <a:stretch>
            <a:fillRect/>
          </a:stretch>
        </p:blipFill>
        <p:spPr bwMode="auto">
          <a:xfrm>
            <a:off x="1357290" y="357166"/>
            <a:ext cx="7323896" cy="4357718"/>
          </a:xfrm>
          <a:prstGeom prst="rect">
            <a:avLst/>
          </a:prstGeom>
          <a:noFill/>
        </p:spPr>
      </p:pic>
      <p:sp>
        <p:nvSpPr>
          <p:cNvPr id="2" name="Espace réservé du numéro de diapositive 1"/>
          <p:cNvSpPr>
            <a:spLocks noGrp="1"/>
          </p:cNvSpPr>
          <p:nvPr>
            <p:ph type="sldNum" sz="quarter" idx="12"/>
          </p:nvPr>
        </p:nvSpPr>
        <p:spPr/>
        <p:txBody>
          <a:bodyPr/>
          <a:lstStyle/>
          <a:p>
            <a:fld id="{43F7896F-1772-4B8D-BE3B-97EA3D798796}" type="slidenum">
              <a:rPr lang="fr-FR" smtClean="0"/>
              <a:pPr/>
              <a:t>40</a:t>
            </a:fld>
            <a:endParaRPr lang="fr-FR"/>
          </a:p>
        </p:txBody>
      </p:sp>
      <p:pic>
        <p:nvPicPr>
          <p:cNvPr id="3" name="Picture 2"/>
          <p:cNvPicPr>
            <a:picLocks noChangeAspect="1" noChangeArrowheads="1"/>
          </p:cNvPicPr>
          <p:nvPr/>
        </p:nvPicPr>
        <p:blipFill>
          <a:blip r:embed="rId3"/>
          <a:srcRect l="37026" t="73420" r="52772" b="8203"/>
          <a:stretch>
            <a:fillRect/>
          </a:stretch>
        </p:blipFill>
        <p:spPr bwMode="auto">
          <a:xfrm>
            <a:off x="214282" y="1643050"/>
            <a:ext cx="1500198" cy="1607342"/>
          </a:xfrm>
          <a:prstGeom prst="rect">
            <a:avLst/>
          </a:prstGeom>
          <a:noFill/>
          <a:ln w="9525">
            <a:noFill/>
            <a:miter lim="800000"/>
            <a:headEnd/>
            <a:tailEnd/>
          </a:ln>
          <a:effectLst/>
        </p:spPr>
      </p:pic>
      <p:sp>
        <p:nvSpPr>
          <p:cNvPr id="4" name="Rectangle 3"/>
          <p:cNvSpPr/>
          <p:nvPr/>
        </p:nvSpPr>
        <p:spPr>
          <a:xfrm>
            <a:off x="571472" y="4943315"/>
            <a:ext cx="7643866" cy="1200329"/>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Préserver et restaurer les écosystèmes terrestres, en veillant à les exploiter de façon durable, gérer durablement les forêts, lutter contre la désertification, enrayer et inverser le processus de dégradation des sols et mettre fin à l’appauvrissement de la biodiversité</a:t>
            </a:r>
            <a:endParaRPr lang="fr-F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aix et Justice pour les sociétés pacifiques"/>
          <p:cNvPicPr>
            <a:picLocks noChangeAspect="1" noChangeArrowheads="1"/>
          </p:cNvPicPr>
          <p:nvPr/>
        </p:nvPicPr>
        <p:blipFill>
          <a:blip r:embed="rId2"/>
          <a:srcRect/>
          <a:stretch>
            <a:fillRect/>
          </a:stretch>
        </p:blipFill>
        <p:spPr bwMode="auto">
          <a:xfrm>
            <a:off x="500034" y="500042"/>
            <a:ext cx="8096250" cy="3743325"/>
          </a:xfrm>
          <a:prstGeom prst="rect">
            <a:avLst/>
          </a:prstGeom>
          <a:noFill/>
        </p:spPr>
      </p:pic>
      <p:sp>
        <p:nvSpPr>
          <p:cNvPr id="2" name="Espace réservé du numéro de diapositive 1"/>
          <p:cNvSpPr>
            <a:spLocks noGrp="1"/>
          </p:cNvSpPr>
          <p:nvPr>
            <p:ph type="sldNum" sz="quarter" idx="12"/>
          </p:nvPr>
        </p:nvSpPr>
        <p:spPr/>
        <p:txBody>
          <a:bodyPr/>
          <a:lstStyle/>
          <a:p>
            <a:fld id="{43F7896F-1772-4B8D-BE3B-97EA3D798796}" type="slidenum">
              <a:rPr lang="fr-FR" smtClean="0"/>
              <a:pPr/>
              <a:t>41</a:t>
            </a:fld>
            <a:endParaRPr lang="fr-FR"/>
          </a:p>
        </p:txBody>
      </p:sp>
      <p:pic>
        <p:nvPicPr>
          <p:cNvPr id="3" name="Picture 2"/>
          <p:cNvPicPr>
            <a:picLocks noChangeAspect="1" noChangeArrowheads="1"/>
          </p:cNvPicPr>
          <p:nvPr/>
        </p:nvPicPr>
        <p:blipFill>
          <a:blip r:embed="rId3"/>
          <a:srcRect l="50872" t="73420" r="38197" b="8203"/>
          <a:stretch>
            <a:fillRect/>
          </a:stretch>
        </p:blipFill>
        <p:spPr bwMode="auto">
          <a:xfrm>
            <a:off x="642910" y="642918"/>
            <a:ext cx="1571636" cy="1571623"/>
          </a:xfrm>
          <a:prstGeom prst="rect">
            <a:avLst/>
          </a:prstGeom>
          <a:noFill/>
          <a:ln w="9525">
            <a:noFill/>
            <a:miter lim="800000"/>
            <a:headEnd/>
            <a:tailEnd/>
          </a:ln>
          <a:effectLst/>
        </p:spPr>
      </p:pic>
      <p:sp>
        <p:nvSpPr>
          <p:cNvPr id="4" name="Rectangle 3"/>
          <p:cNvSpPr/>
          <p:nvPr/>
        </p:nvSpPr>
        <p:spPr>
          <a:xfrm>
            <a:off x="928662" y="4500570"/>
            <a:ext cx="7215238" cy="1200329"/>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Promouvoir l’avènement de sociétés pacifiques et ouvertes à tous aux fins du développement durable, assurer l’accès de tous à la justice et mettre en place, à tous les niveaux, des institutions efficaces, responsables et ouvertes à tous</a:t>
            </a:r>
            <a:endParaRPr lang="fr-F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un.org/sustainabledevelopment/fr/wp-content/uploads/sites/4/2015/01/partnerships-e14225540392111.jpg"/>
          <p:cNvPicPr>
            <a:picLocks noChangeAspect="1" noChangeArrowheads="1"/>
          </p:cNvPicPr>
          <p:nvPr/>
        </p:nvPicPr>
        <p:blipFill>
          <a:blip r:embed="rId2"/>
          <a:srcRect/>
          <a:stretch>
            <a:fillRect/>
          </a:stretch>
        </p:blipFill>
        <p:spPr bwMode="auto">
          <a:xfrm>
            <a:off x="428596" y="500042"/>
            <a:ext cx="8096250" cy="3238501"/>
          </a:xfrm>
          <a:prstGeom prst="rect">
            <a:avLst/>
          </a:prstGeom>
          <a:noFill/>
        </p:spPr>
      </p:pic>
      <p:sp>
        <p:nvSpPr>
          <p:cNvPr id="2" name="Espace réservé du numéro de diapositive 1"/>
          <p:cNvSpPr>
            <a:spLocks noGrp="1"/>
          </p:cNvSpPr>
          <p:nvPr>
            <p:ph type="sldNum" sz="quarter" idx="12"/>
          </p:nvPr>
        </p:nvSpPr>
        <p:spPr/>
        <p:txBody>
          <a:bodyPr/>
          <a:lstStyle/>
          <a:p>
            <a:fld id="{43F7896F-1772-4B8D-BE3B-97EA3D798796}" type="slidenum">
              <a:rPr lang="fr-FR" smtClean="0"/>
              <a:pPr/>
              <a:t>42</a:t>
            </a:fld>
            <a:endParaRPr lang="fr-FR"/>
          </a:p>
        </p:txBody>
      </p:sp>
      <p:pic>
        <p:nvPicPr>
          <p:cNvPr id="3" name="Picture 2"/>
          <p:cNvPicPr>
            <a:picLocks noChangeAspect="1" noChangeArrowheads="1"/>
          </p:cNvPicPr>
          <p:nvPr/>
        </p:nvPicPr>
        <p:blipFill>
          <a:blip r:embed="rId3"/>
          <a:srcRect l="64718" t="73420" r="24351" b="8203"/>
          <a:stretch>
            <a:fillRect/>
          </a:stretch>
        </p:blipFill>
        <p:spPr bwMode="auto">
          <a:xfrm>
            <a:off x="428596" y="4000504"/>
            <a:ext cx="1857388" cy="1857372"/>
          </a:xfrm>
          <a:prstGeom prst="rect">
            <a:avLst/>
          </a:prstGeom>
          <a:noFill/>
          <a:ln w="9525">
            <a:noFill/>
            <a:miter lim="800000"/>
            <a:headEnd/>
            <a:tailEnd/>
          </a:ln>
          <a:effectLst/>
        </p:spPr>
      </p:pic>
      <p:sp>
        <p:nvSpPr>
          <p:cNvPr id="4" name="Rectangle 3"/>
          <p:cNvSpPr/>
          <p:nvPr/>
        </p:nvSpPr>
        <p:spPr>
          <a:xfrm>
            <a:off x="3000364" y="4714884"/>
            <a:ext cx="5000660" cy="369332"/>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Partenariats pour la réalisation des objectifs</a:t>
            </a:r>
            <a:endParaRPr lang="fr-F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Garantir l'accès de tous à l'eau. UNMEER/Martine Perret"/>
          <p:cNvPicPr>
            <a:picLocks noChangeAspect="1" noChangeArrowheads="1"/>
          </p:cNvPicPr>
          <p:nvPr/>
        </p:nvPicPr>
        <p:blipFill>
          <a:blip r:embed="rId2"/>
          <a:srcRect/>
          <a:stretch>
            <a:fillRect/>
          </a:stretch>
        </p:blipFill>
        <p:spPr bwMode="auto">
          <a:xfrm>
            <a:off x="428596" y="1500174"/>
            <a:ext cx="8096250" cy="4143404"/>
          </a:xfrm>
          <a:prstGeom prst="rect">
            <a:avLst/>
          </a:prstGeom>
          <a:noFill/>
        </p:spPr>
      </p:pic>
      <p:sp>
        <p:nvSpPr>
          <p:cNvPr id="2" name="Espace réservé du numéro de diapositive 1"/>
          <p:cNvSpPr>
            <a:spLocks noGrp="1"/>
          </p:cNvSpPr>
          <p:nvPr>
            <p:ph type="sldNum" sz="quarter" idx="12"/>
          </p:nvPr>
        </p:nvSpPr>
        <p:spPr/>
        <p:txBody>
          <a:bodyPr/>
          <a:lstStyle/>
          <a:p>
            <a:fld id="{43F7896F-1772-4B8D-BE3B-97EA3D798796}" type="slidenum">
              <a:rPr lang="fr-FR" smtClean="0"/>
              <a:pPr/>
              <a:t>43</a:t>
            </a:fld>
            <a:endParaRPr lang="fr-FR"/>
          </a:p>
        </p:txBody>
      </p:sp>
      <p:pic>
        <p:nvPicPr>
          <p:cNvPr id="3" name="Picture 2"/>
          <p:cNvPicPr>
            <a:picLocks noChangeAspect="1" noChangeArrowheads="1"/>
          </p:cNvPicPr>
          <p:nvPr/>
        </p:nvPicPr>
        <p:blipFill>
          <a:blip r:embed="rId3"/>
          <a:srcRect l="79293" t="24414" r="10505" b="57209"/>
          <a:stretch>
            <a:fillRect/>
          </a:stretch>
        </p:blipFill>
        <p:spPr bwMode="auto">
          <a:xfrm>
            <a:off x="285720" y="285728"/>
            <a:ext cx="2348438" cy="2117648"/>
          </a:xfrm>
          <a:prstGeom prst="ellipse">
            <a:avLst/>
          </a:prstGeom>
          <a:ln>
            <a:noFill/>
          </a:ln>
          <a:effectLst>
            <a:softEdge rad="112500"/>
          </a:effectLst>
        </p:spPr>
      </p:pic>
      <p:sp>
        <p:nvSpPr>
          <p:cNvPr id="5" name="Rectangle 4"/>
          <p:cNvSpPr/>
          <p:nvPr/>
        </p:nvSpPr>
        <p:spPr>
          <a:xfrm>
            <a:off x="2571736" y="639529"/>
            <a:ext cx="5929354" cy="646331"/>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Garantir l’accès de tous à l’eau et à l’assainissement et assurer une gestion durable des ressources en eau</a:t>
            </a:r>
            <a:endParaRPr lang="fr-F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44</a:t>
            </a:fld>
            <a:endParaRPr lang="fr-FR"/>
          </a:p>
        </p:txBody>
      </p:sp>
      <p:sp>
        <p:nvSpPr>
          <p:cNvPr id="3" name="Rectangle 2"/>
          <p:cNvSpPr/>
          <p:nvPr/>
        </p:nvSpPr>
        <p:spPr>
          <a:xfrm>
            <a:off x="357158" y="885041"/>
            <a:ext cx="8358246" cy="5401479"/>
          </a:xfrm>
          <a:prstGeom prst="rect">
            <a:avLst/>
          </a:prstGeom>
        </p:spPr>
        <p:txBody>
          <a:bodyPr wrap="square">
            <a:spAutoFit/>
          </a:bodyPr>
          <a:lstStyle/>
          <a:p>
            <a:pPr algn="just"/>
            <a:r>
              <a:rPr lang="fr-FR" sz="2300" dirty="0" smtClean="0">
                <a:latin typeface="Times New Roman" pitchFamily="18" charset="0"/>
                <a:cs typeface="Times New Roman" pitchFamily="18" charset="0"/>
              </a:rPr>
              <a:t>Une eau propre et accessible pour tous est un élément essentiel du monde dans lequel nous voulons vivre. Il y a assez d’eau sur la planète pour réaliser ce rêve.</a:t>
            </a:r>
          </a:p>
          <a:p>
            <a:pPr algn="just"/>
            <a:r>
              <a:rPr lang="fr-FR" sz="2300" dirty="0" smtClean="0">
                <a:latin typeface="Times New Roman" pitchFamily="18" charset="0"/>
                <a:cs typeface="Times New Roman" pitchFamily="18" charset="0"/>
              </a:rPr>
              <a:t/>
            </a:r>
            <a:br>
              <a:rPr lang="fr-FR" sz="2300" dirty="0" smtClean="0">
                <a:latin typeface="Times New Roman" pitchFamily="18" charset="0"/>
                <a:cs typeface="Times New Roman" pitchFamily="18" charset="0"/>
              </a:rPr>
            </a:br>
            <a:r>
              <a:rPr lang="fr-FR" sz="2300" dirty="0" smtClean="0">
                <a:latin typeface="Times New Roman" pitchFamily="18" charset="0"/>
                <a:cs typeface="Times New Roman" pitchFamily="18" charset="0"/>
              </a:rPr>
              <a:t>Mais du fait d’économies déficientes ou de mauvaises infrastructures, chaque année des millions de personnes, des enfants pour la plupart, meurent de maladies liées à l’insuffisance de leur approvisionnement en eau et à un manque d’installations sanitaires et d’hygiène.</a:t>
            </a:r>
          </a:p>
          <a:p>
            <a:pPr algn="just"/>
            <a:endParaRPr lang="fr-FR" sz="2300" dirty="0" smtClean="0">
              <a:latin typeface="Times New Roman" pitchFamily="18" charset="0"/>
              <a:cs typeface="Times New Roman" pitchFamily="18" charset="0"/>
            </a:endParaRPr>
          </a:p>
          <a:p>
            <a:pPr algn="just"/>
            <a:r>
              <a:rPr lang="fr-FR" sz="2300" dirty="0" smtClean="0">
                <a:latin typeface="Times New Roman" pitchFamily="18" charset="0"/>
                <a:cs typeface="Times New Roman" pitchFamily="18" charset="0"/>
              </a:rPr>
              <a:t>Les pénuries d’eau ou la mauvaise qualité de celle-ci et le manque de sanitaires ont un impact négatif sur la sécurité alimentaire, sur les choix de vie et sur les chances en matière d’éducation pour les familles pauvres à travers le monde. La sécheresse affecte certains des pays les plus pauvres du monde, aggravant la faim et la malnutrition</a:t>
            </a:r>
            <a:r>
              <a:rPr lang="fr-FR" sz="2300" dirty="0" smtClean="0">
                <a:latin typeface="Times New Roman" pitchFamily="18" charset="0"/>
                <a:cs typeface="Times New Roman" pitchFamily="18" charset="0"/>
              </a:rPr>
              <a:t>.</a:t>
            </a:r>
            <a:endParaRPr lang="fr-FR" sz="23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45</a:t>
            </a:fld>
            <a:endParaRPr lang="fr-FR"/>
          </a:p>
        </p:txBody>
      </p:sp>
      <p:sp>
        <p:nvSpPr>
          <p:cNvPr id="3" name="Rectangle 2"/>
          <p:cNvSpPr/>
          <p:nvPr/>
        </p:nvSpPr>
        <p:spPr>
          <a:xfrm>
            <a:off x="357158" y="953232"/>
            <a:ext cx="8358246" cy="5047536"/>
          </a:xfrm>
          <a:prstGeom prst="rect">
            <a:avLst/>
          </a:prstGeom>
        </p:spPr>
        <p:txBody>
          <a:bodyPr wrap="square">
            <a:spAutoFit/>
          </a:bodyPr>
          <a:lstStyle/>
          <a:p>
            <a:pPr algn="just"/>
            <a:r>
              <a:rPr lang="fr-FR" sz="2300" dirty="0" smtClean="0">
                <a:latin typeface="Times New Roman" pitchFamily="18" charset="0"/>
                <a:cs typeface="Times New Roman" pitchFamily="18" charset="0"/>
              </a:rPr>
              <a:t>D’ici à 2050, au moins une personne sur quatre est susceptible de vivre dans un pays affecté par des pénuries d’eau chroniques ou fréquentes</a:t>
            </a:r>
            <a:r>
              <a:rPr lang="fr-FR" sz="2300" dirty="0" smtClean="0">
                <a:latin typeface="Times New Roman" pitchFamily="18" charset="0"/>
                <a:cs typeface="Times New Roman" pitchFamily="18" charset="0"/>
              </a:rPr>
              <a:t>.</a:t>
            </a:r>
            <a:endParaRPr lang="fr-FR" sz="2300" dirty="0" smtClean="0">
              <a:latin typeface="Times New Roman" pitchFamily="18" charset="0"/>
              <a:cs typeface="Times New Roman" pitchFamily="18" charset="0"/>
            </a:endParaRPr>
          </a:p>
          <a:p>
            <a:pPr algn="just">
              <a:buFont typeface="Arial" pitchFamily="34" charset="0"/>
              <a:buChar char="•"/>
            </a:pPr>
            <a:r>
              <a:rPr lang="fr-FR" sz="2300" dirty="0" smtClean="0">
                <a:latin typeface="Times New Roman" pitchFamily="18" charset="0"/>
                <a:cs typeface="Times New Roman" pitchFamily="18" charset="0"/>
              </a:rPr>
              <a:t>2,6 </a:t>
            </a:r>
            <a:r>
              <a:rPr lang="fr-FR" sz="2300" dirty="0" smtClean="0">
                <a:latin typeface="Times New Roman" pitchFamily="18" charset="0"/>
                <a:cs typeface="Times New Roman" pitchFamily="18" charset="0"/>
              </a:rPr>
              <a:t>milliards de personnes ont eu accès à des sources améliorées d’eau potable depuis 1990, mais 663 millions de personnes en sont encore privées</a:t>
            </a:r>
          </a:p>
          <a:p>
            <a:pPr algn="just">
              <a:buFont typeface="Arial" pitchFamily="34" charset="0"/>
              <a:buChar char="•"/>
            </a:pPr>
            <a:r>
              <a:rPr lang="fr-FR" sz="2300" dirty="0" smtClean="0">
                <a:latin typeface="Times New Roman" pitchFamily="18" charset="0"/>
                <a:cs typeface="Times New Roman" pitchFamily="18" charset="0"/>
              </a:rPr>
              <a:t>Au moins 1,8 milliard de personnes dans le monde utilisent une source d’eau potable qui est contaminée par des matières fécales</a:t>
            </a:r>
          </a:p>
          <a:p>
            <a:pPr algn="just">
              <a:buFont typeface="Arial" pitchFamily="34" charset="0"/>
              <a:buChar char="•"/>
            </a:pPr>
            <a:r>
              <a:rPr lang="fr-FR" sz="2300" dirty="0" smtClean="0">
                <a:latin typeface="Times New Roman" pitchFamily="18" charset="0"/>
                <a:cs typeface="Times New Roman" pitchFamily="18" charset="0"/>
              </a:rPr>
              <a:t>Entre 1990 et 2015, la proportion de la population mondiale utilisant une source d’eau potable améliorée a augmenté de 76% à 91%</a:t>
            </a:r>
          </a:p>
          <a:p>
            <a:pPr algn="just">
              <a:buFont typeface="Arial" pitchFamily="34" charset="0"/>
              <a:buChar char="•"/>
            </a:pPr>
            <a:r>
              <a:rPr lang="fr-FR" sz="2300" dirty="0" smtClean="0">
                <a:latin typeface="Times New Roman" pitchFamily="18" charset="0"/>
                <a:cs typeface="Times New Roman" pitchFamily="18" charset="0"/>
              </a:rPr>
              <a:t>Cependant, la pénurie d’eau affecte plus de 40% de la population mondiale et devrait augmenter. Plus de 1,7 milliard de personnes vivent actuellement dans des bassins fluviaux où l’utilisation de l’eau est supérieure à la quantité </a:t>
            </a:r>
            <a:r>
              <a:rPr lang="fr-FR" sz="2300" dirty="0" smtClean="0">
                <a:latin typeface="Times New Roman" pitchFamily="18" charset="0"/>
                <a:cs typeface="Times New Roman" pitchFamily="18" charset="0"/>
              </a:rPr>
              <a:t>disponible</a:t>
            </a:r>
            <a:endParaRPr lang="fr-FR" sz="2300" dirty="0" smtClean="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46</a:t>
            </a:fld>
            <a:endParaRPr lang="fr-FR"/>
          </a:p>
        </p:txBody>
      </p:sp>
      <p:sp>
        <p:nvSpPr>
          <p:cNvPr id="3" name="Rectangle 2"/>
          <p:cNvSpPr/>
          <p:nvPr/>
        </p:nvSpPr>
        <p:spPr>
          <a:xfrm>
            <a:off x="428596" y="1214422"/>
            <a:ext cx="8215370" cy="4693593"/>
          </a:xfrm>
          <a:prstGeom prst="rect">
            <a:avLst/>
          </a:prstGeom>
        </p:spPr>
        <p:txBody>
          <a:bodyPr wrap="square">
            <a:spAutoFit/>
          </a:bodyPr>
          <a:lstStyle/>
          <a:p>
            <a:pPr algn="just">
              <a:buFont typeface="Arial" pitchFamily="34" charset="0"/>
              <a:buChar char="•"/>
            </a:pPr>
            <a:r>
              <a:rPr lang="fr-FR" sz="2300" dirty="0" smtClean="0">
                <a:latin typeface="Times New Roman" pitchFamily="18" charset="0"/>
                <a:cs typeface="Times New Roman" pitchFamily="18" charset="0"/>
              </a:rPr>
              <a:t>2,4 milliards de personnes manquent d’installations sanitaires de base, tels que des toilettes ou de latrines</a:t>
            </a:r>
          </a:p>
          <a:p>
            <a:pPr algn="just">
              <a:buFont typeface="Arial" pitchFamily="34" charset="0"/>
              <a:buChar char="•"/>
            </a:pPr>
            <a:r>
              <a:rPr lang="fr-FR" sz="2300" dirty="0" smtClean="0">
                <a:latin typeface="Times New Roman" pitchFamily="18" charset="0"/>
                <a:cs typeface="Times New Roman" pitchFamily="18" charset="0"/>
              </a:rPr>
              <a:t>Plus de 80% des eaux usées résultant des activités humaines sont déversées dans les rivières ou la mer sans aucune </a:t>
            </a:r>
            <a:r>
              <a:rPr lang="fr-FR" sz="2300" dirty="0" smtClean="0">
                <a:latin typeface="Times New Roman" pitchFamily="18" charset="0"/>
                <a:cs typeface="Times New Roman" pitchFamily="18" charset="0"/>
              </a:rPr>
              <a:t>dépollution</a:t>
            </a:r>
          </a:p>
          <a:p>
            <a:pPr algn="just">
              <a:buFont typeface="Arial" pitchFamily="34" charset="0"/>
              <a:buChar char="•"/>
            </a:pPr>
            <a:r>
              <a:rPr lang="fr-FR" sz="2300" dirty="0" smtClean="0">
                <a:latin typeface="Times New Roman" pitchFamily="18" charset="0"/>
                <a:cs typeface="Times New Roman" pitchFamily="18" charset="0"/>
              </a:rPr>
              <a:t>Chaque </a:t>
            </a:r>
            <a:r>
              <a:rPr lang="fr-FR" sz="2300" dirty="0" smtClean="0">
                <a:latin typeface="Times New Roman" pitchFamily="18" charset="0"/>
                <a:cs typeface="Times New Roman" pitchFamily="18" charset="0"/>
              </a:rPr>
              <a:t>jour, 1 000 enfants meurent de maladies faciles à prévenir en améliorant les conditions d’assainissement et d’hygiène</a:t>
            </a:r>
          </a:p>
          <a:p>
            <a:pPr algn="just">
              <a:buFont typeface="Arial" pitchFamily="34" charset="0"/>
              <a:buChar char="•"/>
            </a:pPr>
            <a:r>
              <a:rPr lang="fr-FR" sz="2300" dirty="0" smtClean="0">
                <a:latin typeface="Times New Roman" pitchFamily="18" charset="0"/>
                <a:cs typeface="Times New Roman" pitchFamily="18" charset="0"/>
              </a:rPr>
              <a:t>L’hydroélectricité est la source d’énergie renouvelable la plus importante et la plus utilisée. Depuis 2011, elle représentait 16% de la production totale d’électricité dans le monde</a:t>
            </a:r>
          </a:p>
          <a:p>
            <a:pPr algn="just">
              <a:buFont typeface="Arial" pitchFamily="34" charset="0"/>
              <a:buChar char="•"/>
            </a:pPr>
            <a:r>
              <a:rPr lang="fr-FR" sz="2300" dirty="0" smtClean="0">
                <a:latin typeface="Times New Roman" pitchFamily="18" charset="0"/>
                <a:cs typeface="Times New Roman" pitchFamily="18" charset="0"/>
              </a:rPr>
              <a:t>Environ 70% de toute l’eau prélevée dans les rivières, lacs et aquifères est utilisée pour l’irrigation</a:t>
            </a:r>
          </a:p>
          <a:p>
            <a:pPr algn="just">
              <a:buFont typeface="Arial" pitchFamily="34" charset="0"/>
              <a:buChar char="•"/>
            </a:pPr>
            <a:r>
              <a:rPr lang="fr-FR" sz="2300" dirty="0" smtClean="0">
                <a:latin typeface="Times New Roman" pitchFamily="18" charset="0"/>
                <a:cs typeface="Times New Roman" pitchFamily="18" charset="0"/>
              </a:rPr>
              <a:t>Les inondations représentent 70% des décès liés à des catastrophes causées par des aléas naturels</a:t>
            </a:r>
            <a:endParaRPr lang="fr-FR" sz="2300" dirty="0">
              <a:latin typeface="Times New Roman" pitchFamily="18" charset="0"/>
              <a:cs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47</a:t>
            </a:fld>
            <a:endParaRPr lang="fr-FR"/>
          </a:p>
        </p:txBody>
      </p:sp>
      <p:pic>
        <p:nvPicPr>
          <p:cNvPr id="64514" name="Picture 2" descr="L’eau, avec des polluants et des agents contaminants, s’écoule dans un canal à Maputo, au Mozambique. (archives) Photo John Hogg/Banque mondiale"/>
          <p:cNvPicPr>
            <a:picLocks noChangeAspect="1" noChangeArrowheads="1"/>
          </p:cNvPicPr>
          <p:nvPr/>
        </p:nvPicPr>
        <p:blipFill>
          <a:blip r:embed="rId2"/>
          <a:srcRect/>
          <a:stretch>
            <a:fillRect/>
          </a:stretch>
        </p:blipFill>
        <p:spPr bwMode="auto">
          <a:xfrm>
            <a:off x="357158" y="214290"/>
            <a:ext cx="4572032" cy="2144002"/>
          </a:xfrm>
          <a:prstGeom prst="rect">
            <a:avLst/>
          </a:prstGeom>
          <a:noFill/>
        </p:spPr>
      </p:pic>
      <p:sp>
        <p:nvSpPr>
          <p:cNvPr id="4" name="Rectangle 3"/>
          <p:cNvSpPr/>
          <p:nvPr/>
        </p:nvSpPr>
        <p:spPr>
          <a:xfrm>
            <a:off x="5072066" y="576844"/>
            <a:ext cx="3571868" cy="923330"/>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Une hausse majeure des investissements dans l’eau et l’assainissement est nécessaire</a:t>
            </a:r>
            <a:endParaRPr lang="fr-FR" dirty="0">
              <a:effectLst>
                <a:outerShdw blurRad="38100" dist="38100" dir="2700000" algn="tl">
                  <a:srgbClr val="000000">
                    <a:alpha val="43137"/>
                  </a:srgbClr>
                </a:outerShdw>
              </a:effectLst>
            </a:endParaRPr>
          </a:p>
        </p:txBody>
      </p:sp>
      <p:sp>
        <p:nvSpPr>
          <p:cNvPr id="5" name="Rectangle 4"/>
          <p:cNvSpPr/>
          <p:nvPr/>
        </p:nvSpPr>
        <p:spPr>
          <a:xfrm>
            <a:off x="285720" y="2571744"/>
            <a:ext cx="3643338" cy="1200329"/>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Vingt-sept millions de personnes n’ont pas accès à l’eau potable dans les pays confrontés à la famine</a:t>
            </a:r>
            <a:endParaRPr lang="fr-FR" dirty="0">
              <a:effectLst>
                <a:outerShdw blurRad="38100" dist="38100" dir="2700000" algn="tl">
                  <a:srgbClr val="000000">
                    <a:alpha val="43137"/>
                  </a:srgbClr>
                </a:outerShdw>
              </a:effectLst>
            </a:endParaRPr>
          </a:p>
        </p:txBody>
      </p:sp>
      <p:pic>
        <p:nvPicPr>
          <p:cNvPr id="64516" name="Picture 4" descr="Une fillette récupère de l’eau pour sa famille dans le camp de déplacés de Bakassi, à Maiduguri, dans l’Etat de Borno, au nord-est du Nigéria. Photo UNICEF/Abubakar"/>
          <p:cNvPicPr>
            <a:picLocks noChangeAspect="1" noChangeArrowheads="1"/>
          </p:cNvPicPr>
          <p:nvPr/>
        </p:nvPicPr>
        <p:blipFill>
          <a:blip r:embed="rId3"/>
          <a:srcRect/>
          <a:stretch>
            <a:fillRect/>
          </a:stretch>
        </p:blipFill>
        <p:spPr bwMode="auto">
          <a:xfrm>
            <a:off x="4071934" y="1857364"/>
            <a:ext cx="4572032" cy="2428892"/>
          </a:xfrm>
          <a:prstGeom prst="rect">
            <a:avLst/>
          </a:prstGeom>
          <a:noFill/>
        </p:spPr>
      </p:pic>
      <p:sp>
        <p:nvSpPr>
          <p:cNvPr id="7" name="Rectangle 6"/>
          <p:cNvSpPr/>
          <p:nvPr/>
        </p:nvSpPr>
        <p:spPr>
          <a:xfrm>
            <a:off x="4786314" y="4714884"/>
            <a:ext cx="3929058" cy="1200329"/>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En 2040, un enfant sur quatre vivra dans des zones où les ressources en eau seront très limitées</a:t>
            </a:r>
            <a:endParaRPr lang="fr-FR" dirty="0">
              <a:effectLst>
                <a:outerShdw blurRad="38100" dist="38100" dir="2700000" algn="tl">
                  <a:srgbClr val="000000">
                    <a:alpha val="43137"/>
                  </a:srgbClr>
                </a:outerShdw>
              </a:effectLst>
            </a:endParaRPr>
          </a:p>
        </p:txBody>
      </p:sp>
      <p:pic>
        <p:nvPicPr>
          <p:cNvPr id="64518" name="Picture 6" descr="http://www.un.org/sustainabledevelopment/fr/wp-content/uploads/sites/4/2017/03/07-06-water-drinking-wb.jpg"/>
          <p:cNvPicPr>
            <a:picLocks noChangeAspect="1" noChangeArrowheads="1"/>
          </p:cNvPicPr>
          <p:nvPr/>
        </p:nvPicPr>
        <p:blipFill>
          <a:blip r:embed="rId4"/>
          <a:srcRect/>
          <a:stretch>
            <a:fillRect/>
          </a:stretch>
        </p:blipFill>
        <p:spPr bwMode="auto">
          <a:xfrm>
            <a:off x="357158" y="3929066"/>
            <a:ext cx="4572032" cy="27146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p:cTn id="7" dur="1000" fill="hold"/>
                                        <p:tgtEl>
                                          <p:spTgt spid="64514"/>
                                        </p:tgtEl>
                                        <p:attrNameLst>
                                          <p:attrName>ppt_w</p:attrName>
                                        </p:attrNameLst>
                                      </p:cBhvr>
                                      <p:tavLst>
                                        <p:tav tm="0">
                                          <p:val>
                                            <p:strVal val="#ppt_w*0.70"/>
                                          </p:val>
                                        </p:tav>
                                        <p:tav tm="100000">
                                          <p:val>
                                            <p:strVal val="#ppt_w"/>
                                          </p:val>
                                        </p:tav>
                                      </p:tavLst>
                                    </p:anim>
                                    <p:anim calcmode="lin" valueType="num">
                                      <p:cBhvr>
                                        <p:cTn id="8" dur="1000" fill="hold"/>
                                        <p:tgtEl>
                                          <p:spTgt spid="64514"/>
                                        </p:tgtEl>
                                        <p:attrNameLst>
                                          <p:attrName>ppt_h</p:attrName>
                                        </p:attrNameLst>
                                      </p:cBhvr>
                                      <p:tavLst>
                                        <p:tav tm="0">
                                          <p:val>
                                            <p:strVal val="#ppt_h"/>
                                          </p:val>
                                        </p:tav>
                                        <p:tav tm="100000">
                                          <p:val>
                                            <p:strVal val="#ppt_h"/>
                                          </p:val>
                                        </p:tav>
                                      </p:tavLst>
                                    </p:anim>
                                    <p:animEffect transition="in" filter="fade">
                                      <p:cBhvr>
                                        <p:cTn id="9" dur="1000"/>
                                        <p:tgtEl>
                                          <p:spTgt spid="6451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4516"/>
                                        </p:tgtEl>
                                        <p:attrNameLst>
                                          <p:attrName>style.visibility</p:attrName>
                                        </p:attrNameLst>
                                      </p:cBhvr>
                                      <p:to>
                                        <p:strVal val="visible"/>
                                      </p:to>
                                    </p:set>
                                    <p:anim calcmode="lin" valueType="num">
                                      <p:cBhvr>
                                        <p:cTn id="19" dur="1000" fill="hold"/>
                                        <p:tgtEl>
                                          <p:spTgt spid="64516"/>
                                        </p:tgtEl>
                                        <p:attrNameLst>
                                          <p:attrName>ppt_w</p:attrName>
                                        </p:attrNameLst>
                                      </p:cBhvr>
                                      <p:tavLst>
                                        <p:tav tm="0">
                                          <p:val>
                                            <p:strVal val="#ppt_w*0.70"/>
                                          </p:val>
                                        </p:tav>
                                        <p:tav tm="100000">
                                          <p:val>
                                            <p:strVal val="#ppt_w"/>
                                          </p:val>
                                        </p:tav>
                                      </p:tavLst>
                                    </p:anim>
                                    <p:anim calcmode="lin" valueType="num">
                                      <p:cBhvr>
                                        <p:cTn id="20" dur="1000" fill="hold"/>
                                        <p:tgtEl>
                                          <p:spTgt spid="64516"/>
                                        </p:tgtEl>
                                        <p:attrNameLst>
                                          <p:attrName>ppt_h</p:attrName>
                                        </p:attrNameLst>
                                      </p:cBhvr>
                                      <p:tavLst>
                                        <p:tav tm="0">
                                          <p:val>
                                            <p:strVal val="#ppt_h"/>
                                          </p:val>
                                        </p:tav>
                                        <p:tav tm="100000">
                                          <p:val>
                                            <p:strVal val="#ppt_h"/>
                                          </p:val>
                                        </p:tav>
                                      </p:tavLst>
                                    </p:anim>
                                    <p:animEffect transition="in" filter="fade">
                                      <p:cBhvr>
                                        <p:cTn id="21" dur="1000"/>
                                        <p:tgtEl>
                                          <p:spTgt spid="64516"/>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par>
                                <p:cTn id="34" presetID="55" presetClass="entr" presetSubtype="0" fill="hold" nodeType="withEffect">
                                  <p:stCondLst>
                                    <p:cond delay="0"/>
                                  </p:stCondLst>
                                  <p:childTnLst>
                                    <p:set>
                                      <p:cBhvr>
                                        <p:cTn id="35" dur="1" fill="hold">
                                          <p:stCondLst>
                                            <p:cond delay="0"/>
                                          </p:stCondLst>
                                        </p:cTn>
                                        <p:tgtEl>
                                          <p:spTgt spid="64518"/>
                                        </p:tgtEl>
                                        <p:attrNameLst>
                                          <p:attrName>style.visibility</p:attrName>
                                        </p:attrNameLst>
                                      </p:cBhvr>
                                      <p:to>
                                        <p:strVal val="visible"/>
                                      </p:to>
                                    </p:set>
                                    <p:anim calcmode="lin" valueType="num">
                                      <p:cBhvr>
                                        <p:cTn id="36" dur="1000" fill="hold"/>
                                        <p:tgtEl>
                                          <p:spTgt spid="64518"/>
                                        </p:tgtEl>
                                        <p:attrNameLst>
                                          <p:attrName>ppt_w</p:attrName>
                                        </p:attrNameLst>
                                      </p:cBhvr>
                                      <p:tavLst>
                                        <p:tav tm="0">
                                          <p:val>
                                            <p:strVal val="#ppt_w*0.70"/>
                                          </p:val>
                                        </p:tav>
                                        <p:tav tm="100000">
                                          <p:val>
                                            <p:strVal val="#ppt_w"/>
                                          </p:val>
                                        </p:tav>
                                      </p:tavLst>
                                    </p:anim>
                                    <p:anim calcmode="lin" valueType="num">
                                      <p:cBhvr>
                                        <p:cTn id="37" dur="1000" fill="hold"/>
                                        <p:tgtEl>
                                          <p:spTgt spid="64518"/>
                                        </p:tgtEl>
                                        <p:attrNameLst>
                                          <p:attrName>ppt_h</p:attrName>
                                        </p:attrNameLst>
                                      </p:cBhvr>
                                      <p:tavLst>
                                        <p:tav tm="0">
                                          <p:val>
                                            <p:strVal val="#ppt_h"/>
                                          </p:val>
                                        </p:tav>
                                        <p:tav tm="100000">
                                          <p:val>
                                            <p:strVal val="#ppt_h"/>
                                          </p:val>
                                        </p:tav>
                                      </p:tavLst>
                                    </p:anim>
                                    <p:animEffect transition="in" filter="fade">
                                      <p:cBhvr>
                                        <p:cTn id="38" dur="1000"/>
                                        <p:tgtEl>
                                          <p:spTgt spid="64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48</a:t>
            </a:fld>
            <a:endParaRPr lang="fr-FR"/>
          </a:p>
        </p:txBody>
      </p:sp>
      <p:sp>
        <p:nvSpPr>
          <p:cNvPr id="3" name="Rectangle 2"/>
          <p:cNvSpPr/>
          <p:nvPr/>
        </p:nvSpPr>
        <p:spPr>
          <a:xfrm>
            <a:off x="4714876" y="642918"/>
            <a:ext cx="3929090" cy="923330"/>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La FAO met en garde contre les pénuries d’eau en Afrique du Nord et au Moyen-Orient</a:t>
            </a:r>
            <a:endParaRPr lang="fr-FR" dirty="0">
              <a:effectLst>
                <a:outerShdw blurRad="38100" dist="38100" dir="2700000" algn="tl">
                  <a:srgbClr val="000000">
                    <a:alpha val="43137"/>
                  </a:srgbClr>
                </a:outerShdw>
              </a:effectLst>
            </a:endParaRPr>
          </a:p>
        </p:txBody>
      </p:sp>
      <p:pic>
        <p:nvPicPr>
          <p:cNvPr id="67586" name="Picture 2" descr="Le Maroc. Photo PNUD/Dylan Lowthian"/>
          <p:cNvPicPr>
            <a:picLocks noChangeAspect="1" noChangeArrowheads="1"/>
          </p:cNvPicPr>
          <p:nvPr/>
        </p:nvPicPr>
        <p:blipFill>
          <a:blip r:embed="rId2"/>
          <a:srcRect t="19801"/>
          <a:stretch>
            <a:fillRect/>
          </a:stretch>
        </p:blipFill>
        <p:spPr bwMode="auto">
          <a:xfrm>
            <a:off x="214282" y="214290"/>
            <a:ext cx="4273549" cy="2286016"/>
          </a:xfrm>
          <a:prstGeom prst="rect">
            <a:avLst/>
          </a:prstGeom>
          <a:noFill/>
        </p:spPr>
      </p:pic>
      <p:sp>
        <p:nvSpPr>
          <p:cNvPr id="5" name="Rectangle 4"/>
          <p:cNvSpPr/>
          <p:nvPr/>
        </p:nvSpPr>
        <p:spPr>
          <a:xfrm>
            <a:off x="142844" y="2786058"/>
            <a:ext cx="4000528" cy="923330"/>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Face aux besoins, les eaux usées représentent une ressource précieuse</a:t>
            </a:r>
            <a:endParaRPr lang="fr-FR" dirty="0">
              <a:effectLst>
                <a:outerShdw blurRad="38100" dist="38100" dir="2700000" algn="tl">
                  <a:srgbClr val="000000">
                    <a:alpha val="43137"/>
                  </a:srgbClr>
                </a:outerShdw>
              </a:effectLst>
            </a:endParaRPr>
          </a:p>
        </p:txBody>
      </p:sp>
      <p:pic>
        <p:nvPicPr>
          <p:cNvPr id="67588" name="Picture 4" descr="http://www.un.org/sustainabledevelopment/fr/wp-content/uploads/sites/4/2017/03/03-22-2017-wastewatertreatment.jpg"/>
          <p:cNvPicPr>
            <a:picLocks noChangeAspect="1" noChangeArrowheads="1"/>
          </p:cNvPicPr>
          <p:nvPr/>
        </p:nvPicPr>
        <p:blipFill>
          <a:blip r:embed="rId3"/>
          <a:srcRect/>
          <a:stretch>
            <a:fillRect/>
          </a:stretch>
        </p:blipFill>
        <p:spPr bwMode="auto">
          <a:xfrm>
            <a:off x="4214810" y="1928803"/>
            <a:ext cx="4286279" cy="2287132"/>
          </a:xfrm>
          <a:prstGeom prst="rect">
            <a:avLst/>
          </a:prstGeom>
          <a:noFill/>
        </p:spPr>
      </p:pic>
      <p:pic>
        <p:nvPicPr>
          <p:cNvPr id="67590" name="Picture 6" descr="Image associée"/>
          <p:cNvPicPr>
            <a:picLocks noChangeAspect="1" noChangeArrowheads="1"/>
          </p:cNvPicPr>
          <p:nvPr/>
        </p:nvPicPr>
        <p:blipFill>
          <a:blip r:embed="rId4"/>
          <a:srcRect/>
          <a:stretch>
            <a:fillRect/>
          </a:stretch>
        </p:blipFill>
        <p:spPr bwMode="auto">
          <a:xfrm>
            <a:off x="214282" y="3929066"/>
            <a:ext cx="4286280" cy="2678925"/>
          </a:xfrm>
          <a:prstGeom prst="rect">
            <a:avLst/>
          </a:prstGeom>
          <a:noFill/>
        </p:spPr>
      </p:pic>
      <p:sp>
        <p:nvSpPr>
          <p:cNvPr id="8" name="Rectangle 7"/>
          <p:cNvSpPr/>
          <p:nvPr/>
        </p:nvSpPr>
        <p:spPr>
          <a:xfrm>
            <a:off x="4643438" y="4934562"/>
            <a:ext cx="4000528" cy="923330"/>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L’assainissement est un facteur de développement et de dignité pour chaque être humain</a:t>
            </a:r>
            <a:endParaRPr lang="fr-F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anim calcmode="lin" valueType="num">
                                      <p:cBhvr>
                                        <p:cTn id="7" dur="1000" fill="hold"/>
                                        <p:tgtEl>
                                          <p:spTgt spid="67586"/>
                                        </p:tgtEl>
                                        <p:attrNameLst>
                                          <p:attrName>ppt_w</p:attrName>
                                        </p:attrNameLst>
                                      </p:cBhvr>
                                      <p:tavLst>
                                        <p:tav tm="0">
                                          <p:val>
                                            <p:strVal val="#ppt_w*0.70"/>
                                          </p:val>
                                        </p:tav>
                                        <p:tav tm="100000">
                                          <p:val>
                                            <p:strVal val="#ppt_w"/>
                                          </p:val>
                                        </p:tav>
                                      </p:tavLst>
                                    </p:anim>
                                    <p:anim calcmode="lin" valueType="num">
                                      <p:cBhvr>
                                        <p:cTn id="8" dur="1000" fill="hold"/>
                                        <p:tgtEl>
                                          <p:spTgt spid="67586"/>
                                        </p:tgtEl>
                                        <p:attrNameLst>
                                          <p:attrName>ppt_h</p:attrName>
                                        </p:attrNameLst>
                                      </p:cBhvr>
                                      <p:tavLst>
                                        <p:tav tm="0">
                                          <p:val>
                                            <p:strVal val="#ppt_h"/>
                                          </p:val>
                                        </p:tav>
                                        <p:tav tm="100000">
                                          <p:val>
                                            <p:strVal val="#ppt_h"/>
                                          </p:val>
                                        </p:tav>
                                      </p:tavLst>
                                    </p:anim>
                                    <p:animEffect transition="in" filter="fade">
                                      <p:cBhvr>
                                        <p:cTn id="9" dur="1000"/>
                                        <p:tgtEl>
                                          <p:spTgt spid="6758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7588"/>
                                        </p:tgtEl>
                                        <p:attrNameLst>
                                          <p:attrName>style.visibility</p:attrName>
                                        </p:attrNameLst>
                                      </p:cBhvr>
                                      <p:to>
                                        <p:strVal val="visible"/>
                                      </p:to>
                                    </p:set>
                                    <p:anim calcmode="lin" valueType="num">
                                      <p:cBhvr>
                                        <p:cTn id="19" dur="1000" fill="hold"/>
                                        <p:tgtEl>
                                          <p:spTgt spid="67588"/>
                                        </p:tgtEl>
                                        <p:attrNameLst>
                                          <p:attrName>ppt_w</p:attrName>
                                        </p:attrNameLst>
                                      </p:cBhvr>
                                      <p:tavLst>
                                        <p:tav tm="0">
                                          <p:val>
                                            <p:strVal val="#ppt_w*0.70"/>
                                          </p:val>
                                        </p:tav>
                                        <p:tav tm="100000">
                                          <p:val>
                                            <p:strVal val="#ppt_w"/>
                                          </p:val>
                                        </p:tav>
                                      </p:tavLst>
                                    </p:anim>
                                    <p:anim calcmode="lin" valueType="num">
                                      <p:cBhvr>
                                        <p:cTn id="20" dur="1000" fill="hold"/>
                                        <p:tgtEl>
                                          <p:spTgt spid="67588"/>
                                        </p:tgtEl>
                                        <p:attrNameLst>
                                          <p:attrName>ppt_h</p:attrName>
                                        </p:attrNameLst>
                                      </p:cBhvr>
                                      <p:tavLst>
                                        <p:tav tm="0">
                                          <p:val>
                                            <p:strVal val="#ppt_h"/>
                                          </p:val>
                                        </p:tav>
                                        <p:tav tm="100000">
                                          <p:val>
                                            <p:strVal val="#ppt_h"/>
                                          </p:val>
                                        </p:tav>
                                      </p:tavLst>
                                    </p:anim>
                                    <p:animEffect transition="in" filter="fade">
                                      <p:cBhvr>
                                        <p:cTn id="21" dur="1000"/>
                                        <p:tgtEl>
                                          <p:spTgt spid="67588"/>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strVal val="#ppt_w*0.70"/>
                                          </p:val>
                                        </p:tav>
                                        <p:tav tm="100000">
                                          <p:val>
                                            <p:strVal val="#ppt_w"/>
                                          </p:val>
                                        </p:tav>
                                      </p:tavLst>
                                    </p:anim>
                                    <p:anim calcmode="lin" valueType="num">
                                      <p:cBhvr>
                                        <p:cTn id="32" dur="1000" fill="hold"/>
                                        <p:tgtEl>
                                          <p:spTgt spid="8"/>
                                        </p:tgtEl>
                                        <p:attrNameLst>
                                          <p:attrName>ppt_h</p:attrName>
                                        </p:attrNameLst>
                                      </p:cBhvr>
                                      <p:tavLst>
                                        <p:tav tm="0">
                                          <p:val>
                                            <p:strVal val="#ppt_h"/>
                                          </p:val>
                                        </p:tav>
                                        <p:tav tm="100000">
                                          <p:val>
                                            <p:strVal val="#ppt_h"/>
                                          </p:val>
                                        </p:tav>
                                      </p:tavLst>
                                    </p:anim>
                                    <p:animEffect transition="in" filter="fade">
                                      <p:cBhvr>
                                        <p:cTn id="33" dur="1000"/>
                                        <p:tgtEl>
                                          <p:spTgt spid="8"/>
                                        </p:tgtEl>
                                      </p:cBhvr>
                                    </p:animEffect>
                                  </p:childTnLst>
                                </p:cTn>
                              </p:par>
                              <p:par>
                                <p:cTn id="34" presetID="55" presetClass="entr" presetSubtype="0" fill="hold" nodeType="withEffect">
                                  <p:stCondLst>
                                    <p:cond delay="0"/>
                                  </p:stCondLst>
                                  <p:childTnLst>
                                    <p:set>
                                      <p:cBhvr>
                                        <p:cTn id="35" dur="1" fill="hold">
                                          <p:stCondLst>
                                            <p:cond delay="0"/>
                                          </p:stCondLst>
                                        </p:cTn>
                                        <p:tgtEl>
                                          <p:spTgt spid="67590"/>
                                        </p:tgtEl>
                                        <p:attrNameLst>
                                          <p:attrName>style.visibility</p:attrName>
                                        </p:attrNameLst>
                                      </p:cBhvr>
                                      <p:to>
                                        <p:strVal val="visible"/>
                                      </p:to>
                                    </p:set>
                                    <p:anim calcmode="lin" valueType="num">
                                      <p:cBhvr>
                                        <p:cTn id="36" dur="1000" fill="hold"/>
                                        <p:tgtEl>
                                          <p:spTgt spid="67590"/>
                                        </p:tgtEl>
                                        <p:attrNameLst>
                                          <p:attrName>ppt_w</p:attrName>
                                        </p:attrNameLst>
                                      </p:cBhvr>
                                      <p:tavLst>
                                        <p:tav tm="0">
                                          <p:val>
                                            <p:strVal val="#ppt_w*0.70"/>
                                          </p:val>
                                        </p:tav>
                                        <p:tav tm="100000">
                                          <p:val>
                                            <p:strVal val="#ppt_w"/>
                                          </p:val>
                                        </p:tav>
                                      </p:tavLst>
                                    </p:anim>
                                    <p:anim calcmode="lin" valueType="num">
                                      <p:cBhvr>
                                        <p:cTn id="37" dur="1000" fill="hold"/>
                                        <p:tgtEl>
                                          <p:spTgt spid="67590"/>
                                        </p:tgtEl>
                                        <p:attrNameLst>
                                          <p:attrName>ppt_h</p:attrName>
                                        </p:attrNameLst>
                                      </p:cBhvr>
                                      <p:tavLst>
                                        <p:tav tm="0">
                                          <p:val>
                                            <p:strVal val="#ppt_h"/>
                                          </p:val>
                                        </p:tav>
                                        <p:tav tm="100000">
                                          <p:val>
                                            <p:strVal val="#ppt_h"/>
                                          </p:val>
                                        </p:tav>
                                      </p:tavLst>
                                    </p:anim>
                                    <p:animEffect transition="in" filter="fade">
                                      <p:cBhvr>
                                        <p:cTn id="38" dur="10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49</a:t>
            </a:fld>
            <a:endParaRPr lang="fr-FR"/>
          </a:p>
        </p:txBody>
      </p:sp>
      <p:sp>
        <p:nvSpPr>
          <p:cNvPr id="3" name="Rectangle 2"/>
          <p:cNvSpPr/>
          <p:nvPr/>
        </p:nvSpPr>
        <p:spPr>
          <a:xfrm>
            <a:off x="4286248" y="714356"/>
            <a:ext cx="4357686" cy="923330"/>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Le manque d’accès à l’assainissement sape les progrès réalisés en matière d’eau potable</a:t>
            </a:r>
            <a:endParaRPr lang="fr-FR" dirty="0">
              <a:effectLst>
                <a:outerShdw blurRad="38100" dist="38100" dir="2700000" algn="tl">
                  <a:srgbClr val="000000">
                    <a:alpha val="43137"/>
                  </a:srgbClr>
                </a:outerShdw>
              </a:effectLst>
            </a:endParaRPr>
          </a:p>
        </p:txBody>
      </p:sp>
      <p:pic>
        <p:nvPicPr>
          <p:cNvPr id="68610" name="Picture 2" descr="http://www.un.org/sustainabledevelopment/fr/wp-content/uploads/sites/4/2015/07/UNICEF_Bolivia5.jpg"/>
          <p:cNvPicPr>
            <a:picLocks noChangeAspect="1" noChangeArrowheads="1"/>
          </p:cNvPicPr>
          <p:nvPr/>
        </p:nvPicPr>
        <p:blipFill>
          <a:blip r:embed="rId2"/>
          <a:srcRect/>
          <a:stretch>
            <a:fillRect/>
          </a:stretch>
        </p:blipFill>
        <p:spPr bwMode="auto">
          <a:xfrm>
            <a:off x="357158" y="214290"/>
            <a:ext cx="4000528" cy="2663824"/>
          </a:xfrm>
          <a:prstGeom prst="rect">
            <a:avLst/>
          </a:prstGeom>
          <a:noFill/>
        </p:spPr>
      </p:pic>
      <p:sp>
        <p:nvSpPr>
          <p:cNvPr id="5" name="Rectangle 4"/>
          <p:cNvSpPr/>
          <p:nvPr/>
        </p:nvSpPr>
        <p:spPr>
          <a:xfrm>
            <a:off x="285720" y="3000372"/>
            <a:ext cx="3500462" cy="1200329"/>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L’approvisionnement en eau et assainissement reste insuffisant, surtout dans les zones rurales</a:t>
            </a:r>
            <a:endParaRPr lang="fr-FR" dirty="0">
              <a:effectLst>
                <a:outerShdw blurRad="38100" dist="38100" dir="2700000" algn="tl">
                  <a:srgbClr val="000000">
                    <a:alpha val="43137"/>
                  </a:srgbClr>
                </a:outerShdw>
              </a:effectLst>
            </a:endParaRPr>
          </a:p>
        </p:txBody>
      </p:sp>
      <p:pic>
        <p:nvPicPr>
          <p:cNvPr id="68612" name="Picture 4" descr="http://www.un.org/sustainabledevelopment/fr/wp-content/uploads/sites/4/2015/01/11-19-who-water-e1422565242521.jpg"/>
          <p:cNvPicPr>
            <a:picLocks noChangeAspect="1" noChangeArrowheads="1"/>
          </p:cNvPicPr>
          <p:nvPr/>
        </p:nvPicPr>
        <p:blipFill>
          <a:blip r:embed="rId3"/>
          <a:srcRect/>
          <a:stretch>
            <a:fillRect/>
          </a:stretch>
        </p:blipFill>
        <p:spPr bwMode="auto">
          <a:xfrm>
            <a:off x="3929058" y="2071678"/>
            <a:ext cx="4571979" cy="2478645"/>
          </a:xfrm>
          <a:prstGeom prst="rect">
            <a:avLst/>
          </a:prstGeom>
          <a:noFill/>
        </p:spPr>
      </p:pic>
      <p:sp>
        <p:nvSpPr>
          <p:cNvPr id="7" name="Rectangle 6"/>
          <p:cNvSpPr/>
          <p:nvPr/>
        </p:nvSpPr>
        <p:spPr>
          <a:xfrm>
            <a:off x="4357686" y="5068685"/>
            <a:ext cx="4214810" cy="646331"/>
          </a:xfrm>
          <a:prstGeom prst="rect">
            <a:avLst/>
          </a:prstGeom>
        </p:spPr>
        <p:txBody>
          <a:bodyPr wrap="square">
            <a:spAutoFit/>
          </a:bodyPr>
          <a:lstStyle/>
          <a:p>
            <a:pPr algn="ctr"/>
            <a:r>
              <a:rPr lang="fr-FR" dirty="0" smtClean="0">
                <a:effectLst>
                  <a:outerShdw blurRad="38100" dist="38100" dir="2700000" algn="tl">
                    <a:srgbClr val="000000">
                      <a:alpha val="43137"/>
                    </a:srgbClr>
                  </a:outerShdw>
                </a:effectLst>
              </a:rPr>
              <a:t>L’accès aux sanitaires est une question d’égalité et de dignité</a:t>
            </a:r>
            <a:endParaRPr lang="fr-FR" dirty="0">
              <a:effectLst>
                <a:outerShdw blurRad="38100" dist="38100" dir="2700000" algn="tl">
                  <a:srgbClr val="000000">
                    <a:alpha val="43137"/>
                  </a:srgbClr>
                </a:outerShdw>
              </a:effectLst>
            </a:endParaRPr>
          </a:p>
        </p:txBody>
      </p:sp>
      <p:pic>
        <p:nvPicPr>
          <p:cNvPr id="68614" name="Picture 6" descr="Toilettes publiques dans le bidonville de Ciudad Pachacutec , Ventanilla District , El Callao , Pérou. Photo: Banque mondiale / Monica Tijero"/>
          <p:cNvPicPr>
            <a:picLocks noChangeAspect="1" noChangeArrowheads="1"/>
          </p:cNvPicPr>
          <p:nvPr/>
        </p:nvPicPr>
        <p:blipFill>
          <a:blip r:embed="rId4"/>
          <a:srcRect/>
          <a:stretch>
            <a:fillRect/>
          </a:stretch>
        </p:blipFill>
        <p:spPr bwMode="auto">
          <a:xfrm>
            <a:off x="285720" y="4183173"/>
            <a:ext cx="4214842" cy="23890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anim calcmode="lin" valueType="num">
                                      <p:cBhvr>
                                        <p:cTn id="7" dur="1000" fill="hold"/>
                                        <p:tgtEl>
                                          <p:spTgt spid="68610"/>
                                        </p:tgtEl>
                                        <p:attrNameLst>
                                          <p:attrName>ppt_w</p:attrName>
                                        </p:attrNameLst>
                                      </p:cBhvr>
                                      <p:tavLst>
                                        <p:tav tm="0">
                                          <p:val>
                                            <p:strVal val="#ppt_w*0.70"/>
                                          </p:val>
                                        </p:tav>
                                        <p:tav tm="100000">
                                          <p:val>
                                            <p:strVal val="#ppt_w"/>
                                          </p:val>
                                        </p:tav>
                                      </p:tavLst>
                                    </p:anim>
                                    <p:anim calcmode="lin" valueType="num">
                                      <p:cBhvr>
                                        <p:cTn id="8" dur="1000" fill="hold"/>
                                        <p:tgtEl>
                                          <p:spTgt spid="68610"/>
                                        </p:tgtEl>
                                        <p:attrNameLst>
                                          <p:attrName>ppt_h</p:attrName>
                                        </p:attrNameLst>
                                      </p:cBhvr>
                                      <p:tavLst>
                                        <p:tav tm="0">
                                          <p:val>
                                            <p:strVal val="#ppt_h"/>
                                          </p:val>
                                        </p:tav>
                                        <p:tav tm="100000">
                                          <p:val>
                                            <p:strVal val="#ppt_h"/>
                                          </p:val>
                                        </p:tav>
                                      </p:tavLst>
                                    </p:anim>
                                    <p:animEffect transition="in" filter="fade">
                                      <p:cBhvr>
                                        <p:cTn id="9" dur="1000"/>
                                        <p:tgtEl>
                                          <p:spTgt spid="686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par>
                                <p:cTn id="22" presetID="55" presetClass="entr" presetSubtype="0" fill="hold" nodeType="withEffect">
                                  <p:stCondLst>
                                    <p:cond delay="0"/>
                                  </p:stCondLst>
                                  <p:childTnLst>
                                    <p:set>
                                      <p:cBhvr>
                                        <p:cTn id="23" dur="1" fill="hold">
                                          <p:stCondLst>
                                            <p:cond delay="0"/>
                                          </p:stCondLst>
                                        </p:cTn>
                                        <p:tgtEl>
                                          <p:spTgt spid="68612"/>
                                        </p:tgtEl>
                                        <p:attrNameLst>
                                          <p:attrName>style.visibility</p:attrName>
                                        </p:attrNameLst>
                                      </p:cBhvr>
                                      <p:to>
                                        <p:strVal val="visible"/>
                                      </p:to>
                                    </p:set>
                                    <p:anim calcmode="lin" valueType="num">
                                      <p:cBhvr>
                                        <p:cTn id="24" dur="1000" fill="hold"/>
                                        <p:tgtEl>
                                          <p:spTgt spid="68612"/>
                                        </p:tgtEl>
                                        <p:attrNameLst>
                                          <p:attrName>ppt_w</p:attrName>
                                        </p:attrNameLst>
                                      </p:cBhvr>
                                      <p:tavLst>
                                        <p:tav tm="0">
                                          <p:val>
                                            <p:strVal val="#ppt_w*0.70"/>
                                          </p:val>
                                        </p:tav>
                                        <p:tav tm="100000">
                                          <p:val>
                                            <p:strVal val="#ppt_w"/>
                                          </p:val>
                                        </p:tav>
                                      </p:tavLst>
                                    </p:anim>
                                    <p:anim calcmode="lin" valueType="num">
                                      <p:cBhvr>
                                        <p:cTn id="25" dur="1000" fill="hold"/>
                                        <p:tgtEl>
                                          <p:spTgt spid="68612"/>
                                        </p:tgtEl>
                                        <p:attrNameLst>
                                          <p:attrName>ppt_h</p:attrName>
                                        </p:attrNameLst>
                                      </p:cBhvr>
                                      <p:tavLst>
                                        <p:tav tm="0">
                                          <p:val>
                                            <p:strVal val="#ppt_h"/>
                                          </p:val>
                                        </p:tav>
                                        <p:tav tm="100000">
                                          <p:val>
                                            <p:strVal val="#ppt_h"/>
                                          </p:val>
                                        </p:tav>
                                      </p:tavLst>
                                    </p:anim>
                                    <p:animEffect transition="in" filter="fade">
                                      <p:cBhvr>
                                        <p:cTn id="26" dur="1000"/>
                                        <p:tgtEl>
                                          <p:spTgt spid="68612"/>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par>
                                <p:cTn id="34" presetID="55" presetClass="entr" presetSubtype="0" fill="hold" nodeType="withEffect">
                                  <p:stCondLst>
                                    <p:cond delay="0"/>
                                  </p:stCondLst>
                                  <p:childTnLst>
                                    <p:set>
                                      <p:cBhvr>
                                        <p:cTn id="35" dur="1" fill="hold">
                                          <p:stCondLst>
                                            <p:cond delay="0"/>
                                          </p:stCondLst>
                                        </p:cTn>
                                        <p:tgtEl>
                                          <p:spTgt spid="68614"/>
                                        </p:tgtEl>
                                        <p:attrNameLst>
                                          <p:attrName>style.visibility</p:attrName>
                                        </p:attrNameLst>
                                      </p:cBhvr>
                                      <p:to>
                                        <p:strVal val="visible"/>
                                      </p:to>
                                    </p:set>
                                    <p:anim calcmode="lin" valueType="num">
                                      <p:cBhvr>
                                        <p:cTn id="36" dur="1000" fill="hold"/>
                                        <p:tgtEl>
                                          <p:spTgt spid="68614"/>
                                        </p:tgtEl>
                                        <p:attrNameLst>
                                          <p:attrName>ppt_w</p:attrName>
                                        </p:attrNameLst>
                                      </p:cBhvr>
                                      <p:tavLst>
                                        <p:tav tm="0">
                                          <p:val>
                                            <p:strVal val="#ppt_w*0.70"/>
                                          </p:val>
                                        </p:tav>
                                        <p:tav tm="100000">
                                          <p:val>
                                            <p:strVal val="#ppt_w"/>
                                          </p:val>
                                        </p:tav>
                                      </p:tavLst>
                                    </p:anim>
                                    <p:anim calcmode="lin" valueType="num">
                                      <p:cBhvr>
                                        <p:cTn id="37" dur="1000" fill="hold"/>
                                        <p:tgtEl>
                                          <p:spTgt spid="68614"/>
                                        </p:tgtEl>
                                        <p:attrNameLst>
                                          <p:attrName>ppt_h</p:attrName>
                                        </p:attrNameLst>
                                      </p:cBhvr>
                                      <p:tavLst>
                                        <p:tav tm="0">
                                          <p:val>
                                            <p:strVal val="#ppt_h"/>
                                          </p:val>
                                        </p:tav>
                                        <p:tav tm="100000">
                                          <p:val>
                                            <p:strVal val="#ppt_h"/>
                                          </p:val>
                                        </p:tav>
                                      </p:tavLst>
                                    </p:anim>
                                    <p:animEffect transition="in" filter="fade">
                                      <p:cBhvr>
                                        <p:cTn id="38" dur="1000"/>
                                        <p:tgtEl>
                                          <p:spTgt spid="6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5</a:t>
            </a:fld>
            <a:endParaRPr lang="fr-FR"/>
          </a:p>
        </p:txBody>
      </p:sp>
      <p:sp>
        <p:nvSpPr>
          <p:cNvPr id="3" name="Rectangle 2"/>
          <p:cNvSpPr/>
          <p:nvPr/>
        </p:nvSpPr>
        <p:spPr>
          <a:xfrm>
            <a:off x="428596" y="1007164"/>
            <a:ext cx="8143932" cy="5047536"/>
          </a:xfrm>
          <a:prstGeom prst="rect">
            <a:avLst/>
          </a:prstGeom>
        </p:spPr>
        <p:txBody>
          <a:bodyPr wrap="square">
            <a:spAutoFit/>
          </a:bodyPr>
          <a:lstStyle/>
          <a:p>
            <a:pPr lvl="0" algn="just" defTabSz="361950" eaLnBrk="0" fontAlgn="base" hangingPunct="0">
              <a:spcBef>
                <a:spcPct val="0"/>
              </a:spcBef>
              <a:spcAft>
                <a:spcPct val="0"/>
              </a:spcAft>
            </a:pP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En </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1983, l’ONU met en place la Commission mondiale sur l’environnement et le développement, composée de 23 personnes issues de 22 pays et sous la direction </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de </a:t>
            </a:r>
            <a:r>
              <a:rPr kumimoji="0" lang="fr-FR" sz="2300" b="1" i="0" u="none" strike="noStrike" cap="none" normalizeH="0" baseline="0" dirty="0" smtClean="0">
                <a:ln>
                  <a:noFill/>
                </a:ln>
                <a:solidFill>
                  <a:srgbClr val="FF0000"/>
                </a:solidFill>
                <a:effectLst/>
                <a:latin typeface="Times New Roman" pitchFamily="18" charset="0"/>
                <a:cs typeface="Times New Roman" pitchFamily="18" charset="0"/>
              </a:rPr>
              <a:t>Gro Harlem Brundtland</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afin de définir un programme de coopération internationale et pluridisciplinaire sur les problèmes environnementaux.</a:t>
            </a:r>
          </a:p>
          <a:p>
            <a:pPr lvl="0" algn="just" eaLnBrk="0" fontAlgn="base" hangingPunct="0">
              <a:spcBef>
                <a:spcPct val="0"/>
              </a:spcBef>
              <a:spcAft>
                <a:spcPct val="0"/>
              </a:spcAft>
            </a:pPr>
            <a:endParaRPr kumimoji="0" lang="fr-FR" sz="23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just" defTabSz="361950" eaLnBrk="0" fontAlgn="base" hangingPunct="0">
              <a:spcBef>
                <a:spcPct val="0"/>
              </a:spcBef>
              <a:spcAft>
                <a:spcPct val="0"/>
              </a:spcAft>
            </a:pP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Pendant </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trois ans, la Commission auditionne différents acteurs </a:t>
            </a:r>
            <a:r>
              <a:rPr kumimoji="0" lang="fr-FR" sz="2300" b="1" i="0" u="none" strike="noStrike" cap="none" normalizeH="0" baseline="0" dirty="0" smtClean="0">
                <a:ln>
                  <a:noFill/>
                </a:ln>
                <a:solidFill>
                  <a:srgbClr val="FF0000"/>
                </a:solidFill>
                <a:effectLst/>
                <a:latin typeface="Times New Roman" pitchFamily="18" charset="0"/>
                <a:cs typeface="Times New Roman" pitchFamily="18" charset="0"/>
              </a:rPr>
              <a:t>des pays développés</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et </a:t>
            </a:r>
            <a:r>
              <a:rPr kumimoji="0" lang="fr-FR" sz="2300" b="1" i="0" u="none" strike="noStrike" cap="none" normalizeH="0" baseline="0" dirty="0" smtClean="0">
                <a:ln>
                  <a:noFill/>
                </a:ln>
                <a:solidFill>
                  <a:srgbClr val="FF0000"/>
                </a:solidFill>
                <a:effectLst/>
                <a:latin typeface="Times New Roman" pitchFamily="18" charset="0"/>
                <a:cs typeface="Times New Roman" pitchFamily="18" charset="0"/>
              </a:rPr>
              <a:t>en développement</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gouvernements, ONG, grand public… etc.</a:t>
            </a:r>
          </a:p>
          <a:p>
            <a:pPr lvl="0" algn="just" eaLnBrk="0" fontAlgn="base" hangingPunct="0">
              <a:spcBef>
                <a:spcPct val="0"/>
              </a:spcBef>
              <a:spcAft>
                <a:spcPct val="0"/>
              </a:spcAft>
            </a:pPr>
            <a:endParaRPr kumimoji="0" lang="fr-FR" sz="2300" b="0" i="0" u="none" strike="noStrike" cap="none" normalizeH="0" baseline="0" dirty="0" smtClean="0">
              <a:ln>
                <a:noFill/>
              </a:ln>
              <a:solidFill>
                <a:srgbClr val="222222"/>
              </a:solidFill>
              <a:effectLst/>
              <a:latin typeface="Times New Roman" pitchFamily="18" charset="0"/>
              <a:cs typeface="Times New Roman" pitchFamily="18" charset="0"/>
            </a:endParaRPr>
          </a:p>
          <a:p>
            <a:pPr lvl="0" indent="361950" algn="just" eaLnBrk="0" fontAlgn="base" hangingPunct="0">
              <a:spcBef>
                <a:spcPct val="0"/>
              </a:spcBef>
              <a:spcAft>
                <a:spcPct val="0"/>
              </a:spcAft>
            </a:pP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Elle commande plus de 75 études liées aux problématiques </a:t>
            </a:r>
            <a:r>
              <a:rPr kumimoji="0" lang="fr-FR" sz="2300" b="1" i="0" u="none" strike="noStrike" cap="none" normalizeH="0" baseline="0" dirty="0" smtClean="0">
                <a:ln>
                  <a:noFill/>
                </a:ln>
                <a:solidFill>
                  <a:srgbClr val="FF0000"/>
                </a:solidFill>
                <a:effectLst/>
                <a:latin typeface="Times New Roman" pitchFamily="18" charset="0"/>
                <a:cs typeface="Times New Roman" pitchFamily="18" charset="0"/>
              </a:rPr>
              <a:t>d’environnement</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et </a:t>
            </a:r>
            <a:r>
              <a:rPr kumimoji="0" lang="fr-FR" sz="2300" b="1" i="0" u="none" strike="noStrike" cap="none" normalizeH="0" baseline="0" dirty="0" smtClean="0">
                <a:ln>
                  <a:noFill/>
                </a:ln>
                <a:solidFill>
                  <a:srgbClr val="FF0000"/>
                </a:solidFill>
                <a:effectLst/>
                <a:latin typeface="Times New Roman" pitchFamily="18" charset="0"/>
                <a:cs typeface="Times New Roman" pitchFamily="18" charset="0"/>
              </a:rPr>
              <a:t>de développement économique</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et </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publie son rapport final</a:t>
            </a:r>
            <a:r>
              <a:rPr lang="fr-FR" sz="2300" dirty="0">
                <a:solidFill>
                  <a:srgbClr val="222222"/>
                </a:solidFill>
                <a:latin typeface="Times New Roman" pitchFamily="18" charset="0"/>
                <a:cs typeface="Times New Roman" pitchFamily="18" charset="0"/>
              </a:rPr>
              <a:t> </a:t>
            </a:r>
            <a:r>
              <a:rPr lang="fr-FR" sz="2300" dirty="0" smtClean="0">
                <a:solidFill>
                  <a:srgbClr val="222222"/>
                </a:solidFill>
                <a:latin typeface="Times New Roman" pitchFamily="18" charset="0"/>
                <a:cs typeface="Times New Roman" pitchFamily="18" charset="0"/>
              </a:rPr>
              <a:t>« </a:t>
            </a:r>
            <a:r>
              <a:rPr kumimoji="0" lang="fr-FR" sz="2300" b="0" i="1" u="none" strike="noStrike" cap="none" normalizeH="0" baseline="0" dirty="0" smtClean="0">
                <a:ln>
                  <a:noFill/>
                </a:ln>
                <a:solidFill>
                  <a:srgbClr val="222222"/>
                </a:solidFill>
                <a:effectLst/>
                <a:latin typeface="Times New Roman" pitchFamily="18" charset="0"/>
                <a:cs typeface="Times New Roman" pitchFamily="18" charset="0"/>
              </a:rPr>
              <a:t>Notre avenir à tous »</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a:t>
            </a:r>
            <a:r>
              <a:rPr kumimoji="0" lang="fr-FR" sz="2300" b="0" i="1" u="none" strike="noStrike" cap="none" normalizeH="0" baseline="0" dirty="0" smtClean="0">
                <a:ln>
                  <a:noFill/>
                </a:ln>
                <a:solidFill>
                  <a:srgbClr val="222222"/>
                </a:solidFill>
                <a:effectLst/>
                <a:latin typeface="Times New Roman" pitchFamily="18" charset="0"/>
                <a:cs typeface="Times New Roman" pitchFamily="18" charset="0"/>
              </a:rPr>
              <a:t>Our Common Future</a:t>
            </a:r>
            <a:r>
              <a:rPr kumimoji="0" lang="fr-FR" sz="2300" b="0" i="0" u="none" strike="noStrike" cap="none" normalizeH="0" baseline="0" dirty="0" smtClean="0">
                <a:ln>
                  <a:noFill/>
                </a:ln>
                <a:solidFill>
                  <a:srgbClr val="222222"/>
                </a:solidFill>
                <a:effectLst/>
                <a:latin typeface="Times New Roman" pitchFamily="18" charset="0"/>
                <a:cs typeface="Times New Roman" pitchFamily="18" charset="0"/>
              </a:rPr>
              <a:t>) en 1987.</a:t>
            </a:r>
            <a:endParaRPr kumimoji="0" lang="fr-FR" sz="23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50</a:t>
            </a:fld>
            <a:endParaRPr lang="fr-FR"/>
          </a:p>
        </p:txBody>
      </p:sp>
      <p:sp>
        <p:nvSpPr>
          <p:cNvPr id="3" name="Rectangle 2"/>
          <p:cNvSpPr/>
          <p:nvPr/>
        </p:nvSpPr>
        <p:spPr>
          <a:xfrm>
            <a:off x="357158" y="214290"/>
            <a:ext cx="8286808" cy="492443"/>
          </a:xfrm>
          <a:prstGeom prst="rect">
            <a:avLst/>
          </a:prstGeom>
        </p:spPr>
        <p:txBody>
          <a:bodyPr wrap="square">
            <a:spAutoFit/>
          </a:bodyPr>
          <a:lstStyle/>
          <a:p>
            <a:pPr algn="ctr"/>
            <a:r>
              <a:rPr lang="fr-FR" sz="2600" b="1" dirty="0" smtClean="0">
                <a:solidFill>
                  <a:schemeClr val="tx2">
                    <a:lumMod val="50000"/>
                  </a:schemeClr>
                </a:solidFill>
                <a:latin typeface="Times New Roman" pitchFamily="18" charset="0"/>
                <a:cs typeface="Times New Roman" pitchFamily="18" charset="0"/>
              </a:rPr>
              <a:t>Comment se mesure le développement durable ?</a:t>
            </a:r>
            <a:endParaRPr lang="fr-FR" sz="2600" b="1" dirty="0">
              <a:solidFill>
                <a:schemeClr val="tx2">
                  <a:lumMod val="50000"/>
                </a:schemeClr>
              </a:solidFill>
              <a:latin typeface="Times New Roman" pitchFamily="18" charset="0"/>
              <a:cs typeface="Times New Roman" pitchFamily="18" charset="0"/>
            </a:endParaRPr>
          </a:p>
        </p:txBody>
      </p:sp>
      <p:sp>
        <p:nvSpPr>
          <p:cNvPr id="4" name="Rectangle 3"/>
          <p:cNvSpPr/>
          <p:nvPr/>
        </p:nvSpPr>
        <p:spPr>
          <a:xfrm>
            <a:off x="214282" y="785794"/>
            <a:ext cx="8501122" cy="2369880"/>
          </a:xfrm>
          <a:prstGeom prst="rect">
            <a:avLst/>
          </a:prstGeom>
        </p:spPr>
        <p:txBody>
          <a:bodyPr wrap="square">
            <a:spAutoFit/>
          </a:bodyPr>
          <a:lstStyle/>
          <a:p>
            <a:pPr indent="180975" algn="just"/>
            <a:r>
              <a:rPr lang="fr-FR" sz="2300" dirty="0" smtClean="0">
                <a:latin typeface="Times New Roman" pitchFamily="18" charset="0"/>
                <a:cs typeface="Times New Roman" pitchFamily="18" charset="0"/>
              </a:rPr>
              <a:t>Pour mettre en œuvre le développement durable, il faut pouvoir le mesurer. </a:t>
            </a:r>
            <a:endParaRPr lang="fr-FR" sz="2300" dirty="0" smtClean="0">
              <a:latin typeface="Times New Roman" pitchFamily="18" charset="0"/>
              <a:cs typeface="Times New Roman" pitchFamily="18" charset="0"/>
            </a:endParaRPr>
          </a:p>
          <a:p>
            <a:pPr algn="just"/>
            <a:endParaRPr lang="fr-FR" sz="1000" dirty="0" smtClean="0">
              <a:latin typeface="Times New Roman" pitchFamily="18" charset="0"/>
              <a:cs typeface="Times New Roman" pitchFamily="18" charset="0"/>
            </a:endParaRPr>
          </a:p>
          <a:p>
            <a:pPr algn="ctr"/>
            <a:r>
              <a:rPr lang="fr-FR" sz="2300" b="1" dirty="0" smtClean="0">
                <a:latin typeface="Times New Roman" pitchFamily="18" charset="0"/>
                <a:cs typeface="Times New Roman" pitchFamily="18" charset="0"/>
              </a:rPr>
              <a:t>1 - PIB (Produit intérieur Brut)</a:t>
            </a:r>
          </a:p>
          <a:p>
            <a:pPr indent="180975" algn="just"/>
            <a:r>
              <a:rPr lang="fr-FR" sz="2300" dirty="0" smtClean="0">
                <a:latin typeface="Times New Roman" pitchFamily="18" charset="0"/>
                <a:cs typeface="Times New Roman" pitchFamily="18" charset="0"/>
              </a:rPr>
              <a:t>Indicateur </a:t>
            </a:r>
            <a:r>
              <a:rPr lang="fr-FR" sz="2300" dirty="0" smtClean="0">
                <a:latin typeface="Times New Roman" pitchFamily="18" charset="0"/>
                <a:cs typeface="Times New Roman" pitchFamily="18" charset="0"/>
              </a:rPr>
              <a:t>économique permettant d’évaluer la production d’un pays.</a:t>
            </a:r>
            <a:br>
              <a:rPr lang="fr-FR" sz="2300" dirty="0" smtClean="0">
                <a:latin typeface="Times New Roman" pitchFamily="18" charset="0"/>
                <a:cs typeface="Times New Roman" pitchFamily="18" charset="0"/>
              </a:rPr>
            </a:br>
            <a:r>
              <a:rPr lang="fr-FR" sz="2300" dirty="0" smtClean="0">
                <a:latin typeface="Times New Roman" pitchFamily="18" charset="0"/>
                <a:cs typeface="Times New Roman" pitchFamily="18" charset="0"/>
              </a:rPr>
              <a:t>Le </a:t>
            </a:r>
            <a:r>
              <a:rPr lang="fr-FR" sz="2300" dirty="0" smtClean="0">
                <a:latin typeface="Times New Roman" pitchFamily="18" charset="0"/>
                <a:cs typeface="Times New Roman" pitchFamily="18" charset="0"/>
              </a:rPr>
              <a:t>PIB est basé sur des critères tenant compte de la production réelle de richesse et de bien-être.</a:t>
            </a:r>
            <a:endParaRPr lang="fr-FR" sz="2300" dirty="0">
              <a:latin typeface="Times New Roman" pitchFamily="18" charset="0"/>
              <a:cs typeface="Times New Roman" pitchFamily="18" charset="0"/>
            </a:endParaRPr>
          </a:p>
        </p:txBody>
      </p:sp>
      <p:sp>
        <p:nvSpPr>
          <p:cNvPr id="5" name="Rectangle 4"/>
          <p:cNvSpPr/>
          <p:nvPr/>
        </p:nvSpPr>
        <p:spPr>
          <a:xfrm>
            <a:off x="214282" y="3357562"/>
            <a:ext cx="8358246" cy="2877711"/>
          </a:xfrm>
          <a:prstGeom prst="rect">
            <a:avLst/>
          </a:prstGeom>
        </p:spPr>
        <p:txBody>
          <a:bodyPr wrap="square">
            <a:spAutoFit/>
          </a:bodyPr>
          <a:lstStyle/>
          <a:p>
            <a:pPr algn="ctr"/>
            <a:r>
              <a:rPr lang="fr-FR" sz="2300" b="1" dirty="0" smtClean="0">
                <a:latin typeface="Times New Roman" pitchFamily="18" charset="0"/>
                <a:cs typeface="Times New Roman" pitchFamily="18" charset="0"/>
              </a:rPr>
              <a:t>2 - IDH (Indice de Développement Humain)</a:t>
            </a:r>
            <a:r>
              <a:rPr lang="fr-FR" sz="2300" dirty="0" smtClean="0">
                <a:latin typeface="Times New Roman" pitchFamily="18" charset="0"/>
                <a:cs typeface="Times New Roman" pitchFamily="18" charset="0"/>
              </a:rPr>
              <a:t> </a:t>
            </a:r>
          </a:p>
          <a:p>
            <a:pPr algn="just"/>
            <a:endParaRPr lang="fr-FR" sz="1000" dirty="0" smtClean="0">
              <a:latin typeface="Times New Roman" pitchFamily="18" charset="0"/>
              <a:cs typeface="Times New Roman" pitchFamily="18" charset="0"/>
            </a:endParaRPr>
          </a:p>
          <a:p>
            <a:pPr indent="180975" algn="just"/>
            <a:r>
              <a:rPr lang="fr-FR" sz="2300" dirty="0" smtClean="0">
                <a:latin typeface="Times New Roman" pitchFamily="18" charset="0"/>
                <a:cs typeface="Times New Roman" pitchFamily="18" charset="0"/>
              </a:rPr>
              <a:t>Indice créé par le Programme des Nations Unies pour le développement (PNUD) en 1990 pour mesurer le niveau de développement humain sur des critères autres que la seule production économique (taux d’éducation, espérance de vie, niveau de vie, etc.). </a:t>
            </a:r>
          </a:p>
          <a:p>
            <a:pPr algn="just"/>
            <a:endParaRPr lang="fr-FR" sz="1000" dirty="0" smtClean="0">
              <a:latin typeface="Times New Roman" pitchFamily="18" charset="0"/>
              <a:cs typeface="Times New Roman" pitchFamily="18" charset="0"/>
            </a:endParaRPr>
          </a:p>
          <a:p>
            <a:pPr indent="180975" algn="just"/>
            <a:r>
              <a:rPr lang="fr-FR" sz="2300" dirty="0" smtClean="0">
                <a:latin typeface="Times New Roman" pitchFamily="18" charset="0"/>
                <a:cs typeface="Times New Roman" pitchFamily="18" charset="0"/>
              </a:rPr>
              <a:t>C’est aujourd’hui le principal indicateur utilisé pour mesurer le bien-être individuel et collectif dans une région donnée.</a:t>
            </a:r>
            <a:endParaRPr lang="fr-FR" sz="2300" dirty="0">
              <a:latin typeface="Times New Roman" pitchFamily="18" charset="0"/>
              <a:cs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taterre.fr/sites/default/files/empreinte_ecologique.png"/>
          <p:cNvPicPr>
            <a:picLocks noChangeAspect="1" noChangeArrowheads="1"/>
          </p:cNvPicPr>
          <p:nvPr/>
        </p:nvPicPr>
        <p:blipFill>
          <a:blip r:embed="rId2"/>
          <a:srcRect r="3999"/>
          <a:stretch>
            <a:fillRect/>
          </a:stretch>
        </p:blipFill>
        <p:spPr bwMode="auto">
          <a:xfrm>
            <a:off x="6219248" y="2428868"/>
            <a:ext cx="2924752" cy="2486022"/>
          </a:xfrm>
          <a:prstGeom prst="rect">
            <a:avLst/>
          </a:prstGeom>
          <a:noFill/>
        </p:spPr>
      </p:pic>
      <p:sp>
        <p:nvSpPr>
          <p:cNvPr id="2" name="Espace réservé du numéro de diapositive 1"/>
          <p:cNvSpPr>
            <a:spLocks noGrp="1"/>
          </p:cNvSpPr>
          <p:nvPr>
            <p:ph type="sldNum" sz="quarter" idx="12"/>
          </p:nvPr>
        </p:nvSpPr>
        <p:spPr/>
        <p:txBody>
          <a:bodyPr/>
          <a:lstStyle/>
          <a:p>
            <a:fld id="{43F7896F-1772-4B8D-BE3B-97EA3D798796}" type="slidenum">
              <a:rPr lang="fr-FR" smtClean="0"/>
              <a:pPr/>
              <a:t>51</a:t>
            </a:fld>
            <a:endParaRPr lang="fr-FR"/>
          </a:p>
        </p:txBody>
      </p:sp>
      <p:sp>
        <p:nvSpPr>
          <p:cNvPr id="3" name="Rectangle 2"/>
          <p:cNvSpPr/>
          <p:nvPr/>
        </p:nvSpPr>
        <p:spPr>
          <a:xfrm>
            <a:off x="142844" y="214290"/>
            <a:ext cx="6143668" cy="6540252"/>
          </a:xfrm>
          <a:prstGeom prst="rect">
            <a:avLst/>
          </a:prstGeom>
        </p:spPr>
        <p:txBody>
          <a:bodyPr wrap="square">
            <a:spAutoFit/>
          </a:bodyPr>
          <a:lstStyle/>
          <a:p>
            <a:pPr algn="just"/>
            <a:r>
              <a:rPr lang="fr-FR" sz="2300" b="1" dirty="0" smtClean="0">
                <a:latin typeface="Times New Roman" pitchFamily="18" charset="0"/>
                <a:cs typeface="Times New Roman" pitchFamily="18" charset="0"/>
              </a:rPr>
              <a:t>3 - L’empreinte écologique</a:t>
            </a:r>
          </a:p>
          <a:p>
            <a:pPr indent="180975" algn="just"/>
            <a:r>
              <a:rPr lang="fr-FR" sz="2300" dirty="0" smtClean="0">
                <a:latin typeface="Times New Roman" pitchFamily="18" charset="0"/>
                <a:cs typeface="Times New Roman" pitchFamily="18" charset="0"/>
              </a:rPr>
              <a:t>C'est </a:t>
            </a:r>
            <a:r>
              <a:rPr lang="fr-FR" sz="2300" dirty="0" smtClean="0">
                <a:latin typeface="Times New Roman" pitchFamily="18" charset="0"/>
                <a:cs typeface="Times New Roman" pitchFamily="18" charset="0"/>
              </a:rPr>
              <a:t>l’estimation de nos besoins humains (logement, énergie, consommation, alimentation…) par rapport aux capacités de la Terre à y répondre à long terme en tenant compte de la surface d’accueil et les ressources naturelles disponibles (elle se calcule en « hectares globaux disponibles").</a:t>
            </a:r>
          </a:p>
          <a:p>
            <a:pPr algn="just"/>
            <a:endParaRPr lang="fr-FR" sz="1400" dirty="0" smtClean="0">
              <a:latin typeface="Times New Roman" pitchFamily="18" charset="0"/>
              <a:cs typeface="Times New Roman" pitchFamily="18" charset="0"/>
            </a:endParaRPr>
          </a:p>
          <a:p>
            <a:pPr algn="just"/>
            <a:r>
              <a:rPr lang="fr-FR" sz="2300" dirty="0" smtClean="0">
                <a:latin typeface="Times New Roman" pitchFamily="18" charset="0"/>
                <a:cs typeface="Times New Roman" pitchFamily="18" charset="0"/>
              </a:rPr>
              <a:t>Lorsque les besoins de l’humanité dépassent les capacités de la terre, les écosystèmes et les ressources naturelles ne sont plus capables de se régénérer pleinement, entraînant leur dégradation, raréfaction, voire disparition. Dès lors, l’humanité puise dans des réserves qui ne seront plus disponibles aux générations futures</a:t>
            </a:r>
            <a:r>
              <a:rPr lang="fr-FR" sz="2300" dirty="0" smtClean="0">
                <a:latin typeface="Times New Roman" pitchFamily="18" charset="0"/>
                <a:cs typeface="Times New Roman" pitchFamily="18" charset="0"/>
              </a:rPr>
              <a:t>.</a:t>
            </a:r>
          </a:p>
          <a:p>
            <a:pPr algn="just"/>
            <a:r>
              <a:rPr lang="fr-FR" sz="1400" dirty="0" smtClean="0">
                <a:latin typeface="Times New Roman" pitchFamily="18" charset="0"/>
                <a:cs typeface="Times New Roman" pitchFamily="18" charset="0"/>
              </a:rPr>
              <a:t/>
            </a:r>
            <a:br>
              <a:rPr lang="fr-FR" sz="1400" dirty="0" smtClean="0">
                <a:latin typeface="Times New Roman" pitchFamily="18" charset="0"/>
                <a:cs typeface="Times New Roman" pitchFamily="18" charset="0"/>
              </a:rPr>
            </a:br>
            <a:r>
              <a:rPr lang="fr-FR" sz="2300" dirty="0" smtClean="0">
                <a:latin typeface="Times New Roman" pitchFamily="18" charset="0"/>
                <a:cs typeface="Times New Roman" pitchFamily="18" charset="0"/>
              </a:rPr>
              <a:t>Il faudrait 1,7 Terre pour répondre durablement aux besoins actuels de l’humanité.</a:t>
            </a:r>
            <a:endParaRPr lang="fr-FR" sz="2300" dirty="0">
              <a:latin typeface="Times New Roman" pitchFamily="18" charset="0"/>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52</a:t>
            </a:fld>
            <a:endParaRPr lang="fr-FR"/>
          </a:p>
        </p:txBody>
      </p:sp>
      <p:pic>
        <p:nvPicPr>
          <p:cNvPr id="66563" name="Picture 3" descr="D:\Université de Tlemcen\Cours\MIRE\1280px-GDP_per_capita_(nominal)_2015.png"/>
          <p:cNvPicPr>
            <a:picLocks noChangeAspect="1" noChangeArrowheads="1"/>
          </p:cNvPicPr>
          <p:nvPr/>
        </p:nvPicPr>
        <p:blipFill>
          <a:blip r:embed="rId2"/>
          <a:srcRect/>
          <a:stretch>
            <a:fillRect/>
          </a:stretch>
        </p:blipFill>
        <p:spPr bwMode="auto">
          <a:xfrm>
            <a:off x="785786" y="1142984"/>
            <a:ext cx="7643866" cy="4236244"/>
          </a:xfrm>
          <a:prstGeom prst="rect">
            <a:avLst/>
          </a:prstGeom>
          <a:noFill/>
        </p:spPr>
      </p:pic>
      <p:sp>
        <p:nvSpPr>
          <p:cNvPr id="5" name="Rectangle 4"/>
          <p:cNvSpPr/>
          <p:nvPr/>
        </p:nvSpPr>
        <p:spPr>
          <a:xfrm>
            <a:off x="357158" y="214290"/>
            <a:ext cx="8286808" cy="523220"/>
          </a:xfrm>
          <a:prstGeom prst="rect">
            <a:avLst/>
          </a:prstGeom>
        </p:spPr>
        <p:txBody>
          <a:bodyPr wrap="square">
            <a:spAutoFit/>
          </a:bodyPr>
          <a:lstStyle/>
          <a:p>
            <a:pPr algn="ctr"/>
            <a:r>
              <a:rPr lang="fr-FR" sz="2800" b="1" dirty="0" smtClean="0">
                <a:solidFill>
                  <a:srgbClr val="C00000"/>
                </a:solidFill>
                <a:effectLst>
                  <a:outerShdw blurRad="38100" dist="38100" dir="2700000" algn="tl">
                    <a:srgbClr val="000000">
                      <a:alpha val="43137"/>
                    </a:srgbClr>
                  </a:outerShdw>
                </a:effectLst>
              </a:rPr>
              <a:t>P.I.B</a:t>
            </a:r>
            <a:endParaRPr lang="fr-FR" sz="2800" b="1" dirty="0">
              <a:solidFill>
                <a:srgbClr val="C00000"/>
              </a:solidFill>
              <a:effectLst>
                <a:outerShdw blurRad="38100" dist="38100" dir="2700000" algn="tl">
                  <a:srgbClr val="000000">
                    <a:alpha val="43137"/>
                  </a:srgbClr>
                </a:outerShdw>
              </a:effectLst>
            </a:endParaRPr>
          </a:p>
        </p:txBody>
      </p:sp>
      <p:pic>
        <p:nvPicPr>
          <p:cNvPr id="66564" name="Picture 4"/>
          <p:cNvPicPr>
            <a:picLocks noChangeAspect="1" noChangeArrowheads="1"/>
          </p:cNvPicPr>
          <p:nvPr/>
        </p:nvPicPr>
        <p:blipFill>
          <a:blip r:embed="rId3"/>
          <a:srcRect l="74671" t="77149" r="4465" b="10156"/>
          <a:stretch>
            <a:fillRect/>
          </a:stretch>
        </p:blipFill>
        <p:spPr bwMode="auto">
          <a:xfrm>
            <a:off x="2357422" y="5572140"/>
            <a:ext cx="4500594" cy="1000132"/>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53</a:t>
            </a:fld>
            <a:endParaRPr lang="fr-FR"/>
          </a:p>
        </p:txBody>
      </p:sp>
      <p:pic>
        <p:nvPicPr>
          <p:cNvPr id="67587" name="Picture 3" descr="D:\Université de Tlemcen\Cours\MIRE\2014_UN_Human_Development_Report_Quartiles.svg.png"/>
          <p:cNvPicPr>
            <a:picLocks noChangeAspect="1" noChangeArrowheads="1"/>
          </p:cNvPicPr>
          <p:nvPr/>
        </p:nvPicPr>
        <p:blipFill>
          <a:blip r:embed="rId2"/>
          <a:srcRect/>
          <a:stretch>
            <a:fillRect/>
          </a:stretch>
        </p:blipFill>
        <p:spPr bwMode="auto">
          <a:xfrm>
            <a:off x="461962" y="1000108"/>
            <a:ext cx="8220075" cy="4500594"/>
          </a:xfrm>
          <a:prstGeom prst="rect">
            <a:avLst/>
          </a:prstGeom>
          <a:noFill/>
        </p:spPr>
      </p:pic>
      <p:sp>
        <p:nvSpPr>
          <p:cNvPr id="5" name="Rectangle 4"/>
          <p:cNvSpPr/>
          <p:nvPr/>
        </p:nvSpPr>
        <p:spPr>
          <a:xfrm>
            <a:off x="357158" y="214290"/>
            <a:ext cx="8286808" cy="523220"/>
          </a:xfrm>
          <a:prstGeom prst="rect">
            <a:avLst/>
          </a:prstGeom>
        </p:spPr>
        <p:txBody>
          <a:bodyPr wrap="square">
            <a:spAutoFit/>
          </a:bodyPr>
          <a:lstStyle/>
          <a:p>
            <a:pPr algn="ctr"/>
            <a:r>
              <a:rPr lang="fr-FR" sz="2800" b="1" dirty="0" smtClean="0">
                <a:solidFill>
                  <a:srgbClr val="C00000"/>
                </a:solidFill>
                <a:effectLst>
                  <a:outerShdw blurRad="38100" dist="38100" dir="2700000" algn="tl">
                    <a:srgbClr val="000000">
                      <a:alpha val="43137"/>
                    </a:srgbClr>
                  </a:outerShdw>
                </a:effectLst>
              </a:rPr>
              <a:t>I.D.H</a:t>
            </a:r>
            <a:endParaRPr lang="fr-FR" sz="2800" b="1" dirty="0">
              <a:solidFill>
                <a:srgbClr val="C00000"/>
              </a:solidFill>
              <a:effectLst>
                <a:outerShdw blurRad="38100" dist="38100" dir="2700000" algn="tl">
                  <a:srgbClr val="000000">
                    <a:alpha val="43137"/>
                  </a:srgbClr>
                </a:outerShdw>
              </a:effectLs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54</a:t>
            </a:fld>
            <a:endParaRPr lang="fr-FR"/>
          </a:p>
        </p:txBody>
      </p:sp>
      <p:pic>
        <p:nvPicPr>
          <p:cNvPr id="69637" name="Picture 5"/>
          <p:cNvPicPr>
            <a:picLocks noChangeAspect="1" noChangeArrowheads="1"/>
          </p:cNvPicPr>
          <p:nvPr/>
        </p:nvPicPr>
        <p:blipFill>
          <a:blip r:embed="rId2"/>
          <a:srcRect l="25842" t="25586" r="26940" b="18750"/>
          <a:stretch>
            <a:fillRect/>
          </a:stretch>
        </p:blipFill>
        <p:spPr bwMode="auto">
          <a:xfrm>
            <a:off x="0" y="0"/>
            <a:ext cx="9144000" cy="6858000"/>
          </a:xfrm>
          <a:prstGeom prst="rect">
            <a:avLst/>
          </a:prstGeom>
          <a:noFill/>
          <a:ln w="9525">
            <a:noFill/>
            <a:miter lim="800000"/>
            <a:headEnd/>
            <a:tailEnd/>
          </a:ln>
          <a:effectLst/>
        </p:spPr>
      </p:pic>
      <p:sp>
        <p:nvSpPr>
          <p:cNvPr id="4" name="Ruban courbé vers le haut 3"/>
          <p:cNvSpPr/>
          <p:nvPr/>
        </p:nvSpPr>
        <p:spPr>
          <a:xfrm>
            <a:off x="857224" y="3286124"/>
            <a:ext cx="7429552" cy="1857388"/>
          </a:xfrm>
          <a:prstGeom prst="ellipseRibbon2">
            <a:avLst>
              <a:gd name="adj1" fmla="val 37820"/>
              <a:gd name="adj2" fmla="val 50000"/>
              <a:gd name="adj3" fmla="val 196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2786050" y="3357562"/>
            <a:ext cx="3571900" cy="1200329"/>
          </a:xfrm>
          <a:prstGeom prst="rect">
            <a:avLst/>
          </a:prstGeom>
          <a:noFill/>
        </p:spPr>
        <p:txBody>
          <a:bodyPr wrap="square" rtlCol="0">
            <a:spAutoFit/>
          </a:bodyPr>
          <a:lstStyle/>
          <a:p>
            <a:pPr algn="ctr"/>
            <a:r>
              <a:rPr lang="fr-FR" sz="3600" b="1" dirty="0" smtClean="0">
                <a:solidFill>
                  <a:srgbClr val="C00000"/>
                </a:solidFill>
                <a:latin typeface="Times New Roman" pitchFamily="18" charset="0"/>
                <a:cs typeface="Times New Roman" pitchFamily="18" charset="0"/>
              </a:rPr>
              <a:t>Merci pour votre Attention</a:t>
            </a:r>
            <a:endParaRPr lang="fr-FR" sz="3600" b="1" dirty="0">
              <a:solidFill>
                <a:srgbClr val="C00000"/>
              </a:solidFill>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6</a:t>
            </a:fld>
            <a:endParaRPr lang="fr-FR"/>
          </a:p>
        </p:txBody>
      </p:sp>
      <p:pic>
        <p:nvPicPr>
          <p:cNvPr id="22530" name="Picture 2"/>
          <p:cNvPicPr>
            <a:picLocks noChangeAspect="1" noChangeArrowheads="1"/>
          </p:cNvPicPr>
          <p:nvPr/>
        </p:nvPicPr>
        <p:blipFill>
          <a:blip r:embed="rId2"/>
          <a:srcRect l="6039" t="28320" r="38507" b="24805"/>
          <a:stretch>
            <a:fillRect/>
          </a:stretch>
        </p:blipFill>
        <p:spPr bwMode="auto">
          <a:xfrm>
            <a:off x="571472" y="1142984"/>
            <a:ext cx="7666190" cy="4286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7</a:t>
            </a:fld>
            <a:endParaRPr lang="fr-FR"/>
          </a:p>
        </p:txBody>
      </p:sp>
      <p:pic>
        <p:nvPicPr>
          <p:cNvPr id="24578" name="Picture 2"/>
          <p:cNvPicPr>
            <a:picLocks noChangeAspect="1" noChangeArrowheads="1"/>
          </p:cNvPicPr>
          <p:nvPr/>
        </p:nvPicPr>
        <p:blipFill>
          <a:blip r:embed="rId2"/>
          <a:srcRect l="10432" t="31250" r="42899" b="26758"/>
          <a:stretch>
            <a:fillRect/>
          </a:stretch>
        </p:blipFill>
        <p:spPr bwMode="auto">
          <a:xfrm>
            <a:off x="1000100" y="857232"/>
            <a:ext cx="7143800" cy="46812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8</a:t>
            </a:fld>
            <a:endParaRPr lang="fr-FR"/>
          </a:p>
        </p:txBody>
      </p:sp>
      <p:pic>
        <p:nvPicPr>
          <p:cNvPr id="20482" name="Picture 2" descr="D:\Université de Tlemcen\Cours\MIRE\fotolia_jpchret.jpg"/>
          <p:cNvPicPr>
            <a:picLocks noChangeAspect="1" noChangeArrowheads="1"/>
          </p:cNvPicPr>
          <p:nvPr/>
        </p:nvPicPr>
        <p:blipFill>
          <a:blip r:embed="rId2"/>
          <a:srcRect/>
          <a:stretch>
            <a:fillRect/>
          </a:stretch>
        </p:blipFill>
        <p:spPr bwMode="auto">
          <a:xfrm>
            <a:off x="2436822" y="2119285"/>
            <a:ext cx="4235480" cy="2571768"/>
          </a:xfrm>
          <a:prstGeom prst="rect">
            <a:avLst/>
          </a:prstGeom>
          <a:noFill/>
        </p:spPr>
      </p:pic>
      <p:pic>
        <p:nvPicPr>
          <p:cNvPr id="20483" name="Picture 3" descr="D:\Université de Tlemcen\Cours\MIRE\le-rappel-a-l-ordre-c-est-quoi-5791d470d8218.jpg"/>
          <p:cNvPicPr>
            <a:picLocks noChangeAspect="1" noChangeArrowheads="1"/>
          </p:cNvPicPr>
          <p:nvPr/>
        </p:nvPicPr>
        <p:blipFill>
          <a:blip r:embed="rId3"/>
          <a:srcRect/>
          <a:stretch>
            <a:fillRect/>
          </a:stretch>
        </p:blipFill>
        <p:spPr bwMode="auto">
          <a:xfrm>
            <a:off x="1270028" y="714356"/>
            <a:ext cx="2495036" cy="1762119"/>
          </a:xfrm>
          <a:prstGeom prst="rect">
            <a:avLst/>
          </a:prstGeom>
          <a:noFill/>
        </p:spPr>
      </p:pic>
      <p:pic>
        <p:nvPicPr>
          <p:cNvPr id="20484" name="Picture 4" descr="D:\Université de Tlemcen\Cours\MIRE\c-est-quoi-s-truc-20005.jpg"/>
          <p:cNvPicPr>
            <a:picLocks noChangeAspect="1" noChangeArrowheads="1"/>
          </p:cNvPicPr>
          <p:nvPr/>
        </p:nvPicPr>
        <p:blipFill>
          <a:blip r:embed="rId4"/>
          <a:srcRect/>
          <a:stretch>
            <a:fillRect/>
          </a:stretch>
        </p:blipFill>
        <p:spPr bwMode="auto">
          <a:xfrm>
            <a:off x="5794408" y="4476739"/>
            <a:ext cx="2349492" cy="169163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3F7896F-1772-4B8D-BE3B-97EA3D798796}" type="slidenum">
              <a:rPr lang="fr-FR" smtClean="0"/>
              <a:pPr/>
              <a:t>9</a:t>
            </a:fld>
            <a:endParaRPr lang="fr-FR"/>
          </a:p>
        </p:txBody>
      </p:sp>
      <p:pic>
        <p:nvPicPr>
          <p:cNvPr id="25602" name="Picture 2"/>
          <p:cNvPicPr>
            <a:picLocks noChangeAspect="1" noChangeArrowheads="1"/>
          </p:cNvPicPr>
          <p:nvPr/>
        </p:nvPicPr>
        <p:blipFill>
          <a:blip r:embed="rId2"/>
          <a:srcRect l="6588" t="31250" r="37408" b="27734"/>
          <a:stretch>
            <a:fillRect/>
          </a:stretch>
        </p:blipFill>
        <p:spPr bwMode="auto">
          <a:xfrm>
            <a:off x="857224" y="1214422"/>
            <a:ext cx="7286676" cy="40719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1646</TotalTime>
  <Words>939</Words>
  <Application>Microsoft Office PowerPoint</Application>
  <PresentationFormat>Affichage à l'écran (4:3)</PresentationFormat>
  <Paragraphs>137</Paragraphs>
  <Slides>54</Slides>
  <Notes>0</Notes>
  <HiddenSlides>0</HiddenSlides>
  <MMClips>0</MMClips>
  <ScaleCrop>false</ScaleCrop>
  <HeadingPairs>
    <vt:vector size="4" baseType="variant">
      <vt:variant>
        <vt:lpstr>Thème</vt:lpstr>
      </vt:variant>
      <vt:variant>
        <vt:i4>1</vt:i4>
      </vt:variant>
      <vt:variant>
        <vt:lpstr>Titres des diapositives</vt:lpstr>
      </vt:variant>
      <vt:variant>
        <vt:i4>54</vt:i4>
      </vt:variant>
    </vt:vector>
  </HeadingPairs>
  <TitlesOfParts>
    <vt:vector size="55" baseType="lpstr">
      <vt:lpstr>Débit</vt:lpstr>
      <vt:lpstr>Management intégré  des ressources en eau</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intégré des ressources en eau</dc:title>
  <dc:creator>User</dc:creator>
  <cp:lastModifiedBy>Imen</cp:lastModifiedBy>
  <cp:revision>51</cp:revision>
  <dcterms:created xsi:type="dcterms:W3CDTF">2017-10-02T22:16:49Z</dcterms:created>
  <dcterms:modified xsi:type="dcterms:W3CDTF">2018-11-07T08:07:45Z</dcterms:modified>
</cp:coreProperties>
</file>