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3"/>
    <p:sldId id="257" r:id="rId4"/>
    <p:sldId id="258" r:id="rId5"/>
    <p:sldId id="275" r:id="rId6"/>
    <p:sldId id="259" r:id="rId7"/>
    <p:sldId id="261" r:id="rId8"/>
    <p:sldId id="262" r:id="rId9"/>
    <p:sldId id="264" r:id="rId10"/>
    <p:sldId id="282" r:id="rId11"/>
    <p:sldId id="266" r:id="rId12"/>
    <p:sldId id="285" r:id="rId14"/>
    <p:sldId id="283" r:id="rId15"/>
    <p:sldId id="28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CF277-3E20-4870-AF49-63C7AD901768}" type="datetimeFigureOut">
              <a:rPr lang="en-MY" smtClean="0"/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0AEC0-E23A-40BB-A51C-2881EEE3EA45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0AEC0-E23A-40BB-A51C-2881EEE3EA45}" type="slidenum">
              <a:rPr lang="en-MY" smtClean="0"/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1F94CB-D010-49F6-BD25-7D7DB7965F0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4CB-D010-49F6-BD25-7D7DB7965F0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8E6BF9E-8794-455A-B6A2-0DBD4B80C9F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01F94CB-D010-49F6-BD25-7D7DB7965F05}" type="slidenum">
              <a:rPr lang="en-MY" smtClean="0"/>
            </a:fld>
            <a:endParaRPr lang="en-MY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 smtClean="0"/>
              <a:t>Electronics components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altLang="en-MY" dirty="0" smtClean="0"/>
              <a:t>By ABDELLAOUI Amaria</a:t>
            </a:r>
            <a:endParaRPr lang="fr-FR" altLang="en-MY" dirty="0"/>
          </a:p>
        </p:txBody>
      </p:sp>
      <p:sp>
        <p:nvSpPr>
          <p:cNvPr id="4" name="Text Box 3"/>
          <p:cNvSpPr txBox="1"/>
          <p:nvPr/>
        </p:nvSpPr>
        <p:spPr>
          <a:xfrm>
            <a:off x="7012940" y="463677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en-GB" dirty="0" smtClean="0"/>
              <a:t>Transistors</a:t>
            </a:r>
            <a:endParaRPr lang="fr-FR" alt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945"/>
            <a:ext cx="5571490" cy="402336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Transistors </a:t>
            </a:r>
            <a:r>
              <a:rPr lang="en-US" dirty="0"/>
              <a:t>are semiconductor devices used for applications like amplification of voltages, current and are also used in  oscillator circuits and switches. It’s a two junction and 3 terminal device made of three layers of n and p type materials. The three regions are emitter, base and collector. They are of 2 types (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pnp</a:t>
            </a:r>
            <a:r>
              <a:rPr lang="en-US" dirty="0"/>
              <a:t> and (ii) </a:t>
            </a:r>
            <a:r>
              <a:rPr lang="en-US" dirty="0" err="1"/>
              <a:t>npn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385" y="1846580"/>
            <a:ext cx="4294505" cy="3495675"/>
          </a:xfrm>
          <a:prstGeom prst="rect">
            <a:avLst/>
          </a:prstGeom>
          <a:blipFill dpi="0" rotWithShape="0">
            <a:blip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fr-FR" altLang="en-US"/>
              <a:t>Summary</a:t>
            </a:r>
            <a:endParaRPr lang="fr-F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fr-FR" altLang="en-US"/>
              <a:t>Transistors act as electronic switches. however, in the case of transistors, the operate faster and with even less electricity.</a:t>
            </a:r>
            <a:endParaRPr lang="fr-FR" altLang="en-US"/>
          </a:p>
          <a:p>
            <a:r>
              <a:rPr lang="fr-FR" altLang="en-US"/>
              <a:t>Not only so they turn devices on and off, but they can also turn them part way on (which is something a relay or switch connot do).</a:t>
            </a:r>
            <a:endParaRPr lang="fr-F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spc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+mn-ea"/>
                <a:cs typeface="Arial" panose="020B0604020202020204"/>
                <a:sym typeface="+mn-ea"/>
              </a:rPr>
              <a:t>comparison and recap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/>
              <a:buChar char="•"/>
              <a:defRPr/>
            </a:pPr>
            <a:r>
              <a:rPr lang="en-US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-84" charset="-128"/>
                <a:cs typeface="MS PGothic" panose="020B0600070205080204" pitchFamily="-84" charset="-128"/>
                <a:sym typeface="+mn-ea"/>
              </a:rPr>
              <a:t>A resistor opposes the flow of current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-84" charset="-128"/>
              <a:cs typeface="MS PGothic" panose="020B0600070205080204" pitchFamily="-84" charset="-128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/>
              <a:buChar char="•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-84" charset="-128"/>
              <a:cs typeface="MS PGothic" panose="020B0600070205080204" pitchFamily="-84" charset="-128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/>
              <a:buChar char="•"/>
              <a:defRPr/>
            </a:pPr>
            <a:r>
              <a:rPr lang="en-US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-84" charset="-128"/>
                <a:cs typeface="MS PGothic" panose="020B0600070205080204" pitchFamily="-84" charset="-128"/>
                <a:sym typeface="+mn-ea"/>
              </a:rPr>
              <a:t>A capacitor stores energy in an electric field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-84" charset="-128"/>
              <a:cs typeface="MS PGothic" panose="020B0600070205080204" pitchFamily="-84" charset="-128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/>
              <a:buChar char="•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-84" charset="-128"/>
              <a:cs typeface="MS PGothic" panose="020B0600070205080204" pitchFamily="-84" charset="-128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/>
              <a:buChar char="•"/>
              <a:defRPr/>
            </a:pPr>
            <a:r>
              <a:rPr lang="en-US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-84" charset="-128"/>
                <a:cs typeface="MS PGothic" panose="020B0600070205080204" pitchFamily="-84" charset="-128"/>
                <a:sym typeface="+mn-ea"/>
              </a:rPr>
              <a:t>An inductor stores energy in a magnetic field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-84" charset="-128"/>
              <a:cs typeface="MS PGothic" panose="020B0600070205080204" pitchFamily="-84" charset="-128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/>
              <a:buChar char="•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-84" charset="-128"/>
              <a:cs typeface="MS PGothic" panose="020B0600070205080204" pitchFamily="-84" charset="-128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/>
              <a:buChar char="•"/>
              <a:defRPr/>
            </a:pPr>
            <a:r>
              <a:rPr lang="en-US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-84" charset="-128"/>
                <a:cs typeface="MS PGothic" panose="020B0600070205080204" pitchFamily="-84" charset="-128"/>
                <a:sym typeface="+mn-ea"/>
              </a:rPr>
              <a:t>A diode allows current to flow in one direction while blocking current in the opposite </a:t>
            </a:r>
            <a:r>
              <a:rPr lang="en-US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anose="020B0600070205080204" pitchFamily="-84" charset="-128"/>
                <a:cs typeface="MS PGothic" panose="020B0600070205080204" pitchFamily="-84" charset="-128"/>
                <a:sym typeface="+mn-ea"/>
              </a:rPr>
              <a:t>direction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-84" charset="-128"/>
              <a:cs typeface="MS PGothic" panose="020B0600070205080204" pitchFamily="-84" charset="-128"/>
            </a:endParaRPr>
          </a:p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endParaRPr lang="fr-FR" altLang="en-US"/>
          </a:p>
          <a:p>
            <a:pPr algn="ctr"/>
            <a:endParaRPr lang="fr-FR" altLang="en-US"/>
          </a:p>
          <a:p>
            <a:pPr algn="ctr"/>
            <a:endParaRPr lang="fr-FR" altLang="en-US"/>
          </a:p>
          <a:p>
            <a:pPr algn="ctr"/>
            <a:r>
              <a:rPr lang="fr-FR" altLang="en-US" sz="6000"/>
              <a:t>Thank you for watching</a:t>
            </a:r>
            <a:endParaRPr lang="fr-FR" altLang="en-US" sz="6000"/>
          </a:p>
          <a:p>
            <a:pPr algn="ctr"/>
            <a:endParaRPr lang="fr-FR" altLang="en-US" sz="6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Electronic </a:t>
            </a:r>
            <a:r>
              <a:rPr lang="en-US" dirty="0" smtClean="0"/>
              <a:t>components are </a:t>
            </a:r>
            <a:r>
              <a:rPr lang="en-US" dirty="0"/>
              <a:t>designed to function in specific ways.  By adding components to each other, we can modify the way electricity flows through an electronic device and how it </a:t>
            </a:r>
            <a:r>
              <a:rPr lang="en-US" dirty="0" smtClean="0"/>
              <a:t>operates.</a:t>
            </a:r>
            <a:endParaRPr lang="en-US" dirty="0" smtClean="0"/>
          </a:p>
          <a:p>
            <a:pPr algn="just">
              <a:lnSpc>
                <a:spcPct val="200000"/>
              </a:lnSpc>
            </a:pPr>
            <a:r>
              <a:rPr lang="en-US" dirty="0" smtClean="0"/>
              <a:t>In </a:t>
            </a:r>
            <a:r>
              <a:rPr lang="en-US" dirty="0"/>
              <a:t>the designing of any electronic circuit, three most important considerations are: </a:t>
            </a:r>
            <a:endParaRPr lang="en-MY" dirty="0"/>
          </a:p>
          <a:p>
            <a:pPr marL="514350" lvl="0" indent="-514350" algn="just">
              <a:buFont typeface="+mj-lt"/>
              <a:buAutoNum type="romanUcPeriod"/>
            </a:pPr>
            <a:r>
              <a:rPr lang="en-US" dirty="0"/>
              <a:t>Circuit components like resistors, Capacitors, Transistors and Diodes. </a:t>
            </a:r>
            <a:endParaRPr lang="en-MY" dirty="0"/>
          </a:p>
          <a:p>
            <a:pPr marL="514350" indent="-514350" algn="just">
              <a:buFont typeface="+mj-lt"/>
              <a:buAutoNum type="romanUcPeriod"/>
            </a:pPr>
            <a:r>
              <a:rPr lang="en-US" dirty="0"/>
              <a:t>Power sources like dc power supplies and signal generators </a:t>
            </a:r>
            <a:endParaRPr lang="en-MY" dirty="0"/>
          </a:p>
          <a:p>
            <a:pPr marL="514350" lvl="0" indent="-514350" algn="just">
              <a:buFont typeface="+mj-lt"/>
              <a:buAutoNum type="romanUcPeriod"/>
            </a:pPr>
            <a:r>
              <a:rPr lang="en-US" dirty="0"/>
              <a:t>Measurement and analysis instruments like </a:t>
            </a:r>
            <a:r>
              <a:rPr lang="en-US" dirty="0" err="1"/>
              <a:t>multimeters</a:t>
            </a:r>
            <a:r>
              <a:rPr lang="en-US" dirty="0"/>
              <a:t> and Cathode Ray Oscilloscope (CRO</a:t>
            </a:r>
            <a:r>
              <a:rPr lang="en-US" dirty="0" smtClean="0"/>
              <a:t>). </a:t>
            </a:r>
            <a:endParaRPr lang="en-MY" dirty="0"/>
          </a:p>
          <a:p>
            <a:pPr algn="just">
              <a:lnSpc>
                <a:spcPct val="150000"/>
              </a:lnSpc>
            </a:pPr>
            <a:endParaRPr lang="en-MY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Basic electronic components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MY" dirty="0" smtClean="0"/>
              <a:t>They are divided in to two categories:</a:t>
            </a:r>
            <a:endParaRPr lang="en-MY" dirty="0" smtClean="0"/>
          </a:p>
          <a:p>
            <a:pPr marL="457200" indent="-457200">
              <a:lnSpc>
                <a:spcPct val="150000"/>
              </a:lnSpc>
              <a:buFont typeface="+mj-lt"/>
              <a:buAutoNum type="alphaLcParenR"/>
            </a:pPr>
            <a:r>
              <a:rPr lang="en-MY" dirty="0" smtClean="0"/>
              <a:t>Passive components:	they can not generate energy and cause the power to be lost example 				are resistors, capacitors and conductors.  </a:t>
            </a:r>
            <a:endParaRPr lang="en-MY" dirty="0" smtClean="0"/>
          </a:p>
          <a:p>
            <a:pPr marL="457200" indent="-457200">
              <a:lnSpc>
                <a:spcPct val="150000"/>
              </a:lnSpc>
              <a:buFont typeface="+mj-lt"/>
              <a:buAutoNum type="alphaLcParenR"/>
            </a:pPr>
            <a:r>
              <a:rPr lang="en-MY" dirty="0" smtClean="0"/>
              <a:t>Active components:	they can generate energy and increase the power of the signal 			`	example are   diodes and transistors.  </a:t>
            </a:r>
            <a:endParaRPr lang="en-MY" dirty="0" smtClean="0"/>
          </a:p>
          <a:p>
            <a:pPr marL="0" indent="0">
              <a:lnSpc>
                <a:spcPct val="150000"/>
              </a:lnSpc>
              <a:buFont typeface="+mj-lt"/>
              <a:buNone/>
            </a:pPr>
            <a:r>
              <a:rPr lang="en-US" dirty="0" smtClean="0"/>
              <a:t>	</a:t>
            </a:r>
            <a:r>
              <a:rPr lang="en-MY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MY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d"/>
      </p:transition>
    </mc:Choice>
    <mc:Fallback>
      <p:transition spd="slow">
        <p:cover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fr-FR" altLang="en-US"/>
              <a:t>Resistor </a:t>
            </a:r>
            <a:endParaRPr lang="fr-F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945"/>
            <a:ext cx="9663430" cy="4023360"/>
          </a:xfrm>
        </p:spPr>
        <p:txBody>
          <a:bodyPr/>
          <a:p>
            <a:r>
              <a:rPr lang="fr-FR" altLang="en-US"/>
              <a:t>-A resistor is a two-terminal passive electronic component. it is an electrical component that limitss, slows or regulates the flow of electrical current in an electronic circuit.</a:t>
            </a:r>
            <a:endParaRPr lang="fr-FR" altLang="en-US"/>
          </a:p>
          <a:p>
            <a:r>
              <a:rPr lang="fr-FR" altLang="en-US"/>
              <a:t>- Resistors can also be used to provide a specific voltage for an active such as a transistor</a:t>
            </a:r>
            <a:endParaRPr lang="fr-FR" altLang="en-US"/>
          </a:p>
          <a:p>
            <a:r>
              <a:rPr lang="fr-FR" altLang="en-US"/>
              <a:t>- resistors dissipate electrical energy, converting to heat.</a:t>
            </a:r>
            <a:endParaRPr lang="fr-FR" altLang="en-US"/>
          </a:p>
          <a:p>
            <a:endParaRPr lang="fr-FR" altLang="en-US"/>
          </a:p>
          <a:p>
            <a:endParaRPr lang="fr-FR" altLang="en-US"/>
          </a:p>
          <a:p>
            <a:r>
              <a:rPr lang="fr-FR" altLang="en-US"/>
              <a:t>Symbol:</a:t>
            </a:r>
            <a:endParaRPr lang="fr-FR" altLang="en-US"/>
          </a:p>
          <a:p>
            <a:endParaRPr lang="fr-FR" alt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3441065" y="3735705"/>
            <a:ext cx="2466975" cy="18478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MY" dirty="0" smtClean="0"/>
              <a:t>Why we use resistor?</a:t>
            </a:r>
            <a:endParaRPr lang="fr-FR" altLang="en-MY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337685" y="2205355"/>
            <a:ext cx="11473180" cy="289052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 algn="just">
              <a:buNone/>
            </a:pPr>
            <a:endParaRPr lang="en-MY" dirty="0"/>
          </a:p>
        </p:txBody>
      </p:sp>
      <p:sp>
        <p:nvSpPr>
          <p:cNvPr id="3" name="Content Placeholder 2"/>
          <p:cNvSpPr/>
          <p:nvPr>
            <p:ph sz="half" idx="1"/>
          </p:nvPr>
        </p:nvSpPr>
        <p:spPr>
          <a:xfrm>
            <a:off x="1275080" y="1940560"/>
            <a:ext cx="8223250" cy="3893820"/>
          </a:xfrm>
        </p:spPr>
        <p:txBody>
          <a:bodyPr/>
          <a:p>
            <a:pPr>
              <a:buFont typeface="Wingdings" panose="05000000000000000000" charset="0"/>
              <a:buChar char="ü"/>
            </a:pPr>
            <a:r>
              <a:rPr lang="fr-FR" altLang="en-US">
                <a:solidFill>
                  <a:schemeClr val="tx1"/>
                </a:solidFill>
              </a:rPr>
              <a:t> Limiting of current</a:t>
            </a:r>
            <a:endParaRPr lang="fr-FR" altLang="en-US">
              <a:solidFill>
                <a:schemeClr val="tx1"/>
              </a:solidFill>
            </a:endParaRPr>
          </a:p>
          <a:p>
            <a:pPr>
              <a:buFont typeface="Wingdings" panose="05000000000000000000" charset="0"/>
              <a:buChar char="ü"/>
            </a:pPr>
            <a:endParaRPr lang="fr-FR" altLang="en-US">
              <a:solidFill>
                <a:schemeClr val="tx1"/>
              </a:solidFill>
            </a:endParaRPr>
          </a:p>
          <a:p>
            <a:pPr>
              <a:buFont typeface="Wingdings" panose="05000000000000000000" charset="0"/>
              <a:buChar char="ü"/>
            </a:pPr>
            <a:r>
              <a:rPr lang="fr-FR" altLang="en-US">
                <a:solidFill>
                  <a:schemeClr val="tx1"/>
                </a:solidFill>
              </a:rPr>
              <a:t> Limiting of voltage</a:t>
            </a:r>
            <a:endParaRPr lang="fr-FR" altLang="en-US">
              <a:solidFill>
                <a:schemeClr val="tx1"/>
              </a:solidFill>
            </a:endParaRPr>
          </a:p>
          <a:p>
            <a:pPr>
              <a:buFont typeface="Wingdings" panose="05000000000000000000" charset="0"/>
              <a:buChar char="ü"/>
            </a:pPr>
            <a:endParaRPr lang="fr-FR" altLang="en-US">
              <a:solidFill>
                <a:schemeClr val="tx1"/>
              </a:solidFill>
            </a:endParaRPr>
          </a:p>
          <a:p>
            <a:pPr>
              <a:buFont typeface="Wingdings" panose="05000000000000000000" charset="0"/>
              <a:buChar char="ü"/>
            </a:pPr>
            <a:r>
              <a:rPr lang="fr-FR" altLang="en-US">
                <a:solidFill>
                  <a:schemeClr val="tx1"/>
                </a:solidFill>
              </a:rPr>
              <a:t> Power dissipation</a:t>
            </a:r>
            <a:endParaRPr lang="fr-FR" altLang="en-US">
              <a:solidFill>
                <a:schemeClr val="tx1"/>
              </a:solidFill>
            </a:endParaRPr>
          </a:p>
          <a:p>
            <a:pPr marL="0" indent="0">
              <a:buFont typeface="Wingdings" panose="05000000000000000000" charset="0"/>
              <a:buNone/>
            </a:pPr>
            <a:endParaRPr lang="fr-FR" altLang="en-US">
              <a:solidFill>
                <a:schemeClr val="tx1"/>
              </a:solidFill>
            </a:endParaRPr>
          </a:p>
          <a:p>
            <a:pPr marL="0" indent="0">
              <a:buFont typeface="Wingdings" panose="05000000000000000000" charset="0"/>
              <a:buNone/>
            </a:pPr>
            <a:r>
              <a:rPr lang="fr-FR" altLang="en-MY" b="1" u="sng" dirty="0">
                <a:solidFill>
                  <a:srgbClr val="FF0000"/>
                </a:solidFill>
                <a:sym typeface="+mn-ea"/>
              </a:rPr>
              <a:t>Summary:</a:t>
            </a:r>
            <a:endParaRPr lang="fr-FR" altLang="en-MY" b="1" u="sng" dirty="0">
              <a:solidFill>
                <a:srgbClr val="FF0000"/>
              </a:solidFill>
              <a:sym typeface="+mn-ea"/>
            </a:endParaRPr>
          </a:p>
          <a:p>
            <a:pPr marL="0" indent="0">
              <a:buFont typeface="Wingdings" panose="05000000000000000000" charset="0"/>
              <a:buNone/>
            </a:pPr>
            <a:r>
              <a:rPr lang="fr-FR" altLang="en-MY" dirty="0">
                <a:solidFill>
                  <a:srgbClr val="FF0000"/>
                </a:solidFill>
                <a:sym typeface="+mn-ea"/>
              </a:rPr>
              <a:t>Resistors restrict the flow of electricity in a device. resistors were given their name because they resist the flow of electricity</a:t>
            </a:r>
            <a:endParaRPr lang="fr-FR" altLang="en-MY" dirty="0">
              <a:solidFill>
                <a:srgbClr val="FF0000"/>
              </a:solidFill>
            </a:endParaRPr>
          </a:p>
          <a:p>
            <a:pPr marL="0" indent="0">
              <a:buFont typeface="Wingdings" panose="05000000000000000000" charset="0"/>
              <a:buNone/>
            </a:pPr>
            <a:endParaRPr lang="fr-FR" altLang="en-MY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Capacitors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altLang="en-US" dirty="0"/>
              <a:t>  </a:t>
            </a:r>
            <a:r>
              <a:rPr lang="en-US" dirty="0"/>
              <a:t>Capacitors are capable of storing charges. They are used for coupling ac signals from one circuit to another and for frequency selection etc. A capacitor consists of 2 metallic plates separated by a dielectric.  </a:t>
            </a:r>
            <a:endParaRPr lang="en-US" dirty="0"/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 An important parameter for capacitors is its voltage handling capacity beyond which the capacitor dielectric breaks down.</a:t>
            </a:r>
            <a:endParaRPr lang="en-MY" dirty="0"/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7472045" y="1573530"/>
            <a:ext cx="3048000" cy="1638300"/>
          </a:xfrm>
          <a:prstGeom prst="rect">
            <a:avLst/>
          </a:prstGeom>
        </p:spPr>
      </p:pic>
      <p:pic>
        <p:nvPicPr>
          <p:cNvPr id="100" name="Picture 99"/>
          <p:cNvPicPr/>
          <p:nvPr/>
        </p:nvPicPr>
        <p:blipFill>
          <a:blip r:embed="rId2"/>
          <a:stretch>
            <a:fillRect/>
          </a:stretch>
        </p:blipFill>
        <p:spPr>
          <a:xfrm>
            <a:off x="7495540" y="3429000"/>
            <a:ext cx="3227705" cy="27368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GB" dirty="0"/>
              <a:t>What are c</a:t>
            </a:r>
            <a:r>
              <a:rPr lang="en-GB" dirty="0"/>
              <a:t>apacitors</a:t>
            </a:r>
            <a:r>
              <a:rPr lang="fr-FR" altLang="en-GB" dirty="0"/>
              <a:t> roles?</a:t>
            </a:r>
            <a:endParaRPr lang="fr-FR" alt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  <a:p>
            <a:pPr algn="just">
              <a:buFont typeface="Wingdings" panose="05000000000000000000" charset="0"/>
              <a:buChar char="v"/>
            </a:pPr>
            <a:r>
              <a:rPr lang="fr-FR" altLang="en-US" dirty="0"/>
              <a:t> </a:t>
            </a:r>
            <a:r>
              <a:rPr lang="fr-FR" altLang="en-MY" dirty="0">
                <a:sym typeface="+mn-ea"/>
              </a:rPr>
              <a:t>A capacitor temporarily stores electrical energy through distributing charged particles on  plates to create a potential difference.</a:t>
            </a:r>
            <a:endParaRPr lang="fr-FR" altLang="en-MY" dirty="0">
              <a:sym typeface="+mn-ea"/>
            </a:endParaRPr>
          </a:p>
          <a:p>
            <a:pPr algn="just">
              <a:buFont typeface="Wingdings" panose="05000000000000000000" charset="0"/>
              <a:buChar char="v"/>
            </a:pPr>
            <a:endParaRPr lang="fr-FR" altLang="en-MY" dirty="0">
              <a:sym typeface="+mn-ea"/>
            </a:endParaRPr>
          </a:p>
          <a:p>
            <a:pPr algn="just">
              <a:buFont typeface="Wingdings" panose="05000000000000000000" charset="0"/>
              <a:buChar char="v"/>
            </a:pPr>
            <a:endParaRPr lang="fr-FR" altLang="en-MY" dirty="0"/>
          </a:p>
          <a:p>
            <a:pPr algn="just">
              <a:buFont typeface="Wingdings" panose="05000000000000000000" charset="0"/>
              <a:buChar char="v"/>
            </a:pPr>
            <a:r>
              <a:rPr lang="fr-FR" altLang="en-MY" dirty="0">
                <a:sym typeface="+mn-ea"/>
              </a:rPr>
              <a:t>A capacitor can take a shorter time than a battery to charge up and it can release all the energy very quickly.</a:t>
            </a:r>
            <a:endParaRPr lang="fr-FR" altLang="en-MY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charset="0"/>
              <a:buChar char="v"/>
            </a:pPr>
            <a:endParaRPr lang="en-MY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en-GB" dirty="0" smtClean="0"/>
              <a:t>Diodes</a:t>
            </a:r>
            <a:endParaRPr lang="fr-FR" alt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/>
              <a:buChar char="•"/>
              <a:defRPr/>
            </a:pPr>
            <a:endParaRPr lang="en-US" sz="160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S PGothic" panose="020B0600070205080204" pitchFamily="-84" charset="-128"/>
              <a:cs typeface="MS PGothic" panose="020B0600070205080204" pitchFamily="-84" charset="-128"/>
              <a:sym typeface="+mn-ea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/>
              <a:buChar char="•"/>
              <a:defRPr/>
            </a:pPr>
            <a:r>
              <a:rPr lang="en-US" noProof="0" dirty="0">
                <a:ln>
                  <a:noFill/>
                </a:ln>
                <a:effectLst/>
                <a:uLnTx/>
                <a:uFillTx/>
                <a:latin typeface="+mn-ea"/>
                <a:ea typeface="MS PGothic" panose="020B0600070205080204" pitchFamily="-84" charset="-128"/>
                <a:cs typeface="+mn-ea"/>
                <a:sym typeface="+mn-ea"/>
              </a:rPr>
              <a:t>A diode is an electrical component with high resistance to current flow in one direction and low resistance to current flow in the other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  <a:ea typeface="MS PGothic" panose="020B0600070205080204" pitchFamily="-84" charset="-128"/>
              <a:cs typeface="+mn-ea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/>
              <a:buChar char="•"/>
              <a:defRPr/>
            </a:pPr>
            <a:r>
              <a:rPr lang="en-US" noProof="0" dirty="0">
                <a:ln>
                  <a:noFill/>
                </a:ln>
                <a:effectLst/>
                <a:uLnTx/>
                <a:uFillTx/>
                <a:latin typeface="+mn-ea"/>
                <a:ea typeface="MS PGothic" panose="020B0600070205080204" pitchFamily="-84" charset="-128"/>
                <a:cs typeface="+mn-ea"/>
                <a:sym typeface="+mn-ea"/>
              </a:rPr>
              <a:t>In an electrical circuit, diodes are used to allow the current to flow in one direction </a:t>
            </a:r>
            <a:r>
              <a:rPr lang="en-US" noProof="0" dirty="0" smtClean="0">
                <a:ln>
                  <a:noFill/>
                </a:ln>
                <a:effectLst/>
                <a:uLnTx/>
                <a:uFillTx/>
                <a:latin typeface="+mn-ea"/>
                <a:ea typeface="MS PGothic" panose="020B0600070205080204" pitchFamily="-84" charset="-128"/>
                <a:cs typeface="+mn-ea"/>
                <a:sym typeface="+mn-ea"/>
              </a:rPr>
              <a:t>only</a:t>
            </a:r>
            <a:endParaRPr lang="en-US" noProof="0" dirty="0" smtClean="0">
              <a:ln>
                <a:noFill/>
              </a:ln>
              <a:effectLst/>
              <a:uLnTx/>
              <a:uFillTx/>
              <a:latin typeface="+mn-ea"/>
              <a:ea typeface="MS PGothic" panose="020B0600070205080204" pitchFamily="-84" charset="-128"/>
              <a:cs typeface="+mn-ea"/>
              <a:sym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r-FR" sz="2000" dirty="0"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 </a:t>
            </a:r>
            <a:r>
              <a:rPr sz="2000" dirty="0"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Diodes are made of semiconductors (usually silicon)</a:t>
            </a:r>
            <a:endParaRPr sz="2000" dirty="0"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eaLnBrk="1" hangingPunct="1"/>
            <a:r>
              <a:rPr sz="2000" dirty="0"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Essentially a stack of </a:t>
            </a:r>
            <a:r>
              <a:rPr sz="2000" i="1" dirty="0">
                <a:solidFill>
                  <a:schemeClr val="accent2"/>
                </a:solidFill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p</a:t>
            </a:r>
            <a:r>
              <a:rPr sz="2000" dirty="0">
                <a:solidFill>
                  <a:schemeClr val="accent2"/>
                </a:solidFill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-doped</a:t>
            </a:r>
            <a:r>
              <a:rPr sz="2000" dirty="0"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 and </a:t>
            </a:r>
            <a:r>
              <a:rPr sz="2000" i="1" dirty="0">
                <a:solidFill>
                  <a:schemeClr val="hlink"/>
                </a:solidFill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n</a:t>
            </a:r>
            <a:r>
              <a:rPr sz="2000" dirty="0">
                <a:solidFill>
                  <a:schemeClr val="hlink"/>
                </a:solidFill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-doped</a:t>
            </a:r>
            <a:r>
              <a:rPr sz="2000" dirty="0"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 silicon to form a </a:t>
            </a:r>
            <a:r>
              <a:rPr sz="2000" i="1" dirty="0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sym typeface="+mn-ea"/>
              </a:rPr>
              <a:t>p-n junction</a:t>
            </a:r>
            <a:endParaRPr sz="2000" i="1" dirty="0">
              <a:solidFill>
                <a:schemeClr val="folHlink"/>
              </a:solidFill>
              <a:effectLst>
                <a:outerShdw blurRad="38100" dist="38100" dir="2700000">
                  <a:srgbClr val="C0C0C0"/>
                </a:outerShdw>
              </a:effectLst>
              <a:sym typeface="+mn-ea"/>
            </a:endParaRPr>
          </a:p>
          <a:p>
            <a:pPr eaLnBrk="1" hangingPunct="1"/>
            <a:endParaRPr sz="2000" i="1" dirty="0">
              <a:solidFill>
                <a:schemeClr val="folHlink"/>
              </a:solidFill>
              <a:effectLst>
                <a:outerShdw blurRad="38100" dist="38100" dir="2700000">
                  <a:srgbClr val="C0C0C0"/>
                </a:outerShdw>
              </a:effectLst>
              <a:sym typeface="+mn-ea"/>
            </a:endParaRPr>
          </a:p>
          <a:p>
            <a:pPr eaLnBrk="1" hangingPunct="1"/>
            <a:r>
              <a:rPr sz="2000" dirty="0">
                <a:solidFill>
                  <a:srgbClr val="FF0000"/>
                </a:solidFill>
                <a:sym typeface="+mn-ea"/>
              </a:rPr>
              <a:t>doping means deliberate impurities that</a:t>
            </a:r>
            <a:r>
              <a:rPr lang="fr-FR" sz="2000" dirty="0">
                <a:solidFill>
                  <a:srgbClr val="FF0000"/>
                </a:solidFill>
                <a:sym typeface="+mn-ea"/>
              </a:rPr>
              <a:t> </a:t>
            </a:r>
            <a:r>
              <a:rPr sz="2000" dirty="0">
                <a:solidFill>
                  <a:srgbClr val="FF0000"/>
                </a:solidFill>
                <a:sym typeface="+mn-ea"/>
              </a:rPr>
              <a:t>contribute</a:t>
            </a:r>
            <a:endParaRPr sz="2000" dirty="0">
              <a:solidFill>
                <a:srgbClr val="FF0000"/>
              </a:solidFill>
              <a:sym typeface="+mn-ea"/>
            </a:endParaRPr>
          </a:p>
          <a:p>
            <a:pPr eaLnBrk="1" hangingPunct="1"/>
            <a:r>
              <a:rPr sz="2000" dirty="0">
                <a:solidFill>
                  <a:srgbClr val="FF0000"/>
                </a:solidFill>
                <a:sym typeface="+mn-ea"/>
              </a:rPr>
              <a:t> extra electrons (</a:t>
            </a:r>
            <a:r>
              <a:rPr sz="2000" i="1" dirty="0">
                <a:solidFill>
                  <a:srgbClr val="FF0000"/>
                </a:solidFill>
                <a:sym typeface="+mn-ea"/>
              </a:rPr>
              <a:t>n</a:t>
            </a:r>
            <a:r>
              <a:rPr sz="2000" dirty="0">
                <a:solidFill>
                  <a:srgbClr val="FF0000"/>
                </a:solidFill>
                <a:sym typeface="+mn-ea"/>
              </a:rPr>
              <a:t>-doped) or “holes” for</a:t>
            </a:r>
            <a:endParaRPr sz="2000" dirty="0">
              <a:solidFill>
                <a:srgbClr val="FF0000"/>
              </a:solidFill>
              <a:sym typeface="+mn-ea"/>
            </a:endParaRPr>
          </a:p>
          <a:p>
            <a:pPr eaLnBrk="1" hangingPunct="1"/>
            <a:r>
              <a:rPr sz="2000" dirty="0">
                <a:solidFill>
                  <a:srgbClr val="FF0000"/>
                </a:solidFill>
                <a:sym typeface="+mn-ea"/>
              </a:rPr>
              <a:t> electrons (</a:t>
            </a:r>
            <a:r>
              <a:rPr sz="2000" i="1" dirty="0">
                <a:solidFill>
                  <a:srgbClr val="FF0000"/>
                </a:solidFill>
                <a:sym typeface="+mn-ea"/>
              </a:rPr>
              <a:t>p</a:t>
            </a:r>
            <a:r>
              <a:rPr sz="2000" dirty="0">
                <a:solidFill>
                  <a:srgbClr val="FF0000"/>
                </a:solidFill>
                <a:sym typeface="+mn-ea"/>
              </a:rPr>
              <a:t>-doped)</a:t>
            </a:r>
            <a:endParaRPr lang="en-MY" sz="2000" dirty="0">
              <a:solidFill>
                <a:srgbClr val="FF0000"/>
              </a:solidFill>
              <a:sym typeface="+mn-e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21475" y="4366895"/>
            <a:ext cx="5347970" cy="17811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d"/>
      </p:transition>
    </mc:Choice>
    <mc:Fallback>
      <p:transition spd="slow">
        <p:cover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fr-FR" altLang="en-MY" dirty="0">
                <a:sym typeface="+mn-ea"/>
              </a:rPr>
              <a:t>Inductors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pPr marL="285750" indent="-28575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>
                <a:solidFill>
                  <a:srgbClr val="404040"/>
                </a:solidFill>
                <a:latin typeface="Arial" panose="020B0604020202020204" pitchFamily="34" charset="0"/>
                <a:sym typeface="+mn-ea"/>
              </a:rPr>
              <a:t>Inductance is the process by which a change in current creates voltage</a:t>
            </a:r>
            <a:endParaRPr>
              <a:solidFill>
                <a:srgbClr val="404040"/>
              </a:solidFill>
              <a:latin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>
              <a:solidFill>
                <a:srgbClr val="404040"/>
              </a:solidFill>
              <a:latin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>
                <a:solidFill>
                  <a:srgbClr val="404040"/>
                </a:solidFill>
                <a:latin typeface="Arial" panose="020B0604020202020204" pitchFamily="34" charset="0"/>
                <a:sym typeface="+mn-ea"/>
              </a:rPr>
              <a:t>It is a property of a conductor whereby a voltage is </a:t>
            </a:r>
            <a:r>
              <a:rPr lang="en-US" altLang="en-US">
                <a:solidFill>
                  <a:srgbClr val="404040"/>
                </a:solidFill>
                <a:latin typeface="Arial" panose="020B0604020202020204" pitchFamily="34" charset="0"/>
                <a:sym typeface="+mn-ea"/>
              </a:rPr>
              <a:t>“</a:t>
            </a:r>
            <a:r>
              <a:rPr>
                <a:solidFill>
                  <a:srgbClr val="404040"/>
                </a:solidFill>
                <a:latin typeface="Arial" panose="020B0604020202020204" pitchFamily="34" charset="0"/>
                <a:sym typeface="+mn-ea"/>
              </a:rPr>
              <a:t>induced</a:t>
            </a:r>
            <a:r>
              <a:rPr lang="en-US" altLang="en-US">
                <a:solidFill>
                  <a:srgbClr val="404040"/>
                </a:solidFill>
                <a:latin typeface="Arial" panose="020B0604020202020204" pitchFamily="34" charset="0"/>
                <a:sym typeface="+mn-ea"/>
              </a:rPr>
              <a:t>”</a:t>
            </a:r>
            <a:r>
              <a:rPr>
                <a:solidFill>
                  <a:srgbClr val="404040"/>
                </a:solidFill>
                <a:latin typeface="Arial" panose="020B0604020202020204" pitchFamily="34" charset="0"/>
                <a:sym typeface="+mn-ea"/>
              </a:rPr>
              <a:t> in the conductor itself and any nearby conductors</a:t>
            </a:r>
            <a:endParaRPr>
              <a:solidFill>
                <a:srgbClr val="404040"/>
              </a:solidFill>
              <a:latin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>
              <a:solidFill>
                <a:srgbClr val="404040"/>
              </a:solidFill>
              <a:latin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>
                <a:solidFill>
                  <a:srgbClr val="404040"/>
                </a:solidFill>
                <a:latin typeface="Arial" panose="020B0604020202020204" pitchFamily="34" charset="0"/>
                <a:sym typeface="+mn-ea"/>
              </a:rPr>
              <a:t>Inductance = Voltage / Rate of Current Change</a:t>
            </a:r>
            <a:endParaRPr>
              <a:solidFill>
                <a:srgbClr val="404040"/>
              </a:solidFill>
              <a:latin typeface="Arial" panose="020B0604020202020204" pitchFamily="34" charset="0"/>
              <a:sym typeface="+mn-ea"/>
            </a:endParaRPr>
          </a:p>
          <a:p>
            <a:pPr marL="285750" indent="-28575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/>
          </a:p>
        </p:txBody>
      </p:sp>
      <p:pic>
        <p:nvPicPr>
          <p:cNvPr id="21510" name="Picture 9" descr="power-inductor-571.jpeg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6412865" y="1850390"/>
            <a:ext cx="4546600" cy="4013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9" name="Picture 7" descr="Inductors_in_seri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305" y="4859655"/>
            <a:ext cx="3714750" cy="1009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3953</Words>
  <Application>WPS Presentation</Application>
  <PresentationFormat>Widescreen</PresentationFormat>
  <Paragraphs>109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33" baseType="lpstr">
      <vt:lpstr>Arial</vt:lpstr>
      <vt:lpstr>SimSun</vt:lpstr>
      <vt:lpstr>Wingdings</vt:lpstr>
      <vt:lpstr>Calibri</vt:lpstr>
      <vt:lpstr>Wingdings</vt:lpstr>
      <vt:lpstr>Calibri Light</vt:lpstr>
      <vt:lpstr>Microsoft YaHei</vt:lpstr>
      <vt:lpstr>Arial Unicode MS</vt:lpstr>
      <vt:lpstr>Arial</vt:lpstr>
      <vt:lpstr>MS PGothic</vt:lpstr>
      <vt:lpstr>Arial Rounded MT Bold</vt:lpstr>
      <vt:lpstr>French Script MT</vt:lpstr>
      <vt:lpstr>Franklin Gothic Medium</vt:lpstr>
      <vt:lpstr>Franklin Gothic Heavy</vt:lpstr>
      <vt:lpstr>Gabriola</vt:lpstr>
      <vt:lpstr>Georgia</vt:lpstr>
      <vt:lpstr>Garamond</vt:lpstr>
      <vt:lpstr>Forte</vt:lpstr>
      <vt:lpstr>Footlight MT Light</vt:lpstr>
      <vt:lpstr>Retrospect</vt:lpstr>
      <vt:lpstr>Electronics components</vt:lpstr>
      <vt:lpstr>Introduction</vt:lpstr>
      <vt:lpstr>Basic electronic components</vt:lpstr>
      <vt:lpstr>Resistor </vt:lpstr>
      <vt:lpstr>Why we use resistor?</vt:lpstr>
      <vt:lpstr>Capacitors</vt:lpstr>
      <vt:lpstr>What’s capacitors rolles?</vt:lpstr>
      <vt:lpstr>Diodes</vt:lpstr>
      <vt:lpstr>PowerPoint 演示文稿</vt:lpstr>
      <vt:lpstr>Transistors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Electronics components</dc:title>
  <dc:creator>USER</dc:creator>
  <cp:lastModifiedBy>PC</cp:lastModifiedBy>
  <cp:revision>56</cp:revision>
  <dcterms:created xsi:type="dcterms:W3CDTF">2016-01-19T05:52:00Z</dcterms:created>
  <dcterms:modified xsi:type="dcterms:W3CDTF">2023-11-06T11:31:06Z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03433B045DEB42BAA83EF3568C3F874B_13</vt:lpwstr>
  </property>
  <property fmtid="{D5CDD505-2E9C-101B-9397-08002B2CF9AE}" pid="3" name="KSOProductBuildVer">
    <vt:lpwstr>1033-12.2.0.13266</vt:lpwstr>
  </property>
</Properties>
</file>