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6" r:id="rId4"/>
    <p:sldId id="267" r:id="rId5"/>
    <p:sldId id="268" r:id="rId6"/>
    <p:sldId id="257" r:id="rId7"/>
    <p:sldId id="258" r:id="rId8"/>
    <p:sldId id="259" r:id="rId9"/>
    <p:sldId id="260" r:id="rId10"/>
    <p:sldId id="261" r:id="rId11"/>
    <p:sldId id="262" r:id="rId12"/>
    <p:sldId id="263" r:id="rId13"/>
    <p:sldId id="269" r:id="rId14"/>
    <p:sldId id="270" r:id="rId15"/>
    <p:sldId id="271" r:id="rId16"/>
    <p:sldId id="272" r:id="rId17"/>
    <p:sldId id="273" r:id="rId18"/>
    <p:sldId id="274" r:id="rId19"/>
    <p:sldId id="264" r:id="rId20"/>
    <p:sldId id="275" r:id="rId21"/>
    <p:sldId id="276" r:id="rId22"/>
    <p:sldId id="277" r:id="rId23"/>
    <p:sldId id="278" r:id="rId24"/>
    <p:sldId id="279" r:id="rId25"/>
    <p:sldId id="286" r:id="rId26"/>
    <p:sldId id="287" r:id="rId27"/>
    <p:sldId id="280" r:id="rId28"/>
    <p:sldId id="281" r:id="rId29"/>
    <p:sldId id="282" r:id="rId30"/>
    <p:sldId id="283" r:id="rId3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26/02/2023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26/02/2023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26/02/2023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26/02/2023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26/02/2023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26/02/2023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26/02/2023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26/02/2023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26/02/2023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26/02/2023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26/02/2023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26/02/2023</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hyperlink" Target="#_ftnref1"/><Relationship Id="rId2" Type="http://schemas.openxmlformats.org/officeDocument/2006/relationships/hyperlink" Target="#_ftn1"/><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lstStyle/>
          <a:p>
            <a:r>
              <a:rPr lang="ar-DZ" dirty="0" smtClean="0"/>
              <a:t>المحاضرة3</a:t>
            </a:r>
            <a:br>
              <a:rPr lang="ar-DZ" dirty="0" smtClean="0"/>
            </a:br>
            <a:r>
              <a:rPr lang="ar-DZ" smtClean="0"/>
              <a:t>المتحف «تاريخ نشأته وتطوره» </a:t>
            </a:r>
            <a:endParaRPr lang="fr-FR" dirty="0"/>
          </a:p>
        </p:txBody>
      </p:sp>
    </p:spTree>
    <p:extLst>
      <p:ext uri="{BB962C8B-B14F-4D97-AF65-F5344CB8AC3E}">
        <p14:creationId xmlns:p14="http://schemas.microsoft.com/office/powerpoint/2010/main" val="8033154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94722"/>
          </a:xfrm>
        </p:spPr>
        <p:txBody>
          <a:bodyPr/>
          <a:lstStyle/>
          <a:p>
            <a:pPr lvl="0" rtl="1"/>
            <a:r>
              <a:rPr lang="ar-DZ" b="1" dirty="0"/>
              <a:t>تاريخ نشأة المتحف:</a:t>
            </a:r>
            <a:r>
              <a:rPr lang="fr-FR" dirty="0"/>
              <a:t/>
            </a:r>
            <a:br>
              <a:rPr lang="fr-FR" dirty="0"/>
            </a:br>
            <a:r>
              <a:rPr lang="ar-DZ" dirty="0"/>
              <a:t>إن فكرة نشأة المتاحف جاءت من منطلق المحافظة على الأشياء الثمينة، و يرى المؤرخون أن الإغريق هم أول من عرف المتحف و ذلك عندما شيدوا معبدا على تل </a:t>
            </a:r>
            <a:r>
              <a:rPr lang="ar-DZ" dirty="0" err="1"/>
              <a:t>هيلكون</a:t>
            </a:r>
            <a:r>
              <a:rPr lang="ar-DZ" dirty="0"/>
              <a:t> قرب </a:t>
            </a:r>
            <a:r>
              <a:rPr lang="ar-DZ" dirty="0" smtClean="0"/>
              <a:t>الأكروبوليس </a:t>
            </a:r>
            <a:r>
              <a:rPr lang="ar-DZ" dirty="0"/>
              <a:t>و خصصوه لعبادة ربات الفنون* وأطلقوا عليه اسم (</a:t>
            </a:r>
            <a:r>
              <a:rPr lang="en-US" dirty="0" err="1"/>
              <a:t>Musseuon</a:t>
            </a:r>
            <a:r>
              <a:rPr lang="ar-DZ" dirty="0"/>
              <a:t> ) </a:t>
            </a:r>
            <a:endParaRPr lang="fr-FR" dirty="0"/>
          </a:p>
        </p:txBody>
      </p:sp>
    </p:spTree>
    <p:extLst>
      <p:ext uri="{BB962C8B-B14F-4D97-AF65-F5344CB8AC3E}">
        <p14:creationId xmlns:p14="http://schemas.microsoft.com/office/powerpoint/2010/main" val="225179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94722"/>
          </a:xfrm>
        </p:spPr>
        <p:txBody>
          <a:bodyPr>
            <a:normAutofit fontScale="90000"/>
          </a:bodyPr>
          <a:lstStyle/>
          <a:p>
            <a:pPr rtl="1"/>
            <a:r>
              <a:rPr lang="fr-FR" dirty="0"/>
              <a:t>*</a:t>
            </a:r>
            <a:r>
              <a:rPr lang="ar-SA" dirty="0">
                <a:solidFill>
                  <a:schemeClr val="tx2">
                    <a:lumMod val="75000"/>
                  </a:schemeClr>
                </a:solidFill>
              </a:rPr>
              <a:t>-  </a:t>
            </a:r>
            <a:r>
              <a:rPr lang="ar-SA" b="1" dirty="0">
                <a:solidFill>
                  <a:schemeClr val="tx2">
                    <a:lumMod val="75000"/>
                  </a:schemeClr>
                </a:solidFill>
              </a:rPr>
              <a:t>ربات  الفنون التسع </a:t>
            </a:r>
            <a:r>
              <a:rPr lang="ar-DZ" b="1" dirty="0" smtClean="0">
                <a:solidFill>
                  <a:schemeClr val="tx2">
                    <a:lumMod val="75000"/>
                  </a:schemeClr>
                </a:solidFill>
              </a:rPr>
              <a:t>وهن </a:t>
            </a:r>
            <a:r>
              <a:rPr lang="ar-DZ" b="1" dirty="0">
                <a:solidFill>
                  <a:schemeClr val="tx2">
                    <a:lumMod val="75000"/>
                  </a:schemeClr>
                </a:solidFill>
              </a:rPr>
              <a:t>الشقيقات التسع اللائي يرعبن الفنون التسع : </a:t>
            </a:r>
            <a:r>
              <a:rPr lang="fr-FR" b="1" dirty="0" err="1">
                <a:solidFill>
                  <a:schemeClr val="tx2">
                    <a:lumMod val="75000"/>
                  </a:schemeClr>
                </a:solidFill>
              </a:rPr>
              <a:t>Caliope</a:t>
            </a:r>
            <a:r>
              <a:rPr lang="fr-FR" b="1" dirty="0">
                <a:solidFill>
                  <a:schemeClr val="tx2">
                    <a:lumMod val="75000"/>
                  </a:schemeClr>
                </a:solidFill>
              </a:rPr>
              <a:t> </a:t>
            </a:r>
            <a:r>
              <a:rPr lang="ar-SA" b="1" dirty="0">
                <a:solidFill>
                  <a:schemeClr val="tx2">
                    <a:lumMod val="75000"/>
                  </a:schemeClr>
                </a:solidFill>
              </a:rPr>
              <a:t>: </a:t>
            </a:r>
            <a:r>
              <a:rPr lang="ar-SA" b="1" dirty="0" smtClean="0">
                <a:solidFill>
                  <a:schemeClr val="tx2">
                    <a:lumMod val="75000"/>
                  </a:schemeClr>
                </a:solidFill>
              </a:rPr>
              <a:t>وهي </a:t>
            </a:r>
            <a:r>
              <a:rPr lang="ar-SA" b="1" dirty="0">
                <a:solidFill>
                  <a:schemeClr val="tx2">
                    <a:lumMod val="75000"/>
                  </a:schemeClr>
                </a:solidFill>
              </a:rPr>
              <a:t>إلهة الشعر </a:t>
            </a:r>
            <a:r>
              <a:rPr lang="ar-SA" b="1" dirty="0" smtClean="0">
                <a:solidFill>
                  <a:schemeClr val="tx2">
                    <a:lumMod val="75000"/>
                  </a:schemeClr>
                </a:solidFill>
              </a:rPr>
              <a:t>والملاحم،</a:t>
            </a:r>
            <a:r>
              <a:rPr lang="fr-FR" b="1" dirty="0" err="1">
                <a:solidFill>
                  <a:schemeClr val="tx2">
                    <a:lumMod val="75000"/>
                  </a:schemeClr>
                </a:solidFill>
              </a:rPr>
              <a:t>Kleio</a:t>
            </a:r>
            <a:r>
              <a:rPr lang="fr-FR" b="1" dirty="0">
                <a:solidFill>
                  <a:schemeClr val="tx2">
                    <a:lumMod val="75000"/>
                  </a:schemeClr>
                </a:solidFill>
              </a:rPr>
              <a:t> </a:t>
            </a:r>
            <a:r>
              <a:rPr lang="ar-SA" b="1" dirty="0">
                <a:solidFill>
                  <a:schemeClr val="tx2">
                    <a:lumMod val="75000"/>
                  </a:schemeClr>
                </a:solidFill>
              </a:rPr>
              <a:t> : </a:t>
            </a:r>
            <a:r>
              <a:rPr lang="ar-SA" b="1" dirty="0" smtClean="0">
                <a:solidFill>
                  <a:schemeClr val="tx2">
                    <a:lumMod val="75000"/>
                  </a:schemeClr>
                </a:solidFill>
              </a:rPr>
              <a:t>وهي </a:t>
            </a:r>
            <a:r>
              <a:rPr lang="ar-SA" b="1" dirty="0">
                <a:solidFill>
                  <a:schemeClr val="tx2">
                    <a:lumMod val="75000"/>
                  </a:schemeClr>
                </a:solidFill>
              </a:rPr>
              <a:t>ربة التاريخ، </a:t>
            </a:r>
            <a:r>
              <a:rPr lang="fr-FR" b="1" dirty="0">
                <a:solidFill>
                  <a:schemeClr val="tx2">
                    <a:lumMod val="75000"/>
                  </a:schemeClr>
                </a:solidFill>
              </a:rPr>
              <a:t>Euterpe</a:t>
            </a:r>
            <a:r>
              <a:rPr lang="ar-SA" b="1" dirty="0">
                <a:solidFill>
                  <a:schemeClr val="tx2">
                    <a:lumMod val="75000"/>
                  </a:schemeClr>
                </a:solidFill>
              </a:rPr>
              <a:t> ربة العزف على المزمار، </a:t>
            </a:r>
            <a:r>
              <a:rPr lang="fr-FR" b="1" dirty="0" err="1">
                <a:solidFill>
                  <a:schemeClr val="tx2">
                    <a:lumMod val="75000"/>
                  </a:schemeClr>
                </a:solidFill>
              </a:rPr>
              <a:t>Melpomene</a:t>
            </a:r>
            <a:r>
              <a:rPr lang="ar-SA" b="1" dirty="0">
                <a:solidFill>
                  <a:schemeClr val="tx2">
                    <a:lumMod val="75000"/>
                  </a:schemeClr>
                </a:solidFill>
              </a:rPr>
              <a:t> : </a:t>
            </a:r>
            <a:r>
              <a:rPr lang="ar-SA" b="1" dirty="0" smtClean="0">
                <a:solidFill>
                  <a:schemeClr val="tx2">
                    <a:lumMod val="75000"/>
                  </a:schemeClr>
                </a:solidFill>
              </a:rPr>
              <a:t>وهي </a:t>
            </a:r>
            <a:r>
              <a:rPr lang="ar-SA" b="1" dirty="0">
                <a:solidFill>
                  <a:schemeClr val="tx2">
                    <a:lumMod val="75000"/>
                  </a:schemeClr>
                </a:solidFill>
              </a:rPr>
              <a:t>إلهة التراجيديا (ربة المأساة) ، </a:t>
            </a:r>
            <a:r>
              <a:rPr lang="fr-FR" b="1" dirty="0">
                <a:solidFill>
                  <a:schemeClr val="tx2">
                    <a:lumMod val="75000"/>
                  </a:schemeClr>
                </a:solidFill>
              </a:rPr>
              <a:t>Terpsichore</a:t>
            </a:r>
            <a:r>
              <a:rPr lang="ar-SA" b="1" dirty="0">
                <a:solidFill>
                  <a:schemeClr val="tx2">
                    <a:lumMod val="75000"/>
                  </a:schemeClr>
                </a:solidFill>
              </a:rPr>
              <a:t> : </a:t>
            </a:r>
            <a:r>
              <a:rPr lang="ar-SA" b="1" dirty="0" smtClean="0">
                <a:solidFill>
                  <a:schemeClr val="tx2">
                    <a:lumMod val="75000"/>
                  </a:schemeClr>
                </a:solidFill>
              </a:rPr>
              <a:t>وهي </a:t>
            </a:r>
            <a:r>
              <a:rPr lang="ar-SA" b="1" dirty="0">
                <a:solidFill>
                  <a:schemeClr val="tx2">
                    <a:lumMod val="75000"/>
                  </a:schemeClr>
                </a:solidFill>
              </a:rPr>
              <a:t>ربة </a:t>
            </a:r>
            <a:r>
              <a:rPr lang="ar-SA" b="1" dirty="0" smtClean="0">
                <a:solidFill>
                  <a:schemeClr val="tx2">
                    <a:lumMod val="75000"/>
                  </a:schemeClr>
                </a:solidFill>
              </a:rPr>
              <a:t>الرقص،</a:t>
            </a:r>
            <a:r>
              <a:rPr lang="fr-FR" b="1" dirty="0">
                <a:solidFill>
                  <a:schemeClr val="tx2">
                    <a:lumMod val="75000"/>
                  </a:schemeClr>
                </a:solidFill>
              </a:rPr>
              <a:t>Erato </a:t>
            </a:r>
            <a:r>
              <a:rPr lang="ar-SA" b="1" dirty="0">
                <a:solidFill>
                  <a:schemeClr val="tx2">
                    <a:lumMod val="75000"/>
                  </a:schemeClr>
                </a:solidFill>
              </a:rPr>
              <a:t> : </a:t>
            </a:r>
            <a:r>
              <a:rPr lang="ar-SA" b="1" dirty="0" smtClean="0">
                <a:solidFill>
                  <a:schemeClr val="tx2">
                    <a:lumMod val="75000"/>
                  </a:schemeClr>
                </a:solidFill>
              </a:rPr>
              <a:t>وهي </a:t>
            </a:r>
            <a:r>
              <a:rPr lang="ar-SA" b="1" dirty="0">
                <a:solidFill>
                  <a:schemeClr val="tx2">
                    <a:lumMod val="75000"/>
                  </a:schemeClr>
                </a:solidFill>
              </a:rPr>
              <a:t>إلهة العزف على </a:t>
            </a:r>
            <a:r>
              <a:rPr lang="ar-SA" b="1" dirty="0" err="1">
                <a:solidFill>
                  <a:schemeClr val="tx2">
                    <a:lumMod val="75000"/>
                  </a:schemeClr>
                </a:solidFill>
              </a:rPr>
              <a:t>القيتار</a:t>
            </a:r>
            <a:r>
              <a:rPr lang="ar-SA" b="1" dirty="0">
                <a:solidFill>
                  <a:schemeClr val="tx2">
                    <a:lumMod val="75000"/>
                  </a:schemeClr>
                </a:solidFill>
              </a:rPr>
              <a:t>، </a:t>
            </a:r>
            <a:r>
              <a:rPr lang="fr-FR" b="1" dirty="0" err="1">
                <a:solidFill>
                  <a:schemeClr val="tx2">
                    <a:lumMod val="75000"/>
                  </a:schemeClr>
                </a:solidFill>
              </a:rPr>
              <a:t>Polyhmnia</a:t>
            </a:r>
            <a:r>
              <a:rPr lang="ar-SA" b="1" dirty="0">
                <a:solidFill>
                  <a:schemeClr val="tx2">
                    <a:lumMod val="75000"/>
                  </a:schemeClr>
                </a:solidFill>
              </a:rPr>
              <a:t> : </a:t>
            </a:r>
            <a:r>
              <a:rPr lang="ar-SA" b="1" dirty="0" smtClean="0">
                <a:solidFill>
                  <a:schemeClr val="tx2">
                    <a:lumMod val="75000"/>
                  </a:schemeClr>
                </a:solidFill>
              </a:rPr>
              <a:t>وهي </a:t>
            </a:r>
            <a:r>
              <a:rPr lang="ar-SA" b="1" dirty="0">
                <a:solidFill>
                  <a:schemeClr val="tx2">
                    <a:lumMod val="75000"/>
                  </a:schemeClr>
                </a:solidFill>
              </a:rPr>
              <a:t>ربة الأناشيد المقدسة، </a:t>
            </a:r>
            <a:r>
              <a:rPr lang="fr-FR" b="1" dirty="0" err="1">
                <a:solidFill>
                  <a:schemeClr val="tx2">
                    <a:lumMod val="75000"/>
                  </a:schemeClr>
                </a:solidFill>
              </a:rPr>
              <a:t>Urania</a:t>
            </a:r>
            <a:r>
              <a:rPr lang="ar-SA" b="1" dirty="0">
                <a:solidFill>
                  <a:schemeClr val="tx2">
                    <a:lumMod val="75000"/>
                  </a:schemeClr>
                </a:solidFill>
              </a:rPr>
              <a:t> : </a:t>
            </a:r>
            <a:r>
              <a:rPr lang="ar-SA" b="1" dirty="0" smtClean="0">
                <a:solidFill>
                  <a:schemeClr val="tx2">
                    <a:lumMod val="75000"/>
                  </a:schemeClr>
                </a:solidFill>
              </a:rPr>
              <a:t>وهي </a:t>
            </a:r>
            <a:r>
              <a:rPr lang="ar-SA" b="1" dirty="0">
                <a:solidFill>
                  <a:schemeClr val="tx2">
                    <a:lumMod val="75000"/>
                  </a:schemeClr>
                </a:solidFill>
              </a:rPr>
              <a:t>ربة الفلك، </a:t>
            </a:r>
            <a:r>
              <a:rPr lang="fr-FR" b="1" dirty="0">
                <a:solidFill>
                  <a:schemeClr val="tx2">
                    <a:lumMod val="75000"/>
                  </a:schemeClr>
                </a:solidFill>
              </a:rPr>
              <a:t>Thalia </a:t>
            </a:r>
            <a:r>
              <a:rPr lang="ar-SA" b="1" dirty="0">
                <a:solidFill>
                  <a:schemeClr val="tx2">
                    <a:lumMod val="75000"/>
                  </a:schemeClr>
                </a:solidFill>
              </a:rPr>
              <a:t/>
            </a:r>
            <a:br>
              <a:rPr lang="ar-SA" b="1" dirty="0">
                <a:solidFill>
                  <a:schemeClr val="tx2">
                    <a:lumMod val="75000"/>
                  </a:schemeClr>
                </a:solidFill>
              </a:rPr>
            </a:br>
            <a:r>
              <a:rPr lang="ar-SA" b="1" dirty="0" smtClean="0">
                <a:solidFill>
                  <a:schemeClr val="tx2">
                    <a:lumMod val="75000"/>
                  </a:schemeClr>
                </a:solidFill>
              </a:rPr>
              <a:t>وهي </a:t>
            </a:r>
            <a:r>
              <a:rPr lang="ar-SA" b="1" dirty="0">
                <a:solidFill>
                  <a:schemeClr val="tx2">
                    <a:lumMod val="75000"/>
                  </a:schemeClr>
                </a:solidFill>
              </a:rPr>
              <a:t>ربة الكوميديا </a:t>
            </a:r>
            <a:endParaRPr lang="fr-FR" b="1" dirty="0">
              <a:solidFill>
                <a:schemeClr val="tx2">
                  <a:lumMod val="75000"/>
                </a:schemeClr>
              </a:solidFill>
            </a:endParaRPr>
          </a:p>
        </p:txBody>
      </p:sp>
    </p:spTree>
    <p:extLst>
      <p:ext uri="{BB962C8B-B14F-4D97-AF65-F5344CB8AC3E}">
        <p14:creationId xmlns:p14="http://schemas.microsoft.com/office/powerpoint/2010/main" val="1744042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lstStyle/>
          <a:p>
            <a:r>
              <a:rPr lang="ar-DZ" dirty="0"/>
              <a:t>بينما يرى آخرون أن أول متحف ظهر إلى الوجود كان من تأسيس الملك بطليموس</a:t>
            </a:r>
            <a:r>
              <a:rPr lang="ar-DZ" dirty="0" smtClean="0"/>
              <a:t>،</a:t>
            </a:r>
            <a:r>
              <a:rPr lang="fr-FR" dirty="0" smtClean="0"/>
              <a:t> </a:t>
            </a:r>
            <a:r>
              <a:rPr lang="ar-DZ" dirty="0" smtClean="0"/>
              <a:t>بناء </a:t>
            </a:r>
            <a:r>
              <a:rPr lang="ar-DZ" dirty="0"/>
              <a:t>على فكرة تلميذ أرسطو </a:t>
            </a:r>
            <a:r>
              <a:rPr lang="ar-DZ" dirty="0" err="1"/>
              <a:t>يمتريوس</a:t>
            </a:r>
            <a:r>
              <a:rPr lang="ar-DZ" dirty="0"/>
              <a:t> و دلك عندما أقام بالإسكندرية سنة 290 ق.م . بناية خاصة شملت علاوة على المواد الحضارية مكتبة تزخر بالمؤلفات الأدبية و الفنية، و العلمية </a:t>
            </a:r>
            <a:r>
              <a:rPr lang="en-US" dirty="0"/>
              <a:t/>
            </a:r>
            <a:br>
              <a:rPr lang="en-US" dirty="0"/>
            </a:br>
            <a:r>
              <a:rPr lang="ar-DZ" dirty="0" smtClean="0"/>
              <a:t>والدينية</a:t>
            </a:r>
            <a:r>
              <a:rPr lang="ar-DZ" dirty="0"/>
              <a:t>، و كان يقوم على تسيير شؤونها رجل دين</a:t>
            </a:r>
            <a:endParaRPr lang="fr-FR" dirty="0"/>
          </a:p>
        </p:txBody>
      </p:sp>
    </p:spTree>
    <p:extLst>
      <p:ext uri="{BB962C8B-B14F-4D97-AF65-F5344CB8AC3E}">
        <p14:creationId xmlns:p14="http://schemas.microsoft.com/office/powerpoint/2010/main" val="2917373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22714"/>
          </a:xfrm>
        </p:spPr>
        <p:txBody>
          <a:bodyPr/>
          <a:lstStyle/>
          <a:p>
            <a:pPr rtl="1"/>
            <a:r>
              <a:rPr lang="ar-DZ" b="1" dirty="0"/>
              <a:t>مراحل تطور المتحف: </a:t>
            </a:r>
            <a:r>
              <a:rPr lang="fr-FR" dirty="0"/>
              <a:t/>
            </a:r>
            <a:br>
              <a:rPr lang="fr-FR" dirty="0"/>
            </a:br>
            <a:r>
              <a:rPr lang="ar-DZ" dirty="0"/>
              <a:t>للمتحف تاريخ موغل في القدم، فهناك من يربط ظهوره بعصور ما قبل الميلاد، حيث أننا لو تتبعنا فكرة جمع التحف عبر الحضارات التي تعاقبت لوجدتاها فكرة عرفت مند إنسان ما قبل التاريخ. و تتسلسل هده المراحل </a:t>
            </a:r>
            <a:r>
              <a:rPr lang="ar-DZ" dirty="0" smtClean="0"/>
              <a:t>كالتالي</a:t>
            </a:r>
            <a:r>
              <a:rPr lang="ar-DZ" dirty="0"/>
              <a:t>:</a:t>
            </a:r>
            <a:r>
              <a:rPr lang="fr-FR" dirty="0"/>
              <a:t/>
            </a:r>
            <a:br>
              <a:rPr lang="fr-FR" dirty="0"/>
            </a:br>
            <a:endParaRPr lang="fr-FR" dirty="0"/>
          </a:p>
        </p:txBody>
      </p:sp>
    </p:spTree>
    <p:extLst>
      <p:ext uri="{BB962C8B-B14F-4D97-AF65-F5344CB8AC3E}">
        <p14:creationId xmlns:p14="http://schemas.microsoft.com/office/powerpoint/2010/main" val="71492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22714"/>
          </a:xfrm>
        </p:spPr>
        <p:txBody>
          <a:bodyPr>
            <a:normAutofit/>
          </a:bodyPr>
          <a:lstStyle/>
          <a:p>
            <a:pPr rtl="1"/>
            <a:r>
              <a:rPr lang="ar-DZ" sz="4000" b="1" dirty="0"/>
              <a:t>المتحف في العصور القديمة :</a:t>
            </a:r>
            <a:r>
              <a:rPr lang="fr-FR" sz="4000" dirty="0"/>
              <a:t/>
            </a:r>
            <a:br>
              <a:rPr lang="fr-FR" sz="4000" dirty="0"/>
            </a:br>
            <a:r>
              <a:rPr lang="ar-DZ" sz="4000" dirty="0"/>
              <a:t>كان المصريون القدماء هم أول من اهتم بالمتاحف فإلى جانب الغرض الديني الذي تؤديه المعابد المصرية، فقد توفر فيها العرض </a:t>
            </a:r>
            <a:r>
              <a:rPr lang="ar-DZ" sz="4000" dirty="0" smtClean="0"/>
              <a:t>والاقتناء </a:t>
            </a:r>
            <a:r>
              <a:rPr lang="ar-DZ" sz="4000" dirty="0"/>
              <a:t>وبالرغم من أنه لم يكن لديهم فكرة واضحة عن مفهوم المتحف، إلا أنه يمكن القول بأن المعابد المصرية كانت أشبه بالمتاحف المعروفة </a:t>
            </a:r>
            <a:r>
              <a:rPr lang="ar-DZ" sz="4000" dirty="0" smtClean="0"/>
              <a:t>حاليا</a:t>
            </a:r>
            <a:r>
              <a:rPr lang="fr-FR" sz="4000" dirty="0"/>
              <a:t/>
            </a:r>
            <a:br>
              <a:rPr lang="fr-FR" sz="4000" dirty="0"/>
            </a:br>
            <a:endParaRPr lang="fr-FR" sz="4000" dirty="0"/>
          </a:p>
        </p:txBody>
      </p:sp>
    </p:spTree>
    <p:extLst>
      <p:ext uri="{BB962C8B-B14F-4D97-AF65-F5344CB8AC3E}">
        <p14:creationId xmlns:p14="http://schemas.microsoft.com/office/powerpoint/2010/main" val="24497658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22714"/>
          </a:xfrm>
        </p:spPr>
        <p:txBody>
          <a:bodyPr/>
          <a:lstStyle/>
          <a:p>
            <a:pPr rtl="1"/>
            <a:r>
              <a:rPr lang="ar-DZ" dirty="0"/>
              <a:t>وقد وضعت القطع الفنية داخل المعابد على طريقة المتحف حيث كان العرض تلقائيا انطلاقا من ارتباطها بالمكان الذي تعرض فيه. و يكون دلالة معينة في عقول الزائرين</a:t>
            </a:r>
            <a:r>
              <a:rPr lang="ar-DZ" b="1" baseline="30000" dirty="0"/>
              <a:t> </a:t>
            </a:r>
            <a:r>
              <a:rPr lang="ar-DZ" dirty="0"/>
              <a:t> فغريزة الجمع و الانتقاء و العرض قديمة قدم الإنسان، و فكرة المتحف كمتحف و نشأته ارتبطت بالمصريين القدماء </a:t>
            </a:r>
            <a:endParaRPr lang="fr-FR" dirty="0"/>
          </a:p>
        </p:txBody>
      </p:sp>
    </p:spTree>
    <p:extLst>
      <p:ext uri="{BB962C8B-B14F-4D97-AF65-F5344CB8AC3E}">
        <p14:creationId xmlns:p14="http://schemas.microsoft.com/office/powerpoint/2010/main" val="33868084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22714"/>
          </a:xfrm>
        </p:spPr>
        <p:txBody>
          <a:bodyPr/>
          <a:lstStyle/>
          <a:p>
            <a:pPr rtl="1"/>
            <a:r>
              <a:rPr lang="ar-DZ" dirty="0"/>
              <a:t>و لقد كان الصينيون خلال عهد إمبراطورية (</a:t>
            </a:r>
            <a:r>
              <a:rPr lang="fr-FR" dirty="0"/>
              <a:t>Han</a:t>
            </a:r>
            <a:r>
              <a:rPr lang="ar-DZ" dirty="0"/>
              <a:t>) (220-206 ق.م) مهتمين باقتناء المواد الثمينة من خلال التحري عن الآثار القديمة و جمعها و قد حكمت إمبراطورية هان الصينية خلال القرنين (206- 195 ق.م ) </a:t>
            </a:r>
            <a:endParaRPr lang="fr-FR" dirty="0"/>
          </a:p>
        </p:txBody>
      </p:sp>
    </p:spTree>
    <p:extLst>
      <p:ext uri="{BB962C8B-B14F-4D97-AF65-F5344CB8AC3E}">
        <p14:creationId xmlns:p14="http://schemas.microsoft.com/office/powerpoint/2010/main" val="8225615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22714"/>
          </a:xfrm>
        </p:spPr>
        <p:txBody>
          <a:bodyPr>
            <a:noAutofit/>
          </a:bodyPr>
          <a:lstStyle/>
          <a:p>
            <a:pPr rtl="1"/>
            <a:r>
              <a:rPr lang="ar-DZ" sz="3600" dirty="0"/>
              <a:t>أما في عهد الرومان فقد بدأ الاهتمام بجمع و اقتناء الكنوز الفنية يتنامى شيئا فشيئا و يذكر مؤرخو الرومان أن قصور الأباطرة كانت تحتوي على قاعات استعملت كمتاحف، و ضمت إصلاحات يوليوس قيصر تحريم جمع التحف في القصور الخاصة, و جعلها ملكا للدولة الرومانية</a:t>
            </a:r>
            <a:r>
              <a:rPr lang="fr-FR" sz="3600" dirty="0"/>
              <a:t/>
            </a:r>
            <a:br>
              <a:rPr lang="fr-FR" sz="3600" dirty="0"/>
            </a:br>
            <a:r>
              <a:rPr lang="ar-DZ" sz="3600" dirty="0"/>
              <a:t>و أهدى شخصيا مجموعاته الخاصة إلى المعابد، و كذلك حرص الأباطرة الرومان و على رأسهم الإمبراطور كركلا على وضع تماثيل و أعمال فنية داخل الحمامات العامة في روما حتى تكون متحفا تثقيفيا لجمهور الزائرين و المترددين على هذه </a:t>
            </a:r>
            <a:r>
              <a:rPr lang="ar-DZ" sz="3600" dirty="0" smtClean="0"/>
              <a:t>الأماكن.</a:t>
            </a:r>
            <a:endParaRPr lang="fr-FR" sz="3600" dirty="0"/>
          </a:p>
        </p:txBody>
      </p:sp>
    </p:spTree>
    <p:extLst>
      <p:ext uri="{BB962C8B-B14F-4D97-AF65-F5344CB8AC3E}">
        <p14:creationId xmlns:p14="http://schemas.microsoft.com/office/powerpoint/2010/main" val="3538167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94722"/>
          </a:xfrm>
        </p:spPr>
        <p:txBody>
          <a:bodyPr/>
          <a:lstStyle/>
          <a:p>
            <a:pPr rtl="1"/>
            <a:r>
              <a:rPr lang="ar-DZ" dirty="0" smtClean="0"/>
              <a:t>وفي </a:t>
            </a:r>
            <a:r>
              <a:rPr lang="ar-DZ" dirty="0"/>
              <a:t>بلاد الإغريق بدأت فكرة المتاحف في المدن و العابد، حيث أقيمت متاحف جمعت الكثير من التمثيل </a:t>
            </a:r>
            <a:r>
              <a:rPr lang="ar-DZ" dirty="0" smtClean="0"/>
              <a:t>والآثار </a:t>
            </a:r>
            <a:r>
              <a:rPr lang="ar-DZ" dirty="0"/>
              <a:t>الفنية، وكانت تنصب بأسلوب أخاذ لتزيين الأماكن التي رتبت فيها لتنسجم مع المكان، ولا يتفق بعض المؤرخين على أن ترتيب تلك الآثار في المعابد المذكورة كان الغرض منه الدراسة، بل كان في رأيهم للتزيين لا </a:t>
            </a:r>
            <a:r>
              <a:rPr lang="ar-DZ" dirty="0" smtClean="0"/>
              <a:t>غير.</a:t>
            </a:r>
            <a:endParaRPr lang="fr-FR" dirty="0"/>
          </a:p>
        </p:txBody>
      </p:sp>
    </p:spTree>
    <p:extLst>
      <p:ext uri="{BB962C8B-B14F-4D97-AF65-F5344CB8AC3E}">
        <p14:creationId xmlns:p14="http://schemas.microsoft.com/office/powerpoint/2010/main" val="1728233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22714"/>
          </a:xfrm>
        </p:spPr>
        <p:txBody>
          <a:bodyPr>
            <a:normAutofit/>
          </a:bodyPr>
          <a:lstStyle/>
          <a:p>
            <a:pPr rtl="1"/>
            <a:r>
              <a:rPr lang="ar-DZ" sz="3600" b="1" dirty="0" smtClean="0"/>
              <a:t>المتحف </a:t>
            </a:r>
            <a:r>
              <a:rPr lang="ar-DZ" sz="3600" b="1" dirty="0"/>
              <a:t>في العصور الوسطى:</a:t>
            </a:r>
            <a:r>
              <a:rPr lang="fr-FR" sz="3600" dirty="0"/>
              <a:t/>
            </a:r>
            <a:br>
              <a:rPr lang="fr-FR" sz="3600" dirty="0"/>
            </a:br>
            <a:r>
              <a:rPr lang="ar-DZ" sz="3600" dirty="0"/>
              <a:t>لم يهتم الناس في العصور الوسطى بمخلفات الماضي، بل جعلت أماكن العبادة في حد ذاتها متاحف صغيرة مثل الكنائس </a:t>
            </a:r>
            <a:r>
              <a:rPr lang="ar-DZ" sz="3600" dirty="0" smtClean="0"/>
              <a:t>والأديرة</a:t>
            </a:r>
            <a:r>
              <a:rPr lang="ar-DZ" sz="3600" dirty="0"/>
              <a:t>، و ذلك لما تحتويه هذه المباني من صور جميلة</a:t>
            </a:r>
            <a:r>
              <a:rPr lang="fr-FR" sz="3600" dirty="0"/>
              <a:t/>
            </a:r>
            <a:br>
              <a:rPr lang="fr-FR" sz="3600" dirty="0"/>
            </a:br>
            <a:r>
              <a:rPr lang="ar-DZ" sz="3600" dirty="0"/>
              <a:t>و رسوم </a:t>
            </a:r>
            <a:r>
              <a:rPr lang="ar-DZ" sz="3600" dirty="0" err="1"/>
              <a:t>الفريسكو</a:t>
            </a:r>
            <a:r>
              <a:rPr lang="ar-DZ" sz="3600" dirty="0"/>
              <a:t> الرائعة التي كانت تزين جدرانها، و بما احتفظت به قاعاتها المختلفة من كنوز طبيعية مثل الحلي </a:t>
            </a:r>
            <a:r>
              <a:rPr lang="ar-DZ" sz="3600" dirty="0" smtClean="0"/>
              <a:t>ونقوش </a:t>
            </a:r>
            <a:r>
              <a:rPr lang="ar-DZ" sz="3600" dirty="0"/>
              <a:t>الميناء </a:t>
            </a:r>
            <a:r>
              <a:rPr lang="ar-DZ" sz="3600" dirty="0" smtClean="0"/>
              <a:t>والمنسوجات ومن </a:t>
            </a:r>
            <a:r>
              <a:rPr lang="ar-DZ" sz="3600" dirty="0"/>
              <a:t>مميزات تلك الفترة أيضا الاهتمام بجمع بقايا القديسين </a:t>
            </a:r>
            <a:r>
              <a:rPr lang="ar-DZ" sz="3600" dirty="0" smtClean="0"/>
              <a:t>ومقتنياتهم</a:t>
            </a:r>
            <a:r>
              <a:rPr lang="ar-DZ" sz="3600" dirty="0"/>
              <a:t>، </a:t>
            </a:r>
            <a:r>
              <a:rPr lang="ar-DZ" sz="3600" dirty="0" smtClean="0"/>
              <a:t>وحفظها </a:t>
            </a:r>
            <a:r>
              <a:rPr lang="ar-DZ" sz="3600" dirty="0"/>
              <a:t>داخل المقصورات، فاكتسبت صفة التحف الثمينة</a:t>
            </a:r>
            <a:endParaRPr lang="fr-FR" sz="3600" dirty="0"/>
          </a:p>
        </p:txBody>
      </p:sp>
    </p:spTree>
    <p:extLst>
      <p:ext uri="{BB962C8B-B14F-4D97-AF65-F5344CB8AC3E}">
        <p14:creationId xmlns:p14="http://schemas.microsoft.com/office/powerpoint/2010/main" val="3045024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p:spPr>
        <p:txBody>
          <a:bodyPr>
            <a:normAutofit fontScale="90000"/>
          </a:bodyPr>
          <a:lstStyle/>
          <a:p>
            <a:pPr rtl="1"/>
            <a:r>
              <a:rPr lang="ar-DZ" sz="4000" b="1" u="sng" dirty="0">
                <a:latin typeface="Sakkal Majalla" pitchFamily="2" charset="-78"/>
                <a:cs typeface="Sakkal Majalla" pitchFamily="2" charset="-78"/>
              </a:rPr>
              <a:t>تعريف المتحف</a:t>
            </a:r>
            <a:r>
              <a:rPr lang="ar-DZ" sz="4000" b="1" dirty="0">
                <a:latin typeface="Sakkal Majalla" pitchFamily="2" charset="-78"/>
                <a:cs typeface="Sakkal Majalla" pitchFamily="2" charset="-78"/>
              </a:rPr>
              <a:t>:</a:t>
            </a:r>
            <a:r>
              <a:rPr lang="fr-FR" sz="4000" dirty="0">
                <a:latin typeface="Sakkal Majalla" pitchFamily="2" charset="-78"/>
                <a:cs typeface="Sakkal Majalla" pitchFamily="2" charset="-78"/>
              </a:rPr>
              <a:t/>
            </a:r>
            <a:br>
              <a:rPr lang="fr-FR" sz="4000" dirty="0">
                <a:latin typeface="Sakkal Majalla" pitchFamily="2" charset="-78"/>
                <a:cs typeface="Sakkal Majalla" pitchFamily="2" charset="-78"/>
              </a:rPr>
            </a:br>
            <a:r>
              <a:rPr lang="ar-DZ" sz="4000" b="1" dirty="0">
                <a:latin typeface="Sakkal Majalla" pitchFamily="2" charset="-78"/>
                <a:cs typeface="Sakkal Majalla" pitchFamily="2" charset="-78"/>
              </a:rPr>
              <a:t>أ- لغة: </a:t>
            </a:r>
            <a:r>
              <a:rPr lang="fr-FR" sz="4000" dirty="0">
                <a:latin typeface="Sakkal Majalla" pitchFamily="2" charset="-78"/>
                <a:cs typeface="Sakkal Majalla" pitchFamily="2" charset="-78"/>
              </a:rPr>
              <a:t/>
            </a:r>
            <a:br>
              <a:rPr lang="fr-FR" sz="4000" dirty="0">
                <a:latin typeface="Sakkal Majalla" pitchFamily="2" charset="-78"/>
                <a:cs typeface="Sakkal Majalla" pitchFamily="2" charset="-78"/>
              </a:rPr>
            </a:br>
            <a:r>
              <a:rPr lang="ar-DZ" sz="4000" dirty="0">
                <a:latin typeface="Sakkal Majalla" pitchFamily="2" charset="-78"/>
                <a:cs typeface="Sakkal Majalla" pitchFamily="2" charset="-78"/>
              </a:rPr>
              <a:t>المتحف لفظ مشتق من</a:t>
            </a:r>
            <a:r>
              <a:rPr lang="ar-DZ" sz="4000" b="1" dirty="0">
                <a:latin typeface="Sakkal Majalla" pitchFamily="2" charset="-78"/>
                <a:cs typeface="Sakkal Majalla" pitchFamily="2" charset="-78"/>
              </a:rPr>
              <a:t> </a:t>
            </a:r>
            <a:r>
              <a:rPr lang="ar-MA" sz="4000" b="1" dirty="0">
                <a:latin typeface="Sakkal Majalla" pitchFamily="2" charset="-78"/>
                <a:cs typeface="Sakkal Majalla" pitchFamily="2" charset="-78"/>
              </a:rPr>
              <a:t>تـحف: </a:t>
            </a:r>
            <a:r>
              <a:rPr lang="ar-MA" sz="4000" dirty="0" smtClean="0">
                <a:latin typeface="Sakkal Majalla" pitchFamily="2" charset="-78"/>
                <a:cs typeface="Sakkal Majalla" pitchFamily="2" charset="-78"/>
              </a:rPr>
              <a:t>التحفة</a:t>
            </a:r>
            <a:r>
              <a:rPr lang="ar-DZ" sz="4000" dirty="0">
                <a:latin typeface="Sakkal Majalla" pitchFamily="2" charset="-78"/>
                <a:cs typeface="Sakkal Majalla" pitchFamily="2" charset="-78"/>
              </a:rPr>
              <a:t>،</a:t>
            </a:r>
            <a:r>
              <a:rPr lang="ar-MA" sz="4000" dirty="0" smtClean="0">
                <a:latin typeface="Sakkal Majalla" pitchFamily="2" charset="-78"/>
                <a:cs typeface="Sakkal Majalla" pitchFamily="2" charset="-78"/>
              </a:rPr>
              <a:t>الطرفة </a:t>
            </a:r>
            <a:r>
              <a:rPr lang="ar-MA" sz="4000" dirty="0">
                <a:latin typeface="Sakkal Majalla" pitchFamily="2" charset="-78"/>
                <a:cs typeface="Sakkal Majalla" pitchFamily="2" charset="-78"/>
              </a:rPr>
              <a:t>من الفاكهة و غيرها من الرياحين، و التحفة: ما أتحفت به الرجل من البر و اللطف و النغص ، و كذلك التحفة ، بفتح الحاء، و الجمع تحف، و قد أتحفه بها و أتحفه</a:t>
            </a:r>
            <a:r>
              <a:rPr lang="ar-MA" sz="4000" dirty="0" smtClean="0">
                <a:latin typeface="Sakkal Majalla" pitchFamily="2" charset="-78"/>
                <a:cs typeface="Sakkal Majalla" pitchFamily="2" charset="-78"/>
              </a:rPr>
              <a:t>,</a:t>
            </a:r>
            <a:r>
              <a:rPr lang="fr-FR" sz="4000" dirty="0" smtClean="0">
                <a:latin typeface="Sakkal Majalla" pitchFamily="2" charset="-78"/>
                <a:cs typeface="Sakkal Majalla" pitchFamily="2" charset="-78"/>
              </a:rPr>
              <a:t> </a:t>
            </a:r>
            <a:r>
              <a:rPr lang="ar-MA" sz="4000" dirty="0" smtClean="0">
                <a:latin typeface="Sakkal Majalla" pitchFamily="2" charset="-78"/>
                <a:cs typeface="Sakkal Majalla" pitchFamily="2" charset="-78"/>
              </a:rPr>
              <a:t>و </a:t>
            </a:r>
            <a:r>
              <a:rPr lang="ar-MA" sz="4000" dirty="0">
                <a:latin typeface="Sakkal Majalla" pitchFamily="2" charset="-78"/>
                <a:cs typeface="Sakkal Majalla" pitchFamily="2" charset="-78"/>
              </a:rPr>
              <a:t>قال الأزهري  أصل التحفة وحفة</a:t>
            </a:r>
            <a:r>
              <a:rPr lang="ar-DZ" sz="4000" dirty="0">
                <a:latin typeface="Sakkal Majalla" pitchFamily="2" charset="-78"/>
                <a:cs typeface="Sakkal Majalla" pitchFamily="2" charset="-78"/>
              </a:rPr>
              <a:t>،</a:t>
            </a:r>
            <a:r>
              <a:rPr lang="ar-DZ" sz="4000" b="1" dirty="0">
                <a:latin typeface="Sakkal Majalla" pitchFamily="2" charset="-78"/>
                <a:cs typeface="Sakkal Majalla" pitchFamily="2" charset="-78"/>
              </a:rPr>
              <a:t> </a:t>
            </a:r>
            <a:r>
              <a:rPr lang="ar-MA" sz="4000" dirty="0">
                <a:latin typeface="Sakkal Majalla" pitchFamily="2" charset="-78"/>
                <a:cs typeface="Sakkal Majalla" pitchFamily="2" charset="-78"/>
              </a:rPr>
              <a:t>يراد بالمتحف لغة موضع التحف الفنية والأثرية و جمعها تحف و الجمع متاحف، تحف أتحف الشيء بالشيء، و أتحفه به، أهداه إياه و أعطاه إياها و التحفة جمعها تحف و تحائف، و الشيء الفاخر الثمين أو البر و اللطف و الترفة الهدية و قيل أصل التحفة و معناها التقرب و الدنو.</a:t>
            </a:r>
            <a:r>
              <a:rPr lang="fr-FR" sz="4000" dirty="0">
                <a:latin typeface="Sakkal Majalla" pitchFamily="2" charset="-78"/>
                <a:cs typeface="Sakkal Majalla" pitchFamily="2" charset="-78"/>
              </a:rPr>
              <a:t> </a:t>
            </a:r>
            <a:r>
              <a:rPr lang="fr-FR" dirty="0"/>
              <a:t/>
            </a:r>
            <a:br>
              <a:rPr lang="fr-FR" dirty="0"/>
            </a:br>
            <a:endParaRPr lang="fr-FR" dirty="0"/>
          </a:p>
        </p:txBody>
      </p:sp>
    </p:spTree>
    <p:extLst>
      <p:ext uri="{BB962C8B-B14F-4D97-AF65-F5344CB8AC3E}">
        <p14:creationId xmlns:p14="http://schemas.microsoft.com/office/powerpoint/2010/main" val="4567315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16632"/>
            <a:ext cx="8712968" cy="6624736"/>
          </a:xfrm>
        </p:spPr>
        <p:txBody>
          <a:bodyPr>
            <a:normAutofit/>
          </a:bodyPr>
          <a:lstStyle/>
          <a:p>
            <a:pPr rtl="1"/>
            <a:r>
              <a:rPr lang="ar-DZ" sz="3600" b="1" dirty="0"/>
              <a:t>المتاحف في العالم الإسلامي :</a:t>
            </a:r>
            <a:r>
              <a:rPr lang="fr-FR" sz="3600" dirty="0"/>
              <a:t/>
            </a:r>
            <a:br>
              <a:rPr lang="fr-FR" sz="3600" dirty="0"/>
            </a:br>
            <a:r>
              <a:rPr lang="ar-DZ" sz="3600" dirty="0"/>
              <a:t>عرف المسلمون جمع التحف مند أن أصبحت الخلافة في يد الأمويين، فقد كانت قصور الأمويين و العباسيين تحتوي على الأواني </a:t>
            </a:r>
            <a:r>
              <a:rPr lang="ar-DZ" sz="3600" dirty="0" smtClean="0"/>
              <a:t>والمنسوجات </a:t>
            </a:r>
            <a:r>
              <a:rPr lang="ar-DZ" sz="3600" dirty="0"/>
              <a:t>الفاخرة لاستخدامها في حياتهم اليومية </a:t>
            </a:r>
            <a:br>
              <a:rPr lang="ar-DZ" sz="3600" dirty="0"/>
            </a:br>
            <a:r>
              <a:rPr lang="ar-DZ" sz="3600" dirty="0" smtClean="0"/>
              <a:t>والحقيقة </a:t>
            </a:r>
            <a:r>
              <a:rPr lang="ar-DZ" sz="3600" dirty="0"/>
              <a:t>أن العرب لم يعرفوا نظام المتحف العام، و لكنهم عرفوا المتحف الخاص و الخزائن المليئة و لاسيما عند الخلفاء و الوزراء الذين احتوت خزائنهم على كل نفيس و نادر</a:t>
            </a:r>
            <a:r>
              <a:rPr lang="ar-DZ" sz="3600" dirty="0" smtClean="0"/>
              <a:t>، واحتوت </a:t>
            </a:r>
            <a:r>
              <a:rPr lang="ar-DZ" sz="3600" dirty="0"/>
              <a:t>قصور الأمويين في بادية الشام على كثير من الأشياء الثمينة و لم يبق منها سوى جدارية أو أرضية فسيفسائية في حماماتهم و في قصورهم</a:t>
            </a:r>
            <a:endParaRPr lang="fr-FR" sz="3600" dirty="0"/>
          </a:p>
        </p:txBody>
      </p:sp>
    </p:spTree>
    <p:extLst>
      <p:ext uri="{BB962C8B-B14F-4D97-AF65-F5344CB8AC3E}">
        <p14:creationId xmlns:p14="http://schemas.microsoft.com/office/powerpoint/2010/main" val="26912088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22714"/>
          </a:xfrm>
        </p:spPr>
        <p:txBody>
          <a:bodyPr>
            <a:normAutofit/>
          </a:bodyPr>
          <a:lstStyle/>
          <a:p>
            <a:pPr rtl="1"/>
            <a:r>
              <a:rPr lang="ar-DZ" sz="3600" dirty="0"/>
              <a:t>و نضيف إلى ذلك قصور خلفاء الدولة العثمانية التي ملئت بالآثار و التحف و نذكر على سبيل المثال لا الحصر القصر الكبير الذي يعرف اليــوم باسم </a:t>
            </a:r>
            <a:r>
              <a:rPr lang="ar-DZ" sz="3600" dirty="0" smtClean="0"/>
              <a:t>"طوبقا بيسراي"</a:t>
            </a:r>
            <a:r>
              <a:rPr lang="ar-DZ" sz="3600" dirty="0"/>
              <a:t/>
            </a:r>
            <a:br>
              <a:rPr lang="ar-DZ" sz="3600" dirty="0"/>
            </a:br>
            <a:r>
              <a:rPr lang="ar-DZ" sz="3600" dirty="0"/>
              <a:t>(</a:t>
            </a:r>
            <a:r>
              <a:rPr lang="fr-FR" sz="3600" dirty="0"/>
              <a:t>Topkapi </a:t>
            </a:r>
            <a:r>
              <a:rPr lang="fr-FR" sz="3600" dirty="0" err="1"/>
              <a:t>soray</a:t>
            </a:r>
            <a:r>
              <a:rPr lang="ar-DZ" sz="3600" dirty="0"/>
              <a:t>) </a:t>
            </a:r>
            <a:r>
              <a:rPr lang="ar-DZ" sz="3600" dirty="0" smtClean="0"/>
              <a:t>بإسطنبول </a:t>
            </a:r>
            <a:r>
              <a:rPr lang="ar-DZ" sz="3600" dirty="0"/>
              <a:t>و الذي يضم أعظم التحف الإسلامية التي جمعها الحكام، ففي  </a:t>
            </a:r>
            <a:r>
              <a:rPr lang="fr-FR" sz="3600" dirty="0"/>
              <a:t/>
            </a:r>
            <a:br>
              <a:rPr lang="fr-FR" sz="3600" dirty="0"/>
            </a:br>
            <a:r>
              <a:rPr lang="ar-DZ" sz="3600" dirty="0"/>
              <a:t>أروقة ه</a:t>
            </a:r>
            <a:r>
              <a:rPr lang="ar-MA" sz="3600" dirty="0"/>
              <a:t>ذ</a:t>
            </a:r>
            <a:r>
              <a:rPr lang="ar-DZ" sz="3600" dirty="0"/>
              <a:t>ا المتحف تعرض أنواع الملابس الخاصة التي كان يمتلكها السلاطين و أسلحتهم و خيلهم و ما كانوا يمتلكونه من الخزف الصيني والمصاحف </a:t>
            </a:r>
            <a:r>
              <a:rPr lang="ar-DZ" sz="3600" dirty="0" smtClean="0"/>
              <a:t>النادرة.</a:t>
            </a:r>
            <a:r>
              <a:rPr lang="fr-FR" sz="3600" dirty="0"/>
              <a:t/>
            </a:r>
            <a:br>
              <a:rPr lang="fr-FR" sz="3600" dirty="0"/>
            </a:br>
            <a:endParaRPr lang="fr-FR" sz="3600" dirty="0"/>
          </a:p>
        </p:txBody>
      </p:sp>
    </p:spTree>
    <p:extLst>
      <p:ext uri="{BB962C8B-B14F-4D97-AF65-F5344CB8AC3E}">
        <p14:creationId xmlns:p14="http://schemas.microsoft.com/office/powerpoint/2010/main" val="2560290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22714"/>
          </a:xfrm>
        </p:spPr>
        <p:txBody>
          <a:bodyPr/>
          <a:lstStyle/>
          <a:p>
            <a:pPr rtl="1"/>
            <a:r>
              <a:rPr lang="ar-DZ" b="1" dirty="0"/>
              <a:t>المتاحف في عصر النهضة في أوروبا:</a:t>
            </a:r>
            <a:r>
              <a:rPr lang="fr-FR" dirty="0"/>
              <a:t/>
            </a:r>
            <a:br>
              <a:rPr lang="fr-FR" dirty="0"/>
            </a:br>
            <a:r>
              <a:rPr lang="ar-DZ" dirty="0"/>
              <a:t>تأسست المتاحف بمفهومها الحديث وأصبحت ملك للدولة حوالي منتصف القرن الثامن عشر (18م)، ويعد متحف أشموليان (</a:t>
            </a:r>
            <a:r>
              <a:rPr lang="fr-FR" dirty="0"/>
              <a:t>Musée </a:t>
            </a:r>
            <a:r>
              <a:rPr lang="fr-FR" dirty="0" err="1"/>
              <a:t>Ashmolean</a:t>
            </a:r>
            <a:r>
              <a:rPr lang="ar-DZ" dirty="0"/>
              <a:t>) في جامعة أكسفورد أول مؤسسة متحفية كبيرة معدة خصيصا لأغراض العرض ومفتوحة للجمهور، ومنظمة على أساس دراسي</a:t>
            </a:r>
            <a:endParaRPr lang="fr-FR" dirty="0"/>
          </a:p>
        </p:txBody>
      </p:sp>
    </p:spTree>
    <p:extLst>
      <p:ext uri="{BB962C8B-B14F-4D97-AF65-F5344CB8AC3E}">
        <p14:creationId xmlns:p14="http://schemas.microsoft.com/office/powerpoint/2010/main" val="26000524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22714"/>
          </a:xfrm>
        </p:spPr>
        <p:txBody>
          <a:bodyPr>
            <a:normAutofit fontScale="90000"/>
          </a:bodyPr>
          <a:lstStyle/>
          <a:p>
            <a:pPr rtl="1"/>
            <a:r>
              <a:rPr lang="ar-DZ" dirty="0"/>
              <a:t>في سنة (1793 م) أفتتح متحف اللوفر (</a:t>
            </a:r>
            <a:r>
              <a:rPr lang="fr-FR" dirty="0"/>
              <a:t>Louvre</a:t>
            </a:r>
            <a:r>
              <a:rPr lang="ar-DZ" dirty="0"/>
              <a:t>) بباريس وكان يسمى باسم نابليون وكان مخصصا لعرض القطع الفنية التي استولى عليها بونابرت خلال حروبه، ثم عرف باسمه </a:t>
            </a:r>
            <a:r>
              <a:rPr lang="ar-DZ" dirty="0" err="1"/>
              <a:t>ال</a:t>
            </a:r>
            <a:r>
              <a:rPr lang="ar-SA" dirty="0"/>
              <a:t>حالي</a:t>
            </a:r>
            <a:r>
              <a:rPr lang="ar-DZ" dirty="0"/>
              <a:t> بعد قيام الثورة الفرنسية وقد افتتح المتحف للجمهور كمتحف شعبي على مستوى العالم كله، </a:t>
            </a:r>
            <a:r>
              <a:rPr lang="ar-SA" dirty="0"/>
              <a:t>و</a:t>
            </a:r>
            <a:r>
              <a:rPr lang="ar-DZ" dirty="0"/>
              <a:t>تلا ذلك افتتاح متحف </a:t>
            </a:r>
            <a:r>
              <a:rPr lang="ar-DZ" dirty="0" err="1"/>
              <a:t>البرادو</a:t>
            </a:r>
            <a:r>
              <a:rPr lang="ar-DZ" dirty="0"/>
              <a:t> (</a:t>
            </a:r>
            <a:r>
              <a:rPr lang="fr-FR" dirty="0" err="1"/>
              <a:t>Parado</a:t>
            </a:r>
            <a:r>
              <a:rPr lang="ar-DZ" dirty="0"/>
              <a:t>)</a:t>
            </a:r>
            <a:r>
              <a:rPr lang="fr-FR" baseline="30000" dirty="0">
                <a:hlinkClick r:id="rId2" action="ppaction://hlinkfile"/>
              </a:rPr>
              <a:t>*</a:t>
            </a:r>
            <a:r>
              <a:rPr lang="ar-DZ" dirty="0"/>
              <a:t>  بمدينة مدريد سنة (1809 م) </a:t>
            </a:r>
            <a:r>
              <a:rPr lang="fr-FR" baseline="30000" dirty="0">
                <a:hlinkClick r:id="rId3" action="ppaction://hlinkfile"/>
              </a:rPr>
              <a:t>*</a:t>
            </a:r>
            <a:r>
              <a:rPr lang="fr-FR" dirty="0"/>
              <a:t> </a:t>
            </a:r>
            <a:r>
              <a:rPr lang="ar-DZ" dirty="0"/>
              <a:t> - كان متحف برادو وقفا على بلاط وملوك </a:t>
            </a:r>
            <a:r>
              <a:rPr lang="ar-DZ" dirty="0" err="1" smtClean="0"/>
              <a:t>اسبانيا</a:t>
            </a:r>
            <a:r>
              <a:rPr lang="ar-DZ" dirty="0" smtClean="0"/>
              <a:t> </a:t>
            </a:r>
            <a:r>
              <a:rPr lang="ar-DZ" dirty="0"/>
              <a:t>واحد من أعظم المتاحف في أوربا، فتح للجمهور سنة </a:t>
            </a:r>
            <a:r>
              <a:rPr lang="ar-DZ" dirty="0" smtClean="0"/>
              <a:t>1819</a:t>
            </a:r>
            <a:endParaRPr lang="fr-FR" dirty="0"/>
          </a:p>
        </p:txBody>
      </p:sp>
    </p:spTree>
    <p:extLst>
      <p:ext uri="{BB962C8B-B14F-4D97-AF65-F5344CB8AC3E}">
        <p14:creationId xmlns:p14="http://schemas.microsoft.com/office/powerpoint/2010/main" val="36750761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94722"/>
          </a:xfrm>
        </p:spPr>
        <p:txBody>
          <a:bodyPr/>
          <a:lstStyle/>
          <a:p>
            <a:pPr rtl="1"/>
            <a:r>
              <a:rPr lang="ar-DZ" dirty="0"/>
              <a:t>ثم المتحف القديم (</a:t>
            </a:r>
            <a:r>
              <a:rPr lang="fr-FR" dirty="0"/>
              <a:t>Muse </a:t>
            </a:r>
            <a:r>
              <a:rPr lang="fr-FR" dirty="0" err="1"/>
              <a:t>Alte</a:t>
            </a:r>
            <a:r>
              <a:rPr lang="ar-DZ" dirty="0"/>
              <a:t>)  ببرلين سنة (1830م)، أما في الولايات المتحدة الأمريكية فتح متحف بوسطن للفنون الجميلة سنة (1870 م</a:t>
            </a:r>
            <a:r>
              <a:rPr lang="ar-DZ" dirty="0" smtClean="0"/>
              <a:t>)، ومتحف </a:t>
            </a:r>
            <a:r>
              <a:rPr lang="ar-DZ" dirty="0"/>
              <a:t>الميترو بولتان (</a:t>
            </a:r>
            <a:r>
              <a:rPr lang="fr-FR" dirty="0"/>
              <a:t>Metro- </a:t>
            </a:r>
            <a:r>
              <a:rPr lang="fr-FR" dirty="0" err="1"/>
              <a:t>Politain</a:t>
            </a:r>
            <a:r>
              <a:rPr lang="ar-DZ" dirty="0"/>
              <a:t>)  بنيويورك في نفس السنة ثم متحف العلوم والفنون بمدينة واشنطن سنة (1873 م) </a:t>
            </a:r>
            <a:endParaRPr lang="fr-FR" dirty="0"/>
          </a:p>
        </p:txBody>
      </p:sp>
    </p:spTree>
    <p:extLst>
      <p:ext uri="{BB962C8B-B14F-4D97-AF65-F5344CB8AC3E}">
        <p14:creationId xmlns:p14="http://schemas.microsoft.com/office/powerpoint/2010/main" val="29914835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250706"/>
          </a:xfrm>
        </p:spPr>
        <p:txBody>
          <a:bodyPr>
            <a:normAutofit/>
          </a:bodyPr>
          <a:lstStyle/>
          <a:p>
            <a:pPr rtl="1"/>
            <a:r>
              <a:rPr lang="ar-SA" sz="3600" b="1" dirty="0"/>
              <a:t>- </a:t>
            </a:r>
            <a:r>
              <a:rPr lang="ar-DZ" sz="3600" b="1" dirty="0"/>
              <a:t>المتاحف في العالم العربي الحديث</a:t>
            </a:r>
            <a:r>
              <a:rPr lang="ar-DZ" sz="3600" dirty="0"/>
              <a:t>:</a:t>
            </a:r>
            <a:r>
              <a:rPr lang="fr-FR" sz="3600" dirty="0"/>
              <a:t/>
            </a:r>
            <a:br>
              <a:rPr lang="fr-FR" sz="3600" dirty="0"/>
            </a:br>
            <a:r>
              <a:rPr lang="ar-DZ" sz="3600" dirty="0"/>
              <a:t>       جاءت المتاحف متأخرة بالمقارنة بالبلدان الأجنبية، ويعد متحف " بولاق" بمصر من أول المتاحف التي عرفتها العواصم العربية وذلك سنة 1858م</a:t>
            </a:r>
            <a:r>
              <a:rPr lang="ar-DZ" sz="3600" dirty="0" smtClean="0"/>
              <a:t>.</a:t>
            </a:r>
            <a:r>
              <a:rPr lang="ar-DZ" sz="3600" b="1" dirty="0" smtClean="0"/>
              <a:t>                               </a:t>
            </a:r>
            <a:r>
              <a:rPr lang="fr-FR" sz="3600" dirty="0"/>
              <a:t/>
            </a:r>
            <a:br>
              <a:rPr lang="fr-FR" sz="3600" dirty="0"/>
            </a:br>
            <a:r>
              <a:rPr lang="ar-DZ" sz="3600" dirty="0"/>
              <a:t>فعندما كثر في مصر نهب وتهريب كنوز الآثار المصرية القديمة خارج مصر، صدر مرسوم من محمد علي باشا سنة(1835 م) بأمر منهم بإنشاء مصلحة الآثار ومتحف للآثار " بولاق" ثم أفتتح المتحف، متحف باردو</a:t>
            </a:r>
            <a:r>
              <a:rPr lang="fr-FR" sz="3600" dirty="0"/>
              <a:t> (Bardo)</a:t>
            </a:r>
            <a:r>
              <a:rPr lang="ar-DZ" sz="3600" dirty="0"/>
              <a:t> بتونس سنة(1888م)، </a:t>
            </a:r>
            <a:endParaRPr lang="fr-FR" sz="3600" dirty="0"/>
          </a:p>
        </p:txBody>
      </p:sp>
    </p:spTree>
    <p:extLst>
      <p:ext uri="{BB962C8B-B14F-4D97-AF65-F5344CB8AC3E}">
        <p14:creationId xmlns:p14="http://schemas.microsoft.com/office/powerpoint/2010/main" val="13304475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94722"/>
          </a:xfrm>
        </p:spPr>
        <p:txBody>
          <a:bodyPr/>
          <a:lstStyle/>
          <a:p>
            <a:r>
              <a:rPr lang="ar-SA" dirty="0"/>
              <a:t>و</a:t>
            </a:r>
            <a:r>
              <a:rPr lang="ar-DZ" dirty="0"/>
              <a:t>المتحف الوطني للآثار بالجزائر سنة (1897م)، وبعدها متحف بغداد (1925م) ، ومتحف للآثار الكلاسيكية بليبيا </a:t>
            </a:r>
            <a:br>
              <a:rPr lang="ar-DZ" dirty="0"/>
            </a:br>
            <a:r>
              <a:rPr lang="ar-DZ" dirty="0"/>
              <a:t>سنة (1936م)</a:t>
            </a:r>
            <a:r>
              <a:rPr lang="ar-DZ" baseline="30000" dirty="0"/>
              <a:t> </a:t>
            </a:r>
            <a:r>
              <a:rPr lang="ar-DZ" dirty="0"/>
              <a:t>والمتحف الوطني في دمشق بسوريا سنة(1936 م)، وأنشئ أول متحف بالمغرب الأقصى (المملكة المغربية) وهو متحف أقيم على موقع أثري سنة(1915م) إلى أن تم بناء متحف في العاصمة الرباط سنة (1931م)</a:t>
            </a:r>
            <a:r>
              <a:rPr lang="fr-FR" dirty="0"/>
              <a:t/>
            </a:r>
            <a:br>
              <a:rPr lang="fr-FR" dirty="0"/>
            </a:br>
            <a:endParaRPr lang="fr-FR" dirty="0"/>
          </a:p>
        </p:txBody>
      </p:sp>
    </p:spTree>
    <p:extLst>
      <p:ext uri="{BB962C8B-B14F-4D97-AF65-F5344CB8AC3E}">
        <p14:creationId xmlns:p14="http://schemas.microsoft.com/office/powerpoint/2010/main" val="3491458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94722"/>
          </a:xfrm>
        </p:spPr>
        <p:txBody>
          <a:bodyPr/>
          <a:lstStyle/>
          <a:p>
            <a:pPr lvl="0" rtl="1"/>
            <a:r>
              <a:rPr lang="ar-DZ" sz="5400" b="1" dirty="0" smtClean="0">
                <a:latin typeface="Microsoft Uighur" pitchFamily="2" charset="-78"/>
                <a:cs typeface="Microsoft Uighur" pitchFamily="2" charset="-78"/>
              </a:rPr>
              <a:t>عوامل وأسباب نشأت المتاحف:</a:t>
            </a:r>
            <a:r>
              <a:rPr lang="ar-DZ" dirty="0" smtClean="0">
                <a:latin typeface="Microsoft Uighur" pitchFamily="2" charset="-78"/>
                <a:cs typeface="Microsoft Uighur" pitchFamily="2" charset="-78"/>
              </a:rPr>
              <a:t/>
            </a:r>
            <a:br>
              <a:rPr lang="ar-DZ" dirty="0" smtClean="0">
                <a:latin typeface="Microsoft Uighur" pitchFamily="2" charset="-78"/>
                <a:cs typeface="Microsoft Uighur" pitchFamily="2" charset="-78"/>
              </a:rPr>
            </a:br>
            <a:r>
              <a:rPr lang="ar-DZ" b="1" dirty="0" smtClean="0">
                <a:latin typeface="Microsoft Uighur" pitchFamily="2" charset="-78"/>
              </a:rPr>
              <a:t>-</a:t>
            </a:r>
            <a:r>
              <a:rPr lang="ar-DZ" dirty="0" smtClean="0">
                <a:latin typeface="Microsoft Uighur" pitchFamily="2" charset="-78"/>
                <a:cs typeface="Microsoft Uighur" pitchFamily="2" charset="-78"/>
              </a:rPr>
              <a:t> </a:t>
            </a:r>
            <a:r>
              <a:rPr lang="ar-DZ" dirty="0" smtClean="0"/>
              <a:t>الحنين </a:t>
            </a:r>
            <a:r>
              <a:rPr lang="ar-DZ" dirty="0"/>
              <a:t>إلى الماضي.</a:t>
            </a:r>
            <a:r>
              <a:rPr lang="fr-FR" dirty="0"/>
              <a:t/>
            </a:r>
            <a:br>
              <a:rPr lang="fr-FR" dirty="0"/>
            </a:br>
            <a:r>
              <a:rPr lang="ar-DZ" dirty="0" smtClean="0"/>
              <a:t>- حرص </a:t>
            </a:r>
            <a:r>
              <a:rPr lang="ar-DZ" dirty="0"/>
              <a:t>الإنسان على كل ما يتعلق بالتراث و الأشياء الآخذة في الزوال و الانقراض.</a:t>
            </a:r>
            <a:r>
              <a:rPr lang="fr-FR" dirty="0"/>
              <a:t/>
            </a:r>
            <a:br>
              <a:rPr lang="fr-FR" dirty="0"/>
            </a:br>
            <a:r>
              <a:rPr lang="ar-DZ" dirty="0" smtClean="0"/>
              <a:t>-السياحة </a:t>
            </a:r>
            <a:r>
              <a:rPr lang="ar-DZ" dirty="0"/>
              <a:t>بأنواعها من سياحة </a:t>
            </a:r>
            <a:r>
              <a:rPr lang="ar-DZ" dirty="0" smtClean="0"/>
              <a:t>تثقيفية، دينية،  و </a:t>
            </a:r>
            <a:r>
              <a:rPr lang="ar-DZ" dirty="0"/>
              <a:t>ترفيهية.</a:t>
            </a:r>
            <a:r>
              <a:rPr lang="fr-FR" dirty="0"/>
              <a:t/>
            </a:r>
            <a:br>
              <a:rPr lang="fr-FR" dirty="0"/>
            </a:br>
            <a:r>
              <a:rPr lang="ar-DZ" dirty="0" smtClean="0"/>
              <a:t>-الحفائر والتنقيب وازدياد </a:t>
            </a:r>
            <a:r>
              <a:rPr lang="ar-DZ" dirty="0"/>
              <a:t>الاهتمام بعلم الآثار.</a:t>
            </a:r>
            <a:r>
              <a:rPr lang="fr-FR" dirty="0"/>
              <a:t/>
            </a:r>
            <a:br>
              <a:rPr lang="fr-FR" dirty="0"/>
            </a:br>
            <a:endParaRPr lang="fr-FR" dirty="0">
              <a:latin typeface="Microsoft Uighur" pitchFamily="2" charset="-78"/>
              <a:cs typeface="Microsoft Uighur" pitchFamily="2" charset="-78"/>
            </a:endParaRPr>
          </a:p>
        </p:txBody>
      </p:sp>
    </p:spTree>
    <p:extLst>
      <p:ext uri="{BB962C8B-B14F-4D97-AF65-F5344CB8AC3E}">
        <p14:creationId xmlns:p14="http://schemas.microsoft.com/office/powerpoint/2010/main" val="24211300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22714"/>
          </a:xfrm>
        </p:spPr>
        <p:txBody>
          <a:bodyPr/>
          <a:lstStyle/>
          <a:p>
            <a:pPr lvl="0" rtl="1"/>
            <a:r>
              <a:rPr lang="ar-DZ" dirty="0" smtClean="0"/>
              <a:t>-اهتمام </a:t>
            </a:r>
            <a:r>
              <a:rPr lang="ar-DZ" dirty="0"/>
              <a:t>الشعوب بتخليد رموز العظماء في مجالات الفكر و الفن، و العلم، و الأدب </a:t>
            </a:r>
            <a:br>
              <a:rPr lang="ar-DZ" dirty="0"/>
            </a:br>
            <a:r>
              <a:rPr lang="ar-DZ" dirty="0" smtClean="0"/>
              <a:t>والسياسة</a:t>
            </a:r>
            <a:r>
              <a:rPr lang="ar-DZ" dirty="0"/>
              <a:t>.</a:t>
            </a:r>
            <a:r>
              <a:rPr lang="fr-FR" dirty="0"/>
              <a:t/>
            </a:r>
            <a:br>
              <a:rPr lang="fr-FR" dirty="0"/>
            </a:br>
            <a:r>
              <a:rPr lang="ar-DZ" dirty="0" smtClean="0"/>
              <a:t>-زيادة </a:t>
            </a:r>
            <a:r>
              <a:rPr lang="ar-DZ" dirty="0"/>
              <a:t>الوعي بدور المتحف في تقدم وازدهار المجتمعات.</a:t>
            </a:r>
            <a:r>
              <a:rPr lang="fr-FR" dirty="0"/>
              <a:t/>
            </a:r>
            <a:br>
              <a:rPr lang="fr-FR" dirty="0"/>
            </a:br>
            <a:r>
              <a:rPr lang="ar-DZ" dirty="0" smtClean="0"/>
              <a:t>-الاهتمام </a:t>
            </a:r>
            <a:r>
              <a:rPr lang="ar-DZ" dirty="0"/>
              <a:t>بالمعارض المؤقتة وانتقاء أجمل المعروضات لعرضها بها.</a:t>
            </a:r>
            <a:r>
              <a:rPr lang="fr-FR" dirty="0"/>
              <a:t/>
            </a:r>
            <a:br>
              <a:rPr lang="fr-FR" dirty="0"/>
            </a:br>
            <a:endParaRPr lang="fr-FR" dirty="0"/>
          </a:p>
        </p:txBody>
      </p:sp>
    </p:spTree>
    <p:extLst>
      <p:ext uri="{BB962C8B-B14F-4D97-AF65-F5344CB8AC3E}">
        <p14:creationId xmlns:p14="http://schemas.microsoft.com/office/powerpoint/2010/main" val="20488189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568952" cy="6322714"/>
          </a:xfrm>
        </p:spPr>
        <p:txBody>
          <a:bodyPr/>
          <a:lstStyle/>
          <a:p>
            <a:pPr lvl="0" rtl="1"/>
            <a:r>
              <a:rPr lang="ar-DZ" dirty="0" smtClean="0"/>
              <a:t>-إنشاء </a:t>
            </a:r>
            <a:r>
              <a:rPr lang="ar-DZ" dirty="0"/>
              <a:t>الدراسات الأكاديمية لتحديث و تطوير العلوم المتحفية.</a:t>
            </a:r>
            <a:r>
              <a:rPr lang="fr-FR" dirty="0"/>
              <a:t/>
            </a:r>
            <a:br>
              <a:rPr lang="fr-FR" dirty="0"/>
            </a:br>
            <a:r>
              <a:rPr lang="ar-DZ" dirty="0" smtClean="0"/>
              <a:t>-حرص </a:t>
            </a:r>
            <a:r>
              <a:rPr lang="ar-DZ" dirty="0"/>
              <a:t>الإنسان بطبيعته على جمع كل ما هو جميل وقيم، وقديم ولاسيما التحف </a:t>
            </a:r>
            <a:r>
              <a:rPr lang="ar-DZ" dirty="0" smtClean="0"/>
              <a:t>النادرة </a:t>
            </a:r>
            <a:r>
              <a:rPr lang="ar-DZ" dirty="0"/>
              <a:t/>
            </a:r>
            <a:br>
              <a:rPr lang="ar-DZ" dirty="0"/>
            </a:br>
            <a:r>
              <a:rPr lang="ar-DZ" dirty="0"/>
              <a:t>و ما يترتب على ذلك من بيع تلك المجموعات الخاصة أو إهدائها إلى الدولة بعد </a:t>
            </a:r>
            <a:r>
              <a:rPr lang="ar-DZ" dirty="0" smtClean="0"/>
              <a:t>الوفاة.</a:t>
            </a:r>
            <a:endParaRPr lang="fr-FR" dirty="0"/>
          </a:p>
        </p:txBody>
      </p:sp>
    </p:spTree>
    <p:extLst>
      <p:ext uri="{BB962C8B-B14F-4D97-AF65-F5344CB8AC3E}">
        <p14:creationId xmlns:p14="http://schemas.microsoft.com/office/powerpoint/2010/main" val="811462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16632"/>
            <a:ext cx="8712968" cy="6552728"/>
          </a:xfrm>
        </p:spPr>
        <p:txBody>
          <a:bodyPr>
            <a:normAutofit fontScale="90000"/>
          </a:bodyPr>
          <a:lstStyle/>
          <a:p>
            <a:pPr rtl="1"/>
            <a:r>
              <a:rPr lang="ar-DZ" b="1" dirty="0"/>
              <a:t>ب-</a:t>
            </a:r>
            <a:r>
              <a:rPr lang="ar-DZ" dirty="0"/>
              <a:t>ا</a:t>
            </a:r>
            <a:r>
              <a:rPr lang="ar-DZ" b="1" dirty="0"/>
              <a:t>صطلاحا:</a:t>
            </a:r>
            <a:r>
              <a:rPr lang="fr-FR" dirty="0"/>
              <a:t/>
            </a:r>
            <a:br>
              <a:rPr lang="fr-FR" dirty="0"/>
            </a:br>
            <a:r>
              <a:rPr lang="fr-FR" dirty="0"/>
              <a:t/>
            </a:r>
            <a:br>
              <a:rPr lang="fr-FR" dirty="0"/>
            </a:br>
            <a:r>
              <a:rPr lang="ar-DZ" dirty="0"/>
              <a:t>المتحف هو تلك المؤسسة التربوية  غير التجارية التي لا تهدف إلى ربح معين, سوى المردود التربوي و </a:t>
            </a:r>
            <a:r>
              <a:rPr lang="ar-DZ" dirty="0" smtClean="0"/>
              <a:t>التثقيفي، والتعليمي </a:t>
            </a:r>
            <a:r>
              <a:rPr lang="ar-DZ" dirty="0"/>
              <a:t>الجيد ومن بين التعاريف التي قدم</a:t>
            </a:r>
            <a:r>
              <a:rPr lang="ar-SA" dirty="0"/>
              <a:t>ت</a:t>
            </a:r>
            <a:r>
              <a:rPr lang="ar-DZ" dirty="0"/>
              <a:t> حول مفهوم المتحف نذكر ذلك المفهوم الذي قدمته منظمة الأمريكية للمتاحف </a:t>
            </a:r>
            <a:r>
              <a:rPr lang="en-US" dirty="0"/>
              <a:t>The American Association of </a:t>
            </a:r>
            <a:r>
              <a:rPr lang="en-US" dirty="0" err="1"/>
              <a:t>Muséums</a:t>
            </a:r>
            <a:r>
              <a:rPr lang="en-US" dirty="0"/>
              <a:t> (AAM) </a:t>
            </a:r>
            <a:br>
              <a:rPr lang="en-US" dirty="0"/>
            </a:br>
            <a:r>
              <a:rPr lang="ar-DZ" dirty="0"/>
              <a:t> </a:t>
            </a:r>
            <a:endParaRPr lang="fr-FR" dirty="0"/>
          </a:p>
        </p:txBody>
      </p:sp>
    </p:spTree>
    <p:extLst>
      <p:ext uri="{BB962C8B-B14F-4D97-AF65-F5344CB8AC3E}">
        <p14:creationId xmlns:p14="http://schemas.microsoft.com/office/powerpoint/2010/main" val="5927631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250706"/>
          </a:xfrm>
        </p:spPr>
        <p:txBody>
          <a:bodyPr/>
          <a:lstStyle/>
          <a:p>
            <a:endParaRPr lang="fr-FR" spc="300" dirty="0">
              <a:solidFill>
                <a:srgbClr val="0070C0"/>
              </a:solidFill>
            </a:endParaRPr>
          </a:p>
        </p:txBody>
      </p:sp>
      <p:sp>
        <p:nvSpPr>
          <p:cNvPr id="3" name="Organigramme : Stockage à accès séquentiel 2"/>
          <p:cNvSpPr/>
          <p:nvPr/>
        </p:nvSpPr>
        <p:spPr>
          <a:xfrm>
            <a:off x="107504" y="1059592"/>
            <a:ext cx="8352928" cy="4752528"/>
          </a:xfrm>
          <a:prstGeom prst="flowChartMagneticTape">
            <a:avLst/>
          </a:prstGeom>
          <a:effectLst>
            <a:glow rad="228600">
              <a:schemeClr val="accent2">
                <a:satMod val="175000"/>
                <a:alpha val="40000"/>
              </a:schemeClr>
            </a:glow>
            <a:outerShdw blurRad="40000" dist="20000" dir="5400000" rotWithShape="0">
              <a:srgbClr val="000000">
                <a:alpha val="38000"/>
              </a:srgbClr>
            </a:outerShdw>
          </a:effectLst>
          <a:scene3d>
            <a:camera prst="perspectiveLeft"/>
            <a:lightRig rig="threePt" dir="t"/>
          </a:scene3d>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DZ" sz="48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إنتــــــــــــــــــــــــــــهى</a:t>
            </a:r>
            <a:endParaRPr lang="fr-FR" sz="4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3873048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16632"/>
            <a:ext cx="8712968" cy="6552728"/>
          </a:xfrm>
        </p:spPr>
        <p:txBody>
          <a:bodyPr>
            <a:normAutofit fontScale="90000"/>
          </a:bodyPr>
          <a:lstStyle/>
          <a:p>
            <a:r>
              <a:rPr lang="ar-DZ" dirty="0"/>
              <a:t>أما </a:t>
            </a:r>
            <a:r>
              <a:rPr lang="ar-DZ" b="1" dirty="0"/>
              <a:t>المجلس الدولي </a:t>
            </a:r>
            <a:r>
              <a:rPr lang="ar-DZ" dirty="0"/>
              <a:t>فيعرف المتحف على أنه مؤسسة بحوزتها مجموعة من الشواهد المادية المتبقية من التراث الثقافي الإنساني، </a:t>
            </a:r>
            <a:r>
              <a:rPr lang="ar-DZ" dirty="0" smtClean="0"/>
              <a:t>وهي </a:t>
            </a:r>
            <a:r>
              <a:rPr lang="ar-DZ" dirty="0"/>
              <a:t>مخصصة للحفظ والصيانة أو الدراسة </a:t>
            </a:r>
            <a:r>
              <a:rPr lang="ar-DZ" dirty="0" smtClean="0"/>
              <a:t>والتربية </a:t>
            </a:r>
            <a:r>
              <a:rPr lang="ar-DZ" dirty="0"/>
              <a:t/>
            </a:r>
            <a:br>
              <a:rPr lang="ar-DZ" dirty="0"/>
            </a:br>
            <a:r>
              <a:rPr lang="ar-DZ" dirty="0"/>
              <a:t>أو التمتع, غير أن هذا التعريف تجاوزه الزمن اليوم بفعل التطور التكنولوجي، </a:t>
            </a:r>
            <a:r>
              <a:rPr lang="ar-DZ" dirty="0" smtClean="0"/>
              <a:t>والتحولات الاستراتيجية </a:t>
            </a:r>
            <a:r>
              <a:rPr lang="ar-DZ" dirty="0"/>
              <a:t>التي قلبت معها المفاهيم عامة، الشيء الذي دفع بأعضاء المجلس منحه تعريفا أكتر شمولية و أوسع دلالة عندما يشير إلى أن المتحف مؤسسة عمومية خدماتية تهدف إلى تنمية المجتمع</a:t>
            </a:r>
            <a:endParaRPr lang="fr-FR" dirty="0"/>
          </a:p>
        </p:txBody>
      </p:sp>
    </p:spTree>
    <p:extLst>
      <p:ext uri="{BB962C8B-B14F-4D97-AF65-F5344CB8AC3E}">
        <p14:creationId xmlns:p14="http://schemas.microsoft.com/office/powerpoint/2010/main" val="2953776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22714"/>
          </a:xfrm>
        </p:spPr>
        <p:txBody>
          <a:bodyPr/>
          <a:lstStyle/>
          <a:p>
            <a:r>
              <a:rPr lang="ar-MA" dirty="0"/>
              <a:t>تختلف </a:t>
            </a:r>
            <a:r>
              <a:rPr lang="ar-MA" dirty="0" smtClean="0"/>
              <a:t>تعاريف </a:t>
            </a:r>
            <a:r>
              <a:rPr lang="ar-MA" dirty="0"/>
              <a:t>المتحف عند المفكرين، إلا إن نقطة الاتفاق التي من خلالها يتحدد تعريف المتحف انه مبنى ومكان لحفظ المقتنيات وعرضها، فالمتحف بأبسط صورة مبنى لجمع </a:t>
            </a:r>
            <a:br>
              <a:rPr lang="ar-MA" dirty="0"/>
            </a:br>
            <a:r>
              <a:rPr lang="ar-MA" dirty="0" smtClean="0"/>
              <a:t>وصيانة </a:t>
            </a:r>
            <a:r>
              <a:rPr lang="ar-MA" dirty="0"/>
              <a:t>مجموعة من المعروضات قصد الفحص </a:t>
            </a:r>
            <a:r>
              <a:rPr lang="ar-MA" dirty="0" smtClean="0"/>
              <a:t>والصيانة والدراسة </a:t>
            </a:r>
            <a:r>
              <a:rPr lang="ar-MA" dirty="0"/>
              <a:t>، والتمتع و قد يعني المتحف من خلال ماهيته الاهتمام بأجناس الشعوب </a:t>
            </a:r>
            <a:r>
              <a:rPr lang="ar-MA" dirty="0" smtClean="0"/>
              <a:t>والآثار </a:t>
            </a:r>
            <a:r>
              <a:rPr lang="ar-MA" dirty="0"/>
              <a:t>القديمة فهو مؤسسة تحفظ </a:t>
            </a:r>
            <a:r>
              <a:rPr lang="ar-MA" dirty="0" smtClean="0"/>
              <a:t>وتعرض </a:t>
            </a:r>
            <a:r>
              <a:rPr lang="ar-MA" dirty="0"/>
              <a:t>بها الأعمال الفنية القديمة.</a:t>
            </a:r>
            <a:endParaRPr lang="fr-FR" dirty="0"/>
          </a:p>
        </p:txBody>
      </p:sp>
    </p:spTree>
    <p:extLst>
      <p:ext uri="{BB962C8B-B14F-4D97-AF65-F5344CB8AC3E}">
        <p14:creationId xmlns:p14="http://schemas.microsoft.com/office/powerpoint/2010/main" val="1841764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250706"/>
          </a:xfrm>
        </p:spPr>
        <p:txBody>
          <a:bodyPr>
            <a:normAutofit/>
          </a:bodyPr>
          <a:lstStyle/>
          <a:p>
            <a:r>
              <a:rPr lang="ar-SA" dirty="0"/>
              <a:t>فالمتحف يعد واحداً من أهم عناصر الجذب السياحي.</a:t>
            </a:r>
            <a:br>
              <a:rPr lang="ar-SA" dirty="0"/>
            </a:br>
            <a:r>
              <a:rPr lang="ar-SA" dirty="0"/>
              <a:t>يمكن تعريف المتحـف بأنه مؤسسة تربوية تعليمية ثقافية وترفيهية دائمة، غير ربحية، تعمل على خدمة المجتمع من خلال قيامها بجمع وحفظ وعرض وصيانة التراث الحضاري والتاريخي الإنساني والطبيعي، كونه الجهة التي تقوم بجمع وصيانة تراث الإنسانية وتحافظ عليه وتعرضه بأساليب شيقة وممتعة. </a:t>
            </a:r>
            <a:endParaRPr lang="fr-FR" dirty="0"/>
          </a:p>
        </p:txBody>
      </p:sp>
    </p:spTree>
    <p:extLst>
      <p:ext uri="{BB962C8B-B14F-4D97-AF65-F5344CB8AC3E}">
        <p14:creationId xmlns:p14="http://schemas.microsoft.com/office/powerpoint/2010/main" val="624233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568952" cy="6250706"/>
          </a:xfrm>
        </p:spPr>
        <p:txBody>
          <a:bodyPr>
            <a:normAutofit/>
          </a:bodyPr>
          <a:lstStyle/>
          <a:p>
            <a:pPr rtl="1"/>
            <a:r>
              <a:rPr lang="ar-DZ" dirty="0" smtClean="0"/>
              <a:t>تعتبر المتاحف </a:t>
            </a:r>
            <a:r>
              <a:rPr lang="ar-DZ" dirty="0"/>
              <a:t>بأنواعها المختلفة المكان الأمين الذي يحفظ فيه تراث البشرية الحضاري والفني والصناعي والطبيعي والتاريخي على مر العصور التاريخية المختلفة. ومن خلال زيارة المتاحـف ومشاهدة مقتنياتها تتمكن الأجيال من التعرف على الإرث الثقافي والحضاري للأمم التي سبقتها، والاطلاع على نمط أو أنماط الحياة الحقيقية التي عاشها أولئك القدماء، </a:t>
            </a:r>
            <a:endParaRPr lang="fr-FR" dirty="0"/>
          </a:p>
        </p:txBody>
      </p:sp>
    </p:spTree>
    <p:extLst>
      <p:ext uri="{BB962C8B-B14F-4D97-AF65-F5344CB8AC3E}">
        <p14:creationId xmlns:p14="http://schemas.microsoft.com/office/powerpoint/2010/main" val="3541879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50706"/>
          </a:xfrm>
        </p:spPr>
        <p:txBody>
          <a:bodyPr/>
          <a:lstStyle/>
          <a:p>
            <a:r>
              <a:rPr lang="ar-DZ" dirty="0"/>
              <a:t>وطبيعة الأعمال التي كانوا يزاولونها والأدوات التي كانوا يصنعونها ويستخدمونها في حياتهم اليومية، والمنشآت والعمائر التي شيدوها والفنون التي مارسوها في الفترات الزمنية التي عاشوا فيها</a:t>
            </a:r>
            <a:endParaRPr lang="fr-FR" dirty="0"/>
          </a:p>
        </p:txBody>
      </p:sp>
    </p:spTree>
    <p:extLst>
      <p:ext uri="{BB962C8B-B14F-4D97-AF65-F5344CB8AC3E}">
        <p14:creationId xmlns:p14="http://schemas.microsoft.com/office/powerpoint/2010/main" val="334864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16632"/>
            <a:ext cx="8784976" cy="6552728"/>
          </a:xfrm>
        </p:spPr>
        <p:txBody>
          <a:bodyPr/>
          <a:lstStyle/>
          <a:p>
            <a:r>
              <a:rPr lang="ar-DZ" dirty="0"/>
              <a:t>كما تساعد في تتبع مراحل الحياة المختلفة وكلما خلفه الإنسان خلال العصور التاريخية المختلفة في شتى المجالات، ودراسة ما وصل إلينا من مخلفاته المادية من تحف وقطع وأدوات أثرية وأوابد ومعالم ومنشآت معمارية ومائية ومواقع قديمة، للتعرف على الحضارات المتعاقبة التي صنعها الإنسان في مناطق العالم المختلفة منذ آلاف السنين وحتى عصرنا الحاضر</a:t>
            </a:r>
            <a:endParaRPr lang="fr-FR" dirty="0"/>
          </a:p>
        </p:txBody>
      </p:sp>
    </p:spTree>
    <p:extLst>
      <p:ext uri="{BB962C8B-B14F-4D97-AF65-F5344CB8AC3E}">
        <p14:creationId xmlns:p14="http://schemas.microsoft.com/office/powerpoint/2010/main" val="1674372311"/>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764</Words>
  <Application>Microsoft Office PowerPoint</Application>
  <PresentationFormat>Affichage à l'écran (4:3)</PresentationFormat>
  <Paragraphs>30</Paragraphs>
  <Slides>30</Slides>
  <Notes>0</Notes>
  <HiddenSlides>0</HiddenSlides>
  <MMClips>0</MMClips>
  <ScaleCrop>false</ScaleCrop>
  <HeadingPairs>
    <vt:vector size="4" baseType="variant">
      <vt:variant>
        <vt:lpstr>Thème</vt:lpstr>
      </vt:variant>
      <vt:variant>
        <vt:i4>1</vt:i4>
      </vt:variant>
      <vt:variant>
        <vt:lpstr>Titres des diapositives</vt:lpstr>
      </vt:variant>
      <vt:variant>
        <vt:i4>30</vt:i4>
      </vt:variant>
    </vt:vector>
  </HeadingPairs>
  <TitlesOfParts>
    <vt:vector size="31" baseType="lpstr">
      <vt:lpstr>Thème Office</vt:lpstr>
      <vt:lpstr>المحاضرة3 المتحف «تاريخ نشأته وتطوره» </vt:lpstr>
      <vt:lpstr>تعريف المتحف: أ- لغة:  المتحف لفظ مشتق من تـحف: التحفة،الطرفة من الفاكهة و غيرها من الرياحين، و التحفة: ما أتحفت به الرجل من البر و اللطف و النغص ، و كذلك التحفة ، بفتح الحاء، و الجمع تحف، و قد أتحفه بها و أتحفه, و قال الأزهري  أصل التحفة وحفة، يراد بالمتحف لغة موضع التحف الفنية والأثرية و جمعها تحف و الجمع متاحف، تحف أتحف الشيء بالشيء، و أتحفه به، أهداه إياه و أعطاه إياها و التحفة جمعها تحف و تحائف، و الشيء الفاخر الثمين أو البر و اللطف و الترفة الهدية و قيل أصل التحفة و معناها التقرب و الدنو.  </vt:lpstr>
      <vt:lpstr>ب-اصطلاحا:  المتحف هو تلك المؤسسة التربوية  غير التجارية التي لا تهدف إلى ربح معين, سوى المردود التربوي و التثقيفي، والتعليمي الجيد ومن بين التعاريف التي قدمت حول مفهوم المتحف نذكر ذلك المفهوم الذي قدمته منظمة الأمريكية للمتاحف The American Association of Muséums (AAM)   </vt:lpstr>
      <vt:lpstr>أما المجلس الدولي فيعرف المتحف على أنه مؤسسة بحوزتها مجموعة من الشواهد المادية المتبقية من التراث الثقافي الإنساني، وهي مخصصة للحفظ والصيانة أو الدراسة والتربية  أو التمتع, غير أن هذا التعريف تجاوزه الزمن اليوم بفعل التطور التكنولوجي، والتحولات الاستراتيجية التي قلبت معها المفاهيم عامة، الشيء الذي دفع بأعضاء المجلس منحه تعريفا أكتر شمولية و أوسع دلالة عندما يشير إلى أن المتحف مؤسسة عمومية خدماتية تهدف إلى تنمية المجتمع</vt:lpstr>
      <vt:lpstr>تختلف تعاريف المتحف عند المفكرين، إلا إن نقطة الاتفاق التي من خلالها يتحدد تعريف المتحف انه مبنى ومكان لحفظ المقتنيات وعرضها، فالمتحف بأبسط صورة مبنى لجمع  وصيانة مجموعة من المعروضات قصد الفحص والصيانة والدراسة ، والتمتع و قد يعني المتحف من خلال ماهيته الاهتمام بأجناس الشعوب والآثار القديمة فهو مؤسسة تحفظ وتعرض بها الأعمال الفنية القديمة.</vt:lpstr>
      <vt:lpstr>فالمتحف يعد واحداً من أهم عناصر الجذب السياحي. يمكن تعريف المتحـف بأنه مؤسسة تربوية تعليمية ثقافية وترفيهية دائمة، غير ربحية، تعمل على خدمة المجتمع من خلال قيامها بجمع وحفظ وعرض وصيانة التراث الحضاري والتاريخي الإنساني والطبيعي، كونه الجهة التي تقوم بجمع وصيانة تراث الإنسانية وتحافظ عليه وتعرضه بأساليب شيقة وممتعة. </vt:lpstr>
      <vt:lpstr>تعتبر المتاحف بأنواعها المختلفة المكان الأمين الذي يحفظ فيه تراث البشرية الحضاري والفني والصناعي والطبيعي والتاريخي على مر العصور التاريخية المختلفة. ومن خلال زيارة المتاحـف ومشاهدة مقتنياتها تتمكن الأجيال من التعرف على الإرث الثقافي والحضاري للأمم التي سبقتها، والاطلاع على نمط أو أنماط الحياة الحقيقية التي عاشها أولئك القدماء، </vt:lpstr>
      <vt:lpstr>وطبيعة الأعمال التي كانوا يزاولونها والأدوات التي كانوا يصنعونها ويستخدمونها في حياتهم اليومية، والمنشآت والعمائر التي شيدوها والفنون التي مارسوها في الفترات الزمنية التي عاشوا فيها</vt:lpstr>
      <vt:lpstr>كما تساعد في تتبع مراحل الحياة المختلفة وكلما خلفه الإنسان خلال العصور التاريخية المختلفة في شتى المجالات، ودراسة ما وصل إلينا من مخلفاته المادية من تحف وقطع وأدوات أثرية وأوابد ومعالم ومنشآت معمارية ومائية ومواقع قديمة، للتعرف على الحضارات المتعاقبة التي صنعها الإنسان في مناطق العالم المختلفة منذ آلاف السنين وحتى عصرنا الحاضر</vt:lpstr>
      <vt:lpstr>تاريخ نشأة المتحف: إن فكرة نشأة المتاحف جاءت من منطلق المحافظة على الأشياء الثمينة، و يرى المؤرخون أن الإغريق هم أول من عرف المتحف و ذلك عندما شيدوا معبدا على تل هيلكون قرب الأكروبوليس و خصصوه لعبادة ربات الفنون* وأطلقوا عليه اسم (Musseuon ) </vt:lpstr>
      <vt:lpstr>*-  ربات  الفنون التسع وهن الشقيقات التسع اللائي يرعبن الفنون التسع : Caliope : وهي إلهة الشعر والملاحم،Kleio  : وهي ربة التاريخ، Euterpe ربة العزف على المزمار، Melpomene : وهي إلهة التراجيديا (ربة المأساة) ، Terpsichore : وهي ربة الرقص،Erato  : وهي إلهة العزف على القيتار، Polyhmnia : وهي ربة الأناشيد المقدسة، Urania : وهي ربة الفلك، Thalia  وهي ربة الكوميديا </vt:lpstr>
      <vt:lpstr>بينما يرى آخرون أن أول متحف ظهر إلى الوجود كان من تأسيس الملك بطليموس، بناء على فكرة تلميذ أرسطو يمتريوس و دلك عندما أقام بالإسكندرية سنة 290 ق.م . بناية خاصة شملت علاوة على المواد الحضارية مكتبة تزخر بالمؤلفات الأدبية و الفنية، و العلمية  والدينية، و كان يقوم على تسيير شؤونها رجل دين</vt:lpstr>
      <vt:lpstr>مراحل تطور المتحف:  للمتحف تاريخ موغل في القدم، فهناك من يربط ظهوره بعصور ما قبل الميلاد، حيث أننا لو تتبعنا فكرة جمع التحف عبر الحضارات التي تعاقبت لوجدتاها فكرة عرفت مند إنسان ما قبل التاريخ. و تتسلسل هده المراحل كالتالي: </vt:lpstr>
      <vt:lpstr>المتحف في العصور القديمة : كان المصريون القدماء هم أول من اهتم بالمتاحف فإلى جانب الغرض الديني الذي تؤديه المعابد المصرية، فقد توفر فيها العرض والاقتناء وبالرغم من أنه لم يكن لديهم فكرة واضحة عن مفهوم المتحف، إلا أنه يمكن القول بأن المعابد المصرية كانت أشبه بالمتاحف المعروفة حاليا </vt:lpstr>
      <vt:lpstr>وقد وضعت القطع الفنية داخل المعابد على طريقة المتحف حيث كان العرض تلقائيا انطلاقا من ارتباطها بالمكان الذي تعرض فيه. و يكون دلالة معينة في عقول الزائرين  فغريزة الجمع و الانتقاء و العرض قديمة قدم الإنسان، و فكرة المتحف كمتحف و نشأته ارتبطت بالمصريين القدماء </vt:lpstr>
      <vt:lpstr>و لقد كان الصينيون خلال عهد إمبراطورية (Han) (220-206 ق.م) مهتمين باقتناء المواد الثمينة من خلال التحري عن الآثار القديمة و جمعها و قد حكمت إمبراطورية هان الصينية خلال القرنين (206- 195 ق.م ) </vt:lpstr>
      <vt:lpstr>أما في عهد الرومان فقد بدأ الاهتمام بجمع و اقتناء الكنوز الفنية يتنامى شيئا فشيئا و يذكر مؤرخو الرومان أن قصور الأباطرة كانت تحتوي على قاعات استعملت كمتاحف، و ضمت إصلاحات يوليوس قيصر تحريم جمع التحف في القصور الخاصة, و جعلها ملكا للدولة الرومانية و أهدى شخصيا مجموعاته الخاصة إلى المعابد، و كذلك حرص الأباطرة الرومان و على رأسهم الإمبراطور كركلا على وضع تماثيل و أعمال فنية داخل الحمامات العامة في روما حتى تكون متحفا تثقيفيا لجمهور الزائرين و المترددين على هذه الأماكن.</vt:lpstr>
      <vt:lpstr>وفي بلاد الإغريق بدأت فكرة المتاحف في المدن و العابد، حيث أقيمت متاحف جمعت الكثير من التمثيل والآثار الفنية، وكانت تنصب بأسلوب أخاذ لتزيين الأماكن التي رتبت فيها لتنسجم مع المكان، ولا يتفق بعض المؤرخين على أن ترتيب تلك الآثار في المعابد المذكورة كان الغرض منه الدراسة، بل كان في رأيهم للتزيين لا غير.</vt:lpstr>
      <vt:lpstr>المتحف في العصور الوسطى: لم يهتم الناس في العصور الوسطى بمخلفات الماضي، بل جعلت أماكن العبادة في حد ذاتها متاحف صغيرة مثل الكنائس والأديرة، و ذلك لما تحتويه هذه المباني من صور جميلة و رسوم الفريسكو الرائعة التي كانت تزين جدرانها، و بما احتفظت به قاعاتها المختلفة من كنوز طبيعية مثل الحلي ونقوش الميناء والمنسوجات ومن مميزات تلك الفترة أيضا الاهتمام بجمع بقايا القديسين ومقتنياتهم، وحفظها داخل المقصورات، فاكتسبت صفة التحف الثمينة</vt:lpstr>
      <vt:lpstr>المتاحف في العالم الإسلامي : عرف المسلمون جمع التحف مند أن أصبحت الخلافة في يد الأمويين، فقد كانت قصور الأمويين و العباسيين تحتوي على الأواني والمنسوجات الفاخرة لاستخدامها في حياتهم اليومية  والحقيقة أن العرب لم يعرفوا نظام المتحف العام، و لكنهم عرفوا المتحف الخاص و الخزائن المليئة و لاسيما عند الخلفاء و الوزراء الذين احتوت خزائنهم على كل نفيس و نادر، واحتوت قصور الأمويين في بادية الشام على كثير من الأشياء الثمينة و لم يبق منها سوى جدارية أو أرضية فسيفسائية في حماماتهم و في قصورهم</vt:lpstr>
      <vt:lpstr>و نضيف إلى ذلك قصور خلفاء الدولة العثمانية التي ملئت بالآثار و التحف و نذكر على سبيل المثال لا الحصر القصر الكبير الذي يعرف اليــوم باسم "طوبقا بيسراي" (Topkapi soray) بإسطنبول و الذي يضم أعظم التحف الإسلامية التي جمعها الحكام، ففي   أروقة هذا المتحف تعرض أنواع الملابس الخاصة التي كان يمتلكها السلاطين و أسلحتهم و خيلهم و ما كانوا يمتلكونه من الخزف الصيني والمصاحف النادرة. </vt:lpstr>
      <vt:lpstr>المتاحف في عصر النهضة في أوروبا: تأسست المتاحف بمفهومها الحديث وأصبحت ملك للدولة حوالي منتصف القرن الثامن عشر (18م)، ويعد متحف أشموليان (Musée Ashmolean) في جامعة أكسفورد أول مؤسسة متحفية كبيرة معدة خصيصا لأغراض العرض ومفتوحة للجمهور، ومنظمة على أساس دراسي</vt:lpstr>
      <vt:lpstr>في سنة (1793 م) أفتتح متحف اللوفر (Louvre) بباريس وكان يسمى باسم نابليون وكان مخصصا لعرض القطع الفنية التي استولى عليها بونابرت خلال حروبه، ثم عرف باسمه الحالي بعد قيام الثورة الفرنسية وقد افتتح المتحف للجمهور كمتحف شعبي على مستوى العالم كله، وتلا ذلك افتتاح متحف البرادو (Parado)*  بمدينة مدريد سنة (1809 م) *  - كان متحف برادو وقفا على بلاط وملوك اسبانيا واحد من أعظم المتاحف في أوربا، فتح للجمهور سنة 1819</vt:lpstr>
      <vt:lpstr>ثم المتحف القديم (Muse Alte)  ببرلين سنة (1830م)، أما في الولايات المتحدة الأمريكية فتح متحف بوسطن للفنون الجميلة سنة (1870 م)، ومتحف الميترو بولتان (Metro- Politain)  بنيويورك في نفس السنة ثم متحف العلوم والفنون بمدينة واشنطن سنة (1873 م) </vt:lpstr>
      <vt:lpstr>- المتاحف في العالم العربي الحديث:        جاءت المتاحف متأخرة بالمقارنة بالبلدان الأجنبية، ويعد متحف " بولاق" بمصر من أول المتاحف التي عرفتها العواصم العربية وذلك سنة 1858م.                                فعندما كثر في مصر نهب وتهريب كنوز الآثار المصرية القديمة خارج مصر، صدر مرسوم من محمد علي باشا سنة(1835 م) بأمر منهم بإنشاء مصلحة الآثار ومتحف للآثار " بولاق" ثم أفتتح المتحف، متحف باردو (Bardo) بتونس سنة(1888م)، </vt:lpstr>
      <vt:lpstr>والمتحف الوطني للآثار بالجزائر سنة (1897م)، وبعدها متحف بغداد (1925م) ، ومتحف للآثار الكلاسيكية بليبيا  سنة (1936م) والمتحف الوطني في دمشق بسوريا سنة(1936 م)، وأنشئ أول متحف بالمغرب الأقصى (المملكة المغربية) وهو متحف أقيم على موقع أثري سنة(1915م) إلى أن تم بناء متحف في العاصمة الرباط سنة (1931م) </vt:lpstr>
      <vt:lpstr>عوامل وأسباب نشأت المتاحف: - الحنين إلى الماضي. - حرص الإنسان على كل ما يتعلق بالتراث و الأشياء الآخذة في الزوال و الانقراض. -السياحة بأنواعها من سياحة تثقيفية، دينية،  و ترفيهية. -الحفائر والتنقيب وازدياد الاهتمام بعلم الآثار. </vt:lpstr>
      <vt:lpstr>-اهتمام الشعوب بتخليد رموز العظماء في مجالات الفكر و الفن، و العلم، و الأدب  والسياسة. -زيادة الوعي بدور المتحف في تقدم وازدهار المجتمعات. -الاهتمام بالمعارض المؤقتة وانتقاء أجمل المعروضات لعرضها بها. </vt:lpstr>
      <vt:lpstr>-إنشاء الدراسات الأكاديمية لتحديث و تطوير العلوم المتحفية. -حرص الإنسان بطبيعته على جمع كل ما هو جميل وقيم، وقديم ولاسيما التحف النادرة  و ما يترتب على ذلك من بيع تلك المجموعات الخاصة أو إهدائها إلى الدولة بعد الوفاة.</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aicha</dc:creator>
  <cp:lastModifiedBy>pc</cp:lastModifiedBy>
  <cp:revision>18</cp:revision>
  <dcterms:created xsi:type="dcterms:W3CDTF">2023-01-31T16:28:22Z</dcterms:created>
  <dcterms:modified xsi:type="dcterms:W3CDTF">2023-02-26T09:01:51Z</dcterms:modified>
</cp:coreProperties>
</file>