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Dynamo Medium" charset="1" panose="020B060402020A080404"/>
      <p:regular r:id="rId17"/>
    </p:embeddedFont>
    <p:embeddedFont>
      <p:font typeface="Source Sans Pro Bold" charset="1" panose="020B0703030403020204"/>
      <p:regular r:id="rId18"/>
    </p:embeddedFont>
    <p:embeddedFont>
      <p:font typeface="Agrandir Bold" charset="1" panose="00000800000000000000"/>
      <p:regular r:id="rId19"/>
    </p:embeddedFont>
    <p:embeddedFont>
      <p:font typeface="Source Sans Pro" charset="1" panose="020B0503030403020204"/>
      <p:regular r:id="rId20"/>
    </p:embeddedFont>
    <p:embeddedFont>
      <p:font typeface="Dynamo Bold" charset="1" panose="020B080402020A080404"/>
      <p:regular r:id="rId21"/>
    </p:embeddedFont>
    <p:embeddedFont>
      <p:font typeface="TT Chocolates Bold" charset="1" panose="020008030200000200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7.jpe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jpeg" Type="http://schemas.openxmlformats.org/officeDocument/2006/relationships/image"/><Relationship Id="rId8" Target="../media/image4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jpeg" Type="http://schemas.openxmlformats.org/officeDocument/2006/relationships/image"/><Relationship Id="rId5"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448197" y="2398023"/>
            <a:ext cx="10522735" cy="5490954"/>
          </a:xfrm>
          <a:custGeom>
            <a:avLst/>
            <a:gdLst/>
            <a:ahLst/>
            <a:cxnLst/>
            <a:rect r="r" b="b" t="t" l="l"/>
            <a:pathLst>
              <a:path h="5490954" w="10522735">
                <a:moveTo>
                  <a:pt x="0" y="0"/>
                </a:moveTo>
                <a:lnTo>
                  <a:pt x="10522735" y="0"/>
                </a:lnTo>
                <a:lnTo>
                  <a:pt x="10522735" y="5490954"/>
                </a:lnTo>
                <a:lnTo>
                  <a:pt x="0" y="5490954"/>
                </a:lnTo>
                <a:lnTo>
                  <a:pt x="0" y="0"/>
                </a:lnTo>
                <a:close/>
              </a:path>
            </a:pathLst>
          </a:custGeom>
          <a:blipFill>
            <a:blip r:embed="rId2">
              <a:extLst>
                <a:ext uri="{96DAC541-7B7A-43D3-8B79-37D633B846F1}">
                  <asvg:svgBlip xmlns:asvg="http://schemas.microsoft.com/office/drawing/2016/SVG/main" r:embed="rId3"/>
                </a:ext>
              </a:extLst>
            </a:blip>
            <a:stretch>
              <a:fillRect l="-11" t="0" r="-11" b="0"/>
            </a:stretch>
          </a:blipFill>
        </p:spPr>
      </p:sp>
      <p:grpSp>
        <p:nvGrpSpPr>
          <p:cNvPr name="Group 3" id="3"/>
          <p:cNvGrpSpPr/>
          <p:nvPr/>
        </p:nvGrpSpPr>
        <p:grpSpPr>
          <a:xfrm rot="0">
            <a:off x="10846849" y="-754555"/>
            <a:ext cx="11434572" cy="11434527"/>
            <a:chOff x="0" y="0"/>
            <a:chExt cx="15246096" cy="15246036"/>
          </a:xfrm>
        </p:grpSpPr>
        <p:sp>
          <p:nvSpPr>
            <p:cNvPr name="Freeform 4" id="4"/>
            <p:cNvSpPr/>
            <p:nvPr/>
          </p:nvSpPr>
          <p:spPr>
            <a:xfrm flipH="false" flipV="false" rot="0">
              <a:off x="0" y="0"/>
              <a:ext cx="15246096" cy="15245969"/>
            </a:xfrm>
            <a:custGeom>
              <a:avLst/>
              <a:gdLst/>
              <a:ahLst/>
              <a:cxnLst/>
              <a:rect r="r" b="b" t="t" l="l"/>
              <a:pathLst>
                <a:path h="15245969" w="15246096">
                  <a:moveTo>
                    <a:pt x="15246096" y="7623048"/>
                  </a:moveTo>
                  <a:cubicBezTo>
                    <a:pt x="15246096" y="11832971"/>
                    <a:pt x="11833098" y="15245969"/>
                    <a:pt x="7623048" y="15245969"/>
                  </a:cubicBezTo>
                  <a:cubicBezTo>
                    <a:pt x="3412998" y="15245969"/>
                    <a:pt x="0" y="11832971"/>
                    <a:pt x="0" y="7623048"/>
                  </a:cubicBezTo>
                  <a:cubicBezTo>
                    <a:pt x="0" y="3412998"/>
                    <a:pt x="3412998" y="0"/>
                    <a:pt x="7623048" y="0"/>
                  </a:cubicBezTo>
                  <a:cubicBezTo>
                    <a:pt x="11833098" y="0"/>
                    <a:pt x="15246096" y="3412998"/>
                    <a:pt x="15246096" y="7623048"/>
                  </a:cubicBezTo>
                  <a:close/>
                </a:path>
              </a:pathLst>
            </a:custGeom>
            <a:blipFill>
              <a:blip r:embed="rId4"/>
              <a:stretch>
                <a:fillRect l="0" t="0" r="0" b="0"/>
              </a:stretch>
            </a:blipFill>
          </p:spPr>
        </p:sp>
      </p:grpSp>
      <p:sp>
        <p:nvSpPr>
          <p:cNvPr name="Freeform 5" id="5"/>
          <p:cNvSpPr/>
          <p:nvPr/>
        </p:nvSpPr>
        <p:spPr>
          <a:xfrm flipH="false" flipV="false" rot="0">
            <a:off x="3288035" y="8559223"/>
            <a:ext cx="6798152" cy="1398154"/>
          </a:xfrm>
          <a:custGeom>
            <a:avLst/>
            <a:gdLst/>
            <a:ahLst/>
            <a:cxnLst/>
            <a:rect r="r" b="b" t="t" l="l"/>
            <a:pathLst>
              <a:path h="1398154" w="6798152">
                <a:moveTo>
                  <a:pt x="0" y="0"/>
                </a:moveTo>
                <a:lnTo>
                  <a:pt x="6798152" y="0"/>
                </a:lnTo>
                <a:lnTo>
                  <a:pt x="6798152" y="1398154"/>
                </a:lnTo>
                <a:lnTo>
                  <a:pt x="0" y="13981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09240" y="1005824"/>
            <a:ext cx="4593733" cy="4593733"/>
          </a:xfrm>
          <a:custGeom>
            <a:avLst/>
            <a:gdLst/>
            <a:ahLst/>
            <a:cxnLst/>
            <a:rect r="r" b="b" t="t" l="l"/>
            <a:pathLst>
              <a:path h="4593733" w="4593733">
                <a:moveTo>
                  <a:pt x="0" y="0"/>
                </a:moveTo>
                <a:lnTo>
                  <a:pt x="4593733" y="0"/>
                </a:lnTo>
                <a:lnTo>
                  <a:pt x="4593733" y="4593733"/>
                </a:lnTo>
                <a:lnTo>
                  <a:pt x="0" y="45937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9432787" y="1246904"/>
            <a:ext cx="4305044" cy="4305027"/>
            <a:chOff x="0" y="0"/>
            <a:chExt cx="5740059" cy="5740036"/>
          </a:xfrm>
        </p:grpSpPr>
        <p:sp>
          <p:nvSpPr>
            <p:cNvPr name="Freeform 8" id="8"/>
            <p:cNvSpPr/>
            <p:nvPr/>
          </p:nvSpPr>
          <p:spPr>
            <a:xfrm flipH="false" flipV="false" rot="0">
              <a:off x="0" y="0"/>
              <a:ext cx="5740019" cy="5740019"/>
            </a:xfrm>
            <a:custGeom>
              <a:avLst/>
              <a:gdLst/>
              <a:ahLst/>
              <a:cxnLst/>
              <a:rect r="r" b="b" t="t" l="l"/>
              <a:pathLst>
                <a:path h="5740019" w="5740019">
                  <a:moveTo>
                    <a:pt x="5740019" y="2870073"/>
                  </a:moveTo>
                  <a:cubicBezTo>
                    <a:pt x="5740019" y="4455033"/>
                    <a:pt x="4455033" y="5740019"/>
                    <a:pt x="2869946" y="5740019"/>
                  </a:cubicBezTo>
                  <a:cubicBezTo>
                    <a:pt x="1284859" y="5740019"/>
                    <a:pt x="0" y="4455033"/>
                    <a:pt x="0" y="2870073"/>
                  </a:cubicBezTo>
                  <a:cubicBezTo>
                    <a:pt x="0" y="1285113"/>
                    <a:pt x="1284986" y="0"/>
                    <a:pt x="2870073" y="0"/>
                  </a:cubicBezTo>
                  <a:cubicBezTo>
                    <a:pt x="4455160" y="0"/>
                    <a:pt x="5740019" y="1284986"/>
                    <a:pt x="5740019" y="2870073"/>
                  </a:cubicBezTo>
                  <a:close/>
                </a:path>
              </a:pathLst>
            </a:custGeom>
            <a:blipFill>
              <a:blip r:embed="rId9"/>
              <a:stretch>
                <a:fillRect l="-25023" t="0" r="-25024" b="0"/>
              </a:stretch>
            </a:blipFill>
          </p:spPr>
        </p:sp>
      </p:grpSp>
      <p:grpSp>
        <p:nvGrpSpPr>
          <p:cNvPr name="Group 9" id="9"/>
          <p:cNvGrpSpPr/>
          <p:nvPr/>
        </p:nvGrpSpPr>
        <p:grpSpPr>
          <a:xfrm rot="0">
            <a:off x="14935174" y="0"/>
            <a:ext cx="2324126" cy="3302690"/>
            <a:chOff x="0" y="0"/>
            <a:chExt cx="3098835" cy="4403587"/>
          </a:xfrm>
        </p:grpSpPr>
        <p:sp>
          <p:nvSpPr>
            <p:cNvPr name="Freeform 10" id="10"/>
            <p:cNvSpPr/>
            <p:nvPr/>
          </p:nvSpPr>
          <p:spPr>
            <a:xfrm flipH="false" flipV="false" rot="0">
              <a:off x="0" y="0"/>
              <a:ext cx="3098800" cy="4403598"/>
            </a:xfrm>
            <a:custGeom>
              <a:avLst/>
              <a:gdLst/>
              <a:ahLst/>
              <a:cxnLst/>
              <a:rect r="r" b="b" t="t" l="l"/>
              <a:pathLst>
                <a:path h="4403598" w="3098800">
                  <a:moveTo>
                    <a:pt x="659384" y="0"/>
                  </a:moveTo>
                  <a:lnTo>
                    <a:pt x="2439416" y="0"/>
                  </a:lnTo>
                  <a:cubicBezTo>
                    <a:pt x="2803652" y="0"/>
                    <a:pt x="3098800" y="295275"/>
                    <a:pt x="3098800" y="659384"/>
                  </a:cubicBezTo>
                  <a:lnTo>
                    <a:pt x="3098800" y="3744214"/>
                  </a:lnTo>
                  <a:cubicBezTo>
                    <a:pt x="3098800" y="4108323"/>
                    <a:pt x="2803525" y="4403598"/>
                    <a:pt x="2439416" y="4403598"/>
                  </a:cubicBezTo>
                  <a:lnTo>
                    <a:pt x="659384" y="4403598"/>
                  </a:lnTo>
                  <a:cubicBezTo>
                    <a:pt x="295275" y="4403598"/>
                    <a:pt x="0" y="4108323"/>
                    <a:pt x="0" y="3744214"/>
                  </a:cubicBezTo>
                  <a:lnTo>
                    <a:pt x="0" y="659384"/>
                  </a:lnTo>
                  <a:cubicBezTo>
                    <a:pt x="0" y="295275"/>
                    <a:pt x="295275" y="0"/>
                    <a:pt x="659384" y="0"/>
                  </a:cubicBezTo>
                  <a:close/>
                </a:path>
              </a:pathLst>
            </a:custGeom>
            <a:blipFill>
              <a:blip r:embed="rId10"/>
              <a:stretch>
                <a:fillRect l="-1868" t="0" r="-1869" b="0"/>
              </a:stretch>
            </a:blipFill>
          </p:spPr>
        </p:sp>
      </p:grpSp>
      <p:sp>
        <p:nvSpPr>
          <p:cNvPr name="TextBox 11" id="11"/>
          <p:cNvSpPr txBox="true"/>
          <p:nvPr/>
        </p:nvSpPr>
        <p:spPr>
          <a:xfrm rot="0">
            <a:off x="7967377" y="7986897"/>
            <a:ext cx="3238729" cy="568960"/>
          </a:xfrm>
          <a:prstGeom prst="rect">
            <a:avLst/>
          </a:prstGeom>
        </p:spPr>
        <p:txBody>
          <a:bodyPr anchor="t" rtlCol="false" tIns="0" lIns="0" bIns="0" rIns="0">
            <a:spAutoFit/>
          </a:bodyPr>
          <a:lstStyle/>
          <a:p>
            <a:pPr algn="ctr" rtl="true">
              <a:lnSpc>
                <a:spcPts val="4519"/>
              </a:lnSpc>
            </a:pPr>
            <a:r>
              <a:rPr lang="ar-EG" b="true" sz="3999">
                <a:solidFill>
                  <a:srgbClr val="64CAF4"/>
                </a:solidFill>
                <a:latin typeface="Dynamo Medium"/>
                <a:ea typeface="Dynamo Medium"/>
                <a:cs typeface="Dynamo Medium"/>
                <a:sym typeface="Dynamo Medium"/>
                <a:rtl val="true"/>
              </a:rPr>
              <a:t>من اعداد:</a:t>
            </a:r>
          </a:p>
        </p:txBody>
      </p:sp>
      <p:sp>
        <p:nvSpPr>
          <p:cNvPr name="TextBox 12" id="12"/>
          <p:cNvSpPr txBox="true"/>
          <p:nvPr/>
        </p:nvSpPr>
        <p:spPr>
          <a:xfrm rot="0">
            <a:off x="4809823" y="8632056"/>
            <a:ext cx="4622964" cy="591566"/>
          </a:xfrm>
          <a:prstGeom prst="rect">
            <a:avLst/>
          </a:prstGeom>
        </p:spPr>
        <p:txBody>
          <a:bodyPr anchor="t" rtlCol="false" tIns="0" lIns="0" bIns="0" rIns="0">
            <a:spAutoFit/>
          </a:bodyPr>
          <a:lstStyle/>
          <a:p>
            <a:pPr algn="ctr" rtl="true">
              <a:lnSpc>
                <a:spcPts val="4972"/>
              </a:lnSpc>
            </a:pPr>
            <a:r>
              <a:rPr lang="ar-EG" b="true" sz="4400">
                <a:solidFill>
                  <a:srgbClr val="FCFEFF"/>
                </a:solidFill>
                <a:latin typeface="Source Sans Pro Bold"/>
                <a:ea typeface="Source Sans Pro Bold"/>
                <a:cs typeface="Source Sans Pro Bold"/>
                <a:sym typeface="Source Sans Pro Bold"/>
                <a:rtl val="true"/>
              </a:rPr>
              <a:t>د. هواري احلام</a:t>
            </a:r>
          </a:p>
        </p:txBody>
      </p:sp>
      <p:sp>
        <p:nvSpPr>
          <p:cNvPr name="TextBox 13" id="13"/>
          <p:cNvSpPr txBox="true"/>
          <p:nvPr/>
        </p:nvSpPr>
        <p:spPr>
          <a:xfrm rot="-60000">
            <a:off x="1046590" y="3811927"/>
            <a:ext cx="9124982" cy="2396490"/>
          </a:xfrm>
          <a:prstGeom prst="rect">
            <a:avLst/>
          </a:prstGeom>
        </p:spPr>
        <p:txBody>
          <a:bodyPr anchor="t" rtlCol="false" tIns="0" lIns="0" bIns="0" rIns="0">
            <a:spAutoFit/>
          </a:bodyPr>
          <a:lstStyle/>
          <a:p>
            <a:pPr algn="ctr" rtl="true">
              <a:lnSpc>
                <a:spcPts val="9660"/>
              </a:lnSpc>
            </a:pPr>
            <a:r>
              <a:rPr lang="ar-EG" b="true" sz="6900">
                <a:solidFill>
                  <a:srgbClr val="3275C5"/>
                </a:solidFill>
                <a:latin typeface="Source Sans Pro Bold"/>
                <a:ea typeface="Source Sans Pro Bold"/>
                <a:cs typeface="Source Sans Pro Bold"/>
                <a:sym typeface="Source Sans Pro Bold"/>
                <a:rtl val="true"/>
              </a:rPr>
              <a:t>مدخل مفاهيمي لإدارة التغيير التنظيمي</a:t>
            </a:r>
          </a:p>
        </p:txBody>
      </p:sp>
      <p:sp>
        <p:nvSpPr>
          <p:cNvPr name="TextBox 14" id="14"/>
          <p:cNvSpPr txBox="true"/>
          <p:nvPr/>
        </p:nvSpPr>
        <p:spPr>
          <a:xfrm rot="0">
            <a:off x="0" y="118660"/>
            <a:ext cx="10846849" cy="2161239"/>
          </a:xfrm>
          <a:prstGeom prst="rect">
            <a:avLst/>
          </a:prstGeom>
        </p:spPr>
        <p:txBody>
          <a:bodyPr anchor="t" rtlCol="false" tIns="0" lIns="0" bIns="0" rIns="0">
            <a:spAutoFit/>
          </a:bodyPr>
          <a:lstStyle/>
          <a:p>
            <a:pPr algn="ctr" rtl="true">
              <a:lnSpc>
                <a:spcPts val="5417"/>
              </a:lnSpc>
            </a:pPr>
            <a:r>
              <a:rPr lang="ar-EG" b="true" sz="4925">
                <a:solidFill>
                  <a:srgbClr val="2B2B2B"/>
                </a:solidFill>
                <a:latin typeface="Agrandir Bold"/>
                <a:ea typeface="Agrandir Bold"/>
                <a:cs typeface="Agrandir Bold"/>
                <a:sym typeface="Agrandir Bold"/>
                <a:rtl val="true"/>
              </a:rPr>
              <a:t>جامعة أبو بكر بلقايد</a:t>
            </a:r>
          </a:p>
          <a:p>
            <a:pPr algn="ctr" rtl="true">
              <a:lnSpc>
                <a:spcPts val="5417"/>
              </a:lnSpc>
            </a:pPr>
            <a:r>
              <a:rPr lang="ar-EG" b="true" sz="4925">
                <a:solidFill>
                  <a:srgbClr val="2B2B2B"/>
                </a:solidFill>
                <a:latin typeface="Agrandir Bold"/>
                <a:ea typeface="Agrandir Bold"/>
                <a:cs typeface="Agrandir Bold"/>
                <a:sym typeface="Agrandir Bold"/>
                <a:rtl val="true"/>
              </a:rPr>
              <a:t>كلية العلوم الانسانية والاجتماعية</a:t>
            </a:r>
          </a:p>
          <a:p>
            <a:pPr algn="ctr" rtl="true">
              <a:lnSpc>
                <a:spcPts val="4318"/>
              </a:lnSpc>
            </a:pPr>
            <a:r>
              <a:rPr lang="ar-EG" b="true" sz="3926">
                <a:solidFill>
                  <a:srgbClr val="2B2B2B"/>
                </a:solidFill>
                <a:latin typeface="Agrandir Bold"/>
                <a:ea typeface="Agrandir Bold"/>
                <a:cs typeface="Agrandir Bold"/>
                <a:sym typeface="Agrandir Bold"/>
                <a:rtl val="true"/>
              </a:rPr>
              <a:t>قسم علم النفس</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1780280">
            <a:off x="-1340224" y="-2572471"/>
            <a:ext cx="8627188" cy="5144941"/>
          </a:xfrm>
          <a:custGeom>
            <a:avLst/>
            <a:gdLst/>
            <a:ahLst/>
            <a:cxnLst/>
            <a:rect r="r" b="b" t="t" l="l"/>
            <a:pathLst>
              <a:path h="5144941" w="8627188">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l="0" t="-9" r="0" b="-9"/>
            </a:stretch>
          </a:blipFill>
        </p:spPr>
      </p:sp>
      <p:sp>
        <p:nvSpPr>
          <p:cNvPr name="Freeform 3" id="3"/>
          <p:cNvSpPr/>
          <p:nvPr/>
        </p:nvSpPr>
        <p:spPr>
          <a:xfrm flipH="false" flipV="false" rot="8820853">
            <a:off x="11232533" y="7572586"/>
            <a:ext cx="8627188" cy="5144941"/>
          </a:xfrm>
          <a:custGeom>
            <a:avLst/>
            <a:gdLst/>
            <a:ahLst/>
            <a:cxnLst/>
            <a:rect r="r" b="b" t="t" l="l"/>
            <a:pathLst>
              <a:path h="5144941" w="8627188">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l="0" t="-9" r="0" b="-9"/>
            </a:stretch>
          </a:blipFill>
        </p:spPr>
      </p:sp>
      <p:sp>
        <p:nvSpPr>
          <p:cNvPr name="TextBox 4" id="4"/>
          <p:cNvSpPr txBox="true"/>
          <p:nvPr/>
        </p:nvSpPr>
        <p:spPr>
          <a:xfrm rot="0">
            <a:off x="0" y="1210934"/>
            <a:ext cx="18009845" cy="7559421"/>
          </a:xfrm>
          <a:prstGeom prst="rect">
            <a:avLst/>
          </a:prstGeom>
        </p:spPr>
        <p:txBody>
          <a:bodyPr anchor="t" rtlCol="false" tIns="0" lIns="0" bIns="0" rIns="0">
            <a:spAutoFit/>
          </a:bodyPr>
          <a:lstStyle/>
          <a:p>
            <a:pPr algn="just" rtl="true">
              <a:lnSpc>
                <a:spcPts val="8779"/>
              </a:lnSpc>
            </a:pPr>
            <a:r>
              <a:rPr lang="ar-EG" sz="5045" spc="121">
                <a:solidFill>
                  <a:srgbClr val="000000"/>
                </a:solidFill>
                <a:latin typeface="Source Sans Pro"/>
                <a:ea typeface="Source Sans Pro"/>
                <a:cs typeface="Source Sans Pro"/>
                <a:sym typeface="Source Sans Pro"/>
                <a:rtl val="true"/>
              </a:rPr>
              <a:t>ويمكننا تع</a:t>
            </a:r>
            <a:r>
              <a:rPr lang="ar-EG" sz="5045" spc="121">
                <a:solidFill>
                  <a:srgbClr val="000000"/>
                </a:solidFill>
                <a:latin typeface="Source Sans Pro"/>
                <a:ea typeface="Source Sans Pro"/>
                <a:cs typeface="Source Sans Pro"/>
                <a:sym typeface="Source Sans Pro"/>
                <a:rtl val="true"/>
              </a:rPr>
              <a:t>ريف التغيير التنظيمي بأنّه عملية أو نشاط مقصود ومستمر يهدف إلى احداث تحول في جميع أو في بعض عناصر المنظمة (الهيكل، الثقافة، العمال، النظام التقني، النظام الاعلامي، نظام التسيير، حيث يكون هذا التغيير عبر مراحل معينة وأدوات معينة وذلك لتحسين قدرات وكفاءات المنظمة والانتقال بها من الوضع الحالي إلى الوضع المنشود.</a:t>
            </a:r>
          </a:p>
          <a:p>
            <a:pPr algn="just" rtl="true">
              <a:lnSpc>
                <a:spcPts val="6383"/>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1351324" y="2398023"/>
            <a:ext cx="10522735" cy="5490954"/>
          </a:xfrm>
          <a:custGeom>
            <a:avLst/>
            <a:gdLst/>
            <a:ahLst/>
            <a:cxnLst/>
            <a:rect r="r" b="b" t="t" l="l"/>
            <a:pathLst>
              <a:path h="5490954" w="10522735">
                <a:moveTo>
                  <a:pt x="0" y="5490954"/>
                </a:moveTo>
                <a:lnTo>
                  <a:pt x="10522735" y="5490954"/>
                </a:lnTo>
                <a:lnTo>
                  <a:pt x="10522735" y="0"/>
                </a:lnTo>
                <a:lnTo>
                  <a:pt x="0" y="0"/>
                </a:lnTo>
                <a:lnTo>
                  <a:pt x="0" y="5490954"/>
                </a:lnTo>
                <a:close/>
              </a:path>
            </a:pathLst>
          </a:custGeom>
          <a:blipFill>
            <a:blip r:embed="rId2">
              <a:extLst>
                <a:ext uri="{96DAC541-7B7A-43D3-8B79-37D633B846F1}">
                  <asvg:svgBlip xmlns:asvg="http://schemas.microsoft.com/office/drawing/2016/SVG/main" r:embed="rId3"/>
                </a:ext>
              </a:extLst>
            </a:blip>
            <a:stretch>
              <a:fillRect l="-11" t="0" r="-11" b="0"/>
            </a:stretch>
          </a:blipFill>
        </p:spPr>
      </p:sp>
      <p:grpSp>
        <p:nvGrpSpPr>
          <p:cNvPr name="Group 3" id="3"/>
          <p:cNvGrpSpPr/>
          <p:nvPr/>
        </p:nvGrpSpPr>
        <p:grpSpPr>
          <a:xfrm rot="0">
            <a:off x="-4262586" y="-573763"/>
            <a:ext cx="11434572" cy="11434527"/>
            <a:chOff x="0" y="0"/>
            <a:chExt cx="15246096" cy="15246036"/>
          </a:xfrm>
        </p:grpSpPr>
        <p:sp>
          <p:nvSpPr>
            <p:cNvPr name="Freeform 4" id="4"/>
            <p:cNvSpPr/>
            <p:nvPr/>
          </p:nvSpPr>
          <p:spPr>
            <a:xfrm flipH="false" flipV="false" rot="0">
              <a:off x="0" y="0"/>
              <a:ext cx="15246096" cy="15245969"/>
            </a:xfrm>
            <a:custGeom>
              <a:avLst/>
              <a:gdLst/>
              <a:ahLst/>
              <a:cxnLst/>
              <a:rect r="r" b="b" t="t" l="l"/>
              <a:pathLst>
                <a:path h="15245969" w="15246096">
                  <a:moveTo>
                    <a:pt x="15246096" y="7623048"/>
                  </a:moveTo>
                  <a:cubicBezTo>
                    <a:pt x="15246096" y="11832971"/>
                    <a:pt x="11833098" y="15245969"/>
                    <a:pt x="7623048" y="15245969"/>
                  </a:cubicBezTo>
                  <a:cubicBezTo>
                    <a:pt x="3412998" y="15245969"/>
                    <a:pt x="0" y="11832971"/>
                    <a:pt x="0" y="7623048"/>
                  </a:cubicBezTo>
                  <a:cubicBezTo>
                    <a:pt x="0" y="3412998"/>
                    <a:pt x="3412998" y="0"/>
                    <a:pt x="7623048" y="0"/>
                  </a:cubicBezTo>
                  <a:cubicBezTo>
                    <a:pt x="11833098" y="0"/>
                    <a:pt x="15246096" y="3412998"/>
                    <a:pt x="15246096" y="7623048"/>
                  </a:cubicBezTo>
                  <a:close/>
                </a:path>
              </a:pathLst>
            </a:custGeom>
            <a:blipFill>
              <a:blip r:embed="rId4"/>
              <a:stretch>
                <a:fillRect l="-24999" t="0" r="-24999" b="0"/>
              </a:stretch>
            </a:blipFill>
          </p:spPr>
        </p:sp>
      </p:grpSp>
      <p:sp>
        <p:nvSpPr>
          <p:cNvPr name="Freeform 5" id="5"/>
          <p:cNvSpPr/>
          <p:nvPr/>
        </p:nvSpPr>
        <p:spPr>
          <a:xfrm flipH="false" flipV="false" rot="0">
            <a:off x="3875583" y="4940839"/>
            <a:ext cx="5114123" cy="5114123"/>
          </a:xfrm>
          <a:custGeom>
            <a:avLst/>
            <a:gdLst/>
            <a:ahLst/>
            <a:cxnLst/>
            <a:rect r="r" b="b" t="t" l="l"/>
            <a:pathLst>
              <a:path h="5114123" w="5114123">
                <a:moveTo>
                  <a:pt x="0" y="0"/>
                </a:moveTo>
                <a:lnTo>
                  <a:pt x="5114123" y="0"/>
                </a:lnTo>
                <a:lnTo>
                  <a:pt x="5114123" y="5114123"/>
                </a:lnTo>
                <a:lnTo>
                  <a:pt x="0" y="51141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4028485" y="5101544"/>
            <a:ext cx="4792731" cy="4792712"/>
            <a:chOff x="0" y="0"/>
            <a:chExt cx="6390308" cy="6390283"/>
          </a:xfrm>
        </p:grpSpPr>
        <p:sp>
          <p:nvSpPr>
            <p:cNvPr name="Freeform 7" id="7"/>
            <p:cNvSpPr/>
            <p:nvPr/>
          </p:nvSpPr>
          <p:spPr>
            <a:xfrm flipH="false" flipV="false" rot="0">
              <a:off x="0" y="0"/>
              <a:ext cx="6390259" cy="6390259"/>
            </a:xfrm>
            <a:custGeom>
              <a:avLst/>
              <a:gdLst/>
              <a:ahLst/>
              <a:cxnLst/>
              <a:rect r="r" b="b" t="t" l="l"/>
              <a:pathLst>
                <a:path h="6390259" w="6390259">
                  <a:moveTo>
                    <a:pt x="6390259" y="3195193"/>
                  </a:moveTo>
                  <a:cubicBezTo>
                    <a:pt x="6390259" y="4959731"/>
                    <a:pt x="4959731" y="6390259"/>
                    <a:pt x="3195066" y="6390259"/>
                  </a:cubicBezTo>
                  <a:cubicBezTo>
                    <a:pt x="1430401" y="6390259"/>
                    <a:pt x="0" y="4959731"/>
                    <a:pt x="0" y="3195193"/>
                  </a:cubicBezTo>
                  <a:cubicBezTo>
                    <a:pt x="0" y="1430655"/>
                    <a:pt x="1430528" y="0"/>
                    <a:pt x="3195193" y="0"/>
                  </a:cubicBezTo>
                  <a:cubicBezTo>
                    <a:pt x="4959858" y="0"/>
                    <a:pt x="6390259" y="1430528"/>
                    <a:pt x="6390259" y="3195193"/>
                  </a:cubicBezTo>
                  <a:close/>
                </a:path>
              </a:pathLst>
            </a:custGeom>
            <a:blipFill>
              <a:blip r:embed="rId7"/>
              <a:stretch>
                <a:fillRect l="-22344" t="0" r="-22345" b="0"/>
              </a:stretch>
            </a:blipFill>
          </p:spPr>
        </p:sp>
      </p:grpSp>
      <p:grpSp>
        <p:nvGrpSpPr>
          <p:cNvPr name="Group 8" id="8"/>
          <p:cNvGrpSpPr/>
          <p:nvPr/>
        </p:nvGrpSpPr>
        <p:grpSpPr>
          <a:xfrm rot="0">
            <a:off x="8989706" y="4899685"/>
            <a:ext cx="1028649" cy="1028649"/>
            <a:chOff x="0" y="0"/>
            <a:chExt cx="1371532" cy="1371532"/>
          </a:xfrm>
        </p:grpSpPr>
        <p:sp>
          <p:nvSpPr>
            <p:cNvPr name="Freeform 9" id="9"/>
            <p:cNvSpPr/>
            <p:nvPr/>
          </p:nvSpPr>
          <p:spPr>
            <a:xfrm flipH="false" flipV="false" rot="0">
              <a:off x="0" y="0"/>
              <a:ext cx="1371473" cy="1371473"/>
            </a:xfrm>
            <a:custGeom>
              <a:avLst/>
              <a:gdLst/>
              <a:ahLst/>
              <a:cxnLst/>
              <a:rect r="r" b="b" t="t" l="l"/>
              <a:pathLst>
                <a:path h="1371473" w="1371473">
                  <a:moveTo>
                    <a:pt x="0" y="0"/>
                  </a:moveTo>
                  <a:lnTo>
                    <a:pt x="1371473" y="0"/>
                  </a:lnTo>
                  <a:lnTo>
                    <a:pt x="1371473" y="1371473"/>
                  </a:lnTo>
                  <a:lnTo>
                    <a:pt x="0" y="1371473"/>
                  </a:lnTo>
                  <a:lnTo>
                    <a:pt x="0" y="0"/>
                  </a:lnTo>
                  <a:close/>
                </a:path>
              </a:pathLst>
            </a:custGeom>
            <a:blipFill>
              <a:blip r:embed="rId8"/>
              <a:stretch>
                <a:fillRect l="0" t="0" r="-4" b="-4"/>
              </a:stretch>
            </a:blipFill>
          </p:spPr>
        </p:sp>
      </p:grpSp>
      <p:sp>
        <p:nvSpPr>
          <p:cNvPr name="TextBox 10" id="10"/>
          <p:cNvSpPr txBox="true"/>
          <p:nvPr/>
        </p:nvSpPr>
        <p:spPr>
          <a:xfrm rot="0">
            <a:off x="8271832" y="1914348"/>
            <a:ext cx="8340859" cy="1596367"/>
          </a:xfrm>
          <a:prstGeom prst="rect">
            <a:avLst/>
          </a:prstGeom>
        </p:spPr>
        <p:txBody>
          <a:bodyPr anchor="t" rtlCol="false" tIns="0" lIns="0" bIns="0" rIns="0">
            <a:spAutoFit/>
          </a:bodyPr>
          <a:lstStyle/>
          <a:p>
            <a:pPr algn="r" rtl="true">
              <a:lnSpc>
                <a:spcPts val="11760"/>
              </a:lnSpc>
            </a:pPr>
            <a:r>
              <a:rPr lang="ar-EG" b="true" sz="8400" spc="33">
                <a:solidFill>
                  <a:srgbClr val="56AAF0"/>
                </a:solidFill>
                <a:latin typeface="Dynamo Bold"/>
                <a:ea typeface="Dynamo Bold"/>
                <a:cs typeface="Dynamo Bold"/>
                <a:sym typeface="Dynamo Bold"/>
                <a:rtl val="true"/>
              </a:rPr>
              <a:t>شكرا على حسن المتابعة</a:t>
            </a:r>
          </a:p>
        </p:txBody>
      </p:sp>
      <p:sp>
        <p:nvSpPr>
          <p:cNvPr name="TextBox 11" id="11"/>
          <p:cNvSpPr txBox="true"/>
          <p:nvPr/>
        </p:nvSpPr>
        <p:spPr>
          <a:xfrm rot="0">
            <a:off x="10018355" y="5186363"/>
            <a:ext cx="7547740" cy="483869"/>
          </a:xfrm>
          <a:prstGeom prst="rect">
            <a:avLst/>
          </a:prstGeom>
        </p:spPr>
        <p:txBody>
          <a:bodyPr anchor="t" rtlCol="false" tIns="0" lIns="0" bIns="0" rIns="0">
            <a:spAutoFit/>
          </a:bodyPr>
          <a:lstStyle/>
          <a:p>
            <a:pPr algn="ctr">
              <a:lnSpc>
                <a:spcPts val="3958"/>
              </a:lnSpc>
            </a:pPr>
            <a:r>
              <a:rPr lang="en-US" sz="3598" b="true">
                <a:solidFill>
                  <a:srgbClr val="33326B"/>
                </a:solidFill>
                <a:latin typeface="TT Chocolates Bold"/>
                <a:ea typeface="TT Chocolates Bold"/>
                <a:cs typeface="TT Chocolates Bold"/>
                <a:sym typeface="TT Chocolates Bold"/>
              </a:rPr>
              <a:t>ahlam.houari@univ-tlemcen.dz</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grpSp>
        <p:nvGrpSpPr>
          <p:cNvPr name="Group 2" id="2"/>
          <p:cNvGrpSpPr/>
          <p:nvPr/>
        </p:nvGrpSpPr>
        <p:grpSpPr>
          <a:xfrm rot="0">
            <a:off x="353897" y="4059415"/>
            <a:ext cx="3039285" cy="3677948"/>
            <a:chOff x="0" y="0"/>
            <a:chExt cx="4052381" cy="4903930"/>
          </a:xfrm>
        </p:grpSpPr>
        <p:sp>
          <p:nvSpPr>
            <p:cNvPr name="Freeform 3" id="3"/>
            <p:cNvSpPr/>
            <p:nvPr/>
          </p:nvSpPr>
          <p:spPr>
            <a:xfrm flipH="true" flipV="false" rot="0">
              <a:off x="0" y="0"/>
              <a:ext cx="4052443" cy="4903978"/>
            </a:xfrm>
            <a:custGeom>
              <a:avLst/>
              <a:gdLst/>
              <a:ahLst/>
              <a:cxnLst/>
              <a:rect r="r" b="b" t="t" l="l"/>
              <a:pathLst>
                <a:path h="4903978" w="4052443">
                  <a:moveTo>
                    <a:pt x="743712" y="4903978"/>
                  </a:moveTo>
                  <a:lnTo>
                    <a:pt x="3308731" y="4903978"/>
                  </a:lnTo>
                  <a:cubicBezTo>
                    <a:pt x="3719449" y="4903978"/>
                    <a:pt x="4052443" y="4570984"/>
                    <a:pt x="4052443" y="4160266"/>
                  </a:cubicBezTo>
                  <a:lnTo>
                    <a:pt x="4052443" y="743712"/>
                  </a:lnTo>
                  <a:cubicBezTo>
                    <a:pt x="4052443" y="332994"/>
                    <a:pt x="3719449" y="0"/>
                    <a:pt x="3308731" y="0"/>
                  </a:cubicBezTo>
                  <a:lnTo>
                    <a:pt x="743712" y="0"/>
                  </a:lnTo>
                  <a:cubicBezTo>
                    <a:pt x="332994" y="0"/>
                    <a:pt x="0" y="332994"/>
                    <a:pt x="0" y="743712"/>
                  </a:cubicBezTo>
                  <a:lnTo>
                    <a:pt x="0" y="4160266"/>
                  </a:lnTo>
                  <a:cubicBezTo>
                    <a:pt x="0" y="4570984"/>
                    <a:pt x="332994" y="4903851"/>
                    <a:pt x="743712" y="4903851"/>
                  </a:cubicBezTo>
                  <a:close/>
                </a:path>
              </a:pathLst>
            </a:custGeom>
            <a:blipFill>
              <a:blip r:embed="rId2"/>
              <a:stretch>
                <a:fillRect l="-40759" t="0" r="-40758" b="0"/>
              </a:stretch>
            </a:blipFill>
          </p:spPr>
        </p:sp>
      </p:grpSp>
      <p:grpSp>
        <p:nvGrpSpPr>
          <p:cNvPr name="Group 4" id="4"/>
          <p:cNvGrpSpPr/>
          <p:nvPr/>
        </p:nvGrpSpPr>
        <p:grpSpPr>
          <a:xfrm rot="0">
            <a:off x="0" y="3167692"/>
            <a:ext cx="4012555" cy="5398056"/>
            <a:chOff x="0" y="0"/>
            <a:chExt cx="5350073" cy="7197408"/>
          </a:xfrm>
        </p:grpSpPr>
        <p:sp>
          <p:nvSpPr>
            <p:cNvPr name="Freeform 5" id="5"/>
            <p:cNvSpPr/>
            <p:nvPr/>
          </p:nvSpPr>
          <p:spPr>
            <a:xfrm flipH="false" flipV="false" rot="0">
              <a:off x="0" y="0"/>
              <a:ext cx="5350129" cy="7197471"/>
            </a:xfrm>
            <a:custGeom>
              <a:avLst/>
              <a:gdLst/>
              <a:ahLst/>
              <a:cxnLst/>
              <a:rect r="r" b="b" t="t" l="l"/>
              <a:pathLst>
                <a:path h="7197471" w="5350129">
                  <a:moveTo>
                    <a:pt x="5350129" y="7197471"/>
                  </a:moveTo>
                  <a:lnTo>
                    <a:pt x="0" y="7197471"/>
                  </a:lnTo>
                  <a:lnTo>
                    <a:pt x="0" y="0"/>
                  </a:lnTo>
                  <a:lnTo>
                    <a:pt x="5350129" y="0"/>
                  </a:lnTo>
                  <a:lnTo>
                    <a:pt x="5350129" y="7197471"/>
                  </a:lnTo>
                  <a:close/>
                </a:path>
              </a:pathLst>
            </a:custGeom>
            <a:blipFill>
              <a:blip r:embed="rId3"/>
              <a:stretch>
                <a:fillRect l="-44" t="0" r="-43" b="0"/>
              </a:stretch>
            </a:blipFill>
          </p:spPr>
        </p:sp>
      </p:grpSp>
      <p:sp>
        <p:nvSpPr>
          <p:cNvPr name="Freeform 6" id="6"/>
          <p:cNvSpPr/>
          <p:nvPr/>
        </p:nvSpPr>
        <p:spPr>
          <a:xfrm flipH="false" flipV="false" rot="-2561783">
            <a:off x="-2150393" y="-1597808"/>
            <a:ext cx="6000674" cy="4342306"/>
          </a:xfrm>
          <a:custGeom>
            <a:avLst/>
            <a:gdLst/>
            <a:ahLst/>
            <a:cxnLst/>
            <a:rect r="r" b="b" t="t" l="l"/>
            <a:pathLst>
              <a:path h="4342306" w="6000674">
                <a:moveTo>
                  <a:pt x="0" y="0"/>
                </a:moveTo>
                <a:lnTo>
                  <a:pt x="6000674" y="0"/>
                </a:lnTo>
                <a:lnTo>
                  <a:pt x="6000674" y="4342306"/>
                </a:lnTo>
                <a:lnTo>
                  <a:pt x="0" y="4342306"/>
                </a:lnTo>
                <a:lnTo>
                  <a:pt x="0" y="0"/>
                </a:lnTo>
                <a:close/>
              </a:path>
            </a:pathLst>
          </a:custGeom>
          <a:blipFill>
            <a:blip r:embed="rId4">
              <a:extLst>
                <a:ext uri="{96DAC541-7B7A-43D3-8B79-37D633B846F1}">
                  <asvg:svgBlip xmlns:asvg="http://schemas.microsoft.com/office/drawing/2016/SVG/main" r:embed="rId5"/>
                </a:ext>
              </a:extLst>
            </a:blip>
            <a:stretch>
              <a:fillRect l="-67" t="0" r="-67" b="0"/>
            </a:stretch>
          </a:blipFill>
        </p:spPr>
      </p:sp>
      <p:sp>
        <p:nvSpPr>
          <p:cNvPr name="Freeform 7" id="7"/>
          <p:cNvSpPr/>
          <p:nvPr/>
        </p:nvSpPr>
        <p:spPr>
          <a:xfrm flipH="false" flipV="false" rot="7616117">
            <a:off x="14754144" y="7087147"/>
            <a:ext cx="6000674" cy="4342306"/>
          </a:xfrm>
          <a:custGeom>
            <a:avLst/>
            <a:gdLst/>
            <a:ahLst/>
            <a:cxnLst/>
            <a:rect r="r" b="b" t="t" l="l"/>
            <a:pathLst>
              <a:path h="4342306" w="6000674">
                <a:moveTo>
                  <a:pt x="0" y="0"/>
                </a:moveTo>
                <a:lnTo>
                  <a:pt x="6000674" y="0"/>
                </a:lnTo>
                <a:lnTo>
                  <a:pt x="6000674" y="4342306"/>
                </a:lnTo>
                <a:lnTo>
                  <a:pt x="0" y="4342306"/>
                </a:lnTo>
                <a:lnTo>
                  <a:pt x="0" y="0"/>
                </a:lnTo>
                <a:close/>
              </a:path>
            </a:pathLst>
          </a:custGeom>
          <a:blipFill>
            <a:blip r:embed="rId4">
              <a:extLst>
                <a:ext uri="{96DAC541-7B7A-43D3-8B79-37D633B846F1}">
                  <asvg:svgBlip xmlns:asvg="http://schemas.microsoft.com/office/drawing/2016/SVG/main" r:embed="rId5"/>
                </a:ext>
              </a:extLst>
            </a:blip>
            <a:stretch>
              <a:fillRect l="-67" t="0" r="-67" b="0"/>
            </a:stretch>
          </a:blipFill>
        </p:spPr>
      </p:sp>
      <p:sp>
        <p:nvSpPr>
          <p:cNvPr name="TextBox 8" id="8"/>
          <p:cNvSpPr txBox="true"/>
          <p:nvPr/>
        </p:nvSpPr>
        <p:spPr>
          <a:xfrm rot="0">
            <a:off x="4179786" y="1323566"/>
            <a:ext cx="13574695" cy="8387494"/>
          </a:xfrm>
          <a:prstGeom prst="rect">
            <a:avLst/>
          </a:prstGeom>
        </p:spPr>
        <p:txBody>
          <a:bodyPr anchor="t" rtlCol="false" tIns="0" lIns="0" bIns="0" rIns="0">
            <a:spAutoFit/>
          </a:bodyPr>
          <a:lstStyle/>
          <a:p>
            <a:pPr algn="just" rtl="true">
              <a:lnSpc>
                <a:spcPts val="6174"/>
              </a:lnSpc>
            </a:pPr>
            <a:r>
              <a:rPr lang="ar-EG" b="true" sz="4411">
                <a:solidFill>
                  <a:srgbClr val="1A1B25"/>
                </a:solidFill>
                <a:latin typeface="Source Sans Pro Bold"/>
                <a:ea typeface="Source Sans Pro Bold"/>
                <a:cs typeface="Source Sans Pro Bold"/>
                <a:sym typeface="Source Sans Pro Bold"/>
                <a:rtl val="true"/>
              </a:rPr>
              <a:t>إنّ التغيير أمر حتمي في جميع جوانب حياتنا الامر الّذي يجعل عصرنا يشهد تطورات وتغيرات واسعة في مختلف المجالات لا سيما المعرفية والتقنية والادارية والمعلوماتية، وهنا تبرز اهمية التغيير التنظيمي، والّذي يعتبر في الكثير من الأحيان مجازفة إلاّ أنّه أصبح أمرا ضروريا وعاملا لا يمكن تجنبه ذلك كون المنظمات عبارة عن نسق مفتوح يؤثر ويتأثر بمحيطه بالنسبة للمنظمات الّتي تسعى للحفاظ على بقاءها وتحقيق التميز، فبدون عملية التغيير التنظيمي تتوقف حركة تلك المنظمات عند نقطة ما بينما يتحرك المحيط العام بسرعة في اتجاه معاكس. </a:t>
            </a:r>
          </a:p>
          <a:p>
            <a:pPr algn="ctr" rtl="true">
              <a:lnSpc>
                <a:spcPts val="4775"/>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2745804" y="-1103696"/>
            <a:ext cx="12796393" cy="5839809"/>
          </a:xfrm>
          <a:custGeom>
            <a:avLst/>
            <a:gdLst/>
            <a:ahLst/>
            <a:cxnLst/>
            <a:rect r="r" b="b" t="t" l="l"/>
            <a:pathLst>
              <a:path h="5839809" w="12796393">
                <a:moveTo>
                  <a:pt x="0" y="0"/>
                </a:moveTo>
                <a:lnTo>
                  <a:pt x="12796392" y="0"/>
                </a:lnTo>
                <a:lnTo>
                  <a:pt x="12796392" y="5839809"/>
                </a:lnTo>
                <a:lnTo>
                  <a:pt x="0" y="5839809"/>
                </a:lnTo>
                <a:lnTo>
                  <a:pt x="0" y="0"/>
                </a:lnTo>
                <a:close/>
              </a:path>
            </a:pathLst>
          </a:custGeom>
          <a:blipFill>
            <a:blip r:embed="rId2">
              <a:extLst>
                <a:ext uri="{96DAC541-7B7A-43D3-8B79-37D633B846F1}">
                  <asvg:svgBlip xmlns:asvg="http://schemas.microsoft.com/office/drawing/2016/SVG/main" r:embed="rId3"/>
                </a:ext>
              </a:extLst>
            </a:blip>
            <a:stretch>
              <a:fillRect l="0" t="-52" r="0" b="-52"/>
            </a:stretch>
          </a:blipFill>
        </p:spPr>
      </p:sp>
      <p:grpSp>
        <p:nvGrpSpPr>
          <p:cNvPr name="Group 3" id="3"/>
          <p:cNvGrpSpPr/>
          <p:nvPr/>
        </p:nvGrpSpPr>
        <p:grpSpPr>
          <a:xfrm rot="0">
            <a:off x="4153189" y="610981"/>
            <a:ext cx="3890325" cy="3642591"/>
            <a:chOff x="0" y="0"/>
            <a:chExt cx="5187100" cy="4856788"/>
          </a:xfrm>
        </p:grpSpPr>
        <p:sp>
          <p:nvSpPr>
            <p:cNvPr name="Freeform 4" id="4"/>
            <p:cNvSpPr/>
            <p:nvPr/>
          </p:nvSpPr>
          <p:spPr>
            <a:xfrm flipH="false" flipV="false" rot="0">
              <a:off x="0" y="0"/>
              <a:ext cx="5187061" cy="4856734"/>
            </a:xfrm>
            <a:custGeom>
              <a:avLst/>
              <a:gdLst/>
              <a:ahLst/>
              <a:cxnLst/>
              <a:rect r="r" b="b" t="t" l="l"/>
              <a:pathLst>
                <a:path h="4856734" w="5187061">
                  <a:moveTo>
                    <a:pt x="3890264" y="0"/>
                  </a:moveTo>
                  <a:lnTo>
                    <a:pt x="1296797" y="0"/>
                  </a:lnTo>
                  <a:lnTo>
                    <a:pt x="0" y="2428367"/>
                  </a:lnTo>
                  <a:lnTo>
                    <a:pt x="1296797" y="4856734"/>
                  </a:lnTo>
                  <a:lnTo>
                    <a:pt x="3890264" y="4856734"/>
                  </a:lnTo>
                  <a:lnTo>
                    <a:pt x="5187061" y="2428367"/>
                  </a:lnTo>
                  <a:close/>
                </a:path>
              </a:pathLst>
            </a:custGeom>
            <a:blipFill>
              <a:blip r:embed="rId4"/>
              <a:stretch>
                <a:fillRect l="-20246" t="0" r="-20247" b="-1"/>
              </a:stretch>
            </a:blipFill>
          </p:spPr>
        </p:sp>
      </p:grpSp>
      <p:grpSp>
        <p:nvGrpSpPr>
          <p:cNvPr name="Group 5" id="5"/>
          <p:cNvGrpSpPr/>
          <p:nvPr/>
        </p:nvGrpSpPr>
        <p:grpSpPr>
          <a:xfrm rot="-10800000">
            <a:off x="12592738" y="-611740"/>
            <a:ext cx="5871820" cy="3280879"/>
            <a:chOff x="0" y="0"/>
            <a:chExt cx="7829093" cy="4374505"/>
          </a:xfrm>
        </p:grpSpPr>
        <p:sp>
          <p:nvSpPr>
            <p:cNvPr name="Freeform 6" id="6"/>
            <p:cNvSpPr/>
            <p:nvPr/>
          </p:nvSpPr>
          <p:spPr>
            <a:xfrm flipH="false" flipV="false" rot="0">
              <a:off x="0" y="0"/>
              <a:ext cx="7829042" cy="4374515"/>
            </a:xfrm>
            <a:custGeom>
              <a:avLst/>
              <a:gdLst/>
              <a:ahLst/>
              <a:cxnLst/>
              <a:rect r="r" b="b" t="t" l="l"/>
              <a:pathLst>
                <a:path h="4374515" w="7829042">
                  <a:moveTo>
                    <a:pt x="0" y="0"/>
                  </a:moveTo>
                  <a:lnTo>
                    <a:pt x="7829042" y="0"/>
                  </a:lnTo>
                  <a:lnTo>
                    <a:pt x="7829042" y="4374515"/>
                  </a:lnTo>
                  <a:lnTo>
                    <a:pt x="0" y="4374515"/>
                  </a:lnTo>
                  <a:lnTo>
                    <a:pt x="0" y="0"/>
                  </a:lnTo>
                  <a:close/>
                </a:path>
              </a:pathLst>
            </a:custGeom>
            <a:blipFill>
              <a:blip r:embed="rId5">
                <a:alphaModFix amt="69000"/>
              </a:blip>
              <a:stretch>
                <a:fillRect l="-66" t="0" r="-67" b="0"/>
              </a:stretch>
            </a:blipFill>
          </p:spPr>
        </p:sp>
      </p:grpSp>
      <p:sp>
        <p:nvSpPr>
          <p:cNvPr name="TextBox 7" id="7"/>
          <p:cNvSpPr txBox="true"/>
          <p:nvPr/>
        </p:nvSpPr>
        <p:spPr>
          <a:xfrm rot="0">
            <a:off x="366888" y="3968750"/>
            <a:ext cx="17554224" cy="6318250"/>
          </a:xfrm>
          <a:prstGeom prst="rect">
            <a:avLst/>
          </a:prstGeom>
        </p:spPr>
        <p:txBody>
          <a:bodyPr anchor="t" rtlCol="false" tIns="0" lIns="0" bIns="0" rIns="0">
            <a:spAutoFit/>
          </a:bodyPr>
          <a:lstStyle/>
          <a:p>
            <a:pPr algn="just" rtl="true">
              <a:lnSpc>
                <a:spcPts val="5598"/>
              </a:lnSpc>
            </a:pPr>
            <a:r>
              <a:rPr lang="ar-EG" b="true" sz="3999" spc="11">
                <a:solidFill>
                  <a:srgbClr val="000000"/>
                </a:solidFill>
                <a:latin typeface="Source Sans Pro Bold"/>
                <a:ea typeface="Source Sans Pro Bold"/>
                <a:cs typeface="Source Sans Pro Bold"/>
                <a:sym typeface="Source Sans Pro Bold"/>
                <a:rtl val="true"/>
              </a:rPr>
              <a:t>أ-تعريف ا</a:t>
            </a:r>
            <a:r>
              <a:rPr lang="ar-EG" b="true" sz="3999" spc="11">
                <a:solidFill>
                  <a:srgbClr val="000000"/>
                </a:solidFill>
                <a:latin typeface="Source Sans Pro Bold"/>
                <a:ea typeface="Source Sans Pro Bold"/>
                <a:cs typeface="Source Sans Pro Bold"/>
                <a:sym typeface="Source Sans Pro Bold"/>
                <a:rtl val="true"/>
              </a:rPr>
              <a:t>لتغيير: </a:t>
            </a:r>
            <a:r>
              <a:rPr lang="ar-EG" sz="3999" spc="11">
                <a:solidFill>
                  <a:srgbClr val="000000"/>
                </a:solidFill>
                <a:latin typeface="Source Sans Pro"/>
                <a:ea typeface="Source Sans Pro"/>
                <a:cs typeface="Source Sans Pro"/>
                <a:sym typeface="Source Sans Pro"/>
                <a:rtl val="true"/>
              </a:rPr>
              <a:t> قبل التطرق إلى مفهوم التغيير التنظيمي تجدر بنا الاشارة إلى مفهوم التغيير والّذي يعرف على أنّه:</a:t>
            </a:r>
          </a:p>
          <a:p>
            <a:pPr algn="just" rtl="true">
              <a:lnSpc>
                <a:spcPts val="5598"/>
              </a:lnSpc>
            </a:pPr>
            <a:r>
              <a:rPr lang="ar-EG" sz="3999" spc="11">
                <a:solidFill>
                  <a:srgbClr val="000000"/>
                </a:solidFill>
                <a:latin typeface="Source Sans Pro"/>
                <a:ea typeface="Source Sans Pro"/>
                <a:cs typeface="Source Sans Pro"/>
                <a:sym typeface="Source Sans Pro"/>
                <a:rtl val="true"/>
              </a:rPr>
              <a:t>حيث عرفه المغربي أنّه: "التحويل من النقطة أو الحالة في فترة زمنية معيقة إلى نقطة أو حالة أخرى تفضل في المستقبل"</a:t>
            </a:r>
          </a:p>
          <a:p>
            <a:pPr algn="just" rtl="true">
              <a:lnSpc>
                <a:spcPts val="5598"/>
              </a:lnSpc>
            </a:pPr>
            <a:r>
              <a:rPr lang="ar-EG" sz="3999" spc="11">
                <a:solidFill>
                  <a:srgbClr val="000000"/>
                </a:solidFill>
                <a:latin typeface="Source Sans Pro"/>
                <a:ea typeface="Source Sans Pro"/>
                <a:cs typeface="Source Sans Pro"/>
                <a:sym typeface="Source Sans Pro"/>
                <a:rtl val="true"/>
              </a:rPr>
              <a:t>كما عرفه علي بأنّه: "التحول من وضع معين إلى وضع آخر مختلف عما كان عليه من قبل، وقد يكون هذا التحويل في: الشكل، النوعية، الحالة"</a:t>
            </a:r>
          </a:p>
          <a:p>
            <a:pPr algn="just" rtl="true">
              <a:lnSpc>
                <a:spcPts val="5598"/>
              </a:lnSpc>
            </a:pPr>
            <a:r>
              <a:rPr lang="ar-EG" sz="3999" spc="15">
                <a:solidFill>
                  <a:srgbClr val="000000"/>
                </a:solidFill>
                <a:latin typeface="Source Sans Pro"/>
                <a:ea typeface="Source Sans Pro"/>
                <a:cs typeface="Source Sans Pro"/>
                <a:sym typeface="Source Sans Pro"/>
                <a:rtl val="true"/>
              </a:rPr>
              <a:t>كما عرفه </a:t>
            </a:r>
            <a:r>
              <a:rPr lang="en-US" sz="3999" spc="15">
                <a:solidFill>
                  <a:srgbClr val="000000"/>
                </a:solidFill>
                <a:latin typeface="Source Sans Pro"/>
                <a:ea typeface="Source Sans Pro"/>
                <a:cs typeface="Source Sans Pro"/>
                <a:sym typeface="Source Sans Pro"/>
              </a:rPr>
              <a:t>kotteret shlesinger</a:t>
            </a:r>
            <a:r>
              <a:rPr lang="ar-EG" sz="3999" spc="15">
                <a:solidFill>
                  <a:srgbClr val="000000"/>
                </a:solidFill>
                <a:latin typeface="Source Sans Pro"/>
                <a:ea typeface="Source Sans Pro"/>
                <a:cs typeface="Source Sans Pro"/>
                <a:sym typeface="Source Sans Pro"/>
                <a:rtl val="true"/>
              </a:rPr>
              <a:t> أنّه: "آلية تكيف مصممة كحل للمؤسسة لمعالجة المشكلة الحاسمة المتعلقة بالملائمة للبيئة الّتي تتغذى عليها والّتي تعتمد عليها" </a:t>
            </a:r>
          </a:p>
          <a:p>
            <a:pPr algn="just" rtl="true">
              <a:lnSpc>
                <a:spcPts val="5598"/>
              </a:lnSpc>
            </a:pPr>
          </a:p>
        </p:txBody>
      </p:sp>
      <p:grpSp>
        <p:nvGrpSpPr>
          <p:cNvPr name="Group 8" id="8"/>
          <p:cNvGrpSpPr/>
          <p:nvPr/>
        </p:nvGrpSpPr>
        <p:grpSpPr>
          <a:xfrm rot="-10800000">
            <a:off x="-203655" y="7617860"/>
            <a:ext cx="5871820" cy="3280879"/>
            <a:chOff x="0" y="0"/>
            <a:chExt cx="7829093" cy="4374505"/>
          </a:xfrm>
        </p:grpSpPr>
        <p:sp>
          <p:nvSpPr>
            <p:cNvPr name="Freeform 9" id="9"/>
            <p:cNvSpPr/>
            <p:nvPr/>
          </p:nvSpPr>
          <p:spPr>
            <a:xfrm flipH="true" flipV="true" rot="0">
              <a:off x="0" y="0"/>
              <a:ext cx="7829042" cy="4374515"/>
            </a:xfrm>
            <a:custGeom>
              <a:avLst/>
              <a:gdLst/>
              <a:ahLst/>
              <a:cxnLst/>
              <a:rect r="r" b="b" t="t" l="l"/>
              <a:pathLst>
                <a:path h="4374515" w="7829042">
                  <a:moveTo>
                    <a:pt x="7829042" y="4374515"/>
                  </a:moveTo>
                  <a:lnTo>
                    <a:pt x="0" y="4374515"/>
                  </a:lnTo>
                  <a:lnTo>
                    <a:pt x="0" y="0"/>
                  </a:lnTo>
                  <a:lnTo>
                    <a:pt x="7829042" y="0"/>
                  </a:lnTo>
                  <a:lnTo>
                    <a:pt x="7829042" y="4374515"/>
                  </a:lnTo>
                  <a:close/>
                </a:path>
              </a:pathLst>
            </a:custGeom>
            <a:blipFill>
              <a:blip r:embed="rId5">
                <a:alphaModFix amt="69000"/>
              </a:blip>
              <a:stretch>
                <a:fillRect l="-66" t="0" r="-67" b="0"/>
              </a:stretch>
            </a:blipFill>
          </p:spPr>
        </p:sp>
      </p:grpSp>
      <p:sp>
        <p:nvSpPr>
          <p:cNvPr name="TextBox 10" id="10"/>
          <p:cNvSpPr txBox="true"/>
          <p:nvPr/>
        </p:nvSpPr>
        <p:spPr>
          <a:xfrm rot="-60000">
            <a:off x="8271227" y="1592704"/>
            <a:ext cx="7004506" cy="778510"/>
          </a:xfrm>
          <a:prstGeom prst="rect">
            <a:avLst/>
          </a:prstGeom>
        </p:spPr>
        <p:txBody>
          <a:bodyPr anchor="t" rtlCol="false" tIns="0" lIns="0" bIns="0" rIns="0">
            <a:spAutoFit/>
          </a:bodyPr>
          <a:lstStyle/>
          <a:p>
            <a:pPr algn="r" rtl="true">
              <a:lnSpc>
                <a:spcPts val="6440"/>
              </a:lnSpc>
            </a:pPr>
            <a:r>
              <a:rPr lang="en-US" b="true" sz="4600">
                <a:solidFill>
                  <a:srgbClr val="000000"/>
                </a:solidFill>
                <a:latin typeface="Source Sans Pro Bold"/>
                <a:ea typeface="Source Sans Pro Bold"/>
                <a:cs typeface="Source Sans Pro Bold"/>
                <a:sym typeface="Source Sans Pro Bold"/>
              </a:rPr>
              <a:t>1</a:t>
            </a:r>
            <a:r>
              <a:rPr lang="ar-EG" b="true" sz="4600">
                <a:solidFill>
                  <a:srgbClr val="000000"/>
                </a:solidFill>
                <a:latin typeface="Source Sans Pro Bold"/>
                <a:ea typeface="Source Sans Pro Bold"/>
                <a:cs typeface="Source Sans Pro Bold"/>
                <a:sym typeface="Source Sans Pro Bold"/>
                <a:rtl val="true"/>
              </a:rPr>
              <a:t>-مفهوم التغيير التنظيمي:</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366888" y="-807542"/>
            <a:ext cx="18288000" cy="4655127"/>
          </a:xfrm>
          <a:custGeom>
            <a:avLst/>
            <a:gdLst/>
            <a:ahLst/>
            <a:cxnLst/>
            <a:rect r="r" b="b" t="t" l="l"/>
            <a:pathLst>
              <a:path h="4655127" w="18288000">
                <a:moveTo>
                  <a:pt x="0" y="0"/>
                </a:moveTo>
                <a:lnTo>
                  <a:pt x="18288000" y="0"/>
                </a:lnTo>
                <a:lnTo>
                  <a:pt x="18288000" y="4655127"/>
                </a:lnTo>
                <a:lnTo>
                  <a:pt x="0" y="4655127"/>
                </a:lnTo>
                <a:lnTo>
                  <a:pt x="0" y="0"/>
                </a:lnTo>
                <a:close/>
              </a:path>
            </a:pathLst>
          </a:custGeom>
          <a:blipFill>
            <a:blip r:embed="rId2">
              <a:extLst>
                <a:ext uri="{96DAC541-7B7A-43D3-8B79-37D633B846F1}">
                  <asvg:svgBlip xmlns:asvg="http://schemas.microsoft.com/office/drawing/2016/SVG/main" r:embed="rId3"/>
                </a:ext>
              </a:extLst>
            </a:blip>
            <a:stretch>
              <a:fillRect l="0" t="-232" r="0" b="-232"/>
            </a:stretch>
          </a:blipFill>
        </p:spPr>
      </p:sp>
      <p:sp>
        <p:nvSpPr>
          <p:cNvPr name="TextBox 3" id="3"/>
          <p:cNvSpPr txBox="true"/>
          <p:nvPr/>
        </p:nvSpPr>
        <p:spPr>
          <a:xfrm rot="0">
            <a:off x="183444" y="1695130"/>
            <a:ext cx="17921112" cy="8024254"/>
          </a:xfrm>
          <a:prstGeom prst="rect">
            <a:avLst/>
          </a:prstGeom>
        </p:spPr>
        <p:txBody>
          <a:bodyPr anchor="t" rtlCol="false" tIns="0" lIns="0" bIns="0" rIns="0">
            <a:spAutoFit/>
          </a:bodyPr>
          <a:lstStyle/>
          <a:p>
            <a:pPr algn="just" rtl="true">
              <a:lnSpc>
                <a:spcPts val="6416"/>
              </a:lnSpc>
            </a:pPr>
            <a:r>
              <a:rPr lang="ar-EG" b="true" sz="4583" spc="18">
                <a:solidFill>
                  <a:srgbClr val="000000"/>
                </a:solidFill>
                <a:latin typeface="Source Sans Pro Bold"/>
                <a:ea typeface="Source Sans Pro Bold"/>
                <a:cs typeface="Source Sans Pro Bold"/>
                <a:sym typeface="Source Sans Pro Bold"/>
                <a:rtl val="true"/>
              </a:rPr>
              <a:t>ب- تعريف التغيير التنظيمي: </a:t>
            </a:r>
            <a:r>
              <a:rPr lang="ar-EG" sz="4583" spc="18">
                <a:solidFill>
                  <a:srgbClr val="000000"/>
                </a:solidFill>
                <a:latin typeface="Source Sans Pro"/>
                <a:ea typeface="Source Sans Pro"/>
                <a:cs typeface="Source Sans Pro"/>
                <a:sym typeface="Source Sans Pro"/>
                <a:rtl val="true"/>
              </a:rPr>
              <a:t>لقد تطرق التعديد من الباحثين إلى تعريف التغيير التنظيمي، وهذا إن دل على شيء فيدل أهمية التغيير في المنظمات والاهتمام الكبير الموجه له على :</a:t>
            </a:r>
          </a:p>
          <a:p>
            <a:pPr algn="just" rtl="true">
              <a:lnSpc>
                <a:spcPts val="6416"/>
              </a:lnSpc>
            </a:pPr>
            <a:r>
              <a:rPr lang="ar-EG" sz="4583" spc="18">
                <a:solidFill>
                  <a:srgbClr val="000000"/>
                </a:solidFill>
                <a:latin typeface="Source Sans Pro"/>
                <a:ea typeface="Source Sans Pro"/>
                <a:cs typeface="Source Sans Pro"/>
                <a:sym typeface="Source Sans Pro"/>
                <a:rtl val="true"/>
              </a:rPr>
              <a:t>كما عرفه فرنك وبيل (</a:t>
            </a:r>
            <a:r>
              <a:rPr lang="en-US" sz="4583" spc="18">
                <a:solidFill>
                  <a:srgbClr val="000000"/>
                </a:solidFill>
                <a:latin typeface="Source Sans Pro"/>
                <a:ea typeface="Source Sans Pro"/>
                <a:cs typeface="Source Sans Pro"/>
                <a:sym typeface="Source Sans Pro"/>
              </a:rPr>
              <a:t>French et Bell</a:t>
            </a:r>
            <a:r>
              <a:rPr lang="ar-EG" sz="4583" spc="18">
                <a:solidFill>
                  <a:srgbClr val="000000"/>
                </a:solidFill>
                <a:latin typeface="Source Sans Pro"/>
                <a:ea typeface="Source Sans Pro"/>
                <a:cs typeface="Source Sans Pro"/>
                <a:sym typeface="Source Sans Pro"/>
                <a:rtl val="true"/>
              </a:rPr>
              <a:t>) أنّه: "كل جهد طويل المدى يدار ويدعم من قبل الادارة العليا لتطوير الرؤية المستقبلية للمنظمة، والتمكين والتعلم وحل المشكلات من خلال العمليات الجماعية المستمرة لإدارة المنظمة مع التركيز على فرق العمل والنظريات السلوكية والبحث العلمي وتغيير ثقافة المنظمة في سبيل التحسين المستمر لقدرتها من خلال مشاركة وتعاون العمال فيها لتحقيق رسالتها وأهدافها"</a:t>
            </a:r>
          </a:p>
          <a:p>
            <a:pPr algn="just" rtl="true">
              <a:lnSpc>
                <a:spcPts val="5716"/>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grpSp>
        <p:nvGrpSpPr>
          <p:cNvPr name="Group 2" id="2"/>
          <p:cNvGrpSpPr/>
          <p:nvPr/>
        </p:nvGrpSpPr>
        <p:grpSpPr>
          <a:xfrm rot="5400000">
            <a:off x="-4751090" y="1897973"/>
            <a:ext cx="10511830" cy="6491055"/>
            <a:chOff x="0" y="0"/>
            <a:chExt cx="14015773" cy="8654740"/>
          </a:xfrm>
        </p:grpSpPr>
        <p:sp>
          <p:nvSpPr>
            <p:cNvPr name="Freeform 3" id="3"/>
            <p:cNvSpPr/>
            <p:nvPr/>
          </p:nvSpPr>
          <p:spPr>
            <a:xfrm flipH="false" flipV="false" rot="0">
              <a:off x="0" y="0"/>
              <a:ext cx="14015720" cy="8654796"/>
            </a:xfrm>
            <a:custGeom>
              <a:avLst/>
              <a:gdLst/>
              <a:ahLst/>
              <a:cxnLst/>
              <a:rect r="r" b="b" t="t" l="l"/>
              <a:pathLst>
                <a:path h="8654796" w="14015720">
                  <a:moveTo>
                    <a:pt x="0" y="0"/>
                  </a:moveTo>
                  <a:lnTo>
                    <a:pt x="14015720" y="0"/>
                  </a:lnTo>
                  <a:lnTo>
                    <a:pt x="14015720" y="8654796"/>
                  </a:lnTo>
                  <a:lnTo>
                    <a:pt x="0" y="8654796"/>
                  </a:lnTo>
                  <a:lnTo>
                    <a:pt x="0" y="0"/>
                  </a:lnTo>
                  <a:close/>
                </a:path>
              </a:pathLst>
            </a:custGeom>
            <a:blipFill>
              <a:blip r:embed="rId2"/>
              <a:stretch>
                <a:fillRect l="0" t="-22" r="0" b="-21"/>
              </a:stretch>
            </a:blipFill>
          </p:spPr>
        </p:sp>
      </p:grpSp>
      <p:sp>
        <p:nvSpPr>
          <p:cNvPr name="TextBox 4" id="4"/>
          <p:cNvSpPr txBox="true"/>
          <p:nvPr/>
        </p:nvSpPr>
        <p:spPr>
          <a:xfrm rot="0">
            <a:off x="766847" y="296137"/>
            <a:ext cx="17242997" cy="8487463"/>
          </a:xfrm>
          <a:prstGeom prst="rect">
            <a:avLst/>
          </a:prstGeom>
        </p:spPr>
        <p:txBody>
          <a:bodyPr anchor="t" rtlCol="false" tIns="0" lIns="0" bIns="0" rIns="0">
            <a:spAutoFit/>
          </a:bodyPr>
          <a:lstStyle/>
          <a:p>
            <a:pPr algn="just" rtl="true">
              <a:lnSpc>
                <a:spcPts val="6758"/>
              </a:lnSpc>
            </a:pPr>
            <a:r>
              <a:rPr lang="ar-EG" sz="4830" spc="14">
                <a:solidFill>
                  <a:srgbClr val="000000"/>
                </a:solidFill>
                <a:latin typeface="Source Sans Pro"/>
                <a:ea typeface="Source Sans Pro"/>
                <a:cs typeface="Source Sans Pro"/>
                <a:sym typeface="Source Sans Pro"/>
                <a:rtl val="true"/>
              </a:rPr>
              <a:t>وعرفه جيلهان( </a:t>
            </a:r>
            <a:r>
              <a:rPr lang="en-US" sz="4830" spc="14">
                <a:solidFill>
                  <a:srgbClr val="000000"/>
                </a:solidFill>
                <a:latin typeface="Source Sans Pro"/>
                <a:ea typeface="Source Sans Pro"/>
                <a:cs typeface="Source Sans Pro"/>
                <a:sym typeface="Source Sans Pro"/>
              </a:rPr>
              <a:t>Guilhan</a:t>
            </a:r>
            <a:r>
              <a:rPr lang="ar-EG" sz="4830" spc="14">
                <a:solidFill>
                  <a:srgbClr val="000000"/>
                </a:solidFill>
                <a:latin typeface="Source Sans Pro"/>
                <a:ea typeface="Source Sans Pro"/>
                <a:cs typeface="Source Sans Pro"/>
                <a:sym typeface="Source Sans Pro"/>
                <a:rtl val="true"/>
              </a:rPr>
              <a:t>) أنّه:" كلّ تعديل في هيكل المؤسسة أو سلوكات أفرادها، وذلك من أجل التكيف مع المحيط أو هو كلّ فعل ارادي من طرف مدراء المنظمات بهدف ضمان استمرارية وتطور المنظمة في محيطها الخارجي"</a:t>
            </a:r>
          </a:p>
          <a:p>
            <a:pPr algn="just" rtl="true">
              <a:lnSpc>
                <a:spcPts val="6762"/>
              </a:lnSpc>
            </a:pPr>
            <a:r>
              <a:rPr lang="ar-EG" sz="4830" spc="18">
                <a:solidFill>
                  <a:srgbClr val="000000"/>
                </a:solidFill>
                <a:latin typeface="Source Sans Pro"/>
                <a:ea typeface="Source Sans Pro"/>
                <a:cs typeface="Source Sans Pro"/>
                <a:sym typeface="Source Sans Pro"/>
                <a:rtl val="true"/>
              </a:rPr>
              <a:t>وعرفه شومبيتر  (</a:t>
            </a:r>
            <a:r>
              <a:rPr lang="en-US" sz="4830" spc="18">
                <a:solidFill>
                  <a:srgbClr val="000000"/>
                </a:solidFill>
                <a:latin typeface="Source Sans Pro"/>
                <a:ea typeface="Source Sans Pro"/>
                <a:cs typeface="Source Sans Pro"/>
                <a:sym typeface="Source Sans Pro"/>
              </a:rPr>
              <a:t>Schumpeter</a:t>
            </a:r>
            <a:r>
              <a:rPr lang="ar-EG" sz="4830" spc="18">
                <a:solidFill>
                  <a:srgbClr val="000000"/>
                </a:solidFill>
                <a:latin typeface="Source Sans Pro"/>
                <a:ea typeface="Source Sans Pro"/>
                <a:cs typeface="Source Sans Pro"/>
                <a:sym typeface="Source Sans Pro"/>
                <a:rtl val="true"/>
              </a:rPr>
              <a:t>)بأنّه: "عملية ارتقاء تنظيمي تسمح بالانتقال من حالة إلى حالة أفضل داخل المنظمة" أي أنّ المنظمة أثناء قيامها بعملية التغيير التنظيمي تنتقل عبر سلسلة من المراحل تقفز بها من وضع حالي غلى وضع آخر منشود. " </a:t>
            </a:r>
          </a:p>
          <a:p>
            <a:pPr algn="just" rtl="true">
              <a:lnSpc>
                <a:spcPts val="6763"/>
              </a:lnSpc>
            </a:pPr>
          </a:p>
          <a:p>
            <a:pPr algn="just" rtl="true">
              <a:lnSpc>
                <a:spcPts val="602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3002783" y="4420667"/>
            <a:ext cx="1281730" cy="1223470"/>
          </a:xfrm>
          <a:custGeom>
            <a:avLst/>
            <a:gdLst/>
            <a:ahLst/>
            <a:cxnLst/>
            <a:rect r="r" b="b" t="t" l="l"/>
            <a:pathLst>
              <a:path h="1223470" w="1281730">
                <a:moveTo>
                  <a:pt x="0" y="0"/>
                </a:moveTo>
                <a:lnTo>
                  <a:pt x="1281730" y="0"/>
                </a:lnTo>
                <a:lnTo>
                  <a:pt x="1281730" y="1223470"/>
                </a:lnTo>
                <a:lnTo>
                  <a:pt x="0" y="1223470"/>
                </a:lnTo>
                <a:lnTo>
                  <a:pt x="0" y="0"/>
                </a:lnTo>
                <a:close/>
              </a:path>
            </a:pathLst>
          </a:custGeom>
          <a:blipFill>
            <a:blip r:embed="rId2">
              <a:extLst>
                <a:ext uri="{96DAC541-7B7A-43D3-8B79-37D633B846F1}">
                  <asvg:svgBlip xmlns:asvg="http://schemas.microsoft.com/office/drawing/2016/SVG/main" r:embed="rId3"/>
                </a:ext>
              </a:extLst>
            </a:blip>
            <a:stretch>
              <a:fillRect l="0" t="-52" r="0" b="-52"/>
            </a:stretch>
          </a:blipFill>
        </p:spPr>
      </p:sp>
      <p:sp>
        <p:nvSpPr>
          <p:cNvPr name="Freeform 3" id="3"/>
          <p:cNvSpPr/>
          <p:nvPr/>
        </p:nvSpPr>
        <p:spPr>
          <a:xfrm flipH="false" flipV="false" rot="0">
            <a:off x="8489971" y="3543112"/>
            <a:ext cx="1251359" cy="1251359"/>
          </a:xfrm>
          <a:custGeom>
            <a:avLst/>
            <a:gdLst/>
            <a:ahLst/>
            <a:cxnLst/>
            <a:rect r="r" b="b" t="t" l="l"/>
            <a:pathLst>
              <a:path h="1251359" w="1251359">
                <a:moveTo>
                  <a:pt x="0" y="0"/>
                </a:moveTo>
                <a:lnTo>
                  <a:pt x="1251359" y="0"/>
                </a:lnTo>
                <a:lnTo>
                  <a:pt x="1251359" y="1251359"/>
                </a:lnTo>
                <a:lnTo>
                  <a:pt x="0" y="12513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001535" y="4551860"/>
            <a:ext cx="1312104" cy="1183279"/>
          </a:xfrm>
          <a:custGeom>
            <a:avLst/>
            <a:gdLst/>
            <a:ahLst/>
            <a:cxnLst/>
            <a:rect r="r" b="b" t="t" l="l"/>
            <a:pathLst>
              <a:path h="1183279" w="1312104">
                <a:moveTo>
                  <a:pt x="0" y="0"/>
                </a:moveTo>
                <a:lnTo>
                  <a:pt x="1312104" y="0"/>
                </a:lnTo>
                <a:lnTo>
                  <a:pt x="1312104" y="1183279"/>
                </a:lnTo>
                <a:lnTo>
                  <a:pt x="0" y="1183279"/>
                </a:lnTo>
                <a:lnTo>
                  <a:pt x="0" y="0"/>
                </a:lnTo>
                <a:close/>
              </a:path>
            </a:pathLst>
          </a:custGeom>
          <a:blipFill>
            <a:blip r:embed="rId6">
              <a:extLst>
                <a:ext uri="{96DAC541-7B7A-43D3-8B79-37D633B846F1}">
                  <asvg:svgBlip xmlns:asvg="http://schemas.microsoft.com/office/drawing/2016/SVG/main" r:embed="rId7"/>
                </a:ext>
              </a:extLst>
            </a:blip>
            <a:stretch>
              <a:fillRect l="0" t="-220" r="0" b="-220"/>
            </a:stretch>
          </a:blipFill>
        </p:spPr>
      </p:sp>
      <p:sp>
        <p:nvSpPr>
          <p:cNvPr name="Freeform 5" id="5"/>
          <p:cNvSpPr/>
          <p:nvPr/>
        </p:nvSpPr>
        <p:spPr>
          <a:xfrm flipH="false" flipV="false" rot="0">
            <a:off x="-3942161" y="-369454"/>
            <a:ext cx="6880526" cy="1159703"/>
          </a:xfrm>
          <a:custGeom>
            <a:avLst/>
            <a:gdLst/>
            <a:ahLst/>
            <a:cxnLst/>
            <a:rect r="r" b="b" t="t" l="l"/>
            <a:pathLst>
              <a:path h="1159703" w="6880526">
                <a:moveTo>
                  <a:pt x="0" y="0"/>
                </a:moveTo>
                <a:lnTo>
                  <a:pt x="6880526" y="0"/>
                </a:lnTo>
                <a:lnTo>
                  <a:pt x="6880526" y="1159703"/>
                </a:lnTo>
                <a:lnTo>
                  <a:pt x="0" y="11597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714555" y="508418"/>
            <a:ext cx="3076832" cy="520282"/>
          </a:xfrm>
          <a:custGeom>
            <a:avLst/>
            <a:gdLst/>
            <a:ahLst/>
            <a:cxnLst/>
            <a:rect r="r" b="b" t="t" l="l"/>
            <a:pathLst>
              <a:path h="520282" w="3076832">
                <a:moveTo>
                  <a:pt x="0" y="0"/>
                </a:moveTo>
                <a:lnTo>
                  <a:pt x="3076832" y="0"/>
                </a:lnTo>
                <a:lnTo>
                  <a:pt x="3076832" y="520282"/>
                </a:lnTo>
                <a:lnTo>
                  <a:pt x="0" y="52028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4532830" y="-369454"/>
            <a:ext cx="6763694" cy="1138013"/>
          </a:xfrm>
          <a:custGeom>
            <a:avLst/>
            <a:gdLst/>
            <a:ahLst/>
            <a:cxnLst/>
            <a:rect r="r" b="b" t="t" l="l"/>
            <a:pathLst>
              <a:path h="1138013" w="6763694">
                <a:moveTo>
                  <a:pt x="0" y="0"/>
                </a:moveTo>
                <a:lnTo>
                  <a:pt x="6763694" y="0"/>
                </a:lnTo>
                <a:lnTo>
                  <a:pt x="6763694" y="1138013"/>
                </a:lnTo>
                <a:lnTo>
                  <a:pt x="0" y="113801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732605" y="508418"/>
            <a:ext cx="2939334" cy="520282"/>
          </a:xfrm>
          <a:custGeom>
            <a:avLst/>
            <a:gdLst/>
            <a:ahLst/>
            <a:cxnLst/>
            <a:rect r="r" b="b" t="t" l="l"/>
            <a:pathLst>
              <a:path h="520282" w="2939334">
                <a:moveTo>
                  <a:pt x="0" y="0"/>
                </a:moveTo>
                <a:lnTo>
                  <a:pt x="2939335" y="0"/>
                </a:lnTo>
                <a:lnTo>
                  <a:pt x="2939335" y="520282"/>
                </a:lnTo>
                <a:lnTo>
                  <a:pt x="0" y="52028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421517" y="1255151"/>
            <a:ext cx="17699056" cy="8864727"/>
          </a:xfrm>
          <a:prstGeom prst="rect">
            <a:avLst/>
          </a:prstGeom>
        </p:spPr>
        <p:txBody>
          <a:bodyPr anchor="t" rtlCol="false" tIns="0" lIns="0" bIns="0" rIns="0">
            <a:spAutoFit/>
          </a:bodyPr>
          <a:lstStyle/>
          <a:p>
            <a:pPr algn="just" rtl="true">
              <a:lnSpc>
                <a:spcPts val="7063"/>
              </a:lnSpc>
            </a:pPr>
            <a:r>
              <a:rPr lang="ar-EG" sz="5045" spc="116">
                <a:solidFill>
                  <a:srgbClr val="000000"/>
                </a:solidFill>
                <a:latin typeface="Source Sans Pro"/>
                <a:ea typeface="Source Sans Pro"/>
                <a:cs typeface="Source Sans Pro"/>
                <a:sym typeface="Source Sans Pro"/>
                <a:rtl val="true"/>
              </a:rPr>
              <a:t>ويعرفه كومييرس( (</a:t>
            </a:r>
            <a:r>
              <a:rPr lang="en-US" sz="5045" spc="116">
                <a:solidFill>
                  <a:srgbClr val="000000"/>
                </a:solidFill>
                <a:latin typeface="Source Sans Pro"/>
                <a:ea typeface="Source Sans Pro"/>
                <a:cs typeface="Source Sans Pro"/>
                <a:sym typeface="Source Sans Pro"/>
              </a:rPr>
              <a:t>Commeiras</a:t>
            </a:r>
            <a:r>
              <a:rPr lang="ar-EG" sz="5045" spc="116">
                <a:solidFill>
                  <a:srgbClr val="000000"/>
                </a:solidFill>
                <a:latin typeface="Source Sans Pro"/>
                <a:ea typeface="Source Sans Pro"/>
                <a:cs typeface="Source Sans Pro"/>
                <a:sym typeface="Source Sans Pro"/>
                <a:rtl val="true"/>
              </a:rPr>
              <a:t> أنّه:" المرور من واقع حالي إلى واقع مرغوب فيه، من وضعية اصلية محكوم عليها أنّها غير ملائمة إلى أخرى أكثر ملائمة وتستجيب أحسن لشروط الواقع الجديد أو الآمال الجديدة للأفراد المعنيين، يعيد النظر في توزيع السلطة وبالتالي اسناد المسؤوليات، يغير في تنظيم العمل، يفرض قواعد جديدة ويشترط توفي كفاءات وسلوكيات وتصرفات مختلفة، بالإضافة إلى كونه يؤدي إلى المقاومة </a:t>
            </a:r>
          </a:p>
          <a:p>
            <a:pPr algn="just" rtl="true">
              <a:lnSpc>
                <a:spcPts val="7064"/>
              </a:lnSpc>
            </a:pPr>
          </a:p>
          <a:p>
            <a:pPr algn="just" rtl="true">
              <a:lnSpc>
                <a:spcPts val="7064"/>
              </a:lnSpc>
            </a:pPr>
          </a:p>
          <a:p>
            <a:pPr algn="just" rtl="true">
              <a:lnSpc>
                <a:spcPts val="6292"/>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2561783">
            <a:off x="-2150393" y="-1597808"/>
            <a:ext cx="6000674" cy="4342306"/>
          </a:xfrm>
          <a:custGeom>
            <a:avLst/>
            <a:gdLst/>
            <a:ahLst/>
            <a:cxnLst/>
            <a:rect r="r" b="b" t="t" l="l"/>
            <a:pathLst>
              <a:path h="4342306" w="6000674">
                <a:moveTo>
                  <a:pt x="0" y="0"/>
                </a:moveTo>
                <a:lnTo>
                  <a:pt x="6000674" y="0"/>
                </a:lnTo>
                <a:lnTo>
                  <a:pt x="6000674"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l="-67" t="0" r="-67" b="0"/>
            </a:stretch>
          </a:blipFill>
        </p:spPr>
      </p:sp>
      <p:sp>
        <p:nvSpPr>
          <p:cNvPr name="Freeform 3" id="3"/>
          <p:cNvSpPr/>
          <p:nvPr/>
        </p:nvSpPr>
        <p:spPr>
          <a:xfrm flipH="false" flipV="false" rot="7616117">
            <a:off x="14754144" y="7087147"/>
            <a:ext cx="6000674" cy="4342306"/>
          </a:xfrm>
          <a:custGeom>
            <a:avLst/>
            <a:gdLst/>
            <a:ahLst/>
            <a:cxnLst/>
            <a:rect r="r" b="b" t="t" l="l"/>
            <a:pathLst>
              <a:path h="4342306" w="6000674">
                <a:moveTo>
                  <a:pt x="0" y="0"/>
                </a:moveTo>
                <a:lnTo>
                  <a:pt x="6000674" y="0"/>
                </a:lnTo>
                <a:lnTo>
                  <a:pt x="6000674"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l="-67" t="0" r="-67" b="0"/>
            </a:stretch>
          </a:blipFill>
        </p:spPr>
      </p:sp>
      <p:sp>
        <p:nvSpPr>
          <p:cNvPr name="TextBox 4" id="4"/>
          <p:cNvSpPr txBox="true"/>
          <p:nvPr/>
        </p:nvSpPr>
        <p:spPr>
          <a:xfrm rot="0">
            <a:off x="252497" y="1283748"/>
            <a:ext cx="17783006" cy="7595679"/>
          </a:xfrm>
          <a:prstGeom prst="rect">
            <a:avLst/>
          </a:prstGeom>
        </p:spPr>
        <p:txBody>
          <a:bodyPr anchor="t" rtlCol="false" tIns="0" lIns="0" bIns="0" rIns="0">
            <a:spAutoFit/>
          </a:bodyPr>
          <a:lstStyle/>
          <a:p>
            <a:pPr algn="just" rtl="true">
              <a:lnSpc>
                <a:spcPts val="7155"/>
              </a:lnSpc>
            </a:pPr>
            <a:r>
              <a:rPr lang="ar-EG" sz="4835" spc="116">
                <a:solidFill>
                  <a:srgbClr val="000000"/>
                </a:solidFill>
                <a:latin typeface="Source Sans Pro"/>
                <a:ea typeface="Source Sans Pro"/>
                <a:cs typeface="Source Sans Pro"/>
                <a:sym typeface="Source Sans Pro"/>
                <a:rtl val="true"/>
              </a:rPr>
              <a:t>ك</a:t>
            </a:r>
            <a:r>
              <a:rPr lang="ar-EG" sz="4835" spc="116">
                <a:solidFill>
                  <a:srgbClr val="000000"/>
                </a:solidFill>
                <a:latin typeface="Source Sans Pro"/>
                <a:ea typeface="Source Sans Pro"/>
                <a:cs typeface="Source Sans Pro"/>
                <a:sym typeface="Source Sans Pro"/>
                <a:rtl val="true"/>
              </a:rPr>
              <a:t>ما عرف ثابت التغيير التنظيمي: "عملية مدروسة ومخططة لفترة زمنية طويلة عادة، وينصب على الخطط والسياسات، أو الهيكل التنظيمي، أو السلوك التنظيمي، أو الثقافة التنظيمية وتكنولوجيا الأداء، أو اجراءات وظروف العمل </a:t>
            </a:r>
            <a:r>
              <a:rPr lang="ar-EG" sz="4835" spc="116">
                <a:solidFill>
                  <a:srgbClr val="000000"/>
                </a:solidFill>
                <a:latin typeface="Source Sans Pro"/>
                <a:ea typeface="Source Sans Pro"/>
                <a:cs typeface="Source Sans Pro"/>
                <a:sym typeface="Source Sans Pro"/>
                <a:rtl val="true"/>
              </a:rPr>
              <a:t>وغيرها، وذلك بغرض تحقيق التكيف مع التغيرات في البيئة الداخلية والخارجية للبقاء والاستمرار والتطور والتميز"</a:t>
            </a:r>
          </a:p>
          <a:p>
            <a:pPr algn="just" rtl="true">
              <a:lnSpc>
                <a:spcPts val="6030"/>
              </a:lnSpc>
            </a:pPr>
            <a:r>
              <a:rPr lang="ar-EG" sz="4835" spc="116">
                <a:solidFill>
                  <a:srgbClr val="000000"/>
                </a:solidFill>
                <a:latin typeface="Source Sans Pro"/>
                <a:ea typeface="Source Sans Pro"/>
                <a:cs typeface="Source Sans Pro"/>
                <a:sym typeface="Source Sans Pro"/>
                <a:rtl val="true"/>
              </a:rPr>
              <a:t>ويعرفه الشماع وحمود على أنّه:" عبارة عن حركة الانتقال الجذري أو التدريجي من واقع راهن إلى حالة جديدة تختلف عن سابقاتها، أو عن حالة قائمة، وقد يتضمن التغيير تحسين أو تطوير طبيعة العمل أو نشاط المنظمة لغرض تحقيق الاهداف بصورة أفضل"</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1780280">
            <a:off x="-1340224" y="-2572471"/>
            <a:ext cx="8627188" cy="5144941"/>
          </a:xfrm>
          <a:custGeom>
            <a:avLst/>
            <a:gdLst/>
            <a:ahLst/>
            <a:cxnLst/>
            <a:rect r="r" b="b" t="t" l="l"/>
            <a:pathLst>
              <a:path h="5144941" w="8627188">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l="0" t="-9" r="0" b="-9"/>
            </a:stretch>
          </a:blipFill>
        </p:spPr>
      </p:sp>
      <p:sp>
        <p:nvSpPr>
          <p:cNvPr name="Freeform 3" id="3"/>
          <p:cNvSpPr/>
          <p:nvPr/>
        </p:nvSpPr>
        <p:spPr>
          <a:xfrm flipH="false" flipV="false" rot="8820853">
            <a:off x="11232533" y="7572586"/>
            <a:ext cx="8627188" cy="5144941"/>
          </a:xfrm>
          <a:custGeom>
            <a:avLst/>
            <a:gdLst/>
            <a:ahLst/>
            <a:cxnLst/>
            <a:rect r="r" b="b" t="t" l="l"/>
            <a:pathLst>
              <a:path h="5144941" w="8627188">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l="0" t="-9" r="0" b="-9"/>
            </a:stretch>
          </a:blipFill>
        </p:spPr>
      </p:sp>
      <p:sp>
        <p:nvSpPr>
          <p:cNvPr name="TextBox 4" id="4"/>
          <p:cNvSpPr txBox="true"/>
          <p:nvPr/>
        </p:nvSpPr>
        <p:spPr>
          <a:xfrm rot="0">
            <a:off x="279710" y="1210934"/>
            <a:ext cx="17730135" cy="9788315"/>
          </a:xfrm>
          <a:prstGeom prst="rect">
            <a:avLst/>
          </a:prstGeom>
        </p:spPr>
        <p:txBody>
          <a:bodyPr anchor="t" rtlCol="false" tIns="0" lIns="0" bIns="0" rIns="0">
            <a:spAutoFit/>
          </a:bodyPr>
          <a:lstStyle/>
          <a:p>
            <a:pPr algn="just" rtl="true">
              <a:lnSpc>
                <a:spcPts val="8778"/>
              </a:lnSpc>
            </a:pPr>
            <a:r>
              <a:rPr lang="ar-EG" sz="5045" spc="116">
                <a:solidFill>
                  <a:srgbClr val="000000"/>
                </a:solidFill>
                <a:latin typeface="Source Sans Pro"/>
                <a:ea typeface="Source Sans Pro"/>
                <a:cs typeface="Source Sans Pro"/>
                <a:sym typeface="Source Sans Pro"/>
                <a:rtl val="true"/>
              </a:rPr>
              <a:t>ويري أحمد زايد أنّ التغيير التنظيمي هو:" هو التغيير الّذي يهدف إلى تعديل سياسات الإدارة أو أي عنصر من عناصر العمل التنظيمي، فهو يحدث تغيير الأفراد العاملين إمّا باستبدالهم وغمّا برفع وتنمية مهاراتهم من خلال التدريب وتطبيق قواعد المكافئات الجزاءات التنظيمية، تغيير في الأنظمة والاجراءات وتطوير الانظمة بهدف تخفيض الوقت والجهد والموارد المستخدمة لأداء الأعمال التنظيمية وصولا إلى كفاءة عالية"</a:t>
            </a:r>
          </a:p>
          <a:p>
            <a:pPr algn="just" rtl="true">
              <a:lnSpc>
                <a:spcPts val="8779"/>
              </a:lnSpc>
            </a:pPr>
          </a:p>
          <a:p>
            <a:pPr algn="just" rtl="true">
              <a:lnSpc>
                <a:spcPts val="6383"/>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1780280">
            <a:off x="-1340224" y="-2572471"/>
            <a:ext cx="8627188" cy="5144941"/>
          </a:xfrm>
          <a:custGeom>
            <a:avLst/>
            <a:gdLst/>
            <a:ahLst/>
            <a:cxnLst/>
            <a:rect r="r" b="b" t="t" l="l"/>
            <a:pathLst>
              <a:path h="5144941" w="8627188">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l="0" t="-9" r="0" b="-9"/>
            </a:stretch>
          </a:blipFill>
        </p:spPr>
      </p:sp>
      <p:sp>
        <p:nvSpPr>
          <p:cNvPr name="Freeform 3" id="3"/>
          <p:cNvSpPr/>
          <p:nvPr/>
        </p:nvSpPr>
        <p:spPr>
          <a:xfrm flipH="false" flipV="false" rot="8820853">
            <a:off x="11232533" y="7572586"/>
            <a:ext cx="8627188" cy="5144941"/>
          </a:xfrm>
          <a:custGeom>
            <a:avLst/>
            <a:gdLst/>
            <a:ahLst/>
            <a:cxnLst/>
            <a:rect r="r" b="b" t="t" l="l"/>
            <a:pathLst>
              <a:path h="5144941" w="8627188">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l="0" t="-9" r="0" b="-9"/>
            </a:stretch>
          </a:blipFill>
        </p:spPr>
      </p:sp>
      <p:sp>
        <p:nvSpPr>
          <p:cNvPr name="TextBox 4" id="4"/>
          <p:cNvSpPr txBox="true"/>
          <p:nvPr/>
        </p:nvSpPr>
        <p:spPr>
          <a:xfrm rot="0">
            <a:off x="0" y="1210934"/>
            <a:ext cx="18009845" cy="7559421"/>
          </a:xfrm>
          <a:prstGeom prst="rect">
            <a:avLst/>
          </a:prstGeom>
        </p:spPr>
        <p:txBody>
          <a:bodyPr anchor="t" rtlCol="false" tIns="0" lIns="0" bIns="0" rIns="0">
            <a:spAutoFit/>
          </a:bodyPr>
          <a:lstStyle/>
          <a:p>
            <a:pPr algn="just" rtl="true">
              <a:lnSpc>
                <a:spcPts val="8779"/>
              </a:lnSpc>
            </a:pPr>
            <a:r>
              <a:rPr lang="ar-EG" sz="5045" spc="121">
                <a:solidFill>
                  <a:srgbClr val="000000"/>
                </a:solidFill>
                <a:latin typeface="Source Sans Pro"/>
                <a:ea typeface="Source Sans Pro"/>
                <a:cs typeface="Source Sans Pro"/>
                <a:sym typeface="Source Sans Pro"/>
                <a:rtl val="true"/>
              </a:rPr>
              <a:t>ع</a:t>
            </a:r>
            <a:r>
              <a:rPr lang="ar-EG" sz="5045" spc="121">
                <a:solidFill>
                  <a:srgbClr val="000000"/>
                </a:solidFill>
                <a:latin typeface="Source Sans Pro"/>
                <a:ea typeface="Source Sans Pro"/>
                <a:cs typeface="Source Sans Pro"/>
                <a:sym typeface="Source Sans Pro"/>
                <a:rtl val="true"/>
              </a:rPr>
              <a:t>رف عبد الباقي التغيير التنظيمي أنّه: "احداث تعديلات في أهداف وسياسات الادارة أو في عنصر من عناصر العمل التنظيمي بهدف: ملائمة أوضاع التنظيم وأساليب عمل الادارة وأنشطتها مع تغيرات وأوضاع جديدة في المناخ المحيط به أو استحداث أوضاع تنظيمية وأساليب ادارية وأوجه نشاط جديدة تحقق للتنظيم السبق على التنظيمات الأخرى"</a:t>
            </a:r>
          </a:p>
          <a:p>
            <a:pPr algn="just" rtl="true">
              <a:lnSpc>
                <a:spcPts val="6383"/>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DAG1gAC1Kec</dc:identifier>
  <dcterms:modified xsi:type="dcterms:W3CDTF">2011-08-01T06:04:30Z</dcterms:modified>
  <cp:revision>1</cp:revision>
  <dc:title>المحاضرة الأولى (1).pptx</dc:title>
</cp:coreProperties>
</file>