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3.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046" r:id="rId1"/>
  </p:sldMasterIdLst>
  <p:notesMasterIdLst>
    <p:notesMasterId r:id="rId45"/>
  </p:notesMasterIdLst>
  <p:handoutMasterIdLst>
    <p:handoutMasterId r:id="rId46"/>
  </p:handoutMasterIdLst>
  <p:sldIdLst>
    <p:sldId id="323" r:id="rId2"/>
    <p:sldId id="322" r:id="rId3"/>
    <p:sldId id="374" r:id="rId4"/>
    <p:sldId id="376" r:id="rId5"/>
    <p:sldId id="386" r:id="rId6"/>
    <p:sldId id="387" r:id="rId7"/>
    <p:sldId id="390" r:id="rId8"/>
    <p:sldId id="389" r:id="rId9"/>
    <p:sldId id="388" r:id="rId10"/>
    <p:sldId id="355" r:id="rId11"/>
    <p:sldId id="330" r:id="rId12"/>
    <p:sldId id="359" r:id="rId13"/>
    <p:sldId id="378" r:id="rId14"/>
    <p:sldId id="391" r:id="rId15"/>
    <p:sldId id="381" r:id="rId16"/>
    <p:sldId id="364" r:id="rId17"/>
    <p:sldId id="383" r:id="rId18"/>
    <p:sldId id="397" r:id="rId19"/>
    <p:sldId id="384" r:id="rId20"/>
    <p:sldId id="392" r:id="rId21"/>
    <p:sldId id="393" r:id="rId22"/>
    <p:sldId id="394" r:id="rId23"/>
    <p:sldId id="395" r:id="rId24"/>
    <p:sldId id="396" r:id="rId25"/>
    <p:sldId id="398" r:id="rId26"/>
    <p:sldId id="400" r:id="rId27"/>
    <p:sldId id="399" r:id="rId28"/>
    <p:sldId id="401" r:id="rId29"/>
    <p:sldId id="402" r:id="rId30"/>
    <p:sldId id="408" r:id="rId31"/>
    <p:sldId id="409" r:id="rId32"/>
    <p:sldId id="410" r:id="rId33"/>
    <p:sldId id="411" r:id="rId34"/>
    <p:sldId id="412" r:id="rId35"/>
    <p:sldId id="413" r:id="rId36"/>
    <p:sldId id="415" r:id="rId37"/>
    <p:sldId id="419" r:id="rId38"/>
    <p:sldId id="417" r:id="rId39"/>
    <p:sldId id="420" r:id="rId40"/>
    <p:sldId id="418" r:id="rId41"/>
    <p:sldId id="421" r:id="rId42"/>
    <p:sldId id="422" r:id="rId43"/>
    <p:sldId id="348" r:id="rId44"/>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00FF00"/>
    <a:srgbClr val="C0C0C0"/>
    <a:srgbClr val="CCECFF"/>
    <a:srgbClr val="0066FF"/>
    <a:srgbClr val="0000FF"/>
    <a:srgbClr val="FF0000"/>
    <a:srgbClr val="FF99FF"/>
    <a:srgbClr val="008080"/>
    <a:srgbClr val="5F5F5F"/>
  </p:clrMru>
</p:presentationPr>
</file>

<file path=ppt/tableStyles.xml><?xml version="1.0" encoding="utf-8"?>
<a:tblStyleLst xmlns:a="http://schemas.openxmlformats.org/drawingml/2006/main" def="{5C22544A-7EE6-4342-B048-85BDC9FD1C3A}">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Style moyen 1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20074" autoAdjust="0"/>
    <p:restoredTop sz="96087" autoAdjust="0"/>
  </p:normalViewPr>
  <p:slideViewPr>
    <p:cSldViewPr>
      <p:cViewPr varScale="1">
        <p:scale>
          <a:sx n="74" d="100"/>
          <a:sy n="74" d="100"/>
        </p:scale>
        <p:origin x="-774" y="-102"/>
      </p:cViewPr>
      <p:guideLst>
        <p:guide orient="horz" pos="2160"/>
        <p:guide pos="2880"/>
      </p:guideLst>
    </p:cSldViewPr>
  </p:slideViewPr>
  <p:outlineViewPr>
    <p:cViewPr>
      <p:scale>
        <a:sx n="33" d="100"/>
        <a:sy n="33" d="100"/>
      </p:scale>
      <p:origin x="24" y="1563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77BFD7-D560-429D-A8BD-6977AFF1C3DA}"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1BB26CB3-9C7D-463D-9501-381E5F7E708D}">
      <dgm:prSet phldrT="[Texte]"/>
      <dgm:spPr/>
      <dgm:t>
        <a:bodyPr/>
        <a:lstStyle/>
        <a:p>
          <a:r>
            <a:rPr lang="ar-DZ" dirty="0" smtClean="0"/>
            <a:t>01</a:t>
          </a:r>
          <a:endParaRPr lang="fr-FR" dirty="0"/>
        </a:p>
      </dgm:t>
    </dgm:pt>
    <dgm:pt modelId="{93DE4292-E2F5-47BD-8D89-E86B635D0EA9}" type="parTrans" cxnId="{83F333BA-45EA-4661-8069-056E87F0DF0F}">
      <dgm:prSet/>
      <dgm:spPr/>
      <dgm:t>
        <a:bodyPr/>
        <a:lstStyle/>
        <a:p>
          <a:endParaRPr lang="fr-FR"/>
        </a:p>
      </dgm:t>
    </dgm:pt>
    <dgm:pt modelId="{8A786544-8F07-4220-BAFA-0CB0F94EA3E0}" type="sibTrans" cxnId="{83F333BA-45EA-4661-8069-056E87F0DF0F}">
      <dgm:prSet/>
      <dgm:spPr/>
      <dgm:t>
        <a:bodyPr/>
        <a:lstStyle/>
        <a:p>
          <a:endParaRPr lang="fr-FR"/>
        </a:p>
      </dgm:t>
    </dgm:pt>
    <dgm:pt modelId="{9BB1257E-2A91-4A22-BFA1-2CE499210557}">
      <dgm:prSet phldrT="[Texte]" custT="1"/>
      <dgm:spPr>
        <a:solidFill>
          <a:schemeClr val="bg2">
            <a:lumMod val="90000"/>
            <a:alpha val="90000"/>
          </a:schemeClr>
        </a:solidFill>
      </dgm:spPr>
      <dgm:t>
        <a:bodyPr/>
        <a:lstStyle/>
        <a:p>
          <a:pPr marL="228600" indent="0" algn="r" rtl="1">
            <a:spcBef>
              <a:spcPct val="0"/>
            </a:spcBef>
            <a:buNone/>
          </a:pPr>
          <a:r>
            <a:rPr lang="ar-DZ" sz="2800" b="1" kern="1200" dirty="0" smtClean="0">
              <a:solidFill>
                <a:srgbClr val="FF0000"/>
              </a:solidFill>
              <a:latin typeface="Arabic Typesetting" pitchFamily="66" charset="-78"/>
              <a:cs typeface="+mj-cs"/>
            </a:rPr>
            <a:t>عرض أبرز تعاريف المقاول</a:t>
          </a:r>
          <a:r>
            <a:rPr lang="ar-SA" sz="2800" b="1" kern="1200" dirty="0" smtClean="0">
              <a:solidFill>
                <a:srgbClr val="FF0000"/>
              </a:solidFill>
              <a:latin typeface="Arabic Typesetting" pitchFamily="66" charset="-78"/>
              <a:cs typeface="+mj-cs"/>
            </a:rPr>
            <a:t> </a:t>
          </a:r>
          <a:endParaRPr lang="fr-FR" sz="2800" kern="1200" dirty="0" smtClean="0">
            <a:cs typeface="+mj-cs"/>
          </a:endParaRPr>
        </a:p>
      </dgm:t>
    </dgm:pt>
    <dgm:pt modelId="{FD034DF4-2CC2-48CC-B631-6D25386815D6}" type="parTrans" cxnId="{CB846CC6-AECA-4A25-A345-60F0BDC7A9BC}">
      <dgm:prSet/>
      <dgm:spPr/>
      <dgm:t>
        <a:bodyPr/>
        <a:lstStyle/>
        <a:p>
          <a:endParaRPr lang="fr-FR"/>
        </a:p>
      </dgm:t>
    </dgm:pt>
    <dgm:pt modelId="{5DF3CAF0-10A1-4EB7-91B1-CBCA21419CEC}" type="sibTrans" cxnId="{CB846CC6-AECA-4A25-A345-60F0BDC7A9BC}">
      <dgm:prSet/>
      <dgm:spPr/>
      <dgm:t>
        <a:bodyPr/>
        <a:lstStyle/>
        <a:p>
          <a:endParaRPr lang="fr-FR"/>
        </a:p>
      </dgm:t>
    </dgm:pt>
    <dgm:pt modelId="{D5CF4E89-7B14-443B-8DA3-8FA4620A4DC5}">
      <dgm:prSet phldrT="[Texte]"/>
      <dgm:spPr/>
      <dgm:t>
        <a:bodyPr/>
        <a:lstStyle/>
        <a:p>
          <a:r>
            <a:rPr lang="ar-DZ" dirty="0" smtClean="0"/>
            <a:t>02</a:t>
          </a:r>
          <a:endParaRPr lang="fr-FR" dirty="0"/>
        </a:p>
      </dgm:t>
    </dgm:pt>
    <dgm:pt modelId="{0022D364-1983-431D-A3EB-FFC969F287CC}" type="parTrans" cxnId="{A8A4B36C-0B75-4C94-8CA5-6A97D286C0CE}">
      <dgm:prSet/>
      <dgm:spPr/>
      <dgm:t>
        <a:bodyPr/>
        <a:lstStyle/>
        <a:p>
          <a:endParaRPr lang="fr-FR"/>
        </a:p>
      </dgm:t>
    </dgm:pt>
    <dgm:pt modelId="{9D8DA2CC-4088-4B20-9C9D-2869BD850399}" type="sibTrans" cxnId="{A8A4B36C-0B75-4C94-8CA5-6A97D286C0CE}">
      <dgm:prSet/>
      <dgm:spPr/>
      <dgm:t>
        <a:bodyPr/>
        <a:lstStyle/>
        <a:p>
          <a:endParaRPr lang="fr-FR"/>
        </a:p>
      </dgm:t>
    </dgm:pt>
    <dgm:pt modelId="{B5F5B70D-E670-4300-9C4F-D647C4271641}">
      <dgm:prSet phldrT="[Texte]" custT="1"/>
      <dgm:spPr>
        <a:solidFill>
          <a:schemeClr val="bg2">
            <a:lumMod val="90000"/>
            <a:alpha val="90000"/>
          </a:schemeClr>
        </a:solidFill>
      </dgm:spPr>
      <dgm:t>
        <a:bodyPr/>
        <a:lstStyle/>
        <a:p>
          <a:pPr marL="514350" indent="-514350" algn="ctr" rtl="1" eaLnBrk="1" latinLnBrk="0" hangingPunct="1">
            <a:spcBef>
              <a:spcPct val="20000"/>
            </a:spcBef>
            <a:buClr>
              <a:schemeClr val="accent3"/>
            </a:buClr>
            <a:buSzPct val="95000"/>
            <a:buFont typeface="Wingdings 2"/>
            <a:buNone/>
          </a:pPr>
          <a:r>
            <a:rPr kumimoji="0" lang="ar-DZ" sz="2000" kern="1200" dirty="0" smtClean="0">
              <a:solidFill>
                <a:srgbClr val="FF0000"/>
              </a:solidFill>
              <a:latin typeface="Segoe UI" pitchFamily="34" charset="0"/>
              <a:ea typeface="+mn-ea"/>
              <a:cs typeface="Segoe UI" pitchFamily="34" charset="0"/>
            </a:rPr>
            <a:t>03</a:t>
          </a:r>
          <a:endParaRPr kumimoji="0" lang="fr-FR" sz="2400" kern="1200" dirty="0" smtClean="0">
            <a:solidFill>
              <a:srgbClr val="FF0000"/>
            </a:solidFill>
            <a:latin typeface="Segoe UI" pitchFamily="34" charset="0"/>
            <a:ea typeface="+mn-ea"/>
            <a:cs typeface="Segoe UI" pitchFamily="34" charset="0"/>
          </a:endParaRPr>
        </a:p>
      </dgm:t>
    </dgm:pt>
    <dgm:pt modelId="{37A2F7A2-FA7F-419D-8508-381C65671055}" type="sibTrans" cxnId="{C7A16948-F86B-4BD0-9725-5FD3E9F425C2}">
      <dgm:prSet/>
      <dgm:spPr/>
      <dgm:t>
        <a:bodyPr/>
        <a:lstStyle/>
        <a:p>
          <a:endParaRPr lang="fr-FR"/>
        </a:p>
      </dgm:t>
    </dgm:pt>
    <dgm:pt modelId="{1452F32D-3FFE-4F59-8C58-7E2F71C8ED7B}" type="parTrans" cxnId="{C7A16948-F86B-4BD0-9725-5FD3E9F425C2}">
      <dgm:prSet/>
      <dgm:spPr/>
      <dgm:t>
        <a:bodyPr/>
        <a:lstStyle/>
        <a:p>
          <a:endParaRPr lang="fr-FR"/>
        </a:p>
      </dgm:t>
    </dgm:pt>
    <dgm:pt modelId="{8A7D78FD-9F84-437F-ADD2-0D1447696091}">
      <dgm:prSet phldrT="[Texte]" custT="1"/>
      <dgm:spPr>
        <a:solidFill>
          <a:schemeClr val="bg2">
            <a:lumMod val="90000"/>
            <a:alpha val="90000"/>
          </a:schemeClr>
        </a:solidFill>
      </dgm:spPr>
      <dgm:t>
        <a:bodyPr/>
        <a:lstStyle/>
        <a:p>
          <a:pPr marL="514350" indent="-514350" algn="r" rtl="1" eaLnBrk="1" latinLnBrk="0" hangingPunct="1">
            <a:spcBef>
              <a:spcPct val="20000"/>
            </a:spcBef>
            <a:buClr>
              <a:schemeClr val="accent3"/>
            </a:buClr>
            <a:buSzPct val="95000"/>
            <a:buFont typeface="Wingdings 2"/>
            <a:buNone/>
          </a:pPr>
          <a:r>
            <a:rPr kumimoji="0" lang="ar-DZ" sz="3200" b="1" kern="1200" dirty="0" smtClean="0">
              <a:solidFill>
                <a:srgbClr val="FF0000"/>
              </a:solidFill>
              <a:latin typeface="Segoe UI" pitchFamily="34" charset="0"/>
              <a:ea typeface="+mn-ea"/>
              <a:cs typeface="+mj-cs"/>
            </a:rPr>
            <a:t>حصر المقاربات التي تناولت المقاول </a:t>
          </a:r>
          <a:endParaRPr kumimoji="0" lang="fr-FR" sz="3200" b="1" kern="1200" dirty="0" smtClean="0">
            <a:solidFill>
              <a:srgbClr val="FF0000"/>
            </a:solidFill>
            <a:latin typeface="Segoe UI" pitchFamily="34" charset="0"/>
            <a:ea typeface="+mn-ea"/>
            <a:cs typeface="+mj-cs"/>
          </a:endParaRPr>
        </a:p>
      </dgm:t>
    </dgm:pt>
    <dgm:pt modelId="{8D3CD50A-344A-4298-9F3F-DB082AD186A1}" type="parTrans" cxnId="{10446CDB-3A5C-4A9D-9BC2-34813F5D9AF1}">
      <dgm:prSet/>
      <dgm:spPr/>
      <dgm:t>
        <a:bodyPr/>
        <a:lstStyle/>
        <a:p>
          <a:endParaRPr lang="fr-FR"/>
        </a:p>
      </dgm:t>
    </dgm:pt>
    <dgm:pt modelId="{101ADDA2-C761-4778-A934-9F7F1EF09521}" type="sibTrans" cxnId="{10446CDB-3A5C-4A9D-9BC2-34813F5D9AF1}">
      <dgm:prSet/>
      <dgm:spPr/>
      <dgm:t>
        <a:bodyPr/>
        <a:lstStyle/>
        <a:p>
          <a:endParaRPr lang="fr-FR"/>
        </a:p>
      </dgm:t>
    </dgm:pt>
    <dgm:pt modelId="{54C3DC65-790A-4791-B54E-5ED04BDFD3BF}">
      <dgm:prSet custT="1"/>
      <dgm:spPr/>
      <dgm:t>
        <a:bodyPr/>
        <a:lstStyle/>
        <a:p>
          <a:pPr algn="r" rtl="1"/>
          <a:r>
            <a:rPr lang="ar-DZ" sz="3200" b="1" dirty="0" smtClean="0">
              <a:solidFill>
                <a:srgbClr val="FF0000"/>
              </a:solidFill>
              <a:cs typeface="+mj-cs"/>
            </a:rPr>
            <a:t>أنواع المقاولين </a:t>
          </a:r>
          <a:endParaRPr lang="fr-FR" sz="3200" b="1" dirty="0">
            <a:solidFill>
              <a:srgbClr val="FF0000"/>
            </a:solidFill>
            <a:cs typeface="+mj-cs"/>
          </a:endParaRPr>
        </a:p>
      </dgm:t>
    </dgm:pt>
    <dgm:pt modelId="{5AA9D670-803A-42AF-A56B-5E09EC1CC0F6}" type="parTrans" cxnId="{300DFE9D-D000-4072-9CE3-45C6784C5FE5}">
      <dgm:prSet/>
      <dgm:spPr/>
      <dgm:t>
        <a:bodyPr/>
        <a:lstStyle/>
        <a:p>
          <a:endParaRPr lang="fr-FR"/>
        </a:p>
      </dgm:t>
    </dgm:pt>
    <dgm:pt modelId="{87470063-196D-45EB-B043-631943205D2E}" type="sibTrans" cxnId="{300DFE9D-D000-4072-9CE3-45C6784C5FE5}">
      <dgm:prSet/>
      <dgm:spPr/>
      <dgm:t>
        <a:bodyPr/>
        <a:lstStyle/>
        <a:p>
          <a:endParaRPr lang="fr-FR"/>
        </a:p>
      </dgm:t>
    </dgm:pt>
    <dgm:pt modelId="{B37D8DD7-9D21-4FC9-B5E6-834A1D490EAA}">
      <dgm:prSet custT="1"/>
      <dgm:spPr/>
      <dgm:t>
        <a:bodyPr/>
        <a:lstStyle/>
        <a:p>
          <a:pPr algn="ctr" rtl="1"/>
          <a:r>
            <a:rPr kumimoji="0" lang="ar-DZ" sz="2000" kern="1200" dirty="0" smtClean="0">
              <a:solidFill>
                <a:srgbClr val="FF0000"/>
              </a:solidFill>
              <a:latin typeface="Segoe UI" pitchFamily="34" charset="0"/>
              <a:ea typeface="+mn-ea"/>
              <a:cs typeface="Segoe UI" pitchFamily="34" charset="0"/>
            </a:rPr>
            <a:t>04</a:t>
          </a:r>
          <a:endParaRPr kumimoji="0" lang="fr-FR" sz="2000" kern="1200" dirty="0">
            <a:solidFill>
              <a:srgbClr val="FF0000"/>
            </a:solidFill>
            <a:latin typeface="Segoe UI" pitchFamily="34" charset="0"/>
            <a:ea typeface="+mn-ea"/>
            <a:cs typeface="Segoe UI" pitchFamily="34" charset="0"/>
          </a:endParaRPr>
        </a:p>
      </dgm:t>
    </dgm:pt>
    <dgm:pt modelId="{3C859CB2-2C68-4DB0-A2E9-68506D9EB4CA}" type="parTrans" cxnId="{0AB559C1-D9E1-46A9-AD58-7F04F7BEAF05}">
      <dgm:prSet/>
      <dgm:spPr/>
    </dgm:pt>
    <dgm:pt modelId="{6893425C-6440-48B4-B536-80944D56151F}" type="sibTrans" cxnId="{0AB559C1-D9E1-46A9-AD58-7F04F7BEAF05}">
      <dgm:prSet/>
      <dgm:spPr/>
    </dgm:pt>
    <dgm:pt modelId="{6D09DA35-6974-4F16-9DA2-E71AF2DD9E8B}">
      <dgm:prSet custT="1"/>
      <dgm:spPr/>
      <dgm:t>
        <a:bodyPr/>
        <a:lstStyle/>
        <a:p>
          <a:pPr rtl="1"/>
          <a:r>
            <a:rPr lang="ar-DZ" sz="3200" b="1" dirty="0" smtClean="0">
              <a:solidFill>
                <a:srgbClr val="FF0000"/>
              </a:solidFill>
              <a:cs typeface="+mj-cs"/>
            </a:rPr>
            <a:t>المقاول</a:t>
          </a:r>
          <a:r>
            <a:rPr lang="ar-DZ" sz="4600" dirty="0" smtClean="0"/>
            <a:t> </a:t>
          </a:r>
          <a:r>
            <a:rPr lang="ar-DZ" sz="3200" b="1" dirty="0" smtClean="0">
              <a:solidFill>
                <a:srgbClr val="FF0000"/>
              </a:solidFill>
              <a:cs typeface="+mj-cs"/>
            </a:rPr>
            <a:t>الجزائري</a:t>
          </a:r>
          <a:endParaRPr lang="fr-FR" sz="3200" b="1" dirty="0" smtClean="0">
            <a:solidFill>
              <a:srgbClr val="FF0000"/>
            </a:solidFill>
            <a:cs typeface="+mj-cs"/>
          </a:endParaRPr>
        </a:p>
      </dgm:t>
    </dgm:pt>
    <dgm:pt modelId="{AE8A900B-F8C0-4611-A32D-19D74484A308}" type="parTrans" cxnId="{C92D63F0-F81A-4563-988D-D963DCF6ED7F}">
      <dgm:prSet/>
      <dgm:spPr/>
    </dgm:pt>
    <dgm:pt modelId="{EBF84AB9-A1F6-4561-A085-7EBA2446ACD2}" type="sibTrans" cxnId="{C92D63F0-F81A-4563-988D-D963DCF6ED7F}">
      <dgm:prSet/>
      <dgm:spPr/>
    </dgm:pt>
    <dgm:pt modelId="{59ADC510-B293-4061-8DD2-51C114840475}" type="pres">
      <dgm:prSet presAssocID="{2777BFD7-D560-429D-A8BD-6977AFF1C3DA}" presName="linearFlow" presStyleCnt="0">
        <dgm:presLayoutVars>
          <dgm:dir/>
          <dgm:animLvl val="lvl"/>
          <dgm:resizeHandles val="exact"/>
        </dgm:presLayoutVars>
      </dgm:prSet>
      <dgm:spPr/>
      <dgm:t>
        <a:bodyPr/>
        <a:lstStyle/>
        <a:p>
          <a:endParaRPr lang="fr-FR"/>
        </a:p>
      </dgm:t>
    </dgm:pt>
    <dgm:pt modelId="{27866C3B-BC26-4549-BA32-047B288F53D4}" type="pres">
      <dgm:prSet presAssocID="{1BB26CB3-9C7D-463D-9501-381E5F7E708D}" presName="composite" presStyleCnt="0"/>
      <dgm:spPr/>
    </dgm:pt>
    <dgm:pt modelId="{5EA039F6-F2CF-4B00-B775-ACC3EF176EF9}" type="pres">
      <dgm:prSet presAssocID="{1BB26CB3-9C7D-463D-9501-381E5F7E708D}" presName="parentText" presStyleLbl="alignNode1" presStyleIdx="0" presStyleCnt="4">
        <dgm:presLayoutVars>
          <dgm:chMax val="1"/>
          <dgm:bulletEnabled val="1"/>
        </dgm:presLayoutVars>
      </dgm:prSet>
      <dgm:spPr/>
      <dgm:t>
        <a:bodyPr/>
        <a:lstStyle/>
        <a:p>
          <a:endParaRPr lang="fr-FR"/>
        </a:p>
      </dgm:t>
    </dgm:pt>
    <dgm:pt modelId="{52B5FE85-3F78-4808-8290-F7046D3BA11D}" type="pres">
      <dgm:prSet presAssocID="{1BB26CB3-9C7D-463D-9501-381E5F7E708D}" presName="descendantText" presStyleLbl="alignAcc1" presStyleIdx="0" presStyleCnt="4" custLinFactNeighborX="-313" custLinFactNeighborY="-541">
        <dgm:presLayoutVars>
          <dgm:bulletEnabled val="1"/>
        </dgm:presLayoutVars>
      </dgm:prSet>
      <dgm:spPr/>
      <dgm:t>
        <a:bodyPr/>
        <a:lstStyle/>
        <a:p>
          <a:endParaRPr lang="fr-FR"/>
        </a:p>
      </dgm:t>
    </dgm:pt>
    <dgm:pt modelId="{06F8C7DD-7381-4B5E-8FF1-716BDFA2369F}" type="pres">
      <dgm:prSet presAssocID="{8A786544-8F07-4220-BAFA-0CB0F94EA3E0}" presName="sp" presStyleCnt="0"/>
      <dgm:spPr/>
    </dgm:pt>
    <dgm:pt modelId="{8BFF9B2B-AE51-4E4A-B91A-72DCD9267807}" type="pres">
      <dgm:prSet presAssocID="{D5CF4E89-7B14-443B-8DA3-8FA4620A4DC5}" presName="composite" presStyleCnt="0"/>
      <dgm:spPr/>
    </dgm:pt>
    <dgm:pt modelId="{85983236-D0CA-47C7-851C-85FE430E4EA5}" type="pres">
      <dgm:prSet presAssocID="{D5CF4E89-7B14-443B-8DA3-8FA4620A4DC5}" presName="parentText" presStyleLbl="alignNode1" presStyleIdx="1" presStyleCnt="4">
        <dgm:presLayoutVars>
          <dgm:chMax val="1"/>
          <dgm:bulletEnabled val="1"/>
        </dgm:presLayoutVars>
      </dgm:prSet>
      <dgm:spPr/>
      <dgm:t>
        <a:bodyPr/>
        <a:lstStyle/>
        <a:p>
          <a:endParaRPr lang="fr-FR"/>
        </a:p>
      </dgm:t>
    </dgm:pt>
    <dgm:pt modelId="{BDF522E6-70AC-48FD-86D4-5A1B1FC44E3C}" type="pres">
      <dgm:prSet presAssocID="{D5CF4E89-7B14-443B-8DA3-8FA4620A4DC5}" presName="descendantText" presStyleLbl="alignAcc1" presStyleIdx="1" presStyleCnt="4">
        <dgm:presLayoutVars>
          <dgm:bulletEnabled val="1"/>
        </dgm:presLayoutVars>
      </dgm:prSet>
      <dgm:spPr/>
      <dgm:t>
        <a:bodyPr/>
        <a:lstStyle/>
        <a:p>
          <a:endParaRPr lang="fr-FR"/>
        </a:p>
      </dgm:t>
    </dgm:pt>
    <dgm:pt modelId="{BAE9CD37-16C0-4DEC-812A-4442D83FFF60}" type="pres">
      <dgm:prSet presAssocID="{9D8DA2CC-4088-4B20-9C9D-2869BD850399}" presName="sp" presStyleCnt="0"/>
      <dgm:spPr/>
    </dgm:pt>
    <dgm:pt modelId="{15497A96-CDB1-4207-B939-CE1D0C2DBF06}" type="pres">
      <dgm:prSet presAssocID="{B5F5B70D-E670-4300-9C4F-D647C4271641}" presName="composite" presStyleCnt="0"/>
      <dgm:spPr/>
    </dgm:pt>
    <dgm:pt modelId="{61EB2376-E87E-4D44-9F9D-2171578AC778}" type="pres">
      <dgm:prSet presAssocID="{B5F5B70D-E670-4300-9C4F-D647C4271641}" presName="parentText" presStyleLbl="alignNode1" presStyleIdx="2" presStyleCnt="4">
        <dgm:presLayoutVars>
          <dgm:chMax val="1"/>
          <dgm:bulletEnabled val="1"/>
        </dgm:presLayoutVars>
      </dgm:prSet>
      <dgm:spPr/>
      <dgm:t>
        <a:bodyPr/>
        <a:lstStyle/>
        <a:p>
          <a:endParaRPr lang="fr-FR"/>
        </a:p>
      </dgm:t>
    </dgm:pt>
    <dgm:pt modelId="{576E7A7D-000D-4EB1-8E9F-D18BBD9F669D}" type="pres">
      <dgm:prSet presAssocID="{B5F5B70D-E670-4300-9C4F-D647C4271641}" presName="descendantText" presStyleLbl="alignAcc1" presStyleIdx="2" presStyleCnt="4" custLinFactNeighborX="652" custLinFactNeighborY="-5049">
        <dgm:presLayoutVars>
          <dgm:bulletEnabled val="1"/>
        </dgm:presLayoutVars>
      </dgm:prSet>
      <dgm:spPr/>
      <dgm:t>
        <a:bodyPr/>
        <a:lstStyle/>
        <a:p>
          <a:endParaRPr lang="fr-FR"/>
        </a:p>
      </dgm:t>
    </dgm:pt>
    <dgm:pt modelId="{648BCA23-A857-4AFA-87B0-703D0D110A8B}" type="pres">
      <dgm:prSet presAssocID="{37A2F7A2-FA7F-419D-8508-381C65671055}" presName="sp" presStyleCnt="0"/>
      <dgm:spPr/>
    </dgm:pt>
    <dgm:pt modelId="{6046F648-B04C-4CAC-8A14-0DCB179F0CEA}" type="pres">
      <dgm:prSet presAssocID="{B37D8DD7-9D21-4FC9-B5E6-834A1D490EAA}" presName="composite" presStyleCnt="0"/>
      <dgm:spPr/>
    </dgm:pt>
    <dgm:pt modelId="{20F15967-7CFB-494A-B828-064275A3DF41}" type="pres">
      <dgm:prSet presAssocID="{B37D8DD7-9D21-4FC9-B5E6-834A1D490EAA}" presName="parentText" presStyleLbl="alignNode1" presStyleIdx="3" presStyleCnt="4">
        <dgm:presLayoutVars>
          <dgm:chMax val="1"/>
          <dgm:bulletEnabled val="1"/>
        </dgm:presLayoutVars>
      </dgm:prSet>
      <dgm:spPr/>
      <dgm:t>
        <a:bodyPr/>
        <a:lstStyle/>
        <a:p>
          <a:endParaRPr lang="fr-FR"/>
        </a:p>
      </dgm:t>
    </dgm:pt>
    <dgm:pt modelId="{5F2D5BA3-4993-4FD7-8B48-58FF303BB91E}" type="pres">
      <dgm:prSet presAssocID="{B37D8DD7-9D21-4FC9-B5E6-834A1D490EAA}" presName="descendantText" presStyleLbl="alignAcc1" presStyleIdx="3" presStyleCnt="4">
        <dgm:presLayoutVars>
          <dgm:bulletEnabled val="1"/>
        </dgm:presLayoutVars>
      </dgm:prSet>
      <dgm:spPr/>
      <dgm:t>
        <a:bodyPr/>
        <a:lstStyle/>
        <a:p>
          <a:endParaRPr lang="fr-FR"/>
        </a:p>
      </dgm:t>
    </dgm:pt>
  </dgm:ptLst>
  <dgm:cxnLst>
    <dgm:cxn modelId="{DFF8DF6F-361D-4373-AB0D-402BCFF66B43}" type="presOf" srcId="{1BB26CB3-9C7D-463D-9501-381E5F7E708D}" destId="{5EA039F6-F2CF-4B00-B775-ACC3EF176EF9}" srcOrd="0" destOrd="0" presId="urn:microsoft.com/office/officeart/2005/8/layout/chevron2"/>
    <dgm:cxn modelId="{338E275D-765B-4DEA-8287-D4BBF45BF76E}" type="presOf" srcId="{9BB1257E-2A91-4A22-BFA1-2CE499210557}" destId="{52B5FE85-3F78-4808-8290-F7046D3BA11D}" srcOrd="0" destOrd="0" presId="urn:microsoft.com/office/officeart/2005/8/layout/chevron2"/>
    <dgm:cxn modelId="{C7E49246-507A-460A-A159-89F1FB6E96EE}" type="presOf" srcId="{54C3DC65-790A-4791-B54E-5ED04BDFD3BF}" destId="{576E7A7D-000D-4EB1-8E9F-D18BBD9F669D}" srcOrd="0" destOrd="0" presId="urn:microsoft.com/office/officeart/2005/8/layout/chevron2"/>
    <dgm:cxn modelId="{C92D63F0-F81A-4563-988D-D963DCF6ED7F}" srcId="{B37D8DD7-9D21-4FC9-B5E6-834A1D490EAA}" destId="{6D09DA35-6974-4F16-9DA2-E71AF2DD9E8B}" srcOrd="0" destOrd="0" parTransId="{AE8A900B-F8C0-4611-A32D-19D74484A308}" sibTransId="{EBF84AB9-A1F6-4561-A085-7EBA2446ACD2}"/>
    <dgm:cxn modelId="{300DFE9D-D000-4072-9CE3-45C6784C5FE5}" srcId="{B5F5B70D-E670-4300-9C4F-D647C4271641}" destId="{54C3DC65-790A-4791-B54E-5ED04BDFD3BF}" srcOrd="0" destOrd="0" parTransId="{5AA9D670-803A-42AF-A56B-5E09EC1CC0F6}" sibTransId="{87470063-196D-45EB-B043-631943205D2E}"/>
    <dgm:cxn modelId="{CB846CC6-AECA-4A25-A345-60F0BDC7A9BC}" srcId="{1BB26CB3-9C7D-463D-9501-381E5F7E708D}" destId="{9BB1257E-2A91-4A22-BFA1-2CE499210557}" srcOrd="0" destOrd="0" parTransId="{FD034DF4-2CC2-48CC-B631-6D25386815D6}" sibTransId="{5DF3CAF0-10A1-4EB7-91B1-CBCA21419CEC}"/>
    <dgm:cxn modelId="{70160A9D-0494-4E5D-955A-C9C218DC545D}" type="presOf" srcId="{6D09DA35-6974-4F16-9DA2-E71AF2DD9E8B}" destId="{5F2D5BA3-4993-4FD7-8B48-58FF303BB91E}" srcOrd="0" destOrd="0" presId="urn:microsoft.com/office/officeart/2005/8/layout/chevron2"/>
    <dgm:cxn modelId="{C7A16948-F86B-4BD0-9725-5FD3E9F425C2}" srcId="{2777BFD7-D560-429D-A8BD-6977AFF1C3DA}" destId="{B5F5B70D-E670-4300-9C4F-D647C4271641}" srcOrd="2" destOrd="0" parTransId="{1452F32D-3FFE-4F59-8C58-7E2F71C8ED7B}" sibTransId="{37A2F7A2-FA7F-419D-8508-381C65671055}"/>
    <dgm:cxn modelId="{CFD58A1F-C4AD-4F15-9967-AFA9793C3267}" type="presOf" srcId="{B37D8DD7-9D21-4FC9-B5E6-834A1D490EAA}" destId="{20F15967-7CFB-494A-B828-064275A3DF41}" srcOrd="0" destOrd="0" presId="urn:microsoft.com/office/officeart/2005/8/layout/chevron2"/>
    <dgm:cxn modelId="{41F32C7A-F6B9-4F69-8B8F-39A4CC8EE0F3}" type="presOf" srcId="{2777BFD7-D560-429D-A8BD-6977AFF1C3DA}" destId="{59ADC510-B293-4061-8DD2-51C114840475}" srcOrd="0" destOrd="0" presId="urn:microsoft.com/office/officeart/2005/8/layout/chevron2"/>
    <dgm:cxn modelId="{10446CDB-3A5C-4A9D-9BC2-34813F5D9AF1}" srcId="{D5CF4E89-7B14-443B-8DA3-8FA4620A4DC5}" destId="{8A7D78FD-9F84-437F-ADD2-0D1447696091}" srcOrd="0" destOrd="0" parTransId="{8D3CD50A-344A-4298-9F3F-DB082AD186A1}" sibTransId="{101ADDA2-C761-4778-A934-9F7F1EF09521}"/>
    <dgm:cxn modelId="{83F333BA-45EA-4661-8069-056E87F0DF0F}" srcId="{2777BFD7-D560-429D-A8BD-6977AFF1C3DA}" destId="{1BB26CB3-9C7D-463D-9501-381E5F7E708D}" srcOrd="0" destOrd="0" parTransId="{93DE4292-E2F5-47BD-8D89-E86B635D0EA9}" sibTransId="{8A786544-8F07-4220-BAFA-0CB0F94EA3E0}"/>
    <dgm:cxn modelId="{0AB559C1-D9E1-46A9-AD58-7F04F7BEAF05}" srcId="{2777BFD7-D560-429D-A8BD-6977AFF1C3DA}" destId="{B37D8DD7-9D21-4FC9-B5E6-834A1D490EAA}" srcOrd="3" destOrd="0" parTransId="{3C859CB2-2C68-4DB0-A2E9-68506D9EB4CA}" sibTransId="{6893425C-6440-48B4-B536-80944D56151F}"/>
    <dgm:cxn modelId="{6DFFD62E-CF62-4ACE-A825-51F5996218B1}" type="presOf" srcId="{D5CF4E89-7B14-443B-8DA3-8FA4620A4DC5}" destId="{85983236-D0CA-47C7-851C-85FE430E4EA5}" srcOrd="0" destOrd="0" presId="urn:microsoft.com/office/officeart/2005/8/layout/chevron2"/>
    <dgm:cxn modelId="{A8A4B36C-0B75-4C94-8CA5-6A97D286C0CE}" srcId="{2777BFD7-D560-429D-A8BD-6977AFF1C3DA}" destId="{D5CF4E89-7B14-443B-8DA3-8FA4620A4DC5}" srcOrd="1" destOrd="0" parTransId="{0022D364-1983-431D-A3EB-FFC969F287CC}" sibTransId="{9D8DA2CC-4088-4B20-9C9D-2869BD850399}"/>
    <dgm:cxn modelId="{F73580A3-AC68-4D9E-94B7-79A62EDD3ECB}" type="presOf" srcId="{8A7D78FD-9F84-437F-ADD2-0D1447696091}" destId="{BDF522E6-70AC-48FD-86D4-5A1B1FC44E3C}" srcOrd="0" destOrd="0" presId="urn:microsoft.com/office/officeart/2005/8/layout/chevron2"/>
    <dgm:cxn modelId="{44333A76-2718-4B79-AC24-A68E2FC25DB7}" type="presOf" srcId="{B5F5B70D-E670-4300-9C4F-D647C4271641}" destId="{61EB2376-E87E-4D44-9F9D-2171578AC778}" srcOrd="0" destOrd="0" presId="urn:microsoft.com/office/officeart/2005/8/layout/chevron2"/>
    <dgm:cxn modelId="{F793F910-5F41-40B3-B456-34F9E771953E}" type="presParOf" srcId="{59ADC510-B293-4061-8DD2-51C114840475}" destId="{27866C3B-BC26-4549-BA32-047B288F53D4}" srcOrd="0" destOrd="0" presId="urn:microsoft.com/office/officeart/2005/8/layout/chevron2"/>
    <dgm:cxn modelId="{89BB1E46-DB98-4124-8381-00025A424B61}" type="presParOf" srcId="{27866C3B-BC26-4549-BA32-047B288F53D4}" destId="{5EA039F6-F2CF-4B00-B775-ACC3EF176EF9}" srcOrd="0" destOrd="0" presId="urn:microsoft.com/office/officeart/2005/8/layout/chevron2"/>
    <dgm:cxn modelId="{BB01E2D3-5456-46C4-8903-2F2A0272351F}" type="presParOf" srcId="{27866C3B-BC26-4549-BA32-047B288F53D4}" destId="{52B5FE85-3F78-4808-8290-F7046D3BA11D}" srcOrd="1" destOrd="0" presId="urn:microsoft.com/office/officeart/2005/8/layout/chevron2"/>
    <dgm:cxn modelId="{C0B24808-493E-4715-8F16-46103EEFBE17}" type="presParOf" srcId="{59ADC510-B293-4061-8DD2-51C114840475}" destId="{06F8C7DD-7381-4B5E-8FF1-716BDFA2369F}" srcOrd="1" destOrd="0" presId="urn:microsoft.com/office/officeart/2005/8/layout/chevron2"/>
    <dgm:cxn modelId="{64200CEC-A353-4A5B-BE2D-5342A8B5ACCC}" type="presParOf" srcId="{59ADC510-B293-4061-8DD2-51C114840475}" destId="{8BFF9B2B-AE51-4E4A-B91A-72DCD9267807}" srcOrd="2" destOrd="0" presId="urn:microsoft.com/office/officeart/2005/8/layout/chevron2"/>
    <dgm:cxn modelId="{2DDF24C8-FF3A-4E7A-BE59-A7CF96B18B33}" type="presParOf" srcId="{8BFF9B2B-AE51-4E4A-B91A-72DCD9267807}" destId="{85983236-D0CA-47C7-851C-85FE430E4EA5}" srcOrd="0" destOrd="0" presId="urn:microsoft.com/office/officeart/2005/8/layout/chevron2"/>
    <dgm:cxn modelId="{AF8674AB-4356-4F2B-A334-4DE000228C8A}" type="presParOf" srcId="{8BFF9B2B-AE51-4E4A-B91A-72DCD9267807}" destId="{BDF522E6-70AC-48FD-86D4-5A1B1FC44E3C}" srcOrd="1" destOrd="0" presId="urn:microsoft.com/office/officeart/2005/8/layout/chevron2"/>
    <dgm:cxn modelId="{FD33DDDD-FCF4-4DDF-AE26-DB3819AFDD18}" type="presParOf" srcId="{59ADC510-B293-4061-8DD2-51C114840475}" destId="{BAE9CD37-16C0-4DEC-812A-4442D83FFF60}" srcOrd="3" destOrd="0" presId="urn:microsoft.com/office/officeart/2005/8/layout/chevron2"/>
    <dgm:cxn modelId="{9C3856B8-5253-4762-8A74-711959B4D0E5}" type="presParOf" srcId="{59ADC510-B293-4061-8DD2-51C114840475}" destId="{15497A96-CDB1-4207-B939-CE1D0C2DBF06}" srcOrd="4" destOrd="0" presId="urn:microsoft.com/office/officeart/2005/8/layout/chevron2"/>
    <dgm:cxn modelId="{ADF78318-59FB-4C32-8989-69B70083B6C2}" type="presParOf" srcId="{15497A96-CDB1-4207-B939-CE1D0C2DBF06}" destId="{61EB2376-E87E-4D44-9F9D-2171578AC778}" srcOrd="0" destOrd="0" presId="urn:microsoft.com/office/officeart/2005/8/layout/chevron2"/>
    <dgm:cxn modelId="{0B180688-0E4C-4ACD-9BA5-4AB3AFDEEC5A}" type="presParOf" srcId="{15497A96-CDB1-4207-B939-CE1D0C2DBF06}" destId="{576E7A7D-000D-4EB1-8E9F-D18BBD9F669D}" srcOrd="1" destOrd="0" presId="urn:microsoft.com/office/officeart/2005/8/layout/chevron2"/>
    <dgm:cxn modelId="{630D0C1C-DBD3-4631-9295-7FD7B713CC54}" type="presParOf" srcId="{59ADC510-B293-4061-8DD2-51C114840475}" destId="{648BCA23-A857-4AFA-87B0-703D0D110A8B}" srcOrd="5" destOrd="0" presId="urn:microsoft.com/office/officeart/2005/8/layout/chevron2"/>
    <dgm:cxn modelId="{2A3F0A0E-D9E0-4B6A-903A-79325DE13CAB}" type="presParOf" srcId="{59ADC510-B293-4061-8DD2-51C114840475}" destId="{6046F648-B04C-4CAC-8A14-0DCB179F0CEA}" srcOrd="6" destOrd="0" presId="urn:microsoft.com/office/officeart/2005/8/layout/chevron2"/>
    <dgm:cxn modelId="{E54DFE93-A446-418E-8417-C1D4908F14A1}" type="presParOf" srcId="{6046F648-B04C-4CAC-8A14-0DCB179F0CEA}" destId="{20F15967-7CFB-494A-B828-064275A3DF41}" srcOrd="0" destOrd="0" presId="urn:microsoft.com/office/officeart/2005/8/layout/chevron2"/>
    <dgm:cxn modelId="{82EE7197-EAF2-4968-A3C4-8A6163A2E1F3}" type="presParOf" srcId="{6046F648-B04C-4CAC-8A14-0DCB179F0CEA}" destId="{5F2D5BA3-4993-4FD7-8B48-58FF303BB91E}" srcOrd="1" destOrd="0" presId="urn:microsoft.com/office/officeart/2005/8/layout/chevron2"/>
  </dgm:cxnLst>
  <dgm:bg/>
  <dgm:whole/>
</dgm:dataModel>
</file>

<file path=ppt/diagrams/data2.xml><?xml version="1.0" encoding="utf-8"?>
<dgm:dataModel xmlns:dgm="http://schemas.openxmlformats.org/drawingml/2006/diagram" xmlns:a="http://schemas.openxmlformats.org/drawingml/2006/main">
  <dgm:ptLst>
    <dgm:pt modelId="{2777BFD7-D560-429D-A8BD-6977AFF1C3DA}"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1BB26CB3-9C7D-463D-9501-381E5F7E708D}">
      <dgm:prSet phldrT="[Texte]"/>
      <dgm:spPr/>
      <dgm:t>
        <a:bodyPr/>
        <a:lstStyle/>
        <a:p>
          <a:r>
            <a:rPr lang="ar-DZ" dirty="0" smtClean="0">
              <a:solidFill>
                <a:schemeClr val="tx1"/>
              </a:solidFill>
            </a:rPr>
            <a:t>01</a:t>
          </a:r>
          <a:endParaRPr lang="fr-FR" dirty="0">
            <a:solidFill>
              <a:schemeClr val="tx1"/>
            </a:solidFill>
          </a:endParaRPr>
        </a:p>
      </dgm:t>
    </dgm:pt>
    <dgm:pt modelId="{93DE4292-E2F5-47BD-8D89-E86B635D0EA9}" type="parTrans" cxnId="{83F333BA-45EA-4661-8069-056E87F0DF0F}">
      <dgm:prSet/>
      <dgm:spPr/>
      <dgm:t>
        <a:bodyPr/>
        <a:lstStyle/>
        <a:p>
          <a:endParaRPr lang="fr-FR"/>
        </a:p>
      </dgm:t>
    </dgm:pt>
    <dgm:pt modelId="{8A786544-8F07-4220-BAFA-0CB0F94EA3E0}" type="sibTrans" cxnId="{83F333BA-45EA-4661-8069-056E87F0DF0F}">
      <dgm:prSet/>
      <dgm:spPr/>
      <dgm:t>
        <a:bodyPr/>
        <a:lstStyle/>
        <a:p>
          <a:endParaRPr lang="fr-FR"/>
        </a:p>
      </dgm:t>
    </dgm:pt>
    <dgm:pt modelId="{D5CF4E89-7B14-443B-8DA3-8FA4620A4DC5}">
      <dgm:prSet phldrT="[Texte]"/>
      <dgm:spPr/>
      <dgm:t>
        <a:bodyPr/>
        <a:lstStyle/>
        <a:p>
          <a:r>
            <a:rPr lang="ar-DZ" dirty="0" smtClean="0">
              <a:solidFill>
                <a:schemeClr val="tx1"/>
              </a:solidFill>
            </a:rPr>
            <a:t>02</a:t>
          </a:r>
          <a:endParaRPr lang="fr-FR" dirty="0">
            <a:solidFill>
              <a:schemeClr val="tx1"/>
            </a:solidFill>
          </a:endParaRPr>
        </a:p>
      </dgm:t>
    </dgm:pt>
    <dgm:pt modelId="{0022D364-1983-431D-A3EB-FFC969F287CC}" type="parTrans" cxnId="{A8A4B36C-0B75-4C94-8CA5-6A97D286C0CE}">
      <dgm:prSet/>
      <dgm:spPr/>
      <dgm:t>
        <a:bodyPr/>
        <a:lstStyle/>
        <a:p>
          <a:endParaRPr lang="fr-FR"/>
        </a:p>
      </dgm:t>
    </dgm:pt>
    <dgm:pt modelId="{9D8DA2CC-4088-4B20-9C9D-2869BD850399}" type="sibTrans" cxnId="{A8A4B36C-0B75-4C94-8CA5-6A97D286C0CE}">
      <dgm:prSet/>
      <dgm:spPr/>
      <dgm:t>
        <a:bodyPr/>
        <a:lstStyle/>
        <a:p>
          <a:endParaRPr lang="fr-FR"/>
        </a:p>
      </dgm:t>
    </dgm:pt>
    <dgm:pt modelId="{B5F5B70D-E670-4300-9C4F-D647C4271641}">
      <dgm:prSet phldrT="[Texte]" custT="1"/>
      <dgm:spPr>
        <a:solidFill>
          <a:schemeClr val="bg2">
            <a:lumMod val="90000"/>
            <a:alpha val="90000"/>
          </a:schemeClr>
        </a:solidFill>
      </dgm:spPr>
      <dgm:t>
        <a:bodyPr/>
        <a:lstStyle/>
        <a:p>
          <a:pPr marL="514350" indent="-514350" algn="r" rtl="1" eaLnBrk="1" latinLnBrk="0" hangingPunct="1">
            <a:spcBef>
              <a:spcPct val="20000"/>
            </a:spcBef>
            <a:buClr>
              <a:schemeClr val="accent3"/>
            </a:buClr>
            <a:buSzPct val="95000"/>
            <a:buFont typeface="Wingdings 2"/>
            <a:buNone/>
          </a:pPr>
          <a:r>
            <a:rPr lang="ar-SA" b="1" dirty="0" smtClean="0"/>
            <a:t>المقاربة التي ترتكز على الفرد الهادف إلى إنتاج المعرفة</a:t>
          </a:r>
          <a:endParaRPr lang="fr-FR" b="1" dirty="0" smtClean="0"/>
        </a:p>
      </dgm:t>
    </dgm:pt>
    <dgm:pt modelId="{37A2F7A2-FA7F-419D-8508-381C65671055}" type="sibTrans" cxnId="{C7A16948-F86B-4BD0-9725-5FD3E9F425C2}">
      <dgm:prSet/>
      <dgm:spPr/>
      <dgm:t>
        <a:bodyPr/>
        <a:lstStyle/>
        <a:p>
          <a:endParaRPr lang="fr-FR"/>
        </a:p>
      </dgm:t>
    </dgm:pt>
    <dgm:pt modelId="{1452F32D-3FFE-4F59-8C58-7E2F71C8ED7B}" type="parTrans" cxnId="{C7A16948-F86B-4BD0-9725-5FD3E9F425C2}">
      <dgm:prSet/>
      <dgm:spPr/>
      <dgm:t>
        <a:bodyPr/>
        <a:lstStyle/>
        <a:p>
          <a:endParaRPr lang="fr-FR"/>
        </a:p>
      </dgm:t>
    </dgm:pt>
    <dgm:pt modelId="{3C838CEC-76A3-4C9F-9496-91D0E1492043}">
      <dgm:prSet custT="1"/>
      <dgm:spPr/>
      <dgm:t>
        <a:bodyPr/>
        <a:lstStyle/>
        <a:p>
          <a:pPr marL="514350" indent="-514350" algn="r" rtl="1" eaLnBrk="1" latinLnBrk="0" hangingPunct="1">
            <a:spcBef>
              <a:spcPct val="20000"/>
            </a:spcBef>
            <a:buClr>
              <a:schemeClr val="accent3"/>
            </a:buClr>
            <a:buSzPct val="95000"/>
            <a:buFont typeface="Wingdings 2"/>
            <a:buNone/>
          </a:pPr>
          <a:r>
            <a:rPr lang="ar-SA" b="1" dirty="0" smtClean="0"/>
            <a:t>المقاربة الوظيفية</a:t>
          </a:r>
          <a:endParaRPr lang="fr-FR" b="1" dirty="0" smtClean="0"/>
        </a:p>
      </dgm:t>
    </dgm:pt>
    <dgm:pt modelId="{F686B759-E179-4556-BDE1-04A2F69FBFBE}" type="sibTrans" cxnId="{1E26E5C8-1A71-49CA-A780-69CF8B1B944B}">
      <dgm:prSet/>
      <dgm:spPr/>
      <dgm:t>
        <a:bodyPr/>
        <a:lstStyle/>
        <a:p>
          <a:endParaRPr lang="fr-FR"/>
        </a:p>
      </dgm:t>
    </dgm:pt>
    <dgm:pt modelId="{22C16576-063E-4615-9B25-1BDBB752970D}" type="parTrans" cxnId="{1E26E5C8-1A71-49CA-A780-69CF8B1B944B}">
      <dgm:prSet/>
      <dgm:spPr/>
      <dgm:t>
        <a:bodyPr/>
        <a:lstStyle/>
        <a:p>
          <a:endParaRPr lang="fr-FR"/>
        </a:p>
      </dgm:t>
    </dgm:pt>
    <dgm:pt modelId="{3681815B-ACF4-4BF9-92FF-82C5EF33FC34}">
      <dgm:prSet phldrT="[Texte]" custT="1"/>
      <dgm:spPr>
        <a:solidFill>
          <a:schemeClr val="bg2">
            <a:lumMod val="90000"/>
            <a:alpha val="90000"/>
          </a:schemeClr>
        </a:solidFill>
      </dgm:spPr>
      <dgm:t>
        <a:bodyPr/>
        <a:lstStyle/>
        <a:p>
          <a:pPr marL="514350" indent="-514350" algn="ctr" rtl="1" eaLnBrk="1" latinLnBrk="0" hangingPunct="1">
            <a:spcBef>
              <a:spcPct val="20000"/>
            </a:spcBef>
            <a:buClr>
              <a:schemeClr val="accent3"/>
            </a:buClr>
            <a:buSzPct val="95000"/>
            <a:buFont typeface="Wingdings 2"/>
            <a:buNone/>
          </a:pPr>
          <a:r>
            <a:rPr kumimoji="0" lang="ar-DZ" sz="2400" kern="1200" dirty="0" smtClean="0">
              <a:solidFill>
                <a:schemeClr val="tx1"/>
              </a:solidFill>
              <a:latin typeface="Segoe UI" pitchFamily="34" charset="0"/>
              <a:ea typeface="+mn-ea"/>
              <a:cs typeface="Segoe UI" pitchFamily="34" charset="0"/>
            </a:rPr>
            <a:t>03</a:t>
          </a:r>
          <a:endParaRPr kumimoji="0" lang="fr-FR" sz="2400" kern="1200" dirty="0" smtClean="0">
            <a:solidFill>
              <a:schemeClr val="tx1"/>
            </a:solidFill>
            <a:latin typeface="Segoe UI" pitchFamily="34" charset="0"/>
            <a:ea typeface="+mn-ea"/>
            <a:cs typeface="Segoe UI" pitchFamily="34" charset="0"/>
          </a:endParaRPr>
        </a:p>
      </dgm:t>
    </dgm:pt>
    <dgm:pt modelId="{91635999-B6D1-4A0F-B451-BDA072C0995A}" type="parTrans" cxnId="{3D859170-7844-4C1C-8CEB-613B8F223A2A}">
      <dgm:prSet/>
      <dgm:spPr/>
      <dgm:t>
        <a:bodyPr/>
        <a:lstStyle/>
        <a:p>
          <a:endParaRPr lang="fr-FR"/>
        </a:p>
      </dgm:t>
    </dgm:pt>
    <dgm:pt modelId="{2F7657F8-9225-4F24-BFD9-2B214AF1716E}" type="sibTrans" cxnId="{3D859170-7844-4C1C-8CEB-613B8F223A2A}">
      <dgm:prSet/>
      <dgm:spPr/>
      <dgm:t>
        <a:bodyPr/>
        <a:lstStyle/>
        <a:p>
          <a:endParaRPr lang="fr-FR"/>
        </a:p>
      </dgm:t>
    </dgm:pt>
    <dgm:pt modelId="{5E0577EC-DFD6-4683-9AAB-5B41C4006751}">
      <dgm:prSet custT="1"/>
      <dgm:spPr/>
      <dgm:t>
        <a:bodyPr/>
        <a:lstStyle/>
        <a:p>
          <a:pPr marL="514350" indent="-514350" algn="r" rtl="1" eaLnBrk="1" latinLnBrk="0" hangingPunct="1">
            <a:spcBef>
              <a:spcPct val="20000"/>
            </a:spcBef>
            <a:buClr>
              <a:schemeClr val="accent3"/>
            </a:buClr>
            <a:buSzPct val="95000"/>
            <a:buFont typeface="Wingdings 2"/>
            <a:buNone/>
          </a:pPr>
          <a:r>
            <a:rPr lang="ar-SA" sz="4000" b="1" dirty="0" smtClean="0"/>
            <a:t>المقاربة </a:t>
          </a:r>
          <a:r>
            <a:rPr lang="ar-SA" sz="4000" b="1" dirty="0" err="1" smtClean="0"/>
            <a:t>العملياتية</a:t>
          </a:r>
          <a:r>
            <a:rPr lang="ar-SA" sz="4000" b="1" dirty="0" smtClean="0"/>
            <a:t> أو التشغيلية</a:t>
          </a:r>
          <a:r>
            <a:rPr lang="fr-FR" sz="4000" b="1" dirty="0" smtClean="0"/>
            <a:t>:</a:t>
          </a:r>
          <a:endParaRPr lang="fr-FR" sz="4800" b="1" dirty="0" smtClean="0"/>
        </a:p>
      </dgm:t>
    </dgm:pt>
    <dgm:pt modelId="{F36C8669-06AA-4CA1-8EA1-8AF71FC83B45}" type="parTrans" cxnId="{D8D6F6A7-1858-4E1E-919F-AB115116CA6D}">
      <dgm:prSet/>
      <dgm:spPr/>
      <dgm:t>
        <a:bodyPr/>
        <a:lstStyle/>
        <a:p>
          <a:endParaRPr lang="fr-FR"/>
        </a:p>
      </dgm:t>
    </dgm:pt>
    <dgm:pt modelId="{44D0B01A-4119-4D98-86D2-BC5F482FB678}" type="sibTrans" cxnId="{D8D6F6A7-1858-4E1E-919F-AB115116CA6D}">
      <dgm:prSet/>
      <dgm:spPr/>
      <dgm:t>
        <a:bodyPr/>
        <a:lstStyle/>
        <a:p>
          <a:endParaRPr lang="fr-FR"/>
        </a:p>
      </dgm:t>
    </dgm:pt>
    <dgm:pt modelId="{59ADC510-B293-4061-8DD2-51C114840475}" type="pres">
      <dgm:prSet presAssocID="{2777BFD7-D560-429D-A8BD-6977AFF1C3DA}" presName="linearFlow" presStyleCnt="0">
        <dgm:presLayoutVars>
          <dgm:dir/>
          <dgm:animLvl val="lvl"/>
          <dgm:resizeHandles val="exact"/>
        </dgm:presLayoutVars>
      </dgm:prSet>
      <dgm:spPr/>
      <dgm:t>
        <a:bodyPr/>
        <a:lstStyle/>
        <a:p>
          <a:endParaRPr lang="fr-FR"/>
        </a:p>
      </dgm:t>
    </dgm:pt>
    <dgm:pt modelId="{27866C3B-BC26-4549-BA32-047B288F53D4}" type="pres">
      <dgm:prSet presAssocID="{1BB26CB3-9C7D-463D-9501-381E5F7E708D}" presName="composite" presStyleCnt="0"/>
      <dgm:spPr/>
    </dgm:pt>
    <dgm:pt modelId="{5EA039F6-F2CF-4B00-B775-ACC3EF176EF9}" type="pres">
      <dgm:prSet presAssocID="{1BB26CB3-9C7D-463D-9501-381E5F7E708D}" presName="parentText" presStyleLbl="alignNode1" presStyleIdx="0" presStyleCnt="3">
        <dgm:presLayoutVars>
          <dgm:chMax val="1"/>
          <dgm:bulletEnabled val="1"/>
        </dgm:presLayoutVars>
      </dgm:prSet>
      <dgm:spPr/>
      <dgm:t>
        <a:bodyPr/>
        <a:lstStyle/>
        <a:p>
          <a:endParaRPr lang="fr-FR"/>
        </a:p>
      </dgm:t>
    </dgm:pt>
    <dgm:pt modelId="{52B5FE85-3F78-4808-8290-F7046D3BA11D}" type="pres">
      <dgm:prSet presAssocID="{1BB26CB3-9C7D-463D-9501-381E5F7E708D}" presName="descendantText" presStyleLbl="alignAcc1" presStyleIdx="0" presStyleCnt="3" custLinFactNeighborX="-211" custLinFactNeighborY="-151">
        <dgm:presLayoutVars>
          <dgm:bulletEnabled val="1"/>
        </dgm:presLayoutVars>
      </dgm:prSet>
      <dgm:spPr/>
      <dgm:t>
        <a:bodyPr/>
        <a:lstStyle/>
        <a:p>
          <a:endParaRPr lang="fr-FR"/>
        </a:p>
      </dgm:t>
    </dgm:pt>
    <dgm:pt modelId="{06F8C7DD-7381-4B5E-8FF1-716BDFA2369F}" type="pres">
      <dgm:prSet presAssocID="{8A786544-8F07-4220-BAFA-0CB0F94EA3E0}" presName="sp" presStyleCnt="0"/>
      <dgm:spPr/>
    </dgm:pt>
    <dgm:pt modelId="{8BFF9B2B-AE51-4E4A-B91A-72DCD9267807}" type="pres">
      <dgm:prSet presAssocID="{D5CF4E89-7B14-443B-8DA3-8FA4620A4DC5}" presName="composite" presStyleCnt="0"/>
      <dgm:spPr/>
    </dgm:pt>
    <dgm:pt modelId="{85983236-D0CA-47C7-851C-85FE430E4EA5}" type="pres">
      <dgm:prSet presAssocID="{D5CF4E89-7B14-443B-8DA3-8FA4620A4DC5}" presName="parentText" presStyleLbl="alignNode1" presStyleIdx="1" presStyleCnt="3">
        <dgm:presLayoutVars>
          <dgm:chMax val="1"/>
          <dgm:bulletEnabled val="1"/>
        </dgm:presLayoutVars>
      </dgm:prSet>
      <dgm:spPr/>
      <dgm:t>
        <a:bodyPr/>
        <a:lstStyle/>
        <a:p>
          <a:endParaRPr lang="fr-FR"/>
        </a:p>
      </dgm:t>
    </dgm:pt>
    <dgm:pt modelId="{BDF522E6-70AC-48FD-86D4-5A1B1FC44E3C}" type="pres">
      <dgm:prSet presAssocID="{D5CF4E89-7B14-443B-8DA3-8FA4620A4DC5}" presName="descendantText" presStyleLbl="alignAcc1" presStyleIdx="1" presStyleCnt="3" custLinFactNeighborX="-243" custLinFactNeighborY="2169">
        <dgm:presLayoutVars>
          <dgm:bulletEnabled val="1"/>
        </dgm:presLayoutVars>
      </dgm:prSet>
      <dgm:spPr/>
      <dgm:t>
        <a:bodyPr/>
        <a:lstStyle/>
        <a:p>
          <a:endParaRPr lang="fr-FR"/>
        </a:p>
      </dgm:t>
    </dgm:pt>
    <dgm:pt modelId="{FDACF0B8-F2DA-4AAE-B715-2C65A6513514}" type="pres">
      <dgm:prSet presAssocID="{9D8DA2CC-4088-4B20-9C9D-2869BD850399}" presName="sp" presStyleCnt="0"/>
      <dgm:spPr/>
    </dgm:pt>
    <dgm:pt modelId="{EFFB5278-B9BC-45A5-876C-9BCD821C55CD}" type="pres">
      <dgm:prSet presAssocID="{3681815B-ACF4-4BF9-92FF-82C5EF33FC34}" presName="composite" presStyleCnt="0"/>
      <dgm:spPr/>
    </dgm:pt>
    <dgm:pt modelId="{AD5E8E41-83C2-4118-9F1F-5E3FB543CFD0}" type="pres">
      <dgm:prSet presAssocID="{3681815B-ACF4-4BF9-92FF-82C5EF33FC34}" presName="parentText" presStyleLbl="alignNode1" presStyleIdx="2" presStyleCnt="3">
        <dgm:presLayoutVars>
          <dgm:chMax val="1"/>
          <dgm:bulletEnabled val="1"/>
        </dgm:presLayoutVars>
      </dgm:prSet>
      <dgm:spPr/>
      <dgm:t>
        <a:bodyPr/>
        <a:lstStyle/>
        <a:p>
          <a:endParaRPr lang="fr-FR"/>
        </a:p>
      </dgm:t>
    </dgm:pt>
    <dgm:pt modelId="{9AB306A0-46E4-4AAE-AF4A-98A2971C6EA6}" type="pres">
      <dgm:prSet presAssocID="{3681815B-ACF4-4BF9-92FF-82C5EF33FC34}" presName="descendantText" presStyleLbl="alignAcc1" presStyleIdx="2" presStyleCnt="3" custLinFactNeighborX="1742" custLinFactNeighborY="-4005">
        <dgm:presLayoutVars>
          <dgm:bulletEnabled val="1"/>
        </dgm:presLayoutVars>
      </dgm:prSet>
      <dgm:spPr/>
      <dgm:t>
        <a:bodyPr/>
        <a:lstStyle/>
        <a:p>
          <a:endParaRPr lang="fr-FR"/>
        </a:p>
      </dgm:t>
    </dgm:pt>
  </dgm:ptLst>
  <dgm:cxnLst>
    <dgm:cxn modelId="{085180FE-AC3F-4E80-BFA7-8DF32477EE2D}" type="presOf" srcId="{2777BFD7-D560-429D-A8BD-6977AFF1C3DA}" destId="{59ADC510-B293-4061-8DD2-51C114840475}" srcOrd="0" destOrd="0" presId="urn:microsoft.com/office/officeart/2005/8/layout/chevron2"/>
    <dgm:cxn modelId="{1E26E5C8-1A71-49CA-A780-69CF8B1B944B}" srcId="{1BB26CB3-9C7D-463D-9501-381E5F7E708D}" destId="{3C838CEC-76A3-4C9F-9496-91D0E1492043}" srcOrd="0" destOrd="0" parTransId="{22C16576-063E-4615-9B25-1BDBB752970D}" sibTransId="{F686B759-E179-4556-BDE1-04A2F69FBFBE}"/>
    <dgm:cxn modelId="{B2DCE818-0E72-433F-98D7-4DD2EDF726AE}" type="presOf" srcId="{3C838CEC-76A3-4C9F-9496-91D0E1492043}" destId="{52B5FE85-3F78-4808-8290-F7046D3BA11D}" srcOrd="0" destOrd="0" presId="urn:microsoft.com/office/officeart/2005/8/layout/chevron2"/>
    <dgm:cxn modelId="{D661D0DE-96F8-4896-95FA-EFEB5331A9E2}" type="presOf" srcId="{5E0577EC-DFD6-4683-9AAB-5B41C4006751}" destId="{9AB306A0-46E4-4AAE-AF4A-98A2971C6EA6}" srcOrd="0" destOrd="0" presId="urn:microsoft.com/office/officeart/2005/8/layout/chevron2"/>
    <dgm:cxn modelId="{3D859170-7844-4C1C-8CEB-613B8F223A2A}" srcId="{2777BFD7-D560-429D-A8BD-6977AFF1C3DA}" destId="{3681815B-ACF4-4BF9-92FF-82C5EF33FC34}" srcOrd="2" destOrd="0" parTransId="{91635999-B6D1-4A0F-B451-BDA072C0995A}" sibTransId="{2F7657F8-9225-4F24-BFD9-2B214AF1716E}"/>
    <dgm:cxn modelId="{D8D6F6A7-1858-4E1E-919F-AB115116CA6D}" srcId="{3681815B-ACF4-4BF9-92FF-82C5EF33FC34}" destId="{5E0577EC-DFD6-4683-9AAB-5B41C4006751}" srcOrd="0" destOrd="0" parTransId="{F36C8669-06AA-4CA1-8EA1-8AF71FC83B45}" sibTransId="{44D0B01A-4119-4D98-86D2-BC5F482FB678}"/>
    <dgm:cxn modelId="{A37DF602-90D2-4AAD-BAE3-45CA5823D9EC}" type="presOf" srcId="{1BB26CB3-9C7D-463D-9501-381E5F7E708D}" destId="{5EA039F6-F2CF-4B00-B775-ACC3EF176EF9}" srcOrd="0" destOrd="0" presId="urn:microsoft.com/office/officeart/2005/8/layout/chevron2"/>
    <dgm:cxn modelId="{A7D61588-9931-4DB3-8232-0DACF1BCDA46}" type="presOf" srcId="{3681815B-ACF4-4BF9-92FF-82C5EF33FC34}" destId="{AD5E8E41-83C2-4118-9F1F-5E3FB543CFD0}" srcOrd="0" destOrd="0" presId="urn:microsoft.com/office/officeart/2005/8/layout/chevron2"/>
    <dgm:cxn modelId="{C7A16948-F86B-4BD0-9725-5FD3E9F425C2}" srcId="{D5CF4E89-7B14-443B-8DA3-8FA4620A4DC5}" destId="{B5F5B70D-E670-4300-9C4F-D647C4271641}" srcOrd="0" destOrd="0" parTransId="{1452F32D-3FFE-4F59-8C58-7E2F71C8ED7B}" sibTransId="{37A2F7A2-FA7F-419D-8508-381C65671055}"/>
    <dgm:cxn modelId="{C3D75567-2407-4C22-B168-B76D0CDFB347}" type="presOf" srcId="{D5CF4E89-7B14-443B-8DA3-8FA4620A4DC5}" destId="{85983236-D0CA-47C7-851C-85FE430E4EA5}" srcOrd="0" destOrd="0" presId="urn:microsoft.com/office/officeart/2005/8/layout/chevron2"/>
    <dgm:cxn modelId="{83F333BA-45EA-4661-8069-056E87F0DF0F}" srcId="{2777BFD7-D560-429D-A8BD-6977AFF1C3DA}" destId="{1BB26CB3-9C7D-463D-9501-381E5F7E708D}" srcOrd="0" destOrd="0" parTransId="{93DE4292-E2F5-47BD-8D89-E86B635D0EA9}" sibTransId="{8A786544-8F07-4220-BAFA-0CB0F94EA3E0}"/>
    <dgm:cxn modelId="{204D773C-4516-4C98-95A5-5D30000E7B62}" type="presOf" srcId="{B5F5B70D-E670-4300-9C4F-D647C4271641}" destId="{BDF522E6-70AC-48FD-86D4-5A1B1FC44E3C}" srcOrd="0" destOrd="0" presId="urn:microsoft.com/office/officeart/2005/8/layout/chevron2"/>
    <dgm:cxn modelId="{A8A4B36C-0B75-4C94-8CA5-6A97D286C0CE}" srcId="{2777BFD7-D560-429D-A8BD-6977AFF1C3DA}" destId="{D5CF4E89-7B14-443B-8DA3-8FA4620A4DC5}" srcOrd="1" destOrd="0" parTransId="{0022D364-1983-431D-A3EB-FFC969F287CC}" sibTransId="{9D8DA2CC-4088-4B20-9C9D-2869BD850399}"/>
    <dgm:cxn modelId="{E67D3A0A-653E-4610-A49E-7B76B5E71242}" type="presParOf" srcId="{59ADC510-B293-4061-8DD2-51C114840475}" destId="{27866C3B-BC26-4549-BA32-047B288F53D4}" srcOrd="0" destOrd="0" presId="urn:microsoft.com/office/officeart/2005/8/layout/chevron2"/>
    <dgm:cxn modelId="{4237EC0F-87B6-4F8D-B4AE-BA444FCCCB54}" type="presParOf" srcId="{27866C3B-BC26-4549-BA32-047B288F53D4}" destId="{5EA039F6-F2CF-4B00-B775-ACC3EF176EF9}" srcOrd="0" destOrd="0" presId="urn:microsoft.com/office/officeart/2005/8/layout/chevron2"/>
    <dgm:cxn modelId="{03588A25-1A02-4E09-889F-85D28BD7B0E3}" type="presParOf" srcId="{27866C3B-BC26-4549-BA32-047B288F53D4}" destId="{52B5FE85-3F78-4808-8290-F7046D3BA11D}" srcOrd="1" destOrd="0" presId="urn:microsoft.com/office/officeart/2005/8/layout/chevron2"/>
    <dgm:cxn modelId="{B01CF9C7-4F37-4695-ABC7-FA1E61FE8771}" type="presParOf" srcId="{59ADC510-B293-4061-8DD2-51C114840475}" destId="{06F8C7DD-7381-4B5E-8FF1-716BDFA2369F}" srcOrd="1" destOrd="0" presId="urn:microsoft.com/office/officeart/2005/8/layout/chevron2"/>
    <dgm:cxn modelId="{546B2108-A0F0-4E17-89AF-4ABDEE9743EA}" type="presParOf" srcId="{59ADC510-B293-4061-8DD2-51C114840475}" destId="{8BFF9B2B-AE51-4E4A-B91A-72DCD9267807}" srcOrd="2" destOrd="0" presId="urn:microsoft.com/office/officeart/2005/8/layout/chevron2"/>
    <dgm:cxn modelId="{C3BD8B0B-EC99-438A-BEC3-57FC715B7AAC}" type="presParOf" srcId="{8BFF9B2B-AE51-4E4A-B91A-72DCD9267807}" destId="{85983236-D0CA-47C7-851C-85FE430E4EA5}" srcOrd="0" destOrd="0" presId="urn:microsoft.com/office/officeart/2005/8/layout/chevron2"/>
    <dgm:cxn modelId="{DF9E4648-83AB-4C78-AAC3-17B50AE261FA}" type="presParOf" srcId="{8BFF9B2B-AE51-4E4A-B91A-72DCD9267807}" destId="{BDF522E6-70AC-48FD-86D4-5A1B1FC44E3C}" srcOrd="1" destOrd="0" presId="urn:microsoft.com/office/officeart/2005/8/layout/chevron2"/>
    <dgm:cxn modelId="{55DF93ED-1FF9-4561-9573-2F52FA129C08}" type="presParOf" srcId="{59ADC510-B293-4061-8DD2-51C114840475}" destId="{FDACF0B8-F2DA-4AAE-B715-2C65A6513514}" srcOrd="3" destOrd="0" presId="urn:microsoft.com/office/officeart/2005/8/layout/chevron2"/>
    <dgm:cxn modelId="{F8DBFD55-C02B-4752-A69F-567411FB08C8}" type="presParOf" srcId="{59ADC510-B293-4061-8DD2-51C114840475}" destId="{EFFB5278-B9BC-45A5-876C-9BCD821C55CD}" srcOrd="4" destOrd="0" presId="urn:microsoft.com/office/officeart/2005/8/layout/chevron2"/>
    <dgm:cxn modelId="{E1896F95-9DEA-48CE-9D76-FF36253CBB28}" type="presParOf" srcId="{EFFB5278-B9BC-45A5-876C-9BCD821C55CD}" destId="{AD5E8E41-83C2-4118-9F1F-5E3FB543CFD0}" srcOrd="0" destOrd="0" presId="urn:microsoft.com/office/officeart/2005/8/layout/chevron2"/>
    <dgm:cxn modelId="{C4207B10-D3B2-4ED5-8B56-E26D87663089}" type="presParOf" srcId="{EFFB5278-B9BC-45A5-876C-9BCD821C55CD}" destId="{9AB306A0-46E4-4AAE-AF4A-98A2971C6EA6}" srcOrd="1" destOrd="0" presId="urn:microsoft.com/office/officeart/2005/8/layout/chevron2"/>
  </dgm:cxnLst>
  <dgm:bg/>
  <dgm:whole/>
</dgm:dataModel>
</file>

<file path=ppt/diagrams/data3.xml><?xml version="1.0" encoding="utf-8"?>
<dgm:dataModel xmlns:dgm="http://schemas.openxmlformats.org/drawingml/2006/diagram" xmlns:a="http://schemas.openxmlformats.org/drawingml/2006/main">
  <dgm:ptLst>
    <dgm:pt modelId="{AB4EFE5D-E8AE-4A90-AE4B-575F5B698D2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0841B41C-E528-44A8-8BBF-9878CF97F560}">
      <dgm:prSet phldrT="[Texte]"/>
      <dgm:spPr/>
      <dgm:t>
        <a:bodyPr/>
        <a:lstStyle/>
        <a:p>
          <a:pPr algn="r"/>
          <a:r>
            <a:rPr lang="ar-DZ" dirty="0" smtClean="0"/>
            <a:t>الخصائص الشخصية </a:t>
          </a:r>
          <a:endParaRPr lang="fr-FR" dirty="0"/>
        </a:p>
      </dgm:t>
    </dgm:pt>
    <dgm:pt modelId="{8AC319E1-739B-406A-A406-A1E4E4567AAF}" type="parTrans" cxnId="{39A4E977-942E-430B-838F-6C6480E12121}">
      <dgm:prSet/>
      <dgm:spPr/>
      <dgm:t>
        <a:bodyPr/>
        <a:lstStyle/>
        <a:p>
          <a:endParaRPr lang="fr-FR"/>
        </a:p>
      </dgm:t>
    </dgm:pt>
    <dgm:pt modelId="{0CACF1AB-36A2-4708-88B1-AF2658444427}" type="sibTrans" cxnId="{39A4E977-942E-430B-838F-6C6480E12121}">
      <dgm:prSet/>
      <dgm:spPr/>
      <dgm:t>
        <a:bodyPr/>
        <a:lstStyle/>
        <a:p>
          <a:endParaRPr lang="fr-FR"/>
        </a:p>
      </dgm:t>
    </dgm:pt>
    <dgm:pt modelId="{14CEFBE8-095E-4DEB-80DA-A29369C7EA98}">
      <dgm:prSet phldrT="[Texte]"/>
      <dgm:spPr/>
      <dgm:t>
        <a:bodyPr/>
        <a:lstStyle/>
        <a:p>
          <a:endParaRPr lang="fr-FR" dirty="0"/>
        </a:p>
      </dgm:t>
    </dgm:pt>
    <dgm:pt modelId="{6CE38CE4-1648-4885-8F3C-9DF9C6E2E020}" type="parTrans" cxnId="{2A911FC8-040C-4210-AF0F-31C986DEBAD7}">
      <dgm:prSet/>
      <dgm:spPr/>
      <dgm:t>
        <a:bodyPr/>
        <a:lstStyle/>
        <a:p>
          <a:endParaRPr lang="fr-FR"/>
        </a:p>
      </dgm:t>
    </dgm:pt>
    <dgm:pt modelId="{6343152F-8EB0-4790-84E0-176940B28192}" type="sibTrans" cxnId="{2A911FC8-040C-4210-AF0F-31C986DEBAD7}">
      <dgm:prSet/>
      <dgm:spPr/>
      <dgm:t>
        <a:bodyPr/>
        <a:lstStyle/>
        <a:p>
          <a:endParaRPr lang="fr-FR"/>
        </a:p>
      </dgm:t>
    </dgm:pt>
    <dgm:pt modelId="{9D66C4F4-FADC-41C8-AF6F-94E7F022A523}">
      <dgm:prSet phldrT="[Texte]"/>
      <dgm:spPr/>
      <dgm:t>
        <a:bodyPr/>
        <a:lstStyle/>
        <a:p>
          <a:pPr rtl="1"/>
          <a:r>
            <a:rPr lang="ar-DZ" dirty="0" smtClean="0"/>
            <a:t>الخصائص الاجتماعية البيئية </a:t>
          </a:r>
          <a:endParaRPr lang="fr-FR" dirty="0"/>
        </a:p>
      </dgm:t>
    </dgm:pt>
    <dgm:pt modelId="{032CC3DD-1F29-46B3-9AD4-61B78162DE31}" type="parTrans" cxnId="{DEC966ED-B513-413F-A763-3634FEF17F2F}">
      <dgm:prSet/>
      <dgm:spPr/>
      <dgm:t>
        <a:bodyPr/>
        <a:lstStyle/>
        <a:p>
          <a:endParaRPr lang="fr-FR"/>
        </a:p>
      </dgm:t>
    </dgm:pt>
    <dgm:pt modelId="{95D7B69E-2686-4F50-953A-5224AF5FD6F3}" type="sibTrans" cxnId="{DEC966ED-B513-413F-A763-3634FEF17F2F}">
      <dgm:prSet/>
      <dgm:spPr/>
      <dgm:t>
        <a:bodyPr/>
        <a:lstStyle/>
        <a:p>
          <a:endParaRPr lang="fr-FR"/>
        </a:p>
      </dgm:t>
    </dgm:pt>
    <dgm:pt modelId="{1FCB4BFD-A0F5-47DB-AE49-C4053A2ED354}">
      <dgm:prSet phldrT="[Texte]"/>
      <dgm:spPr/>
      <dgm:t>
        <a:bodyPr/>
        <a:lstStyle/>
        <a:p>
          <a:endParaRPr lang="fr-FR" dirty="0"/>
        </a:p>
      </dgm:t>
    </dgm:pt>
    <dgm:pt modelId="{0B609A44-5E08-4032-976C-A7EF01E85AAC}" type="parTrans" cxnId="{38C26BA6-976A-42C5-9C7A-FBF2C296CF19}">
      <dgm:prSet/>
      <dgm:spPr/>
      <dgm:t>
        <a:bodyPr/>
        <a:lstStyle/>
        <a:p>
          <a:endParaRPr lang="fr-FR"/>
        </a:p>
      </dgm:t>
    </dgm:pt>
    <dgm:pt modelId="{79947305-CE33-4652-9A53-7A91FDF79012}" type="sibTrans" cxnId="{38C26BA6-976A-42C5-9C7A-FBF2C296CF19}">
      <dgm:prSet/>
      <dgm:spPr/>
      <dgm:t>
        <a:bodyPr/>
        <a:lstStyle/>
        <a:p>
          <a:endParaRPr lang="fr-FR"/>
        </a:p>
      </dgm:t>
    </dgm:pt>
    <dgm:pt modelId="{742961DA-FF69-4A7B-B133-1D24D985ACEB}" type="pres">
      <dgm:prSet presAssocID="{AB4EFE5D-E8AE-4A90-AE4B-575F5B698D2D}" presName="linear" presStyleCnt="0">
        <dgm:presLayoutVars>
          <dgm:animLvl val="lvl"/>
          <dgm:resizeHandles val="exact"/>
        </dgm:presLayoutVars>
      </dgm:prSet>
      <dgm:spPr/>
      <dgm:t>
        <a:bodyPr/>
        <a:lstStyle/>
        <a:p>
          <a:endParaRPr lang="fr-FR"/>
        </a:p>
      </dgm:t>
    </dgm:pt>
    <dgm:pt modelId="{74E8676F-5278-4906-B56B-669E79244A4A}" type="pres">
      <dgm:prSet presAssocID="{0841B41C-E528-44A8-8BBF-9878CF97F560}" presName="parentText" presStyleLbl="node1" presStyleIdx="0" presStyleCnt="2">
        <dgm:presLayoutVars>
          <dgm:chMax val="0"/>
          <dgm:bulletEnabled val="1"/>
        </dgm:presLayoutVars>
      </dgm:prSet>
      <dgm:spPr/>
      <dgm:t>
        <a:bodyPr/>
        <a:lstStyle/>
        <a:p>
          <a:endParaRPr lang="fr-FR"/>
        </a:p>
      </dgm:t>
    </dgm:pt>
    <dgm:pt modelId="{682C4EDB-3114-4A63-8986-A6597AC62BC0}" type="pres">
      <dgm:prSet presAssocID="{0841B41C-E528-44A8-8BBF-9878CF97F560}" presName="childText" presStyleLbl="revTx" presStyleIdx="0" presStyleCnt="2">
        <dgm:presLayoutVars>
          <dgm:bulletEnabled val="1"/>
        </dgm:presLayoutVars>
      </dgm:prSet>
      <dgm:spPr/>
      <dgm:t>
        <a:bodyPr/>
        <a:lstStyle/>
        <a:p>
          <a:endParaRPr lang="fr-FR"/>
        </a:p>
      </dgm:t>
    </dgm:pt>
    <dgm:pt modelId="{2512654B-32D3-42B5-94B9-5E5FA781098B}" type="pres">
      <dgm:prSet presAssocID="{9D66C4F4-FADC-41C8-AF6F-94E7F022A523}" presName="parentText" presStyleLbl="node1" presStyleIdx="1" presStyleCnt="2">
        <dgm:presLayoutVars>
          <dgm:chMax val="0"/>
          <dgm:bulletEnabled val="1"/>
        </dgm:presLayoutVars>
      </dgm:prSet>
      <dgm:spPr/>
      <dgm:t>
        <a:bodyPr/>
        <a:lstStyle/>
        <a:p>
          <a:endParaRPr lang="fr-FR"/>
        </a:p>
      </dgm:t>
    </dgm:pt>
    <dgm:pt modelId="{76DFD6CF-BF52-446A-AC64-82A9EDA170AD}" type="pres">
      <dgm:prSet presAssocID="{9D66C4F4-FADC-41C8-AF6F-94E7F022A523}" presName="childText" presStyleLbl="revTx" presStyleIdx="1" presStyleCnt="2">
        <dgm:presLayoutVars>
          <dgm:bulletEnabled val="1"/>
        </dgm:presLayoutVars>
      </dgm:prSet>
      <dgm:spPr/>
      <dgm:t>
        <a:bodyPr/>
        <a:lstStyle/>
        <a:p>
          <a:endParaRPr lang="fr-FR"/>
        </a:p>
      </dgm:t>
    </dgm:pt>
  </dgm:ptLst>
  <dgm:cxnLst>
    <dgm:cxn modelId="{652F3829-B232-4312-A8FE-102042CA892F}" type="presOf" srcId="{0841B41C-E528-44A8-8BBF-9878CF97F560}" destId="{74E8676F-5278-4906-B56B-669E79244A4A}" srcOrd="0" destOrd="0" presId="urn:microsoft.com/office/officeart/2005/8/layout/vList2"/>
    <dgm:cxn modelId="{54489CD1-E918-4988-AC11-F82B1B3D6E1A}" type="presOf" srcId="{AB4EFE5D-E8AE-4A90-AE4B-575F5B698D2D}" destId="{742961DA-FF69-4A7B-B133-1D24D985ACEB}" srcOrd="0" destOrd="0" presId="urn:microsoft.com/office/officeart/2005/8/layout/vList2"/>
    <dgm:cxn modelId="{693B251C-A802-4B3D-9A72-1B1F7CA8830F}" type="presOf" srcId="{1FCB4BFD-A0F5-47DB-AE49-C4053A2ED354}" destId="{76DFD6CF-BF52-446A-AC64-82A9EDA170AD}" srcOrd="0" destOrd="0" presId="urn:microsoft.com/office/officeart/2005/8/layout/vList2"/>
    <dgm:cxn modelId="{39A4E977-942E-430B-838F-6C6480E12121}" srcId="{AB4EFE5D-E8AE-4A90-AE4B-575F5B698D2D}" destId="{0841B41C-E528-44A8-8BBF-9878CF97F560}" srcOrd="0" destOrd="0" parTransId="{8AC319E1-739B-406A-A406-A1E4E4567AAF}" sibTransId="{0CACF1AB-36A2-4708-88B1-AF2658444427}"/>
    <dgm:cxn modelId="{DC48DEA8-D881-4D42-837A-27AFEBD88979}" type="presOf" srcId="{14CEFBE8-095E-4DEB-80DA-A29369C7EA98}" destId="{682C4EDB-3114-4A63-8986-A6597AC62BC0}" srcOrd="0" destOrd="0" presId="urn:microsoft.com/office/officeart/2005/8/layout/vList2"/>
    <dgm:cxn modelId="{4C73AC8C-F99E-4732-8373-89F0E45EF568}" type="presOf" srcId="{9D66C4F4-FADC-41C8-AF6F-94E7F022A523}" destId="{2512654B-32D3-42B5-94B9-5E5FA781098B}" srcOrd="0" destOrd="0" presId="urn:microsoft.com/office/officeart/2005/8/layout/vList2"/>
    <dgm:cxn modelId="{2A911FC8-040C-4210-AF0F-31C986DEBAD7}" srcId="{0841B41C-E528-44A8-8BBF-9878CF97F560}" destId="{14CEFBE8-095E-4DEB-80DA-A29369C7EA98}" srcOrd="0" destOrd="0" parTransId="{6CE38CE4-1648-4885-8F3C-9DF9C6E2E020}" sibTransId="{6343152F-8EB0-4790-84E0-176940B28192}"/>
    <dgm:cxn modelId="{38C26BA6-976A-42C5-9C7A-FBF2C296CF19}" srcId="{9D66C4F4-FADC-41C8-AF6F-94E7F022A523}" destId="{1FCB4BFD-A0F5-47DB-AE49-C4053A2ED354}" srcOrd="0" destOrd="0" parTransId="{0B609A44-5E08-4032-976C-A7EF01E85AAC}" sibTransId="{79947305-CE33-4652-9A53-7A91FDF79012}"/>
    <dgm:cxn modelId="{DEC966ED-B513-413F-A763-3634FEF17F2F}" srcId="{AB4EFE5D-E8AE-4A90-AE4B-575F5B698D2D}" destId="{9D66C4F4-FADC-41C8-AF6F-94E7F022A523}" srcOrd="1" destOrd="0" parTransId="{032CC3DD-1F29-46B3-9AD4-61B78162DE31}" sibTransId="{95D7B69E-2686-4F50-953A-5224AF5FD6F3}"/>
    <dgm:cxn modelId="{5805BDA3-84A4-40B7-8BD8-797569D0EB86}" type="presParOf" srcId="{742961DA-FF69-4A7B-B133-1D24D985ACEB}" destId="{74E8676F-5278-4906-B56B-669E79244A4A}" srcOrd="0" destOrd="0" presId="urn:microsoft.com/office/officeart/2005/8/layout/vList2"/>
    <dgm:cxn modelId="{7C2848E3-4CA5-478B-A937-0853C1D0D654}" type="presParOf" srcId="{742961DA-FF69-4A7B-B133-1D24D985ACEB}" destId="{682C4EDB-3114-4A63-8986-A6597AC62BC0}" srcOrd="1" destOrd="0" presId="urn:microsoft.com/office/officeart/2005/8/layout/vList2"/>
    <dgm:cxn modelId="{31E51AFE-CCDA-4EB2-B561-FF11B03124ED}" type="presParOf" srcId="{742961DA-FF69-4A7B-B133-1D24D985ACEB}" destId="{2512654B-32D3-42B5-94B9-5E5FA781098B}" srcOrd="2" destOrd="0" presId="urn:microsoft.com/office/officeart/2005/8/layout/vList2"/>
    <dgm:cxn modelId="{7F30F0D5-D5B8-46C7-B5AE-5E83D02BF32B}" type="presParOf" srcId="{742961DA-FF69-4A7B-B133-1D24D985ACEB}" destId="{76DFD6CF-BF52-446A-AC64-82A9EDA170AD}" srcOrd="3" destOrd="0" presId="urn:microsoft.com/office/officeart/2005/8/layout/vList2"/>
  </dgm:cxnLst>
  <dgm:bg/>
  <dgm:whole/>
</dgm:dataModel>
</file>

<file path=ppt/diagrams/data4.xml><?xml version="1.0" encoding="utf-8"?>
<dgm:dataModel xmlns:dgm="http://schemas.openxmlformats.org/drawingml/2006/diagram" xmlns:a="http://schemas.openxmlformats.org/drawingml/2006/main">
  <dgm:ptLst>
    <dgm:pt modelId="{2F6A04FB-5F81-49DD-8D72-C3C66C0BF9B3}"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D0719EC8-DA70-4979-9F8D-C36446334720}">
      <dgm:prSet phldrT="[Texte]"/>
      <dgm:spPr/>
      <dgm:t>
        <a:bodyPr/>
        <a:lstStyle/>
        <a:p>
          <a:r>
            <a:rPr lang="ar-DZ" dirty="0" smtClean="0"/>
            <a:t>01</a:t>
          </a:r>
          <a:endParaRPr lang="fr-FR" dirty="0"/>
        </a:p>
      </dgm:t>
    </dgm:pt>
    <dgm:pt modelId="{090AED44-0AC1-416E-926A-DBD0AC7ADB68}" type="parTrans" cxnId="{82BADB96-62BB-48DC-B14B-1770A3DCEF92}">
      <dgm:prSet/>
      <dgm:spPr/>
      <dgm:t>
        <a:bodyPr/>
        <a:lstStyle/>
        <a:p>
          <a:endParaRPr lang="fr-FR"/>
        </a:p>
      </dgm:t>
    </dgm:pt>
    <dgm:pt modelId="{C7A6E305-0F3B-4082-A8A0-137E53F817E9}" type="sibTrans" cxnId="{82BADB96-62BB-48DC-B14B-1770A3DCEF92}">
      <dgm:prSet/>
      <dgm:spPr/>
      <dgm:t>
        <a:bodyPr/>
        <a:lstStyle/>
        <a:p>
          <a:endParaRPr lang="fr-FR"/>
        </a:p>
      </dgm:t>
    </dgm:pt>
    <dgm:pt modelId="{E2FCCA41-0918-4A16-8B19-4F151B65FDFC}">
      <dgm:prSet phldrT="[Texte]"/>
      <dgm:spPr>
        <a:solidFill>
          <a:schemeClr val="accent6">
            <a:alpha val="90000"/>
          </a:schemeClr>
        </a:solidFill>
      </dgm:spPr>
      <dgm:t>
        <a:bodyPr/>
        <a:lstStyle/>
        <a:p>
          <a:pPr rtl="1"/>
          <a:r>
            <a:rPr lang="ar-SA" dirty="0" smtClean="0"/>
            <a:t>تأثير تقاليد وأعراف المجتمع على العقلانية  الاقتصادية للمقاول الجزائري</a:t>
          </a:r>
          <a:r>
            <a:rPr lang="ar-SA" b="1" dirty="0" smtClean="0"/>
            <a:t>:</a:t>
          </a:r>
          <a:endParaRPr lang="fr-FR" dirty="0"/>
        </a:p>
      </dgm:t>
    </dgm:pt>
    <dgm:pt modelId="{99077332-530E-470F-8BA0-F4C086507E88}" type="parTrans" cxnId="{FF1AF004-6515-4749-85A9-099697914DE2}">
      <dgm:prSet/>
      <dgm:spPr/>
      <dgm:t>
        <a:bodyPr/>
        <a:lstStyle/>
        <a:p>
          <a:endParaRPr lang="fr-FR"/>
        </a:p>
      </dgm:t>
    </dgm:pt>
    <dgm:pt modelId="{6083BE23-EF16-419E-A41F-80EC37437A2B}" type="sibTrans" cxnId="{FF1AF004-6515-4749-85A9-099697914DE2}">
      <dgm:prSet/>
      <dgm:spPr/>
      <dgm:t>
        <a:bodyPr/>
        <a:lstStyle/>
        <a:p>
          <a:endParaRPr lang="fr-FR"/>
        </a:p>
      </dgm:t>
    </dgm:pt>
    <dgm:pt modelId="{739DC98B-EF7C-4D73-B2E8-ED787B8254E1}">
      <dgm:prSet phldrT="[Texte]"/>
      <dgm:spPr/>
      <dgm:t>
        <a:bodyPr/>
        <a:lstStyle/>
        <a:p>
          <a:r>
            <a:rPr lang="ar-DZ" dirty="0" smtClean="0"/>
            <a:t>02</a:t>
          </a:r>
          <a:endParaRPr lang="fr-FR" dirty="0"/>
        </a:p>
      </dgm:t>
    </dgm:pt>
    <dgm:pt modelId="{986A73B1-C390-4B52-B647-2D716A1F4A17}" type="parTrans" cxnId="{F0C92260-9398-4B97-A439-0DC66637F933}">
      <dgm:prSet/>
      <dgm:spPr/>
      <dgm:t>
        <a:bodyPr/>
        <a:lstStyle/>
        <a:p>
          <a:endParaRPr lang="fr-FR"/>
        </a:p>
      </dgm:t>
    </dgm:pt>
    <dgm:pt modelId="{3E981833-10FF-40C1-86C3-BD38CB0021E8}" type="sibTrans" cxnId="{F0C92260-9398-4B97-A439-0DC66637F933}">
      <dgm:prSet/>
      <dgm:spPr/>
      <dgm:t>
        <a:bodyPr/>
        <a:lstStyle/>
        <a:p>
          <a:endParaRPr lang="fr-FR"/>
        </a:p>
      </dgm:t>
    </dgm:pt>
    <dgm:pt modelId="{D71C6A99-6DF6-452D-9B8C-88A5800B508C}">
      <dgm:prSet phldrT="[Texte]"/>
      <dgm:spPr>
        <a:solidFill>
          <a:schemeClr val="accent5">
            <a:alpha val="90000"/>
          </a:schemeClr>
        </a:solidFill>
      </dgm:spPr>
      <dgm:t>
        <a:bodyPr/>
        <a:lstStyle/>
        <a:p>
          <a:pPr algn="r" rtl="1"/>
          <a:r>
            <a:rPr lang="ar-SA" dirty="0" smtClean="0"/>
            <a:t>أهمية رأس المال </a:t>
          </a:r>
          <a:r>
            <a:rPr lang="ar-SA" dirty="0" err="1" smtClean="0"/>
            <a:t>الإجتماعي</a:t>
          </a:r>
          <a:r>
            <a:rPr lang="ar-SA" dirty="0" smtClean="0"/>
            <a:t> بالنسبة للمقاول الجزائري  </a:t>
          </a:r>
          <a:endParaRPr lang="fr-FR" dirty="0"/>
        </a:p>
      </dgm:t>
    </dgm:pt>
    <dgm:pt modelId="{F4988086-EBBB-40BC-B609-07F184F7382B}" type="parTrans" cxnId="{BAB0907C-19CC-49AB-9480-2F06F9D79CF8}">
      <dgm:prSet/>
      <dgm:spPr/>
      <dgm:t>
        <a:bodyPr/>
        <a:lstStyle/>
        <a:p>
          <a:endParaRPr lang="fr-FR"/>
        </a:p>
      </dgm:t>
    </dgm:pt>
    <dgm:pt modelId="{18DDFE47-CF8B-47F6-8725-E5D5F9E77B05}" type="sibTrans" cxnId="{BAB0907C-19CC-49AB-9480-2F06F9D79CF8}">
      <dgm:prSet/>
      <dgm:spPr/>
      <dgm:t>
        <a:bodyPr/>
        <a:lstStyle/>
        <a:p>
          <a:endParaRPr lang="fr-FR"/>
        </a:p>
      </dgm:t>
    </dgm:pt>
    <dgm:pt modelId="{A1425988-966E-49EB-AFD0-B7FE5E7B7793}">
      <dgm:prSet phldrT="[Texte]"/>
      <dgm:spPr/>
      <dgm:t>
        <a:bodyPr/>
        <a:lstStyle/>
        <a:p>
          <a:r>
            <a:rPr lang="ar-DZ" dirty="0" smtClean="0"/>
            <a:t>03</a:t>
          </a:r>
          <a:endParaRPr lang="fr-FR" dirty="0"/>
        </a:p>
      </dgm:t>
    </dgm:pt>
    <dgm:pt modelId="{D17462AF-723C-4A19-88B1-8031CB7D324E}" type="parTrans" cxnId="{18F7A311-D792-436A-9F1B-AFFCF72DA118}">
      <dgm:prSet/>
      <dgm:spPr/>
      <dgm:t>
        <a:bodyPr/>
        <a:lstStyle/>
        <a:p>
          <a:endParaRPr lang="fr-FR"/>
        </a:p>
      </dgm:t>
    </dgm:pt>
    <dgm:pt modelId="{BF70AD53-9C35-4692-B7B8-579C7A9299EA}" type="sibTrans" cxnId="{18F7A311-D792-436A-9F1B-AFFCF72DA118}">
      <dgm:prSet/>
      <dgm:spPr/>
      <dgm:t>
        <a:bodyPr/>
        <a:lstStyle/>
        <a:p>
          <a:endParaRPr lang="fr-FR"/>
        </a:p>
      </dgm:t>
    </dgm:pt>
    <dgm:pt modelId="{4E3B1391-856E-41D5-A121-B094E4890271}">
      <dgm:prSet phldrT="[Texte]"/>
      <dgm:spPr>
        <a:solidFill>
          <a:schemeClr val="accent5">
            <a:lumMod val="75000"/>
            <a:alpha val="90000"/>
          </a:schemeClr>
        </a:solidFill>
      </dgm:spPr>
      <dgm:t>
        <a:bodyPr/>
        <a:lstStyle/>
        <a:p>
          <a:pPr rtl="1"/>
          <a:r>
            <a:rPr lang="ar-DZ" dirty="0" smtClean="0"/>
            <a:t>الدعم والتحفيز </a:t>
          </a:r>
          <a:endParaRPr lang="fr-FR" dirty="0"/>
        </a:p>
      </dgm:t>
    </dgm:pt>
    <dgm:pt modelId="{EEE88153-2E19-4DAA-85EF-B3A8617A21B2}" type="parTrans" cxnId="{41179260-6A68-417E-8E7C-F2687FE9CA6B}">
      <dgm:prSet/>
      <dgm:spPr/>
      <dgm:t>
        <a:bodyPr/>
        <a:lstStyle/>
        <a:p>
          <a:endParaRPr lang="fr-FR"/>
        </a:p>
      </dgm:t>
    </dgm:pt>
    <dgm:pt modelId="{32133D65-1111-4514-B6AF-18F7CFD7D788}" type="sibTrans" cxnId="{41179260-6A68-417E-8E7C-F2687FE9CA6B}">
      <dgm:prSet/>
      <dgm:spPr/>
      <dgm:t>
        <a:bodyPr/>
        <a:lstStyle/>
        <a:p>
          <a:endParaRPr lang="fr-FR"/>
        </a:p>
      </dgm:t>
    </dgm:pt>
    <dgm:pt modelId="{69D37AE9-D4A3-4150-B325-54936638F819}" type="pres">
      <dgm:prSet presAssocID="{2F6A04FB-5F81-49DD-8D72-C3C66C0BF9B3}" presName="linearFlow" presStyleCnt="0">
        <dgm:presLayoutVars>
          <dgm:dir/>
          <dgm:animLvl val="lvl"/>
          <dgm:resizeHandles val="exact"/>
        </dgm:presLayoutVars>
      </dgm:prSet>
      <dgm:spPr/>
      <dgm:t>
        <a:bodyPr/>
        <a:lstStyle/>
        <a:p>
          <a:endParaRPr lang="fr-FR"/>
        </a:p>
      </dgm:t>
    </dgm:pt>
    <dgm:pt modelId="{42F752E4-50ED-4EF8-9B76-A874BA22FA87}" type="pres">
      <dgm:prSet presAssocID="{D0719EC8-DA70-4979-9F8D-C36446334720}" presName="composite" presStyleCnt="0"/>
      <dgm:spPr/>
    </dgm:pt>
    <dgm:pt modelId="{E816F209-C26D-4BF4-A833-682F16419215}" type="pres">
      <dgm:prSet presAssocID="{D0719EC8-DA70-4979-9F8D-C36446334720}" presName="parentText" presStyleLbl="alignNode1" presStyleIdx="0" presStyleCnt="3">
        <dgm:presLayoutVars>
          <dgm:chMax val="1"/>
          <dgm:bulletEnabled val="1"/>
        </dgm:presLayoutVars>
      </dgm:prSet>
      <dgm:spPr/>
      <dgm:t>
        <a:bodyPr/>
        <a:lstStyle/>
        <a:p>
          <a:endParaRPr lang="fr-FR"/>
        </a:p>
      </dgm:t>
    </dgm:pt>
    <dgm:pt modelId="{EFC50CA0-1ECF-4BC8-868B-4C1544E9869A}" type="pres">
      <dgm:prSet presAssocID="{D0719EC8-DA70-4979-9F8D-C36446334720}" presName="descendantText" presStyleLbl="alignAcc1" presStyleIdx="0" presStyleCnt="3">
        <dgm:presLayoutVars>
          <dgm:bulletEnabled val="1"/>
        </dgm:presLayoutVars>
      </dgm:prSet>
      <dgm:spPr/>
      <dgm:t>
        <a:bodyPr/>
        <a:lstStyle/>
        <a:p>
          <a:endParaRPr lang="fr-FR"/>
        </a:p>
      </dgm:t>
    </dgm:pt>
    <dgm:pt modelId="{BAF62236-3C65-4BBB-8777-4F73125E3D81}" type="pres">
      <dgm:prSet presAssocID="{C7A6E305-0F3B-4082-A8A0-137E53F817E9}" presName="sp" presStyleCnt="0"/>
      <dgm:spPr/>
    </dgm:pt>
    <dgm:pt modelId="{6FE9795D-24EC-4C99-8E41-924A03B841AC}" type="pres">
      <dgm:prSet presAssocID="{739DC98B-EF7C-4D73-B2E8-ED787B8254E1}" presName="composite" presStyleCnt="0"/>
      <dgm:spPr/>
    </dgm:pt>
    <dgm:pt modelId="{5FBD0A6D-55CB-4D9E-8482-3636A9EF7914}" type="pres">
      <dgm:prSet presAssocID="{739DC98B-EF7C-4D73-B2E8-ED787B8254E1}" presName="parentText" presStyleLbl="alignNode1" presStyleIdx="1" presStyleCnt="3">
        <dgm:presLayoutVars>
          <dgm:chMax val="1"/>
          <dgm:bulletEnabled val="1"/>
        </dgm:presLayoutVars>
      </dgm:prSet>
      <dgm:spPr/>
      <dgm:t>
        <a:bodyPr/>
        <a:lstStyle/>
        <a:p>
          <a:endParaRPr lang="fr-FR"/>
        </a:p>
      </dgm:t>
    </dgm:pt>
    <dgm:pt modelId="{3A7F04FB-EA74-4894-A821-F7B237B9724C}" type="pres">
      <dgm:prSet presAssocID="{739DC98B-EF7C-4D73-B2E8-ED787B8254E1}" presName="descendantText" presStyleLbl="alignAcc1" presStyleIdx="1" presStyleCnt="3">
        <dgm:presLayoutVars>
          <dgm:bulletEnabled val="1"/>
        </dgm:presLayoutVars>
      </dgm:prSet>
      <dgm:spPr/>
      <dgm:t>
        <a:bodyPr/>
        <a:lstStyle/>
        <a:p>
          <a:endParaRPr lang="fr-FR"/>
        </a:p>
      </dgm:t>
    </dgm:pt>
    <dgm:pt modelId="{3B8B7F2B-EFF8-43DC-A280-FFB91107201C}" type="pres">
      <dgm:prSet presAssocID="{3E981833-10FF-40C1-86C3-BD38CB0021E8}" presName="sp" presStyleCnt="0"/>
      <dgm:spPr/>
    </dgm:pt>
    <dgm:pt modelId="{B5D6C8F5-C988-4F7D-ACF0-5E4A6605AA08}" type="pres">
      <dgm:prSet presAssocID="{A1425988-966E-49EB-AFD0-B7FE5E7B7793}" presName="composite" presStyleCnt="0"/>
      <dgm:spPr/>
    </dgm:pt>
    <dgm:pt modelId="{A6D18A3B-DB36-4FB1-8D88-0AC20ADCC25B}" type="pres">
      <dgm:prSet presAssocID="{A1425988-966E-49EB-AFD0-B7FE5E7B7793}" presName="parentText" presStyleLbl="alignNode1" presStyleIdx="2" presStyleCnt="3">
        <dgm:presLayoutVars>
          <dgm:chMax val="1"/>
          <dgm:bulletEnabled val="1"/>
        </dgm:presLayoutVars>
      </dgm:prSet>
      <dgm:spPr/>
      <dgm:t>
        <a:bodyPr/>
        <a:lstStyle/>
        <a:p>
          <a:endParaRPr lang="fr-FR"/>
        </a:p>
      </dgm:t>
    </dgm:pt>
    <dgm:pt modelId="{21AE535E-88ED-47A9-91B1-F499134C571C}" type="pres">
      <dgm:prSet presAssocID="{A1425988-966E-49EB-AFD0-B7FE5E7B7793}" presName="descendantText" presStyleLbl="alignAcc1" presStyleIdx="2" presStyleCnt="3">
        <dgm:presLayoutVars>
          <dgm:bulletEnabled val="1"/>
        </dgm:presLayoutVars>
      </dgm:prSet>
      <dgm:spPr/>
      <dgm:t>
        <a:bodyPr/>
        <a:lstStyle/>
        <a:p>
          <a:endParaRPr lang="fr-FR"/>
        </a:p>
      </dgm:t>
    </dgm:pt>
  </dgm:ptLst>
  <dgm:cxnLst>
    <dgm:cxn modelId="{FF1AF004-6515-4749-85A9-099697914DE2}" srcId="{D0719EC8-DA70-4979-9F8D-C36446334720}" destId="{E2FCCA41-0918-4A16-8B19-4F151B65FDFC}" srcOrd="0" destOrd="0" parTransId="{99077332-530E-470F-8BA0-F4C086507E88}" sibTransId="{6083BE23-EF16-419E-A41F-80EC37437A2B}"/>
    <dgm:cxn modelId="{F0C92260-9398-4B97-A439-0DC66637F933}" srcId="{2F6A04FB-5F81-49DD-8D72-C3C66C0BF9B3}" destId="{739DC98B-EF7C-4D73-B2E8-ED787B8254E1}" srcOrd="1" destOrd="0" parTransId="{986A73B1-C390-4B52-B647-2D716A1F4A17}" sibTransId="{3E981833-10FF-40C1-86C3-BD38CB0021E8}"/>
    <dgm:cxn modelId="{D2DCB1C2-23A3-40D0-A4C2-1E900379BB27}" type="presOf" srcId="{D71C6A99-6DF6-452D-9B8C-88A5800B508C}" destId="{3A7F04FB-EA74-4894-A821-F7B237B9724C}" srcOrd="0" destOrd="0" presId="urn:microsoft.com/office/officeart/2005/8/layout/chevron2"/>
    <dgm:cxn modelId="{844CFB28-0AF8-4440-B554-807AE67688D8}" type="presOf" srcId="{D0719EC8-DA70-4979-9F8D-C36446334720}" destId="{E816F209-C26D-4BF4-A833-682F16419215}" srcOrd="0" destOrd="0" presId="urn:microsoft.com/office/officeart/2005/8/layout/chevron2"/>
    <dgm:cxn modelId="{E2E3DBDB-9124-4BE1-86E6-BF5E7B4795D3}" type="presOf" srcId="{4E3B1391-856E-41D5-A121-B094E4890271}" destId="{21AE535E-88ED-47A9-91B1-F499134C571C}" srcOrd="0" destOrd="0" presId="urn:microsoft.com/office/officeart/2005/8/layout/chevron2"/>
    <dgm:cxn modelId="{BAB0907C-19CC-49AB-9480-2F06F9D79CF8}" srcId="{739DC98B-EF7C-4D73-B2E8-ED787B8254E1}" destId="{D71C6A99-6DF6-452D-9B8C-88A5800B508C}" srcOrd="0" destOrd="0" parTransId="{F4988086-EBBB-40BC-B609-07F184F7382B}" sibTransId="{18DDFE47-CF8B-47F6-8725-E5D5F9E77B05}"/>
    <dgm:cxn modelId="{82BADB96-62BB-48DC-B14B-1770A3DCEF92}" srcId="{2F6A04FB-5F81-49DD-8D72-C3C66C0BF9B3}" destId="{D0719EC8-DA70-4979-9F8D-C36446334720}" srcOrd="0" destOrd="0" parTransId="{090AED44-0AC1-416E-926A-DBD0AC7ADB68}" sibTransId="{C7A6E305-0F3B-4082-A8A0-137E53F817E9}"/>
    <dgm:cxn modelId="{2F4DF47C-80CF-40B4-830F-60D116B13EDC}" type="presOf" srcId="{2F6A04FB-5F81-49DD-8D72-C3C66C0BF9B3}" destId="{69D37AE9-D4A3-4150-B325-54936638F819}" srcOrd="0" destOrd="0" presId="urn:microsoft.com/office/officeart/2005/8/layout/chevron2"/>
    <dgm:cxn modelId="{41179260-6A68-417E-8E7C-F2687FE9CA6B}" srcId="{A1425988-966E-49EB-AFD0-B7FE5E7B7793}" destId="{4E3B1391-856E-41D5-A121-B094E4890271}" srcOrd="0" destOrd="0" parTransId="{EEE88153-2E19-4DAA-85EF-B3A8617A21B2}" sibTransId="{32133D65-1111-4514-B6AF-18F7CFD7D788}"/>
    <dgm:cxn modelId="{5678FA18-B221-40B7-A2AD-CC443E8CFB06}" type="presOf" srcId="{A1425988-966E-49EB-AFD0-B7FE5E7B7793}" destId="{A6D18A3B-DB36-4FB1-8D88-0AC20ADCC25B}" srcOrd="0" destOrd="0" presId="urn:microsoft.com/office/officeart/2005/8/layout/chevron2"/>
    <dgm:cxn modelId="{787CC5C5-4505-4BC1-B7C7-B2B6A4937FE0}" type="presOf" srcId="{E2FCCA41-0918-4A16-8B19-4F151B65FDFC}" destId="{EFC50CA0-1ECF-4BC8-868B-4C1544E9869A}" srcOrd="0" destOrd="0" presId="urn:microsoft.com/office/officeart/2005/8/layout/chevron2"/>
    <dgm:cxn modelId="{0C3DB029-5CE9-4078-BA54-77518F41BC39}" type="presOf" srcId="{739DC98B-EF7C-4D73-B2E8-ED787B8254E1}" destId="{5FBD0A6D-55CB-4D9E-8482-3636A9EF7914}" srcOrd="0" destOrd="0" presId="urn:microsoft.com/office/officeart/2005/8/layout/chevron2"/>
    <dgm:cxn modelId="{18F7A311-D792-436A-9F1B-AFFCF72DA118}" srcId="{2F6A04FB-5F81-49DD-8D72-C3C66C0BF9B3}" destId="{A1425988-966E-49EB-AFD0-B7FE5E7B7793}" srcOrd="2" destOrd="0" parTransId="{D17462AF-723C-4A19-88B1-8031CB7D324E}" sibTransId="{BF70AD53-9C35-4692-B7B8-579C7A9299EA}"/>
    <dgm:cxn modelId="{65B1C29E-67F8-45D2-B57C-2D6803AAE674}" type="presParOf" srcId="{69D37AE9-D4A3-4150-B325-54936638F819}" destId="{42F752E4-50ED-4EF8-9B76-A874BA22FA87}" srcOrd="0" destOrd="0" presId="urn:microsoft.com/office/officeart/2005/8/layout/chevron2"/>
    <dgm:cxn modelId="{37A0896E-4309-4844-9DED-4066E7EF87F3}" type="presParOf" srcId="{42F752E4-50ED-4EF8-9B76-A874BA22FA87}" destId="{E816F209-C26D-4BF4-A833-682F16419215}" srcOrd="0" destOrd="0" presId="urn:microsoft.com/office/officeart/2005/8/layout/chevron2"/>
    <dgm:cxn modelId="{A88A303D-8677-49C2-A27A-56C34DEC94B8}" type="presParOf" srcId="{42F752E4-50ED-4EF8-9B76-A874BA22FA87}" destId="{EFC50CA0-1ECF-4BC8-868B-4C1544E9869A}" srcOrd="1" destOrd="0" presId="urn:microsoft.com/office/officeart/2005/8/layout/chevron2"/>
    <dgm:cxn modelId="{D81B9010-FD23-40B4-8D71-8D6FFC417E35}" type="presParOf" srcId="{69D37AE9-D4A3-4150-B325-54936638F819}" destId="{BAF62236-3C65-4BBB-8777-4F73125E3D81}" srcOrd="1" destOrd="0" presId="urn:microsoft.com/office/officeart/2005/8/layout/chevron2"/>
    <dgm:cxn modelId="{B057351A-9814-487F-BB7C-BCD41BEF5B33}" type="presParOf" srcId="{69D37AE9-D4A3-4150-B325-54936638F819}" destId="{6FE9795D-24EC-4C99-8E41-924A03B841AC}" srcOrd="2" destOrd="0" presId="urn:microsoft.com/office/officeart/2005/8/layout/chevron2"/>
    <dgm:cxn modelId="{189F24AA-A379-4172-B00E-7554F66772FC}" type="presParOf" srcId="{6FE9795D-24EC-4C99-8E41-924A03B841AC}" destId="{5FBD0A6D-55CB-4D9E-8482-3636A9EF7914}" srcOrd="0" destOrd="0" presId="urn:microsoft.com/office/officeart/2005/8/layout/chevron2"/>
    <dgm:cxn modelId="{66172BC6-F97F-4F3E-967B-378DEA9364B2}" type="presParOf" srcId="{6FE9795D-24EC-4C99-8E41-924A03B841AC}" destId="{3A7F04FB-EA74-4894-A821-F7B237B9724C}" srcOrd="1" destOrd="0" presId="urn:microsoft.com/office/officeart/2005/8/layout/chevron2"/>
    <dgm:cxn modelId="{CAF5964F-0320-42B8-A142-46762A952F1C}" type="presParOf" srcId="{69D37AE9-D4A3-4150-B325-54936638F819}" destId="{3B8B7F2B-EFF8-43DC-A280-FFB91107201C}" srcOrd="3" destOrd="0" presId="urn:microsoft.com/office/officeart/2005/8/layout/chevron2"/>
    <dgm:cxn modelId="{30635883-FC2D-45D8-A9AD-C2F47AE89DBB}" type="presParOf" srcId="{69D37AE9-D4A3-4150-B325-54936638F819}" destId="{B5D6C8F5-C988-4F7D-ACF0-5E4A6605AA08}" srcOrd="4" destOrd="0" presId="urn:microsoft.com/office/officeart/2005/8/layout/chevron2"/>
    <dgm:cxn modelId="{8336B041-D5EC-4383-B3F5-6D1B127F2E14}" type="presParOf" srcId="{B5D6C8F5-C988-4F7D-ACF0-5E4A6605AA08}" destId="{A6D18A3B-DB36-4FB1-8D88-0AC20ADCC25B}" srcOrd="0" destOrd="0" presId="urn:microsoft.com/office/officeart/2005/8/layout/chevron2"/>
    <dgm:cxn modelId="{DBBB04E9-486A-4D6A-AAE4-ACD118C27B91}" type="presParOf" srcId="{B5D6C8F5-C988-4F7D-ACF0-5E4A6605AA08}" destId="{21AE535E-88ED-47A9-91B1-F499134C571C}"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4815328-843E-4364-813C-9B8FCD55C8C3}" type="datetimeFigureOut">
              <a:rPr lang="fr-FR" smtClean="0"/>
              <a:pPr/>
              <a:t>15/03/2020</a:t>
            </a:fld>
            <a:endParaRPr lang="fr-FR" dirty="0"/>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4F0325-206A-47A6-9C89-632951FC4891}" type="slidenum">
              <a:rPr lang="fr-FR" smtClean="0"/>
              <a:pPr/>
              <a:t>‹N°›</a:t>
            </a:fld>
            <a:endParaRPr lang="fr-FR"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2A3BC3-46FD-4AD7-8D33-C2D6873E0E5E}" type="datetimeFigureOut">
              <a:rPr lang="fr-FR" smtClean="0"/>
              <a:pPr/>
              <a:t>15/03/2020</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6772F4-8F60-4751-8D9F-A4EEB4FB89D7}"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E6772F4-8F60-4751-8D9F-A4EEB4FB89D7}" type="slidenum">
              <a:rPr lang="fr-FR" smtClean="0"/>
              <a:pPr/>
              <a:t>3</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pPr>
              <a:defRPr/>
            </a:pPr>
            <a:endParaRPr lang="fr-FR" dirty="0"/>
          </a:p>
        </p:txBody>
      </p:sp>
      <p:sp>
        <p:nvSpPr>
          <p:cNvPr id="19" name="Espace réservé du pied de page 18"/>
          <p:cNvSpPr>
            <a:spLocks noGrp="1"/>
          </p:cNvSpPr>
          <p:nvPr>
            <p:ph type="ftr" sz="quarter" idx="11"/>
          </p:nvPr>
        </p:nvSpPr>
        <p:spPr/>
        <p:txBody>
          <a:bodyPr/>
          <a:lstStyle/>
          <a:p>
            <a:pPr>
              <a:defRPr/>
            </a:pPr>
            <a:endParaRPr lang="fr-FR" dirty="0"/>
          </a:p>
        </p:txBody>
      </p:sp>
      <p:sp>
        <p:nvSpPr>
          <p:cNvPr id="27" name="Espace réservé du numéro de diapositive 26"/>
          <p:cNvSpPr>
            <a:spLocks noGrp="1"/>
          </p:cNvSpPr>
          <p:nvPr>
            <p:ph type="sldNum" sz="quarter" idx="12"/>
          </p:nvPr>
        </p:nvSpPr>
        <p:spPr/>
        <p:txBody>
          <a:bodyPr/>
          <a:lstStyle/>
          <a:p>
            <a:pPr>
              <a:defRPr/>
            </a:pPr>
            <a:fld id="{4E1A7749-D355-45A5-BDED-CA49262B791D}" type="slidenum">
              <a:rPr lang="fr-FR" smtClean="0"/>
              <a:pPr>
                <a:defRPr/>
              </a:pPr>
              <a:t>‹N°›</a:t>
            </a:fld>
            <a:endParaRPr lang="fr-FR" dirty="0"/>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endParaRPr lang="fr-FR" dirty="0"/>
          </a:p>
        </p:txBody>
      </p:sp>
      <p:sp>
        <p:nvSpPr>
          <p:cNvPr id="5" name="Espace réservé du pied de page 4"/>
          <p:cNvSpPr>
            <a:spLocks noGrp="1"/>
          </p:cNvSpPr>
          <p:nvPr>
            <p:ph type="ftr" sz="quarter" idx="11"/>
          </p:nvPr>
        </p:nvSpPr>
        <p:spPr/>
        <p:txBody>
          <a:bodyPr/>
          <a:lstStyle/>
          <a:p>
            <a:pPr>
              <a:defRPr/>
            </a:pPr>
            <a:endParaRPr lang="fr-FR" dirty="0"/>
          </a:p>
        </p:txBody>
      </p:sp>
      <p:sp>
        <p:nvSpPr>
          <p:cNvPr id="6" name="Espace réservé du numéro de diapositive 5"/>
          <p:cNvSpPr>
            <a:spLocks noGrp="1"/>
          </p:cNvSpPr>
          <p:nvPr>
            <p:ph type="sldNum" sz="quarter" idx="12"/>
          </p:nvPr>
        </p:nvSpPr>
        <p:spPr/>
        <p:txBody>
          <a:bodyPr/>
          <a:lstStyle/>
          <a:p>
            <a:pPr>
              <a:defRPr/>
            </a:pPr>
            <a:fld id="{DBFC8109-B2BB-43A9-A00E-CCCB08258810}" type="slidenum">
              <a:rPr lang="fr-FR" smtClean="0"/>
              <a:pPr>
                <a:defRPr/>
              </a:pPr>
              <a:t>‹N°›</a:t>
            </a:fld>
            <a:endParaRPr lang="fr-FR" dirty="0"/>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endParaRPr lang="fr-FR" dirty="0"/>
          </a:p>
        </p:txBody>
      </p:sp>
      <p:sp>
        <p:nvSpPr>
          <p:cNvPr id="5" name="Espace réservé du pied de page 4"/>
          <p:cNvSpPr>
            <a:spLocks noGrp="1"/>
          </p:cNvSpPr>
          <p:nvPr>
            <p:ph type="ftr" sz="quarter" idx="11"/>
          </p:nvPr>
        </p:nvSpPr>
        <p:spPr/>
        <p:txBody>
          <a:bodyPr/>
          <a:lstStyle/>
          <a:p>
            <a:pPr>
              <a:defRPr/>
            </a:pPr>
            <a:endParaRPr lang="fr-FR" dirty="0"/>
          </a:p>
        </p:txBody>
      </p:sp>
      <p:sp>
        <p:nvSpPr>
          <p:cNvPr id="6" name="Espace réservé du numéro de diapositive 5"/>
          <p:cNvSpPr>
            <a:spLocks noGrp="1"/>
          </p:cNvSpPr>
          <p:nvPr>
            <p:ph type="sldNum" sz="quarter" idx="12"/>
          </p:nvPr>
        </p:nvSpPr>
        <p:spPr/>
        <p:txBody>
          <a:bodyPr/>
          <a:lstStyle/>
          <a:p>
            <a:pPr>
              <a:defRPr/>
            </a:pPr>
            <a:fld id="{AD86C04F-0891-4657-80E3-155D545EA080}" type="slidenum">
              <a:rPr lang="fr-FR" smtClean="0"/>
              <a:pPr>
                <a:defRPr/>
              </a:pPr>
              <a:t>‹N°›</a:t>
            </a:fld>
            <a:endParaRPr lang="fr-FR" dirty="0"/>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endParaRPr lang="fr-FR" dirty="0"/>
          </a:p>
        </p:txBody>
      </p:sp>
      <p:sp>
        <p:nvSpPr>
          <p:cNvPr id="5" name="Espace réservé du pied de page 4"/>
          <p:cNvSpPr>
            <a:spLocks noGrp="1"/>
          </p:cNvSpPr>
          <p:nvPr>
            <p:ph type="ftr" sz="quarter" idx="11"/>
          </p:nvPr>
        </p:nvSpPr>
        <p:spPr/>
        <p:txBody>
          <a:bodyPr/>
          <a:lstStyle/>
          <a:p>
            <a:pPr>
              <a:defRPr/>
            </a:pPr>
            <a:endParaRPr lang="fr-FR" dirty="0"/>
          </a:p>
        </p:txBody>
      </p:sp>
      <p:sp>
        <p:nvSpPr>
          <p:cNvPr id="6" name="Espace réservé du numéro de diapositive 5"/>
          <p:cNvSpPr>
            <a:spLocks noGrp="1"/>
          </p:cNvSpPr>
          <p:nvPr>
            <p:ph type="sldNum" sz="quarter" idx="12"/>
          </p:nvPr>
        </p:nvSpPr>
        <p:spPr/>
        <p:txBody>
          <a:bodyPr/>
          <a:lstStyle/>
          <a:p>
            <a:pPr>
              <a:defRPr/>
            </a:pPr>
            <a:fld id="{42A9AE51-748F-4CC8-A94C-ABEA6823894D}" type="slidenum">
              <a:rPr lang="fr-FR" smtClean="0"/>
              <a:pPr>
                <a:defRPr/>
              </a:pPr>
              <a:t>‹N°›</a:t>
            </a:fld>
            <a:endParaRPr lang="fr-FR" dirty="0"/>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pPr>
              <a:defRPr/>
            </a:pPr>
            <a:endParaRPr lang="fr-FR" dirty="0"/>
          </a:p>
        </p:txBody>
      </p:sp>
      <p:sp>
        <p:nvSpPr>
          <p:cNvPr id="5" name="Espace réservé du pied de page 4"/>
          <p:cNvSpPr>
            <a:spLocks noGrp="1"/>
          </p:cNvSpPr>
          <p:nvPr>
            <p:ph type="ftr" sz="quarter" idx="11"/>
          </p:nvPr>
        </p:nvSpPr>
        <p:spPr/>
        <p:txBody>
          <a:bodyPr/>
          <a:lstStyle/>
          <a:p>
            <a:pPr>
              <a:defRPr/>
            </a:pPr>
            <a:endParaRPr lang="fr-FR" dirty="0"/>
          </a:p>
        </p:txBody>
      </p:sp>
      <p:sp>
        <p:nvSpPr>
          <p:cNvPr id="6" name="Espace réservé du numéro de diapositive 5"/>
          <p:cNvSpPr>
            <a:spLocks noGrp="1"/>
          </p:cNvSpPr>
          <p:nvPr>
            <p:ph type="sldNum" sz="quarter" idx="12"/>
          </p:nvPr>
        </p:nvSpPr>
        <p:spPr/>
        <p:txBody>
          <a:bodyPr/>
          <a:lstStyle/>
          <a:p>
            <a:pPr>
              <a:defRPr/>
            </a:pPr>
            <a:fld id="{56D69F41-8FF8-4199-83C5-FB0B73B0DD82}" type="slidenum">
              <a:rPr lang="fr-FR" smtClean="0"/>
              <a:pPr>
                <a:defRPr/>
              </a:pPr>
              <a:t>‹N°›</a:t>
            </a:fld>
            <a:endParaRPr lang="fr-FR" dirty="0"/>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pPr>
              <a:defRPr/>
            </a:pPr>
            <a:endParaRPr lang="fr-FR" dirty="0"/>
          </a:p>
        </p:txBody>
      </p:sp>
      <p:sp>
        <p:nvSpPr>
          <p:cNvPr id="6" name="Espace réservé du pied de page 5"/>
          <p:cNvSpPr>
            <a:spLocks noGrp="1"/>
          </p:cNvSpPr>
          <p:nvPr>
            <p:ph type="ftr" sz="quarter" idx="11"/>
          </p:nvPr>
        </p:nvSpPr>
        <p:spPr/>
        <p:txBody>
          <a:bodyPr/>
          <a:lstStyle/>
          <a:p>
            <a:pPr>
              <a:defRPr/>
            </a:pPr>
            <a:endParaRPr lang="fr-FR" dirty="0"/>
          </a:p>
        </p:txBody>
      </p:sp>
      <p:sp>
        <p:nvSpPr>
          <p:cNvPr id="7" name="Espace réservé du numéro de diapositive 6"/>
          <p:cNvSpPr>
            <a:spLocks noGrp="1"/>
          </p:cNvSpPr>
          <p:nvPr>
            <p:ph type="sldNum" sz="quarter" idx="12"/>
          </p:nvPr>
        </p:nvSpPr>
        <p:spPr/>
        <p:txBody>
          <a:bodyPr/>
          <a:lstStyle/>
          <a:p>
            <a:pPr>
              <a:defRPr/>
            </a:pPr>
            <a:fld id="{90C3C2D7-A1F9-4E39-9F39-9E7726E80B00}" type="slidenum">
              <a:rPr lang="fr-FR" smtClean="0"/>
              <a:pPr>
                <a:defRPr/>
              </a:pPr>
              <a:t>‹N°›</a:t>
            </a:fld>
            <a:endParaRPr lang="fr-FR" dirty="0"/>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pPr>
              <a:defRPr/>
            </a:pPr>
            <a:endParaRPr lang="fr-FR" dirty="0"/>
          </a:p>
        </p:txBody>
      </p:sp>
      <p:sp>
        <p:nvSpPr>
          <p:cNvPr id="8" name="Espace réservé du pied de page 7"/>
          <p:cNvSpPr>
            <a:spLocks noGrp="1"/>
          </p:cNvSpPr>
          <p:nvPr>
            <p:ph type="ftr" sz="quarter" idx="11"/>
          </p:nvPr>
        </p:nvSpPr>
        <p:spPr/>
        <p:txBody>
          <a:bodyPr/>
          <a:lstStyle/>
          <a:p>
            <a:pPr>
              <a:defRPr/>
            </a:pPr>
            <a:endParaRPr lang="fr-FR" dirty="0"/>
          </a:p>
        </p:txBody>
      </p:sp>
      <p:sp>
        <p:nvSpPr>
          <p:cNvPr id="9" name="Espace réservé du numéro de diapositive 8"/>
          <p:cNvSpPr>
            <a:spLocks noGrp="1"/>
          </p:cNvSpPr>
          <p:nvPr>
            <p:ph type="sldNum" sz="quarter" idx="12"/>
          </p:nvPr>
        </p:nvSpPr>
        <p:spPr/>
        <p:txBody>
          <a:bodyPr/>
          <a:lstStyle/>
          <a:p>
            <a:pPr>
              <a:defRPr/>
            </a:pPr>
            <a:fld id="{484BEFCA-DFD0-4D63-8C6A-74A853E393D6}" type="slidenum">
              <a:rPr lang="fr-FR" smtClean="0"/>
              <a:pPr>
                <a:defRPr/>
              </a:pPr>
              <a:t>‹N°›</a:t>
            </a:fld>
            <a:endParaRPr lang="fr-FR" dirty="0"/>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pPr>
              <a:defRPr/>
            </a:pPr>
            <a:endParaRPr lang="fr-FR" dirty="0"/>
          </a:p>
        </p:txBody>
      </p:sp>
      <p:sp>
        <p:nvSpPr>
          <p:cNvPr id="4" name="Espace réservé du pied de page 3"/>
          <p:cNvSpPr>
            <a:spLocks noGrp="1"/>
          </p:cNvSpPr>
          <p:nvPr>
            <p:ph type="ftr" sz="quarter" idx="11"/>
          </p:nvPr>
        </p:nvSpPr>
        <p:spPr/>
        <p:txBody>
          <a:bodyPr/>
          <a:lstStyle/>
          <a:p>
            <a:pPr>
              <a:defRPr/>
            </a:pPr>
            <a:endParaRPr lang="fr-FR" dirty="0"/>
          </a:p>
        </p:txBody>
      </p:sp>
      <p:sp>
        <p:nvSpPr>
          <p:cNvPr id="5" name="Espace réservé du numéro de diapositive 4"/>
          <p:cNvSpPr>
            <a:spLocks noGrp="1"/>
          </p:cNvSpPr>
          <p:nvPr>
            <p:ph type="sldNum" sz="quarter" idx="12"/>
          </p:nvPr>
        </p:nvSpPr>
        <p:spPr/>
        <p:txBody>
          <a:bodyPr/>
          <a:lstStyle/>
          <a:p>
            <a:pPr>
              <a:defRPr/>
            </a:pPr>
            <a:fld id="{0689D215-81B0-48C9-9620-42E914BC0E18}" type="slidenum">
              <a:rPr lang="fr-FR" smtClean="0"/>
              <a:pPr>
                <a:defRPr/>
              </a:pPr>
              <a:t>‹N°›</a:t>
            </a:fld>
            <a:endParaRPr lang="fr-FR" dirty="0"/>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endParaRPr lang="fr-FR" dirty="0"/>
          </a:p>
        </p:txBody>
      </p:sp>
      <p:sp>
        <p:nvSpPr>
          <p:cNvPr id="3" name="Espace réservé du pied de page 2"/>
          <p:cNvSpPr>
            <a:spLocks noGrp="1"/>
          </p:cNvSpPr>
          <p:nvPr>
            <p:ph type="ftr" sz="quarter" idx="11"/>
          </p:nvPr>
        </p:nvSpPr>
        <p:spPr/>
        <p:txBody>
          <a:bodyPr/>
          <a:lstStyle/>
          <a:p>
            <a:pPr>
              <a:defRPr/>
            </a:pPr>
            <a:endParaRPr lang="fr-FR" dirty="0"/>
          </a:p>
        </p:txBody>
      </p:sp>
      <p:sp>
        <p:nvSpPr>
          <p:cNvPr id="4" name="Espace réservé du numéro de diapositive 3"/>
          <p:cNvSpPr>
            <a:spLocks noGrp="1"/>
          </p:cNvSpPr>
          <p:nvPr>
            <p:ph type="sldNum" sz="quarter" idx="12"/>
          </p:nvPr>
        </p:nvSpPr>
        <p:spPr/>
        <p:txBody>
          <a:bodyPr/>
          <a:lstStyle/>
          <a:p>
            <a:pPr>
              <a:defRPr/>
            </a:pPr>
            <a:fld id="{CF056907-54FF-43E2-83FC-2D08929C9272}" type="slidenum">
              <a:rPr lang="fr-FR" smtClean="0"/>
              <a:pPr>
                <a:defRPr/>
              </a:pPr>
              <a:t>‹N°›</a:t>
            </a:fld>
            <a:endParaRPr lang="fr-FR" dirty="0"/>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pPr>
              <a:defRPr/>
            </a:pPr>
            <a:endParaRPr lang="fr-FR" dirty="0"/>
          </a:p>
        </p:txBody>
      </p:sp>
      <p:sp>
        <p:nvSpPr>
          <p:cNvPr id="6" name="Espace réservé du pied de page 5"/>
          <p:cNvSpPr>
            <a:spLocks noGrp="1"/>
          </p:cNvSpPr>
          <p:nvPr>
            <p:ph type="ftr" sz="quarter" idx="11"/>
          </p:nvPr>
        </p:nvSpPr>
        <p:spPr/>
        <p:txBody>
          <a:bodyPr/>
          <a:lstStyle/>
          <a:p>
            <a:pPr>
              <a:defRPr/>
            </a:pPr>
            <a:endParaRPr lang="fr-FR" dirty="0"/>
          </a:p>
        </p:txBody>
      </p:sp>
      <p:sp>
        <p:nvSpPr>
          <p:cNvPr id="7" name="Espace réservé du numéro de diapositive 6"/>
          <p:cNvSpPr>
            <a:spLocks noGrp="1"/>
          </p:cNvSpPr>
          <p:nvPr>
            <p:ph type="sldNum" sz="quarter" idx="12"/>
          </p:nvPr>
        </p:nvSpPr>
        <p:spPr/>
        <p:txBody>
          <a:bodyPr/>
          <a:lstStyle/>
          <a:p>
            <a:pPr>
              <a:defRPr/>
            </a:pPr>
            <a:fld id="{ECB42AD4-6243-44F7-96D3-E98E459B60AE}" type="slidenum">
              <a:rPr lang="fr-FR" smtClean="0"/>
              <a:pPr>
                <a:defRPr/>
              </a:pPr>
              <a:t>‹N°›</a:t>
            </a:fld>
            <a:endParaRPr lang="fr-FR" dirty="0"/>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pPr>
              <a:defRPr/>
            </a:pPr>
            <a:endParaRPr lang="fr-FR" dirty="0"/>
          </a:p>
        </p:txBody>
      </p:sp>
      <p:sp>
        <p:nvSpPr>
          <p:cNvPr id="6" name="Espace réservé du pied de page 5"/>
          <p:cNvSpPr>
            <a:spLocks noGrp="1"/>
          </p:cNvSpPr>
          <p:nvPr>
            <p:ph type="ftr" sz="quarter" idx="11"/>
          </p:nvPr>
        </p:nvSpPr>
        <p:spPr/>
        <p:txBody>
          <a:bodyPr/>
          <a:lstStyle/>
          <a:p>
            <a:pPr>
              <a:defRPr/>
            </a:pPr>
            <a:endParaRPr lang="fr-FR" dirty="0"/>
          </a:p>
        </p:txBody>
      </p:sp>
      <p:sp>
        <p:nvSpPr>
          <p:cNvPr id="7" name="Espace réservé du numéro de diapositive 6"/>
          <p:cNvSpPr>
            <a:spLocks noGrp="1"/>
          </p:cNvSpPr>
          <p:nvPr>
            <p:ph type="sldNum" sz="quarter" idx="12"/>
          </p:nvPr>
        </p:nvSpPr>
        <p:spPr>
          <a:xfrm>
            <a:off x="8077200" y="6356350"/>
            <a:ext cx="609600" cy="365125"/>
          </a:xfrm>
        </p:spPr>
        <p:txBody>
          <a:bodyPr/>
          <a:lstStyle/>
          <a:p>
            <a:pPr>
              <a:defRPr/>
            </a:pPr>
            <a:fld id="{37B94004-B2CB-46B0-BA58-FA56BB6F6CB3}" type="slidenum">
              <a:rPr lang="fr-FR" smtClean="0"/>
              <a:pPr>
                <a:defRPr/>
              </a:pPr>
              <a:t>‹N°›</a:t>
            </a:fld>
            <a:endParaRPr lang="fr-FR" dirty="0"/>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dirty="0"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fr-FR" dirty="0"/>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fr-FR" dirty="0"/>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52799A4-635B-4661-84F3-5DF6D6E5EAB5}" type="slidenum">
              <a:rPr lang="fr-FR" smtClean="0"/>
              <a:pPr>
                <a:defRPr/>
              </a:pPr>
              <a:t>‹N°›</a:t>
            </a:fld>
            <a:endParaRPr lang="fr-FR" dirty="0"/>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4047" r:id="rId1"/>
    <p:sldLayoutId id="2147484048" r:id="rId2"/>
    <p:sldLayoutId id="2147484049" r:id="rId3"/>
    <p:sldLayoutId id="2147484050" r:id="rId4"/>
    <p:sldLayoutId id="2147484051" r:id="rId5"/>
    <p:sldLayoutId id="2147484052" r:id="rId6"/>
    <p:sldLayoutId id="2147484053" r:id="rId7"/>
    <p:sldLayoutId id="2147484054" r:id="rId8"/>
    <p:sldLayoutId id="2147484055" r:id="rId9"/>
    <p:sldLayoutId id="2147484056" r:id="rId10"/>
    <p:sldLayoutId id="2147484057"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6.xml"/><Relationship Id="rId1" Type="http://schemas.openxmlformats.org/officeDocument/2006/relationships/tags" Target="../tags/tag1.xml"/><Relationship Id="rId5" Type="http://schemas.openxmlformats.org/officeDocument/2006/relationships/image" Target="../media/image5.jpeg"/><Relationship Id="rId4" Type="http://schemas.openxmlformats.org/officeDocument/2006/relationships/image" Target="../media/image4.wmf"/></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4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4" descr="11466"/>
          <p:cNvPicPr>
            <a:picLocks noChangeAspect="1" noChangeArrowheads="1"/>
          </p:cNvPicPr>
          <p:nvPr/>
        </p:nvPicPr>
        <p:blipFill>
          <a:blip r:embed="rId2"/>
          <a:srcRect/>
          <a:stretch>
            <a:fillRect/>
          </a:stretch>
        </p:blipFill>
        <p:spPr bwMode="auto">
          <a:xfrm>
            <a:off x="0" y="0"/>
            <a:ext cx="9144000" cy="6858000"/>
          </a:xfrm>
          <a:prstGeom prst="rect">
            <a:avLst/>
          </a:prstGeom>
          <a:ln/>
        </p:spPr>
        <p:style>
          <a:lnRef idx="3">
            <a:schemeClr val="lt1"/>
          </a:lnRef>
          <a:fillRef idx="1">
            <a:schemeClr val="dk1"/>
          </a:fillRef>
          <a:effectRef idx="1">
            <a:schemeClr val="dk1"/>
          </a:effectRef>
          <a:fontRef idx="minor">
            <a:schemeClr val="lt1"/>
          </a:fontRef>
        </p:style>
      </p:pic>
    </p:spTree>
  </p:cSld>
  <p:clrMapOvr>
    <a:masterClrMapping/>
  </p:clrMapOvr>
  <p:transition>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034" y="285729"/>
            <a:ext cx="8001056" cy="1323439"/>
          </a:xfrm>
          <a:prstGeom prst="rect">
            <a:avLst/>
          </a:prstGeom>
          <a:gradFill>
            <a:gsLst>
              <a:gs pos="0">
                <a:srgbClr val="8488C4"/>
              </a:gs>
              <a:gs pos="53000">
                <a:srgbClr val="D4DEFF"/>
              </a:gs>
              <a:gs pos="83000">
                <a:srgbClr val="D4DEFF"/>
              </a:gs>
              <a:gs pos="100000">
                <a:srgbClr val="96AB94"/>
              </a:gs>
            </a:gsLst>
            <a:lin ang="5400000" scaled="0"/>
          </a:gradFill>
        </p:spPr>
        <p:txBody>
          <a:bodyPr wrap="square">
            <a:spAutoFit/>
          </a:bodyPr>
          <a:lstStyle/>
          <a:p>
            <a:pPr algn="ctr" rtl="1"/>
            <a:endParaRPr lang="ar-DZ" sz="1400" b="1" dirty="0" smtClean="0">
              <a:solidFill>
                <a:srgbClr val="FF0000"/>
              </a:solidFill>
              <a:cs typeface="Hesham AlSharq" pitchFamily="2" charset="-78"/>
            </a:endParaRPr>
          </a:p>
          <a:p>
            <a:pPr algn="ctr" rtl="1"/>
            <a:r>
              <a:rPr lang="ar-DZ" sz="4400" b="1" dirty="0" smtClean="0">
                <a:solidFill>
                  <a:srgbClr val="FF0000"/>
                </a:solidFill>
                <a:latin typeface="Arabic Typesetting" pitchFamily="66" charset="-78"/>
                <a:cs typeface="Arabic Typesetting" pitchFamily="66" charset="-78"/>
              </a:rPr>
              <a:t>المقاربات التي عالجت مفهوم المقاول</a:t>
            </a:r>
            <a:endParaRPr lang="fr-FR" sz="4000" dirty="0" smtClean="0">
              <a:solidFill>
                <a:srgbClr val="FF0000"/>
              </a:solidFill>
              <a:latin typeface="Microsoft Sans Serif" pitchFamily="34" charset="0"/>
              <a:ea typeface="Arial Unicode MS" pitchFamily="34" charset="-128"/>
              <a:cs typeface="Microsoft Sans Serif" pitchFamily="34" charset="0"/>
            </a:endParaRPr>
          </a:p>
          <a:p>
            <a:pPr algn="ctr" rtl="1"/>
            <a:endParaRPr lang="ar-DZ" sz="2200" dirty="0" smtClean="0">
              <a:latin typeface="Microsoft Sans Serif" pitchFamily="34" charset="0"/>
              <a:ea typeface="Arial Unicode MS" pitchFamily="34" charset="-128"/>
              <a:cs typeface="Microsoft Sans Serif" pitchFamily="34" charset="0"/>
            </a:endParaRPr>
          </a:p>
        </p:txBody>
      </p:sp>
      <p:graphicFrame>
        <p:nvGraphicFramePr>
          <p:cNvPr id="3" name="Diagramme 2"/>
          <p:cNvGraphicFramePr/>
          <p:nvPr/>
        </p:nvGraphicFramePr>
        <p:xfrm>
          <a:off x="642910" y="2143116"/>
          <a:ext cx="8072493" cy="41434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42984"/>
            <a:ext cx="9144000" cy="5715016"/>
          </a:xfrm>
          <a:blipFill>
            <a:blip r:embed="rId2">
              <a:duotone>
                <a:schemeClr val="accent1">
                  <a:shade val="45000"/>
                  <a:satMod val="135000"/>
                </a:schemeClr>
                <a:prstClr val="white"/>
              </a:duotone>
            </a:blip>
            <a:tile tx="0" ty="0" sx="100000" sy="100000" flip="none" algn="tl"/>
          </a:blipFill>
        </p:spPr>
        <p:txBody>
          <a:bodyPr>
            <a:normAutofit/>
          </a:bodyPr>
          <a:lstStyle/>
          <a:p>
            <a:pPr algn="just" rtl="1"/>
            <a:r>
              <a:rPr lang="ar-SA" sz="4800" dirty="0" smtClean="0"/>
              <a:t>هذه المقاربة التي يمثلها</a:t>
            </a:r>
            <a:r>
              <a:rPr lang="fr-FR" sz="4800" dirty="0" smtClean="0"/>
              <a:t>" </a:t>
            </a:r>
            <a:r>
              <a:rPr lang="fr-FR" sz="4000" dirty="0" smtClean="0"/>
              <a:t>(</a:t>
            </a:r>
            <a:r>
              <a:rPr lang="fr-FR" sz="4000" dirty="0" err="1" smtClean="0"/>
              <a:t>Shumpeter</a:t>
            </a:r>
            <a:r>
              <a:rPr lang="fr-FR" sz="4000" dirty="0" smtClean="0"/>
              <a:t>)</a:t>
            </a:r>
            <a:r>
              <a:rPr lang="ar-SA" sz="4800" dirty="0" smtClean="0"/>
              <a:t>وهو الأب الحقيقي للحقل المقاولاتي من خلال نظريته التطور الاقتصادي</a:t>
            </a:r>
            <a:r>
              <a:rPr lang="fr-FR" sz="4800" dirty="0" smtClean="0"/>
              <a:t>"</a:t>
            </a:r>
            <a:r>
              <a:rPr lang="ar-SA" sz="4800" dirty="0" smtClean="0"/>
              <a:t>، هذا الأخير اعتبر المقاول شخصية محورية في التنمية الاقتصادية، يتحمل مخاطر من أجل الإبداع،وخاصة خلق طرق إنتاج جديدة</a:t>
            </a:r>
            <a:r>
              <a:rPr lang="fr-FR" sz="4800" dirty="0" smtClean="0"/>
              <a:t>.</a:t>
            </a:r>
          </a:p>
          <a:p>
            <a:pPr algn="r" rtl="1"/>
            <a:endParaRPr lang="ar-DZ" sz="4300" dirty="0" smtClean="0"/>
          </a:p>
          <a:p>
            <a:pPr algn="r" rtl="1"/>
            <a:endParaRPr lang="fr-FR" sz="4300" dirty="0" smtClean="0"/>
          </a:p>
          <a:p>
            <a:pPr algn="r" rtl="1"/>
            <a:endParaRPr lang="fr-FR" sz="2400" dirty="0" smtClean="0"/>
          </a:p>
        </p:txBody>
      </p:sp>
      <p:sp>
        <p:nvSpPr>
          <p:cNvPr id="4" name="Titre 3"/>
          <p:cNvSpPr>
            <a:spLocks noGrp="1"/>
          </p:cNvSpPr>
          <p:nvPr>
            <p:ph type="title"/>
          </p:nvPr>
        </p:nvSpPr>
        <p:spPr>
          <a:xfrm>
            <a:off x="0" y="0"/>
            <a:ext cx="8929718" cy="1142984"/>
          </a:xfrm>
          <a:prstGeom prst="horizontalScroll">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1" fontAlgn="base">
              <a:spcAft>
                <a:spcPct val="0"/>
              </a:spcAft>
            </a:pPr>
            <a:r>
              <a:rPr lang="ar-DZ" sz="3200" dirty="0" smtClean="0">
                <a:solidFill>
                  <a:srgbClr val="FF0000"/>
                </a:solidFill>
                <a:latin typeface="Segoe UI" pitchFamily="34" charset="0"/>
                <a:cs typeface="Segoe UI" pitchFamily="34" charset="0"/>
              </a:rPr>
              <a:t/>
            </a:r>
            <a:br>
              <a:rPr lang="ar-DZ" sz="3200" dirty="0" smtClean="0">
                <a:solidFill>
                  <a:srgbClr val="FF0000"/>
                </a:solidFill>
                <a:latin typeface="Segoe UI" pitchFamily="34" charset="0"/>
                <a:cs typeface="Segoe UI" pitchFamily="34" charset="0"/>
              </a:rPr>
            </a:br>
            <a:r>
              <a:rPr lang="ar-DZ" sz="4000" dirty="0" smtClean="0">
                <a:solidFill>
                  <a:srgbClr val="FF0000"/>
                </a:solidFill>
                <a:latin typeface="Sakkal Majalla" pitchFamily="2" charset="-78"/>
                <a:cs typeface="Sakkal Majalla" pitchFamily="2" charset="-78"/>
              </a:rPr>
              <a:t>المقاربة الوظيفية </a:t>
            </a:r>
            <a:r>
              <a:rPr lang="ar-DZ" sz="3200" b="1" dirty="0" smtClean="0"/>
              <a:t>: </a:t>
            </a:r>
            <a:r>
              <a:rPr lang="fr-FR" sz="3200" dirty="0" smtClean="0"/>
              <a:t/>
            </a:r>
            <a:br>
              <a:rPr lang="fr-FR" sz="3200" dirty="0" smtClean="0"/>
            </a:br>
            <a:r>
              <a:rPr lang="fr-FR" sz="3200" dirty="0" smtClean="0"/>
              <a:t/>
            </a:r>
            <a:br>
              <a:rPr lang="fr-FR" sz="3200" dirty="0" smtClean="0"/>
            </a:br>
            <a:endParaRPr lang="ar-DZ" sz="3200" dirty="0" smtClean="0">
              <a:solidFill>
                <a:srgbClr val="FF0000"/>
              </a:solidFill>
              <a:latin typeface="Segoe UI" pitchFamily="34" charset="0"/>
              <a:cs typeface="Segoe UI" pitchFamily="34" charset="0"/>
            </a:endParaRPr>
          </a:p>
        </p:txBody>
      </p:sp>
    </p:spTree>
  </p:cSld>
  <p:clrMapOvr>
    <a:masterClrMapping/>
  </p:clrMapOvr>
  <p:transition spd="slow">
    <p:whee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181616"/>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rmAutofit fontScale="92500" lnSpcReduction="20000"/>
          </a:bodyPr>
          <a:lstStyle/>
          <a:p>
            <a:pPr algn="r" rtl="1">
              <a:buNone/>
            </a:pPr>
            <a:r>
              <a:rPr lang="ar-SA" sz="4300" dirty="0" smtClean="0"/>
              <a:t>ترتكز هذه المقاربة على الخصائص </a:t>
            </a:r>
            <a:r>
              <a:rPr lang="ar-SA" sz="4300" dirty="0" err="1" smtClean="0"/>
              <a:t>البسيكولوجية</a:t>
            </a:r>
            <a:r>
              <a:rPr lang="ar-SA" sz="4300" dirty="0" smtClean="0"/>
              <a:t> للمقاول؛ مثل الصفات الشخصية والدوافع والسلوك بالإضافة إلى أصولهم ومساراتهم الاجتماعية</a:t>
            </a:r>
            <a:endParaRPr lang="fr-FR" sz="4300" dirty="0" smtClean="0"/>
          </a:p>
          <a:p>
            <a:pPr algn="r" rtl="1"/>
            <a:r>
              <a:rPr lang="ar-SA" sz="4300" dirty="0" smtClean="0"/>
              <a:t>وقد سلط (</a:t>
            </a:r>
            <a:r>
              <a:rPr lang="fr-FR" sz="4300" dirty="0" smtClean="0"/>
              <a:t>(Weber</a:t>
            </a:r>
            <a:r>
              <a:rPr lang="ar-SA" sz="4300" dirty="0" smtClean="0"/>
              <a:t>الضوء على</a:t>
            </a:r>
            <a:r>
              <a:rPr lang="fr-FR" sz="4300" dirty="0" smtClean="0"/>
              <a:t>) </a:t>
            </a:r>
            <a:r>
              <a:rPr lang="ar-SA" sz="4300" dirty="0" smtClean="0"/>
              <a:t>أهمية نظام القيم ودورها في إضفاء الشرعية، وتشجيع أنشطة </a:t>
            </a:r>
            <a:r>
              <a:rPr lang="ar-SA" sz="4300" dirty="0" err="1" smtClean="0"/>
              <a:t>المقاولاتية</a:t>
            </a:r>
            <a:r>
              <a:rPr lang="ar-SA" sz="4300" dirty="0" smtClean="0"/>
              <a:t> كشرط لا غنى عنه للتطور الرأسمالي</a:t>
            </a:r>
            <a:r>
              <a:rPr lang="fr-FR" sz="4300" dirty="0" smtClean="0"/>
              <a:t>.</a:t>
            </a:r>
          </a:p>
          <a:p>
            <a:pPr algn="r" rtl="1">
              <a:buNone/>
            </a:pPr>
            <a:r>
              <a:rPr lang="ar-SA" sz="4300" dirty="0" smtClean="0"/>
              <a:t/>
            </a:r>
            <a:br>
              <a:rPr lang="ar-SA" sz="4300" dirty="0" smtClean="0"/>
            </a:br>
            <a:endParaRPr lang="ar-DZ" sz="2400" dirty="0" smtClean="0">
              <a:latin typeface="Segoe UI" pitchFamily="34" charset="0"/>
              <a:cs typeface="Segoe UI" pitchFamily="34" charset="0"/>
            </a:endParaRPr>
          </a:p>
        </p:txBody>
      </p:sp>
      <p:sp>
        <p:nvSpPr>
          <p:cNvPr id="5" name="Titre 3"/>
          <p:cNvSpPr txBox="1">
            <a:spLocks/>
          </p:cNvSpPr>
          <p:nvPr/>
        </p:nvSpPr>
        <p:spPr>
          <a:xfrm>
            <a:off x="214282" y="0"/>
            <a:ext cx="8929718" cy="1142984"/>
          </a:xfrm>
          <a:prstGeom prst="horizontalScroll">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vert="horz" lIns="0" rIns="0" bIns="0" rtlCol="0" anchor="ctr">
            <a:noAutofit/>
          </a:bodyPr>
          <a:lstStyle/>
          <a:p>
            <a:pPr lvl="0" algn="ctr" rtl="1">
              <a:defRPr/>
            </a:pPr>
            <a:r>
              <a:rPr kumimoji="0" lang="ar-DZ" sz="3200" b="0" i="0" u="none" strike="noStrike" kern="1200" cap="none" spc="0" normalizeH="0" baseline="0" noProof="0" dirty="0" smtClean="0">
                <a:ln>
                  <a:noFill/>
                </a:ln>
                <a:solidFill>
                  <a:srgbClr val="FF0000"/>
                </a:solidFill>
                <a:effectLst/>
                <a:uLnTx/>
                <a:uFillTx/>
                <a:latin typeface="Segoe UI" pitchFamily="34" charset="0"/>
                <a:ea typeface="+mn-ea"/>
                <a:cs typeface="Segoe UI" pitchFamily="34" charset="0"/>
              </a:rPr>
              <a:t/>
            </a:r>
            <a:br>
              <a:rPr kumimoji="0" lang="ar-DZ" sz="3200" b="0" i="0" u="none" strike="noStrike" kern="1200" cap="none" spc="0" normalizeH="0" baseline="0" noProof="0" dirty="0" smtClean="0">
                <a:ln>
                  <a:noFill/>
                </a:ln>
                <a:solidFill>
                  <a:srgbClr val="FF0000"/>
                </a:solidFill>
                <a:effectLst/>
                <a:uLnTx/>
                <a:uFillTx/>
                <a:latin typeface="Segoe UI" pitchFamily="34" charset="0"/>
                <a:ea typeface="+mn-ea"/>
                <a:cs typeface="Segoe UI" pitchFamily="34" charset="0"/>
              </a:rPr>
            </a:br>
            <a:r>
              <a:rPr lang="ar-SA" sz="3200" b="1" dirty="0" smtClean="0"/>
              <a:t> </a:t>
            </a:r>
            <a:r>
              <a:rPr lang="ar-SA" sz="4000" b="1" dirty="0" smtClean="0">
                <a:solidFill>
                  <a:srgbClr val="FF0000"/>
                </a:solidFill>
                <a:latin typeface="Arabic Typesetting" pitchFamily="66" charset="-78"/>
                <a:ea typeface="Arial Unicode MS" pitchFamily="34" charset="-128"/>
                <a:cs typeface="Arabic Typesetting" pitchFamily="66" charset="-78"/>
              </a:rPr>
              <a:t>المقاربة التي ترتكز على الفرد الهادف إلى إنتاج المعرفة </a:t>
            </a:r>
            <a:r>
              <a:rPr kumimoji="0" lang="fr-FR" sz="3200" b="0" i="0" u="none" strike="noStrike" kern="1200" cap="none" spc="0" normalizeH="0" baseline="0" noProof="0" dirty="0" smtClean="0">
                <a:ln>
                  <a:noFill/>
                </a:ln>
                <a:solidFill>
                  <a:schemeClr val="lt1"/>
                </a:solidFill>
                <a:effectLst/>
                <a:uLnTx/>
                <a:uFillTx/>
                <a:latin typeface="+mn-lt"/>
                <a:ea typeface="+mn-ea"/>
                <a:cs typeface="+mn-cs"/>
              </a:rPr>
              <a:t/>
            </a:r>
            <a:br>
              <a:rPr kumimoji="0" lang="fr-FR" sz="3200" b="0" i="0" u="none" strike="noStrike" kern="1200" cap="none" spc="0" normalizeH="0" baseline="0" noProof="0" dirty="0" smtClean="0">
                <a:ln>
                  <a:noFill/>
                </a:ln>
                <a:solidFill>
                  <a:schemeClr val="lt1"/>
                </a:solidFill>
                <a:effectLst/>
                <a:uLnTx/>
                <a:uFillTx/>
                <a:latin typeface="+mn-lt"/>
                <a:ea typeface="+mn-ea"/>
                <a:cs typeface="+mn-cs"/>
              </a:rPr>
            </a:br>
            <a:r>
              <a:rPr kumimoji="0" lang="fr-FR" sz="3200" b="0" i="0" u="none" strike="noStrike" kern="1200" cap="none" spc="0" normalizeH="0" baseline="0" noProof="0" dirty="0" smtClean="0">
                <a:ln>
                  <a:noFill/>
                </a:ln>
                <a:solidFill>
                  <a:schemeClr val="lt1"/>
                </a:solidFill>
                <a:effectLst/>
                <a:uLnTx/>
                <a:uFillTx/>
                <a:latin typeface="+mn-lt"/>
                <a:ea typeface="+mn-ea"/>
                <a:cs typeface="+mn-cs"/>
              </a:rPr>
              <a:t/>
            </a:r>
            <a:br>
              <a:rPr kumimoji="0" lang="fr-FR" sz="3200" b="0" i="0" u="none" strike="noStrike" kern="1200" cap="none" spc="0" normalizeH="0" baseline="0" noProof="0" dirty="0" smtClean="0">
                <a:ln>
                  <a:noFill/>
                </a:ln>
                <a:solidFill>
                  <a:schemeClr val="lt1"/>
                </a:solidFill>
                <a:effectLst/>
                <a:uLnTx/>
                <a:uFillTx/>
                <a:latin typeface="+mn-lt"/>
                <a:ea typeface="+mn-ea"/>
                <a:cs typeface="+mn-cs"/>
              </a:rPr>
            </a:br>
            <a:endParaRPr kumimoji="0" lang="ar-DZ" sz="3200" b="0" i="0" u="none" strike="noStrike" kern="1200" cap="none" spc="0" normalizeH="0" baseline="0" noProof="0" dirty="0" smtClean="0">
              <a:ln>
                <a:noFill/>
              </a:ln>
              <a:solidFill>
                <a:srgbClr val="FF0000"/>
              </a:solidFill>
              <a:effectLst/>
              <a:uLnTx/>
              <a:uFillTx/>
              <a:latin typeface="Segoe UI" pitchFamily="34" charset="0"/>
              <a:ea typeface="+mn-ea"/>
              <a:cs typeface="Segoe UI" pitchFamily="34" charset="0"/>
            </a:endParaRPr>
          </a:p>
        </p:txBody>
      </p:sp>
    </p:spTree>
  </p:cSld>
  <p:clrMapOvr>
    <a:masterClrMapping/>
  </p:clrMapOvr>
  <p:transition>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1142984"/>
            <a:ext cx="8229600" cy="5181616"/>
          </a:xfrm>
        </p:spPr>
        <p:txBody>
          <a:bodyPr>
            <a:normAutofit fontScale="85000" lnSpcReduction="10000"/>
          </a:bodyPr>
          <a:lstStyle/>
          <a:p>
            <a:pPr algn="r" rtl="1"/>
            <a:r>
              <a:rPr lang="ar-SA" sz="3600" dirty="0" smtClean="0"/>
              <a:t>اقترحت على الباحثين الاهتمام بما يفعل المقاول وليس شخصه</a:t>
            </a:r>
            <a:r>
              <a:rPr lang="fr-FR" sz="3600" dirty="0" smtClean="0"/>
              <a:t>.</a:t>
            </a:r>
            <a:r>
              <a:rPr lang="ar-DZ" sz="3600" dirty="0" smtClean="0"/>
              <a:t>(إسهاماته في مقاولته ومن ثم مجتمعه)حيث </a:t>
            </a:r>
            <a:r>
              <a:rPr lang="ar-SA" sz="3600" dirty="0" smtClean="0"/>
              <a:t>يوفر لهم إنشاء المؤسسات الخاصة الدخل الكافي للمعيشة وتحقيق الثراء، إلى جانب التحكم في شؤون العاملين لديهم مما يعطيهم استقلالية في العمل</a:t>
            </a:r>
            <a:endParaRPr lang="ar-DZ" sz="3600" dirty="0" smtClean="0"/>
          </a:p>
          <a:p>
            <a:pPr algn="r" rtl="1"/>
            <a:r>
              <a:rPr lang="ar-SA" sz="3600" dirty="0" smtClean="0"/>
              <a:t> وهذا ما سماه</a:t>
            </a:r>
            <a:r>
              <a:rPr lang="fr-FR" sz="3600" dirty="0" smtClean="0"/>
              <a:t> (</a:t>
            </a:r>
            <a:r>
              <a:rPr lang="fr-FR" dirty="0" smtClean="0"/>
              <a:t>Schumpeter</a:t>
            </a:r>
            <a:r>
              <a:rPr lang="fr-FR" sz="3600" dirty="0" smtClean="0"/>
              <a:t> </a:t>
            </a:r>
            <a:r>
              <a:rPr lang="ar-SA" sz="3600" dirty="0" smtClean="0"/>
              <a:t>بالمملكة الصغيرة</a:t>
            </a:r>
            <a:r>
              <a:rPr lang="fr-FR" sz="3600" dirty="0" smtClean="0"/>
              <a:t> </a:t>
            </a:r>
            <a:r>
              <a:rPr lang="ar-SA" sz="3600" dirty="0" smtClean="0"/>
              <a:t>إضافة إلى ذلك لا يوجد حدود معينة لسلوك أخذ المخاطرة</a:t>
            </a:r>
            <a:r>
              <a:rPr lang="ar-DZ" sz="3600" dirty="0" smtClean="0"/>
              <a:t> </a:t>
            </a:r>
            <a:r>
              <a:rPr lang="fr-FR" sz="3600" dirty="0" smtClean="0"/>
              <a:t> (</a:t>
            </a:r>
            <a:r>
              <a:rPr lang="fr-FR" dirty="0" err="1" smtClean="0"/>
              <a:t>Bostjan</a:t>
            </a:r>
            <a:r>
              <a:rPr lang="fr-FR" sz="3600" dirty="0" smtClean="0"/>
              <a:t> </a:t>
            </a:r>
            <a:r>
              <a:rPr lang="fr-FR" dirty="0" smtClean="0"/>
              <a:t>2003</a:t>
            </a:r>
            <a:r>
              <a:rPr lang="ar-SA" sz="3600" dirty="0" smtClean="0"/>
              <a:t>سواء للأفراد أو المؤسسات</a:t>
            </a:r>
            <a:r>
              <a:rPr lang="fr-FR" sz="3600" dirty="0" smtClean="0"/>
              <a:t>- </a:t>
            </a:r>
            <a:r>
              <a:rPr lang="ar-SA" sz="3600" dirty="0" smtClean="0"/>
              <a:t>فكلما كانت المخاطرة أقل يكون الفرد عبارة عن عامل، </a:t>
            </a:r>
            <a:r>
              <a:rPr lang="ar-SA" sz="3600" dirty="0" err="1" smtClean="0"/>
              <a:t>و</a:t>
            </a:r>
            <a:r>
              <a:rPr lang="ar-SA" sz="3600" dirty="0" smtClean="0"/>
              <a:t> كلما  زادت درجتها يصبح مقاولا</a:t>
            </a:r>
            <a:endParaRPr lang="fr-FR" sz="3600" dirty="0" smtClean="0"/>
          </a:p>
          <a:p>
            <a:pPr algn="r" rtl="1">
              <a:buNone/>
            </a:pPr>
            <a:endParaRPr lang="fr-FR" sz="3500" dirty="0" smtClean="0"/>
          </a:p>
          <a:p>
            <a:pPr algn="r" rtl="1">
              <a:buNone/>
            </a:pPr>
            <a:r>
              <a:rPr lang="ar-SA" sz="2400" dirty="0" smtClean="0"/>
              <a:t/>
            </a:r>
            <a:br>
              <a:rPr lang="ar-SA" sz="2400" dirty="0" smtClean="0"/>
            </a:br>
            <a:endParaRPr lang="ar-DZ" sz="2400" dirty="0" smtClean="0">
              <a:latin typeface="Segoe UI" pitchFamily="34" charset="0"/>
              <a:cs typeface="Segoe UI" pitchFamily="34" charset="0"/>
            </a:endParaRPr>
          </a:p>
        </p:txBody>
      </p:sp>
      <p:sp>
        <p:nvSpPr>
          <p:cNvPr id="5" name="Titre 3"/>
          <p:cNvSpPr txBox="1">
            <a:spLocks/>
          </p:cNvSpPr>
          <p:nvPr/>
        </p:nvSpPr>
        <p:spPr>
          <a:xfrm>
            <a:off x="214282" y="0"/>
            <a:ext cx="8929718" cy="1142984"/>
          </a:xfrm>
          <a:prstGeom prst="horizontalScroll">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vert="horz" lIns="0" rIns="0" bIns="0" rtlCol="0" anchor="ctr">
            <a:noAutofit/>
          </a:bodyPr>
          <a:lstStyle/>
          <a:p>
            <a:pPr algn="ctr" rtl="1">
              <a:defRPr/>
            </a:pPr>
            <a:r>
              <a:rPr lang="ar-SA" sz="4800" b="1" dirty="0" smtClean="0">
                <a:solidFill>
                  <a:srgbClr val="FF0000"/>
                </a:solidFill>
                <a:latin typeface="Arabic Typesetting" pitchFamily="66" charset="-78"/>
                <a:cs typeface="Arabic Typesetting" pitchFamily="66" charset="-78"/>
              </a:rPr>
              <a:t>المقاربة </a:t>
            </a:r>
            <a:r>
              <a:rPr lang="ar-SA" sz="4800" b="1" dirty="0" err="1" smtClean="0">
                <a:solidFill>
                  <a:srgbClr val="FF0000"/>
                </a:solidFill>
                <a:latin typeface="Arabic Typesetting" pitchFamily="66" charset="-78"/>
                <a:cs typeface="Arabic Typesetting" pitchFamily="66" charset="-78"/>
              </a:rPr>
              <a:t>العملياتية</a:t>
            </a:r>
            <a:r>
              <a:rPr lang="ar-SA" sz="4800" b="1" dirty="0" smtClean="0">
                <a:solidFill>
                  <a:srgbClr val="FF0000"/>
                </a:solidFill>
                <a:latin typeface="Arabic Typesetting" pitchFamily="66" charset="-78"/>
                <a:cs typeface="Arabic Typesetting" pitchFamily="66" charset="-78"/>
              </a:rPr>
              <a:t> أو التشغيلية</a:t>
            </a:r>
            <a:r>
              <a:rPr lang="fr-FR" sz="3200" b="1" dirty="0" smtClean="0">
                <a:solidFill>
                  <a:srgbClr val="FF0000"/>
                </a:solidFill>
                <a:latin typeface="Arabic Typesetting" pitchFamily="66" charset="-78"/>
                <a:cs typeface="Arabic Typesetting" pitchFamily="66" charset="-78"/>
              </a:rPr>
              <a:t>:</a:t>
            </a:r>
            <a:endParaRPr kumimoji="0" lang="ar-DZ" sz="3200" b="0" i="0" u="none" strike="noStrike" kern="1200" cap="none" spc="0" normalizeH="0" baseline="0" noProof="0" dirty="0" smtClean="0">
              <a:ln>
                <a:noFill/>
              </a:ln>
              <a:solidFill>
                <a:srgbClr val="FF0000"/>
              </a:solidFill>
              <a:effectLst/>
              <a:uLnTx/>
              <a:uFillTx/>
              <a:latin typeface="Segoe UI" pitchFamily="34" charset="0"/>
              <a:ea typeface="+mn-ea"/>
              <a:cs typeface="Segoe UI" pitchFamily="34" charset="0"/>
            </a:endParaRPr>
          </a:p>
        </p:txBody>
      </p:sp>
    </p:spTree>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967434"/>
          </a:xfrm>
          <a:gradFill>
            <a:gsLst>
              <a:gs pos="0">
                <a:schemeClr val="accent3">
                  <a:alpha val="96000"/>
                </a:schemeClr>
              </a:gs>
              <a:gs pos="21001">
                <a:srgbClr val="0819FB"/>
              </a:gs>
              <a:gs pos="35001">
                <a:srgbClr val="1A8D48"/>
              </a:gs>
              <a:gs pos="52000">
                <a:srgbClr val="FFFF00"/>
              </a:gs>
              <a:gs pos="73000">
                <a:srgbClr val="EE3F17"/>
              </a:gs>
              <a:gs pos="88000">
                <a:srgbClr val="E81766"/>
              </a:gs>
              <a:gs pos="100000">
                <a:srgbClr val="A603AB"/>
              </a:gs>
            </a:gsLst>
            <a:lin ang="5400000" scaled="0"/>
          </a:gradFill>
        </p:spPr>
        <p:txBody>
          <a:bodyPr/>
          <a:lstStyle/>
          <a:p>
            <a:pPr algn="r" rtl="1"/>
            <a:r>
              <a:rPr lang="ar-SA" b="1" dirty="0" smtClean="0">
                <a:solidFill>
                  <a:srgbClr val="FF0000"/>
                </a:solidFill>
              </a:rPr>
              <a:t>ملاحظة هامة :</a:t>
            </a:r>
            <a:r>
              <a:rPr lang="ar-SA" dirty="0" smtClean="0"/>
              <a:t> </a:t>
            </a:r>
            <a:endParaRPr lang="fr-FR" dirty="0" smtClean="0"/>
          </a:p>
          <a:p>
            <a:pPr algn="just" rtl="1"/>
            <a:r>
              <a:rPr lang="ar-SA" sz="4400" dirty="0" smtClean="0"/>
              <a:t>إن تمتع المقاول بالصفات السابقة شيء نسبي، فهو يسعى إلى الرفع من مستواها عن طريق </a:t>
            </a:r>
            <a:r>
              <a:rPr lang="ar-SA" sz="4400" dirty="0" smtClean="0">
                <a:solidFill>
                  <a:srgbClr val="FF0000"/>
                </a:solidFill>
              </a:rPr>
              <a:t>التكوين</a:t>
            </a:r>
            <a:r>
              <a:rPr lang="ar-SA" sz="4400" dirty="0" smtClean="0"/>
              <a:t> في هذا المجال، فوجود مستوى مقبول من التكوين خاصة في المجال المحاسبي والجبائي أمر ضروري من أجل السير الحسن للمشاريع</a:t>
            </a:r>
            <a:r>
              <a:rPr lang="fr-FR" sz="4400" dirty="0" smtClean="0"/>
              <a:t>.</a:t>
            </a:r>
          </a:p>
          <a:p>
            <a:pPr algn="r" rtl="1">
              <a:buNone/>
            </a:pPr>
            <a:endParaRPr lang="fr-FR" dirty="0"/>
          </a:p>
        </p:txBody>
      </p:sp>
    </p:spTree>
  </p:cSld>
  <p:clrMapOvr>
    <a:masterClrMapping/>
  </p:clrMapOvr>
  <p:transition>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1142984"/>
            <a:ext cx="8229600" cy="5181616"/>
          </a:xfrm>
          <a:solidFill>
            <a:srgbClr val="FFC000"/>
          </a:solidFill>
        </p:spPr>
        <p:txBody>
          <a:bodyPr>
            <a:normAutofit/>
          </a:bodyPr>
          <a:lstStyle/>
          <a:p>
            <a:pPr algn="r" rtl="1"/>
            <a:r>
              <a:rPr lang="ar-SA" sz="4400" dirty="0" smtClean="0"/>
              <a:t>على ضوء تعدد مفاهيم المقاول والمقاولة نجد عديد التصنيفات التي تقسم المقاول إلى أنواع والتي نقترح منها:</a:t>
            </a:r>
            <a:endParaRPr lang="fr-FR" sz="4400" dirty="0" smtClean="0"/>
          </a:p>
          <a:p>
            <a:pPr algn="r" rtl="1">
              <a:buNone/>
            </a:pPr>
            <a:r>
              <a:rPr lang="ar-SA" sz="4800" dirty="0" smtClean="0">
                <a:solidFill>
                  <a:srgbClr val="FF0000"/>
                </a:solidFill>
              </a:rPr>
              <a:t/>
            </a:r>
            <a:br>
              <a:rPr lang="ar-SA" sz="4800" dirty="0" smtClean="0">
                <a:solidFill>
                  <a:srgbClr val="FF0000"/>
                </a:solidFill>
              </a:rPr>
            </a:br>
            <a:endParaRPr lang="ar-DZ" sz="4000" dirty="0" smtClean="0">
              <a:latin typeface="Segoe UI" pitchFamily="34" charset="0"/>
              <a:cs typeface="Segoe UI" pitchFamily="34" charset="0"/>
            </a:endParaRPr>
          </a:p>
        </p:txBody>
      </p:sp>
      <p:sp>
        <p:nvSpPr>
          <p:cNvPr id="5" name="Titre 3"/>
          <p:cNvSpPr txBox="1">
            <a:spLocks/>
          </p:cNvSpPr>
          <p:nvPr/>
        </p:nvSpPr>
        <p:spPr>
          <a:xfrm>
            <a:off x="214282" y="0"/>
            <a:ext cx="8929718" cy="1142984"/>
          </a:xfrm>
          <a:prstGeom prst="horizontalScroll">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vert="horz" lIns="0" rIns="0" bIns="0" rtlCol="0" anchor="ctr">
            <a:noAutofit/>
          </a:bodyPr>
          <a:lstStyle/>
          <a:p>
            <a:pPr algn="ctr" rtl="1">
              <a:defRPr/>
            </a:pPr>
            <a:r>
              <a:rPr kumimoji="0" lang="ar-DZ" sz="3200" b="0" i="0" u="none" strike="noStrike" kern="1200" cap="none" spc="0" normalizeH="0" baseline="0" noProof="0" dirty="0" smtClean="0">
                <a:ln>
                  <a:noFill/>
                </a:ln>
                <a:solidFill>
                  <a:srgbClr val="FF0000"/>
                </a:solidFill>
                <a:effectLst/>
                <a:uLnTx/>
                <a:uFillTx/>
                <a:latin typeface="Segoe UI" pitchFamily="34" charset="0"/>
                <a:ea typeface="+mn-ea"/>
                <a:cs typeface="Segoe UI" pitchFamily="34" charset="0"/>
              </a:rPr>
              <a:t/>
            </a:r>
            <a:br>
              <a:rPr kumimoji="0" lang="ar-DZ" sz="3200" b="0" i="0" u="none" strike="noStrike" kern="1200" cap="none" spc="0" normalizeH="0" baseline="0" noProof="0" dirty="0" smtClean="0">
                <a:ln>
                  <a:noFill/>
                </a:ln>
                <a:solidFill>
                  <a:srgbClr val="FF0000"/>
                </a:solidFill>
                <a:effectLst/>
                <a:uLnTx/>
                <a:uFillTx/>
                <a:latin typeface="Segoe UI" pitchFamily="34" charset="0"/>
                <a:ea typeface="+mn-ea"/>
                <a:cs typeface="Segoe UI" pitchFamily="34" charset="0"/>
              </a:rPr>
            </a:br>
            <a:r>
              <a:rPr lang="ar-SA" sz="4400" b="1" dirty="0" smtClean="0">
                <a:solidFill>
                  <a:srgbClr val="FF0000"/>
                </a:solidFill>
                <a:latin typeface="Arabic Typesetting" pitchFamily="66" charset="-78"/>
                <a:cs typeface="Arabic Typesetting" pitchFamily="66" charset="-78"/>
              </a:rPr>
              <a:t>أنواع المقاولين </a:t>
            </a:r>
            <a:r>
              <a:rPr kumimoji="0" lang="fr-FR" sz="3200" b="0" i="0" u="none" strike="noStrike" kern="1200" cap="none" spc="0" normalizeH="0" baseline="0" noProof="0" dirty="0" smtClean="0">
                <a:ln>
                  <a:noFill/>
                </a:ln>
                <a:solidFill>
                  <a:schemeClr val="lt1"/>
                </a:solidFill>
                <a:effectLst/>
                <a:uLnTx/>
                <a:uFillTx/>
                <a:latin typeface="+mn-lt"/>
                <a:ea typeface="+mn-ea"/>
                <a:cs typeface="+mn-cs"/>
              </a:rPr>
              <a:t/>
            </a:r>
            <a:br>
              <a:rPr kumimoji="0" lang="fr-FR" sz="3200" b="0" i="0" u="none" strike="noStrike" kern="1200" cap="none" spc="0" normalizeH="0" baseline="0" noProof="0" dirty="0" smtClean="0">
                <a:ln>
                  <a:noFill/>
                </a:ln>
                <a:solidFill>
                  <a:schemeClr val="lt1"/>
                </a:solidFill>
                <a:effectLst/>
                <a:uLnTx/>
                <a:uFillTx/>
                <a:latin typeface="+mn-lt"/>
                <a:ea typeface="+mn-ea"/>
                <a:cs typeface="+mn-cs"/>
              </a:rPr>
            </a:br>
            <a:r>
              <a:rPr kumimoji="0" lang="fr-FR" sz="3200" b="0" i="0" u="none" strike="noStrike" kern="1200" cap="none" spc="0" normalizeH="0" baseline="0" noProof="0" dirty="0" smtClean="0">
                <a:ln>
                  <a:noFill/>
                </a:ln>
                <a:solidFill>
                  <a:schemeClr val="lt1"/>
                </a:solidFill>
                <a:effectLst/>
                <a:uLnTx/>
                <a:uFillTx/>
                <a:latin typeface="+mn-lt"/>
                <a:ea typeface="+mn-ea"/>
                <a:cs typeface="+mn-cs"/>
              </a:rPr>
              <a:t/>
            </a:r>
            <a:br>
              <a:rPr kumimoji="0" lang="fr-FR" sz="3200" b="0" i="0" u="none" strike="noStrike" kern="1200" cap="none" spc="0" normalizeH="0" baseline="0" noProof="0" dirty="0" smtClean="0">
                <a:ln>
                  <a:noFill/>
                </a:ln>
                <a:solidFill>
                  <a:schemeClr val="lt1"/>
                </a:solidFill>
                <a:effectLst/>
                <a:uLnTx/>
                <a:uFillTx/>
                <a:latin typeface="+mn-lt"/>
                <a:ea typeface="+mn-ea"/>
                <a:cs typeface="+mn-cs"/>
              </a:rPr>
            </a:br>
            <a:endParaRPr kumimoji="0" lang="ar-DZ" sz="3200" b="0" i="0" u="none" strike="noStrike" kern="1200" cap="none" spc="0" normalizeH="0" baseline="0" noProof="0" dirty="0" smtClean="0">
              <a:ln>
                <a:noFill/>
              </a:ln>
              <a:solidFill>
                <a:srgbClr val="FF0000"/>
              </a:solidFill>
              <a:effectLst/>
              <a:uLnTx/>
              <a:uFillTx/>
              <a:latin typeface="Segoe UI" pitchFamily="34" charset="0"/>
              <a:ea typeface="+mn-ea"/>
              <a:cs typeface="Segoe UI" pitchFamily="34" charset="0"/>
            </a:endParaRPr>
          </a:p>
        </p:txBody>
      </p:sp>
      <p:pic>
        <p:nvPicPr>
          <p:cNvPr id="4" name="Picture 5" descr="http://t0.gstatic.com/images?q=tbn:ANd9GcQF8bh5WN0w-0CwjZetSk6HdUOjDlQA1LsuPnTs0a5LG_S8Yx-hNA"/>
          <p:cNvPicPr>
            <a:picLocks noChangeAspect="1" noChangeArrowheads="1"/>
          </p:cNvPicPr>
          <p:nvPr/>
        </p:nvPicPr>
        <p:blipFill>
          <a:blip r:embed="rId3"/>
          <a:srcRect/>
          <a:stretch>
            <a:fillRect/>
          </a:stretch>
        </p:blipFill>
        <p:spPr bwMode="auto">
          <a:xfrm>
            <a:off x="357189" y="4357694"/>
            <a:ext cx="2565654" cy="1921764"/>
          </a:xfrm>
          <a:prstGeom prst="rect">
            <a:avLst/>
          </a:prstGeom>
          <a:noFill/>
          <a:ln w="9525">
            <a:noFill/>
            <a:miter lim="800000"/>
            <a:headEnd/>
            <a:tailEnd/>
          </a:ln>
        </p:spPr>
      </p:pic>
    </p:spTree>
  </p:cSld>
  <p:clrMapOvr>
    <a:masterClrMapping/>
  </p:clrMapOvr>
  <p:transition>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500174"/>
            <a:ext cx="8786842" cy="5357826"/>
          </a:xfrm>
          <a:blipFill>
            <a:blip r:embed="rId2"/>
            <a:tile tx="0" ty="0" sx="100000" sy="100000" flip="none" algn="tl"/>
          </a:blipFill>
        </p:spPr>
        <p:txBody>
          <a:bodyPr>
            <a:normAutofit fontScale="92500" lnSpcReduction="10000"/>
          </a:bodyPr>
          <a:lstStyle/>
          <a:p>
            <a:pPr algn="r" rtl="1">
              <a:buNone/>
            </a:pPr>
            <a:r>
              <a:rPr lang="ar-SA" sz="3200" u="sng" dirty="0" smtClean="0">
                <a:solidFill>
                  <a:srgbClr val="FF0000"/>
                </a:solidFill>
                <a:latin typeface="Andalus" pitchFamily="18" charset="-78"/>
                <a:cs typeface="Andalus" pitchFamily="18" charset="-78"/>
              </a:rPr>
              <a:t>*المقاول الحرفي</a:t>
            </a:r>
            <a:r>
              <a:rPr lang="fr-FR" sz="3200" u="sng" dirty="0" smtClean="0"/>
              <a:t>:</a:t>
            </a:r>
            <a:r>
              <a:rPr lang="fr-FR" sz="3200" dirty="0" smtClean="0"/>
              <a:t> </a:t>
            </a:r>
            <a:r>
              <a:rPr lang="ar-SA" sz="3200" dirty="0" smtClean="0"/>
              <a:t>الذي يملك قليل من التعليم لكن يتمتع بكفاءات تقنية ومركزة، فهذا النشاط نابع من قلبه إذ يتقبل إمكانية توارث الحرفة من الآباء كما له قابلية لتوريثها للأبناء، فهو يخشى السيطرة على مؤسسته وخروج المهنة من العائلة، </a:t>
            </a:r>
            <a:r>
              <a:rPr lang="ar-SA" sz="3200" dirty="0" err="1" smtClean="0"/>
              <a:t>و</a:t>
            </a:r>
            <a:r>
              <a:rPr lang="ar-SA" sz="3200" dirty="0" smtClean="0"/>
              <a:t> يرفض بصفة عامة نمو مؤسسته</a:t>
            </a:r>
            <a:r>
              <a:rPr lang="fr-FR" sz="3200" dirty="0" smtClean="0"/>
              <a:t>.</a:t>
            </a:r>
            <a:endParaRPr lang="ar-DZ" sz="3200" dirty="0" smtClean="0"/>
          </a:p>
          <a:p>
            <a:pPr algn="r" rtl="1">
              <a:buNone/>
            </a:pPr>
            <a:endParaRPr lang="ar-DZ" sz="3200" u="sng" dirty="0" smtClean="0"/>
          </a:p>
          <a:p>
            <a:pPr algn="r" rtl="1">
              <a:buNone/>
            </a:pPr>
            <a:r>
              <a:rPr lang="ar-SA" sz="3200" u="sng" dirty="0" smtClean="0">
                <a:solidFill>
                  <a:srgbClr val="FF0000"/>
                </a:solidFill>
                <a:latin typeface="Andalus" pitchFamily="18" charset="-78"/>
                <a:cs typeface="Andalus" pitchFamily="18" charset="-78"/>
              </a:rPr>
              <a:t>*المقاول الانتهازي</a:t>
            </a:r>
            <a:r>
              <a:rPr lang="fr-FR" sz="3200" u="sng" dirty="0" smtClean="0">
                <a:solidFill>
                  <a:srgbClr val="FF0000"/>
                </a:solidFill>
                <a:latin typeface="Andalus" pitchFamily="18" charset="-78"/>
                <a:cs typeface="Andalus" pitchFamily="18" charset="-78"/>
              </a:rPr>
              <a:t>: </a:t>
            </a:r>
            <a:r>
              <a:rPr lang="ar-SA" sz="3200" dirty="0" smtClean="0"/>
              <a:t>فهو يمتلك مستوى تعليمي مرتفع بالمقارنة مع الأول أما خبرته في الأعمال فهي متنوع</a:t>
            </a:r>
            <a:r>
              <a:rPr lang="ar-DZ" sz="3200" dirty="0" smtClean="0"/>
              <a:t>ة</a:t>
            </a:r>
            <a:r>
              <a:rPr lang="ar-SA" sz="3200" dirty="0" smtClean="0"/>
              <a:t> ومتعددة، هذا المقاول يعرف الإدارة والعمليات المتعلقة </a:t>
            </a:r>
            <a:r>
              <a:rPr lang="ar-SA" sz="3200" dirty="0" err="1" smtClean="0"/>
              <a:t>بها</a:t>
            </a:r>
            <a:r>
              <a:rPr lang="ar-SA" sz="3200" dirty="0" smtClean="0"/>
              <a:t>، يرفض أن يستمد نشاطه من الآباء فهو ليس نمطيا</a:t>
            </a:r>
            <a:r>
              <a:rPr lang="ar-DZ" sz="3200" dirty="0" smtClean="0"/>
              <a:t>،</a:t>
            </a:r>
            <a:r>
              <a:rPr lang="ar-SA" sz="3200" dirty="0" smtClean="0"/>
              <a:t> يحب المخاطرة، ويمنح لنفسه مكان في النمو والتطور حتى وان كان ذلك على حساب الاستقلالية</a:t>
            </a:r>
            <a:endParaRPr lang="fr-FR" sz="3200" dirty="0" smtClean="0"/>
          </a:p>
          <a:p>
            <a:pPr algn="r" rtl="1">
              <a:buNone/>
            </a:pPr>
            <a:r>
              <a:rPr lang="ar-SA" sz="3200" dirty="0" smtClean="0"/>
              <a:t> </a:t>
            </a:r>
            <a:endParaRPr lang="fr-FR" sz="3200" dirty="0"/>
          </a:p>
        </p:txBody>
      </p:sp>
      <p:sp>
        <p:nvSpPr>
          <p:cNvPr id="4" name="Titre 3"/>
          <p:cNvSpPr>
            <a:spLocks noGrp="1"/>
          </p:cNvSpPr>
          <p:nvPr>
            <p:ph type="title"/>
          </p:nvPr>
        </p:nvSpPr>
        <p:spPr>
          <a:xfrm>
            <a:off x="0" y="0"/>
            <a:ext cx="8929718" cy="1643050"/>
          </a:xfrm>
          <a:prstGeom prst="horizontalScroll">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lvl="0" algn="ctr" rtl="1"/>
            <a:r>
              <a:rPr lang="ar-SA" sz="3600" dirty="0" smtClean="0">
                <a:solidFill>
                  <a:srgbClr val="FF0000"/>
                </a:solidFill>
              </a:rPr>
              <a:t> </a:t>
            </a:r>
            <a:r>
              <a:rPr lang="ar-SA" sz="3200" b="1" dirty="0" smtClean="0">
                <a:solidFill>
                  <a:srgbClr val="FF0000"/>
                </a:solidFill>
              </a:rPr>
              <a:t>التصنيف الأول</a:t>
            </a:r>
            <a:r>
              <a:rPr lang="ar-SA" sz="3200" dirty="0" smtClean="0">
                <a:solidFill>
                  <a:srgbClr val="FF0000"/>
                </a:solidFill>
              </a:rPr>
              <a:t> : وضعت سنة</a:t>
            </a:r>
            <a:r>
              <a:rPr lang="fr-FR" sz="3200" dirty="0" smtClean="0">
                <a:solidFill>
                  <a:srgbClr val="FF0000"/>
                </a:solidFill>
              </a:rPr>
              <a:t> 1967 </a:t>
            </a:r>
            <a:r>
              <a:rPr lang="ar-SA" sz="3200" dirty="0" smtClean="0">
                <a:solidFill>
                  <a:srgbClr val="FF0000"/>
                </a:solidFill>
              </a:rPr>
              <a:t>وتشمل وجهين للمقاول</a:t>
            </a:r>
            <a:r>
              <a:rPr lang="ar-DZ" sz="3200" dirty="0" smtClean="0">
                <a:solidFill>
                  <a:srgbClr val="FF0000"/>
                </a:solidFill>
              </a:rPr>
              <a:t> على أساس </a:t>
            </a:r>
            <a:r>
              <a:rPr lang="ar-SA" sz="3200" dirty="0" smtClean="0"/>
              <a:t> </a:t>
            </a:r>
            <a:r>
              <a:rPr lang="ar-SA" sz="3200" dirty="0" smtClean="0">
                <a:solidFill>
                  <a:srgbClr val="FF0000"/>
                </a:solidFill>
              </a:rPr>
              <a:t>سماته الشخصية </a:t>
            </a:r>
            <a:r>
              <a:rPr lang="ar-SA" sz="3200" dirty="0" err="1" smtClean="0">
                <a:solidFill>
                  <a:srgbClr val="FF0000"/>
                </a:solidFill>
              </a:rPr>
              <a:t>والبسيكولوجية</a:t>
            </a:r>
            <a:r>
              <a:rPr lang="ar-SA" sz="3200" dirty="0" smtClean="0">
                <a:solidFill>
                  <a:srgbClr val="FF0000"/>
                </a:solidFill>
              </a:rPr>
              <a:t> </a:t>
            </a:r>
            <a:endParaRPr lang="fr-FR" sz="3200" dirty="0" smtClean="0">
              <a:solidFill>
                <a:srgbClr val="FF0000"/>
              </a:solidFill>
            </a:endParaRPr>
          </a:p>
        </p:txBody>
      </p:sp>
    </p:spTree>
  </p:cSld>
  <p:clrMapOvr>
    <a:masterClrMapping/>
  </p:clrMapOvr>
  <p:transition>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714380"/>
          </a:xfrm>
        </p:spPr>
        <p:txBody>
          <a:bodyPr>
            <a:normAutofit fontScale="90000"/>
          </a:bodyPr>
          <a:lstStyle/>
          <a:p>
            <a:pPr algn="ctr" rtl="1"/>
            <a:r>
              <a:rPr lang="ar-SA" b="1" dirty="0" smtClean="0">
                <a:solidFill>
                  <a:srgbClr val="FF0000"/>
                </a:solidFill>
              </a:rPr>
              <a:t>التصنيف الثاني</a:t>
            </a:r>
            <a:r>
              <a:rPr lang="ar-DZ" b="1" dirty="0" smtClean="0">
                <a:solidFill>
                  <a:srgbClr val="FF0000"/>
                </a:solidFill>
              </a:rPr>
              <a:t> (تابع)</a:t>
            </a:r>
            <a:r>
              <a:rPr lang="ar-SA" b="1" dirty="0" smtClean="0">
                <a:solidFill>
                  <a:srgbClr val="FF0000"/>
                </a:solidFill>
              </a:rPr>
              <a:t> :</a:t>
            </a:r>
            <a:r>
              <a:rPr lang="ar-SA" dirty="0" smtClean="0">
                <a:solidFill>
                  <a:srgbClr val="FF0000"/>
                </a:solidFill>
              </a:rPr>
              <a:t> خاص ب</a:t>
            </a:r>
            <a:r>
              <a:rPr lang="fr-FR" dirty="0" smtClean="0">
                <a:solidFill>
                  <a:srgbClr val="FF0000"/>
                </a:solidFill>
              </a:rPr>
              <a:t> </a:t>
            </a:r>
            <a:r>
              <a:rPr lang="fr-FR" sz="4400" dirty="0" smtClean="0">
                <a:solidFill>
                  <a:srgbClr val="FF0000"/>
                </a:solidFill>
              </a:rPr>
              <a:t>(</a:t>
            </a:r>
            <a:r>
              <a:rPr lang="fr-FR" sz="2000" dirty="0" err="1" smtClean="0">
                <a:solidFill>
                  <a:srgbClr val="FF0000"/>
                </a:solidFill>
              </a:rPr>
              <a:t>Laufer</a:t>
            </a:r>
            <a:r>
              <a:rPr lang="fr-FR" sz="4400"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0" y="714356"/>
            <a:ext cx="8686800" cy="5610244"/>
          </a:xfrm>
        </p:spPr>
        <p:txBody>
          <a:bodyPr>
            <a:normAutofit fontScale="85000" lnSpcReduction="20000"/>
          </a:bodyPr>
          <a:lstStyle/>
          <a:p>
            <a:pPr algn="r" rtl="1">
              <a:buNone/>
            </a:pPr>
            <a:endParaRPr lang="fr-FR" sz="3200" dirty="0" smtClean="0"/>
          </a:p>
          <a:p>
            <a:pPr algn="r" rtl="1">
              <a:buNone/>
            </a:pPr>
            <a:r>
              <a:rPr lang="ar-SA" sz="3600" dirty="0" smtClean="0"/>
              <a:t>قامت</a:t>
            </a:r>
            <a:r>
              <a:rPr lang="fr-FR" sz="3600" dirty="0" smtClean="0"/>
              <a:t> "</a:t>
            </a:r>
            <a:r>
              <a:rPr lang="ar-SA" sz="3600" dirty="0" smtClean="0"/>
              <a:t>جاكلين لوفر</a:t>
            </a:r>
            <a:r>
              <a:rPr lang="fr-FR" sz="3600" dirty="0" smtClean="0"/>
              <a:t>" </a:t>
            </a:r>
            <a:r>
              <a:rPr lang="ar-SA" sz="3600" dirty="0" smtClean="0"/>
              <a:t>سنة</a:t>
            </a:r>
            <a:r>
              <a:rPr lang="fr-FR" sz="3600" dirty="0" smtClean="0"/>
              <a:t> 1975 </a:t>
            </a:r>
            <a:r>
              <a:rPr lang="ar-SA" sz="3600" dirty="0" smtClean="0"/>
              <a:t>بدراسة امتدت من</a:t>
            </a:r>
            <a:r>
              <a:rPr lang="fr-FR" sz="3600" dirty="0" smtClean="0"/>
              <a:t> 1950 </a:t>
            </a:r>
            <a:r>
              <a:rPr lang="ar-SA" sz="3600" dirty="0" smtClean="0"/>
              <a:t>إلى</a:t>
            </a:r>
            <a:r>
              <a:rPr lang="fr-FR" sz="3600" dirty="0" smtClean="0"/>
              <a:t> 1970 </a:t>
            </a:r>
            <a:r>
              <a:rPr lang="ar-DZ" sz="3600" dirty="0" smtClean="0"/>
              <a:t>صنفت إثرها المقاول على أساس </a:t>
            </a:r>
            <a:r>
              <a:rPr lang="ar-SA" sz="3600" dirty="0" smtClean="0"/>
              <a:t>العلاقة بين نمو المؤسسة وشخصية المقاول</a:t>
            </a:r>
            <a:r>
              <a:rPr lang="ar-DZ" sz="3600" dirty="0" smtClean="0"/>
              <a:t> إلى:</a:t>
            </a:r>
            <a:endParaRPr lang="fr-FR" sz="3600" dirty="0" smtClean="0"/>
          </a:p>
          <a:p>
            <a:pPr algn="r" rtl="1">
              <a:buNone/>
            </a:pPr>
            <a:r>
              <a:rPr lang="ar-SA" sz="3600" u="sng" dirty="0" smtClean="0">
                <a:solidFill>
                  <a:srgbClr val="FF0000"/>
                </a:solidFill>
                <a:latin typeface="Andalus" pitchFamily="18" charset="-78"/>
                <a:cs typeface="Andalus" pitchFamily="18" charset="-78"/>
              </a:rPr>
              <a:t>*المقاول المدير أو المبدع</a:t>
            </a:r>
            <a:r>
              <a:rPr lang="fr-FR" sz="3600" u="sng" dirty="0" smtClean="0"/>
              <a:t>:</a:t>
            </a:r>
            <a:r>
              <a:rPr lang="fr-FR" sz="3600" dirty="0" smtClean="0"/>
              <a:t> </a:t>
            </a:r>
            <a:r>
              <a:rPr lang="ar-SA" sz="3600" dirty="0" smtClean="0"/>
              <a:t>حيث تكون في مدرسة أو جامعة كبيرة وحقق مسار مهني لامع في مؤسسة كبيرة، هذا النوع من المقاولين تحركه حاجات الإنشاء والتحقيق،الانجاز، السلطة، هذه الأهداف تدور في المقام الأول حول التطوير والإبداع</a:t>
            </a:r>
            <a:r>
              <a:rPr lang="fr-FR" sz="3600" dirty="0" smtClean="0"/>
              <a:t>.</a:t>
            </a:r>
          </a:p>
          <a:p>
            <a:pPr algn="r" rtl="1">
              <a:buNone/>
            </a:pPr>
            <a:endParaRPr lang="ar-DZ" sz="3600" u="sng" dirty="0" smtClean="0"/>
          </a:p>
          <a:p>
            <a:pPr algn="r" rtl="1">
              <a:buNone/>
            </a:pPr>
            <a:r>
              <a:rPr lang="ar-SA" sz="3600" u="sng" dirty="0" smtClean="0">
                <a:solidFill>
                  <a:srgbClr val="FF0000"/>
                </a:solidFill>
                <a:latin typeface="Andalus" pitchFamily="18" charset="-78"/>
                <a:cs typeface="Andalus" pitchFamily="18" charset="-78"/>
              </a:rPr>
              <a:t>*المقاول المالك والمتوجه نحو النمو</a:t>
            </a:r>
            <a:r>
              <a:rPr lang="fr-FR" sz="3600" dirty="0" smtClean="0"/>
              <a:t>: </a:t>
            </a:r>
            <a:r>
              <a:rPr lang="ar-SA" sz="3600" dirty="0" smtClean="0"/>
              <a:t>هدف النمو حاضر عند هذا النوع من المقاولين، لكنها ستطرح إشكالية الاستقلالية المالية من خلال إيجاد التوازن </a:t>
            </a:r>
            <a:r>
              <a:rPr lang="ar-SA" sz="3600" b="1" dirty="0" smtClean="0"/>
              <a:t>بين النمو والملكية، </a:t>
            </a:r>
            <a:r>
              <a:rPr lang="ar-SA" sz="3600" dirty="0" smtClean="0"/>
              <a:t>هذه الدوافع تقترب من التصنيف السابق مع وجود حاجة ملحوظة إلى السلطة</a:t>
            </a:r>
            <a:endParaRPr lang="fr-FR" sz="3600" dirty="0" smtClean="0"/>
          </a:p>
          <a:p>
            <a:pPr algn="r" rtl="1">
              <a:buNone/>
            </a:pPr>
            <a:endParaRPr lang="ar-DZ" sz="3500" dirty="0" smtClean="0"/>
          </a:p>
        </p:txBody>
      </p:sp>
    </p:spTree>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714380"/>
          </a:xfrm>
        </p:spPr>
        <p:txBody>
          <a:bodyPr>
            <a:normAutofit fontScale="90000"/>
          </a:bodyPr>
          <a:lstStyle/>
          <a:p>
            <a:pPr algn="ctr" rtl="1"/>
            <a:r>
              <a:rPr lang="ar-SA" b="1" dirty="0" smtClean="0">
                <a:solidFill>
                  <a:srgbClr val="FF0000"/>
                </a:solidFill>
              </a:rPr>
              <a:t>التصنيف الثاني :</a:t>
            </a:r>
            <a:r>
              <a:rPr lang="ar-SA" dirty="0" smtClean="0">
                <a:solidFill>
                  <a:srgbClr val="FF0000"/>
                </a:solidFill>
              </a:rPr>
              <a:t> خاص ب</a:t>
            </a:r>
            <a:r>
              <a:rPr lang="fr-FR" dirty="0" smtClean="0">
                <a:solidFill>
                  <a:srgbClr val="FF0000"/>
                </a:solidFill>
              </a:rPr>
              <a:t> </a:t>
            </a:r>
            <a:r>
              <a:rPr lang="fr-FR" sz="4400" dirty="0" smtClean="0">
                <a:solidFill>
                  <a:srgbClr val="FF0000"/>
                </a:solidFill>
              </a:rPr>
              <a:t>(</a:t>
            </a:r>
            <a:r>
              <a:rPr lang="fr-FR" sz="2000" dirty="0" err="1" smtClean="0">
                <a:solidFill>
                  <a:srgbClr val="FF0000"/>
                </a:solidFill>
              </a:rPr>
              <a:t>Laufer</a:t>
            </a:r>
            <a:r>
              <a:rPr lang="fr-FR" sz="4400"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57200" y="1142984"/>
            <a:ext cx="8229600" cy="5181616"/>
          </a:xfrm>
        </p:spPr>
        <p:txBody>
          <a:bodyPr>
            <a:normAutofit lnSpcReduction="10000"/>
          </a:bodyPr>
          <a:lstStyle/>
          <a:p>
            <a:pPr algn="r" rtl="1"/>
            <a:endParaRPr lang="fr-FR" sz="3200" dirty="0" smtClean="0"/>
          </a:p>
          <a:p>
            <a:pPr algn="r" rtl="1"/>
            <a:r>
              <a:rPr lang="ar-SA" sz="3500" u="sng" dirty="0" smtClean="0"/>
              <a:t>*</a:t>
            </a:r>
            <a:r>
              <a:rPr lang="ar-SA" sz="3100" u="sng" dirty="0" smtClean="0">
                <a:solidFill>
                  <a:srgbClr val="FF0000"/>
                </a:solidFill>
                <a:latin typeface="Andalus" pitchFamily="18" charset="-78"/>
                <a:cs typeface="Andalus" pitchFamily="18" charset="-78"/>
              </a:rPr>
              <a:t>المقاول الرافض للنمو لكنه يبحث عن الفعالية</a:t>
            </a:r>
            <a:r>
              <a:rPr lang="fr-FR" sz="3100" u="sng" dirty="0" smtClean="0">
                <a:solidFill>
                  <a:srgbClr val="FF0000"/>
                </a:solidFill>
                <a:latin typeface="Andalus" pitchFamily="18" charset="-78"/>
                <a:cs typeface="Andalus" pitchFamily="18" charset="-78"/>
              </a:rPr>
              <a:t>: </a:t>
            </a:r>
            <a:r>
              <a:rPr lang="ar-SA" sz="3500" dirty="0" smtClean="0"/>
              <a:t>هذا المقاول يختار بوضوح هدف الاستقلالية كأولوية أولى، ويرفض النمو الذي يمكن أن يؤدي إلى عدم تحقيق الهدف الأول، فدوافعه ترتكز حول حاجات السلطة</a:t>
            </a:r>
            <a:r>
              <a:rPr lang="fr-FR" sz="3500" dirty="0" smtClean="0"/>
              <a:t>.</a:t>
            </a:r>
          </a:p>
          <a:p>
            <a:pPr algn="r" rtl="1"/>
            <a:endParaRPr lang="ar-DZ" sz="3100" u="sng" dirty="0" smtClean="0">
              <a:solidFill>
                <a:srgbClr val="FF0000"/>
              </a:solidFill>
              <a:latin typeface="Andalus" pitchFamily="18" charset="-78"/>
              <a:cs typeface="Andalus" pitchFamily="18" charset="-78"/>
            </a:endParaRPr>
          </a:p>
          <a:p>
            <a:pPr algn="r" rtl="1">
              <a:buNone/>
            </a:pPr>
            <a:r>
              <a:rPr lang="ar-SA" sz="3100" u="sng" dirty="0" smtClean="0">
                <a:solidFill>
                  <a:srgbClr val="FF0000"/>
                </a:solidFill>
                <a:latin typeface="Andalus" pitchFamily="18" charset="-78"/>
                <a:cs typeface="Andalus" pitchFamily="18" charset="-78"/>
              </a:rPr>
              <a:t>*المقاول الحرفي</a:t>
            </a:r>
            <a:r>
              <a:rPr lang="ar-DZ" sz="3100" u="sng" dirty="0" smtClean="0">
                <a:solidFill>
                  <a:srgbClr val="FF0000"/>
                </a:solidFill>
                <a:latin typeface="Andalus" pitchFamily="18" charset="-78"/>
                <a:cs typeface="Andalus" pitchFamily="18" charset="-78"/>
              </a:rPr>
              <a:t> :</a:t>
            </a:r>
            <a:r>
              <a:rPr lang="ar-DZ" sz="3500" dirty="0" smtClean="0"/>
              <a:t>كسابقه </a:t>
            </a:r>
            <a:r>
              <a:rPr lang="ar-SA" sz="3500" dirty="0" smtClean="0"/>
              <a:t>الدافع الأساسي لديه لإنشاء مؤسسته هو الحاجة إلى الاستقلالية، أما الأهداف فهي </a:t>
            </a:r>
            <a:r>
              <a:rPr lang="ar-SA" sz="3500" dirty="0" err="1" smtClean="0"/>
              <a:t>البقاءوالاستمرارية</a:t>
            </a:r>
            <a:r>
              <a:rPr lang="ar-DZ" sz="3500" dirty="0" smtClean="0"/>
              <a:t> وليس النمو </a:t>
            </a:r>
            <a:r>
              <a:rPr lang="ar-SA" sz="3500" dirty="0" smtClean="0"/>
              <a:t>، فالاستقلالية عنده أهم من </a:t>
            </a:r>
            <a:r>
              <a:rPr lang="ar-SA" sz="3500" dirty="0" err="1" smtClean="0"/>
              <a:t>النجاعة</a:t>
            </a:r>
            <a:r>
              <a:rPr lang="ar-SA" sz="3500" dirty="0" smtClean="0"/>
              <a:t> الاقتصادية</a:t>
            </a:r>
            <a:r>
              <a:rPr lang="fr-FR" sz="3500" dirty="0" smtClean="0"/>
              <a:t>.</a:t>
            </a:r>
          </a:p>
          <a:p>
            <a:pPr algn="r">
              <a:buNone/>
            </a:pPr>
            <a:endParaRPr lang="fr-FR" dirty="0"/>
          </a:p>
        </p:txBody>
      </p:sp>
    </p:spTree>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785818"/>
          </a:xfrm>
        </p:spPr>
        <p:txBody>
          <a:bodyPr>
            <a:normAutofit/>
          </a:bodyPr>
          <a:lstStyle/>
          <a:p>
            <a:pPr algn="ctr" rtl="1"/>
            <a:r>
              <a:rPr lang="ar-SA" sz="4500" dirty="0" smtClean="0">
                <a:solidFill>
                  <a:srgbClr val="FF0000"/>
                </a:solidFill>
              </a:rPr>
              <a:t>التصنيف الثالث </a:t>
            </a:r>
            <a:r>
              <a:rPr lang="ar-SA" sz="4500" smtClean="0">
                <a:solidFill>
                  <a:srgbClr val="FF0000"/>
                </a:solidFill>
              </a:rPr>
              <a:t>: مقاربة</a:t>
            </a:r>
            <a:r>
              <a:rPr lang="fr-FR" sz="4500" smtClean="0">
                <a:solidFill>
                  <a:srgbClr val="FF0000"/>
                </a:solidFill>
              </a:rPr>
              <a:t> </a:t>
            </a:r>
            <a:r>
              <a:rPr lang="fr-FR" sz="4500" dirty="0" smtClean="0">
                <a:solidFill>
                  <a:srgbClr val="FF0000"/>
                </a:solidFill>
              </a:rPr>
              <a:t>"</a:t>
            </a:r>
            <a:r>
              <a:rPr lang="ar-SA" sz="4500" dirty="0" err="1" smtClean="0">
                <a:solidFill>
                  <a:srgbClr val="FF0000"/>
                </a:solidFill>
              </a:rPr>
              <a:t>شومبيتر</a:t>
            </a:r>
            <a:r>
              <a:rPr lang="fr-FR" sz="4500" dirty="0" smtClean="0">
                <a:solidFill>
                  <a:srgbClr val="FF0000"/>
                </a:solidFill>
              </a:rPr>
              <a:t>":</a:t>
            </a:r>
            <a:endParaRPr lang="fr-FR" sz="4500" dirty="0">
              <a:solidFill>
                <a:srgbClr val="FF0000"/>
              </a:solidFill>
            </a:endParaRPr>
          </a:p>
        </p:txBody>
      </p:sp>
      <p:sp>
        <p:nvSpPr>
          <p:cNvPr id="3" name="Espace réservé du contenu 2"/>
          <p:cNvSpPr>
            <a:spLocks noGrp="1"/>
          </p:cNvSpPr>
          <p:nvPr>
            <p:ph idx="1"/>
          </p:nvPr>
        </p:nvSpPr>
        <p:spPr>
          <a:xfrm>
            <a:off x="457200" y="1357298"/>
            <a:ext cx="8229600" cy="4967302"/>
          </a:xfrm>
        </p:spPr>
        <p:txBody>
          <a:bodyPr>
            <a:normAutofit fontScale="92500" lnSpcReduction="20000"/>
          </a:bodyPr>
          <a:lstStyle/>
          <a:p>
            <a:pPr algn="r" rtl="1"/>
            <a:r>
              <a:rPr lang="ar-SA" sz="3200" dirty="0" smtClean="0"/>
              <a:t>لقد قام </a:t>
            </a:r>
            <a:r>
              <a:rPr lang="ar-SA" sz="3200" dirty="0" err="1" smtClean="0"/>
              <a:t>شومبيتر</a:t>
            </a:r>
            <a:r>
              <a:rPr lang="ar-SA" sz="3200" dirty="0" smtClean="0"/>
              <a:t> ببلورة مقاربة سنة</a:t>
            </a:r>
            <a:r>
              <a:rPr lang="fr-FR" sz="3200" dirty="0" smtClean="0"/>
              <a:t> 1935 </a:t>
            </a:r>
            <a:r>
              <a:rPr lang="ar-SA" sz="3200" dirty="0" smtClean="0"/>
              <a:t>تتعلق بوظائفه الاقتصادية </a:t>
            </a:r>
            <a:r>
              <a:rPr lang="ar-SA" sz="3200" dirty="0" err="1" smtClean="0"/>
              <a:t>و</a:t>
            </a:r>
            <a:r>
              <a:rPr lang="ar-SA" sz="3200" dirty="0" smtClean="0"/>
              <a:t> تأخذ بعين الاعتبار موقعه الاجتماعي، وأرسى أربع معالم للمقاول</a:t>
            </a:r>
            <a:endParaRPr lang="fr-FR" sz="3200" u="sng" dirty="0" smtClean="0">
              <a:solidFill>
                <a:srgbClr val="FF0000"/>
              </a:solidFill>
              <a:latin typeface="Andalus" pitchFamily="18" charset="-78"/>
              <a:cs typeface="Andalus" pitchFamily="18" charset="-78"/>
            </a:endParaRPr>
          </a:p>
          <a:p>
            <a:pPr algn="r" rtl="1"/>
            <a:r>
              <a:rPr lang="ar-SA" sz="3200" u="sng" dirty="0" smtClean="0">
                <a:solidFill>
                  <a:srgbClr val="FF0000"/>
                </a:solidFill>
                <a:latin typeface="Andalus" pitchFamily="18" charset="-78"/>
                <a:cs typeface="Andalus" pitchFamily="18" charset="-78"/>
              </a:rPr>
              <a:t>*المنتج المسوق</a:t>
            </a:r>
            <a:r>
              <a:rPr lang="ar-SA" sz="3200" dirty="0" smtClean="0">
                <a:solidFill>
                  <a:srgbClr val="FF0000"/>
                </a:solidFill>
                <a:latin typeface="Andalus" pitchFamily="18" charset="-78"/>
                <a:cs typeface="Andalus" pitchFamily="18" charset="-78"/>
              </a:rPr>
              <a:t> </a:t>
            </a:r>
            <a:r>
              <a:rPr lang="ar-SA" sz="3200" dirty="0" smtClean="0"/>
              <a:t>الذي يقدم مشروع رأسمالي، حيث يمارس هذا النوع من المقاولين وظائف متعددة</a:t>
            </a:r>
            <a:r>
              <a:rPr lang="fr-FR" sz="3200" dirty="0" smtClean="0"/>
              <a:t>.</a:t>
            </a:r>
          </a:p>
          <a:p>
            <a:pPr algn="r" rtl="1"/>
            <a:r>
              <a:rPr lang="ar-SA" sz="3200" u="sng" dirty="0" smtClean="0">
                <a:solidFill>
                  <a:srgbClr val="FF0000"/>
                </a:solidFill>
                <a:latin typeface="Andalus" pitchFamily="18" charset="-78"/>
                <a:cs typeface="Andalus" pitchFamily="18" charset="-78"/>
              </a:rPr>
              <a:t>*قبطان الصناعة</a:t>
            </a:r>
            <a:r>
              <a:rPr lang="fr-FR" sz="3200" u="sng" dirty="0" smtClean="0">
                <a:solidFill>
                  <a:srgbClr val="FF0000"/>
                </a:solidFill>
                <a:latin typeface="Andalus" pitchFamily="18" charset="-78"/>
                <a:cs typeface="Andalus" pitchFamily="18" charset="-78"/>
              </a:rPr>
              <a:t>: </a:t>
            </a:r>
            <a:r>
              <a:rPr lang="ar-SA" sz="3200" dirty="0" smtClean="0"/>
              <a:t>سواء من خلال التأثير الشخصي، أو من خلال اكتساب الملكية أو مراقبة أغلب الإجراءات</a:t>
            </a:r>
            <a:r>
              <a:rPr lang="fr-FR" sz="3200" dirty="0" smtClean="0"/>
              <a:t>.</a:t>
            </a:r>
          </a:p>
          <a:p>
            <a:pPr algn="r" rtl="1"/>
            <a:r>
              <a:rPr lang="ar-SA" sz="3200" u="sng" dirty="0" smtClean="0">
                <a:solidFill>
                  <a:srgbClr val="FF0000"/>
                </a:solidFill>
                <a:latin typeface="Andalus" pitchFamily="18" charset="-78"/>
                <a:cs typeface="Andalus" pitchFamily="18" charset="-78"/>
              </a:rPr>
              <a:t>*المدير الموظف</a:t>
            </a:r>
            <a:r>
              <a:rPr lang="fr-FR" sz="3200" u="sng" dirty="0" smtClean="0"/>
              <a:t>:</a:t>
            </a:r>
            <a:r>
              <a:rPr lang="fr-FR" sz="3200" dirty="0" smtClean="0"/>
              <a:t> </a:t>
            </a:r>
            <a:r>
              <a:rPr lang="ar-SA" sz="3200" dirty="0" smtClean="0"/>
              <a:t>يمتلك قانون أساسي خاص </a:t>
            </a:r>
            <a:r>
              <a:rPr lang="ar-SA" sz="3200" dirty="0" err="1" smtClean="0"/>
              <a:t>به</a:t>
            </a:r>
            <a:r>
              <a:rPr lang="ar-SA" sz="3200" dirty="0" smtClean="0"/>
              <a:t>، وقد يهتم أو لا يهتم لنتائج المؤسسة، وأفعاله ليست رأسمالية</a:t>
            </a:r>
            <a:r>
              <a:rPr lang="fr-FR" sz="3200" dirty="0" smtClean="0"/>
              <a:t>.</a:t>
            </a:r>
          </a:p>
          <a:p>
            <a:pPr algn="r" rtl="1"/>
            <a:r>
              <a:rPr lang="ar-SA" sz="3200" u="sng" dirty="0" smtClean="0"/>
              <a:t>*</a:t>
            </a:r>
            <a:r>
              <a:rPr lang="ar-SA" sz="3200" u="sng" dirty="0" smtClean="0">
                <a:solidFill>
                  <a:srgbClr val="FF0000"/>
                </a:solidFill>
                <a:latin typeface="Andalus" pitchFamily="18" charset="-78"/>
                <a:cs typeface="Andalus" pitchFamily="18" charset="-78"/>
              </a:rPr>
              <a:t>المؤسس المشارك </a:t>
            </a:r>
            <a:r>
              <a:rPr lang="ar-SA" sz="3200" dirty="0" smtClean="0"/>
              <a:t>بقوة في بداية نشاط المؤسسة، فهو يبعث نشاط وينسحب بعدها بسرعة</a:t>
            </a:r>
            <a:r>
              <a:rPr lang="fr-FR" sz="3200" dirty="0" smtClean="0"/>
              <a:t>.</a:t>
            </a:r>
          </a:p>
          <a:p>
            <a:pPr algn="r">
              <a:buNone/>
            </a:pPr>
            <a:endParaRPr lang="fr-FR" dirty="0"/>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p:cNvPicPr>
            <a:picLocks noGrp="1" noChangeAspect="1" noChangeArrowheads="1"/>
          </p:cNvPicPr>
          <p:nvPr>
            <p:ph type="title"/>
          </p:nvPr>
        </p:nvPicPr>
        <p:blipFill>
          <a:blip r:embed="rId3"/>
          <a:srcRect/>
          <a:stretch>
            <a:fillRect/>
          </a:stretch>
        </p:blipFill>
        <p:spPr>
          <a:xfrm>
            <a:off x="0" y="0"/>
            <a:ext cx="9144000" cy="571480"/>
          </a:xfrm>
          <a:noFill/>
        </p:spPr>
      </p:pic>
      <p:sp>
        <p:nvSpPr>
          <p:cNvPr id="2062" name="Text Box 14"/>
          <p:cNvSpPr txBox="1">
            <a:spLocks noChangeArrowheads="1"/>
          </p:cNvSpPr>
          <p:nvPr/>
        </p:nvSpPr>
        <p:spPr bwMode="auto">
          <a:xfrm>
            <a:off x="0" y="5715016"/>
            <a:ext cx="8858280" cy="338554"/>
          </a:xfrm>
          <a:prstGeom prst="rect">
            <a:avLst/>
          </a:prstGeom>
          <a:noFill/>
          <a:ln w="9525">
            <a:noFill/>
            <a:miter lim="800000"/>
            <a:headEnd/>
            <a:tailEnd/>
          </a:ln>
        </p:spPr>
        <p:txBody>
          <a:bodyPr wrap="square">
            <a:spAutoFit/>
          </a:bodyPr>
          <a:lstStyle/>
          <a:p>
            <a:pPr algn="r" rtl="1"/>
            <a:r>
              <a:rPr lang="ar-DZ" sz="1600" b="1" dirty="0" smtClean="0">
                <a:solidFill>
                  <a:srgbClr val="FF0000"/>
                </a:solidFill>
                <a:latin typeface="Segoe UI" pitchFamily="34" charset="0"/>
                <a:cs typeface="Segoe UI" pitchFamily="34" charset="0"/>
              </a:rPr>
              <a:t>                                                                          </a:t>
            </a:r>
            <a:r>
              <a:rPr lang="ar-SA" sz="1600" b="1" dirty="0" smtClean="0">
                <a:solidFill>
                  <a:srgbClr val="FF0000"/>
                </a:solidFill>
                <a:latin typeface="Segoe UI" pitchFamily="34" charset="0"/>
                <a:cs typeface="Segoe UI" pitchFamily="34" charset="0"/>
              </a:rPr>
              <a:t>تلمسا</a:t>
            </a:r>
            <a:r>
              <a:rPr lang="ar-DZ" sz="1600" b="1" dirty="0" smtClean="0">
                <a:solidFill>
                  <a:srgbClr val="FF0000"/>
                </a:solidFill>
                <a:latin typeface="Segoe UI" pitchFamily="34" charset="0"/>
                <a:cs typeface="Segoe UI" pitchFamily="34" charset="0"/>
              </a:rPr>
              <a:t>ن</a:t>
            </a:r>
            <a:r>
              <a:rPr lang="fr-FR" sz="1200" b="1" dirty="0" smtClean="0">
                <a:solidFill>
                  <a:srgbClr val="FF0000"/>
                </a:solidFill>
                <a:latin typeface="Arial Unicode MS" pitchFamily="34" charset="-128"/>
                <a:ea typeface="Arial Unicode MS" pitchFamily="34" charset="-128"/>
                <a:cs typeface="Arial Unicode MS" pitchFamily="34" charset="-128"/>
              </a:rPr>
              <a:t>2020</a:t>
            </a:r>
            <a:endParaRPr lang="fr-FR" sz="1600" b="1" dirty="0">
              <a:solidFill>
                <a:srgbClr val="FF0000"/>
              </a:solidFill>
              <a:latin typeface="Segoe UI" pitchFamily="34" charset="0"/>
              <a:cs typeface="Segoe UI" pitchFamily="34" charset="0"/>
            </a:endParaRPr>
          </a:p>
        </p:txBody>
      </p:sp>
      <p:pic>
        <p:nvPicPr>
          <p:cNvPr id="2066" name="Picture 18"/>
          <p:cNvPicPr>
            <a:picLocks noChangeAspect="1" noChangeArrowheads="1"/>
          </p:cNvPicPr>
          <p:nvPr/>
        </p:nvPicPr>
        <p:blipFill>
          <a:blip r:embed="rId4"/>
          <a:srcRect/>
          <a:stretch>
            <a:fillRect/>
          </a:stretch>
        </p:blipFill>
        <p:spPr bwMode="auto">
          <a:xfrm>
            <a:off x="8001000" y="836614"/>
            <a:ext cx="1143000" cy="1449387"/>
          </a:xfrm>
          <a:prstGeom prst="rect">
            <a:avLst/>
          </a:prstGeom>
          <a:noFill/>
          <a:ln w="9525">
            <a:noFill/>
            <a:miter lim="800000"/>
            <a:headEnd/>
            <a:tailEnd/>
          </a:ln>
        </p:spPr>
      </p:pic>
      <p:pic>
        <p:nvPicPr>
          <p:cNvPr id="2067" name="Picture 19"/>
          <p:cNvPicPr>
            <a:picLocks noChangeAspect="1" noChangeArrowheads="1"/>
          </p:cNvPicPr>
          <p:nvPr/>
        </p:nvPicPr>
        <p:blipFill>
          <a:blip r:embed="rId4"/>
          <a:srcRect/>
          <a:stretch>
            <a:fillRect/>
          </a:stretch>
        </p:blipFill>
        <p:spPr bwMode="auto">
          <a:xfrm>
            <a:off x="0" y="836614"/>
            <a:ext cx="1143000" cy="1520825"/>
          </a:xfrm>
          <a:prstGeom prst="rect">
            <a:avLst/>
          </a:prstGeom>
          <a:noFill/>
          <a:ln w="9525">
            <a:noFill/>
            <a:miter lim="800000"/>
            <a:headEnd/>
            <a:tailEnd/>
          </a:ln>
        </p:spPr>
      </p:pic>
      <p:sp>
        <p:nvSpPr>
          <p:cNvPr id="2068" name="Text Box 20"/>
          <p:cNvSpPr txBox="1">
            <a:spLocks noChangeArrowheads="1"/>
          </p:cNvSpPr>
          <p:nvPr/>
        </p:nvSpPr>
        <p:spPr bwMode="auto">
          <a:xfrm>
            <a:off x="0" y="2500306"/>
            <a:ext cx="9144000" cy="707886"/>
          </a:xfrm>
          <a:prstGeom prst="rect">
            <a:avLst/>
          </a:prstGeom>
          <a:noFill/>
          <a:ln w="9525">
            <a:noFill/>
            <a:miter lim="800000"/>
            <a:headEnd/>
            <a:tailEnd/>
          </a:ln>
          <a:effectLst>
            <a:outerShdw dist="35921" dir="2700000" algn="ctr" rotWithShape="0">
              <a:schemeClr val="bg2"/>
            </a:outerShdw>
          </a:effectLst>
        </p:spPr>
        <p:txBody>
          <a:bodyPr wrap="squar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rtl="1">
              <a:defRPr/>
            </a:pPr>
            <a:r>
              <a:rPr lang="ar-DZ" sz="4000" b="1" dirty="0" smtClean="0">
                <a:solidFill>
                  <a:srgbClr val="FF0000"/>
                </a:solidFill>
                <a:latin typeface="Segoe UI" pitchFamily="34" charset="0"/>
                <a:ea typeface="Arial Unicode MS" pitchFamily="34" charset="-128"/>
                <a:cs typeface="Segoe UI" pitchFamily="34" charset="0"/>
              </a:rPr>
              <a:t>مقياس :المقاولاتية</a:t>
            </a:r>
            <a:endParaRPr lang="fr-FR" sz="2400" b="1" cap="all" dirty="0">
              <a:ln/>
              <a:solidFill>
                <a:srgbClr val="FF0000"/>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egoe UI" pitchFamily="34" charset="0"/>
              <a:ea typeface="Arial Unicode MS" pitchFamily="34" charset="-128"/>
              <a:cs typeface="Segoe UI" pitchFamily="34" charset="0"/>
            </a:endParaRPr>
          </a:p>
        </p:txBody>
      </p:sp>
      <p:pic>
        <p:nvPicPr>
          <p:cNvPr id="1026" name="Picture 2"/>
          <p:cNvPicPr>
            <a:picLocks noChangeAspect="1" noChangeArrowheads="1"/>
          </p:cNvPicPr>
          <p:nvPr/>
        </p:nvPicPr>
        <p:blipFill>
          <a:blip r:embed="rId5"/>
          <a:srcRect/>
          <a:stretch>
            <a:fillRect/>
          </a:stretch>
        </p:blipFill>
        <p:spPr bwMode="auto">
          <a:xfrm>
            <a:off x="3986222" y="714356"/>
            <a:ext cx="1943100" cy="1647826"/>
          </a:xfrm>
          <a:prstGeom prst="rect">
            <a:avLst/>
          </a:prstGeom>
          <a:noFill/>
          <a:ln w="9525">
            <a:noFill/>
            <a:miter lim="800000"/>
            <a:headEnd/>
            <a:tailEnd/>
          </a:ln>
          <a:effectLst/>
        </p:spPr>
      </p:pic>
    </p:spTree>
    <p:custDataLst>
      <p:tags r:id="rId1"/>
    </p:custDataLst>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checkerboard(across)">
                                      <p:cBhvr>
                                        <p:cTn id="7" dur="500"/>
                                        <p:tgtEl>
                                          <p:spTgt spid="2053"/>
                                        </p:tgtEl>
                                      </p:cBhvr>
                                    </p:animEffect>
                                  </p:childTnLst>
                                </p:cTn>
                              </p:par>
                              <p:par>
                                <p:cTn id="8" presetID="19" presetClass="entr" presetSubtype="10" fill="hold" grpId="0" nodeType="withEffect">
                                  <p:stCondLst>
                                    <p:cond delay="0"/>
                                  </p:stCondLst>
                                  <p:childTnLst>
                                    <p:set>
                                      <p:cBhvr>
                                        <p:cTn id="9" dur="1" fill="hold">
                                          <p:stCondLst>
                                            <p:cond delay="0"/>
                                          </p:stCondLst>
                                        </p:cTn>
                                        <p:tgtEl>
                                          <p:spTgt spid="2062"/>
                                        </p:tgtEl>
                                        <p:attrNameLst>
                                          <p:attrName>style.visibility</p:attrName>
                                        </p:attrNameLst>
                                      </p:cBhvr>
                                      <p:to>
                                        <p:strVal val="visible"/>
                                      </p:to>
                                    </p:set>
                                    <p:anim calcmode="lin" valueType="num">
                                      <p:cBhvr>
                                        <p:cTn id="10" dur="5000" fill="hold"/>
                                        <p:tgtEl>
                                          <p:spTgt spid="2062"/>
                                        </p:tgtEl>
                                        <p:attrNameLst>
                                          <p:attrName>ppt_w</p:attrName>
                                        </p:attrNameLst>
                                      </p:cBhvr>
                                      <p:tavLst>
                                        <p:tav tm="0" fmla="#ppt_w*sin(2.5*pi*$)">
                                          <p:val>
                                            <p:fltVal val="0"/>
                                          </p:val>
                                        </p:tav>
                                        <p:tav tm="100000">
                                          <p:val>
                                            <p:fltVal val="1"/>
                                          </p:val>
                                        </p:tav>
                                      </p:tavLst>
                                    </p:anim>
                                    <p:anim calcmode="lin" valueType="num">
                                      <p:cBhvr>
                                        <p:cTn id="11" dur="5000" fill="hold"/>
                                        <p:tgtEl>
                                          <p:spTgt spid="2062"/>
                                        </p:tgtEl>
                                        <p:attrNameLst>
                                          <p:attrName>ppt_h</p:attrName>
                                        </p:attrNameLst>
                                      </p:cBhvr>
                                      <p:tavLst>
                                        <p:tav tm="0">
                                          <p:val>
                                            <p:strVal val="#ppt_h"/>
                                          </p:val>
                                        </p:tav>
                                        <p:tav tm="100000">
                                          <p:val>
                                            <p:strVal val="#ppt_h"/>
                                          </p:val>
                                        </p:tav>
                                      </p:tavLst>
                                    </p:anim>
                                  </p:childTnLst>
                                </p:cTn>
                              </p:par>
                              <p:par>
                                <p:cTn id="12" presetID="19" presetClass="entr" presetSubtype="10" repeatCount="indefinite" fill="hold" nodeType="withEffect">
                                  <p:stCondLst>
                                    <p:cond delay="0"/>
                                  </p:stCondLst>
                                  <p:childTnLst>
                                    <p:set>
                                      <p:cBhvr>
                                        <p:cTn id="13" dur="1" fill="hold">
                                          <p:stCondLst>
                                            <p:cond delay="0"/>
                                          </p:stCondLst>
                                        </p:cTn>
                                        <p:tgtEl>
                                          <p:spTgt spid="2066"/>
                                        </p:tgtEl>
                                        <p:attrNameLst>
                                          <p:attrName>style.visibility</p:attrName>
                                        </p:attrNameLst>
                                      </p:cBhvr>
                                      <p:to>
                                        <p:strVal val="visible"/>
                                      </p:to>
                                    </p:set>
                                    <p:anim calcmode="lin" valueType="num">
                                      <p:cBhvr>
                                        <p:cTn id="14" dur="3000" fill="hold"/>
                                        <p:tgtEl>
                                          <p:spTgt spid="2066"/>
                                        </p:tgtEl>
                                        <p:attrNameLst>
                                          <p:attrName>ppt_w</p:attrName>
                                        </p:attrNameLst>
                                      </p:cBhvr>
                                      <p:tavLst>
                                        <p:tav tm="0" fmla="#ppt_w*sin(2.5*pi*$)">
                                          <p:val>
                                            <p:fltVal val="0"/>
                                          </p:val>
                                        </p:tav>
                                        <p:tav tm="100000">
                                          <p:val>
                                            <p:fltVal val="1"/>
                                          </p:val>
                                        </p:tav>
                                      </p:tavLst>
                                    </p:anim>
                                    <p:anim calcmode="lin" valueType="num">
                                      <p:cBhvr>
                                        <p:cTn id="15" dur="3000" fill="hold"/>
                                        <p:tgtEl>
                                          <p:spTgt spid="2066"/>
                                        </p:tgtEl>
                                        <p:attrNameLst>
                                          <p:attrName>ppt_h</p:attrName>
                                        </p:attrNameLst>
                                      </p:cBhvr>
                                      <p:tavLst>
                                        <p:tav tm="0">
                                          <p:val>
                                            <p:strVal val="#ppt_h"/>
                                          </p:val>
                                        </p:tav>
                                        <p:tav tm="100000">
                                          <p:val>
                                            <p:strVal val="#ppt_h"/>
                                          </p:val>
                                        </p:tav>
                                      </p:tavLst>
                                    </p:anim>
                                  </p:childTnLst>
                                </p:cTn>
                              </p:par>
                              <p:par>
                                <p:cTn id="16" presetID="19" presetClass="entr" presetSubtype="10" repeatCount="indefinite" fill="hold" nodeType="withEffect">
                                  <p:stCondLst>
                                    <p:cond delay="0"/>
                                  </p:stCondLst>
                                  <p:childTnLst>
                                    <p:set>
                                      <p:cBhvr>
                                        <p:cTn id="17" dur="1" fill="hold">
                                          <p:stCondLst>
                                            <p:cond delay="0"/>
                                          </p:stCondLst>
                                        </p:cTn>
                                        <p:tgtEl>
                                          <p:spTgt spid="2067"/>
                                        </p:tgtEl>
                                        <p:attrNameLst>
                                          <p:attrName>style.visibility</p:attrName>
                                        </p:attrNameLst>
                                      </p:cBhvr>
                                      <p:to>
                                        <p:strVal val="visible"/>
                                      </p:to>
                                    </p:set>
                                    <p:anim calcmode="lin" valueType="num">
                                      <p:cBhvr>
                                        <p:cTn id="18" dur="3000" fill="hold"/>
                                        <p:tgtEl>
                                          <p:spTgt spid="2067"/>
                                        </p:tgtEl>
                                        <p:attrNameLst>
                                          <p:attrName>ppt_w</p:attrName>
                                        </p:attrNameLst>
                                      </p:cBhvr>
                                      <p:tavLst>
                                        <p:tav tm="0" fmla="#ppt_w*sin(2.5*pi*$)">
                                          <p:val>
                                            <p:fltVal val="0"/>
                                          </p:val>
                                        </p:tav>
                                        <p:tav tm="100000">
                                          <p:val>
                                            <p:fltVal val="1"/>
                                          </p:val>
                                        </p:tav>
                                      </p:tavLst>
                                    </p:anim>
                                    <p:anim calcmode="lin" valueType="num">
                                      <p:cBhvr>
                                        <p:cTn id="19" dur="3000" fill="hold"/>
                                        <p:tgtEl>
                                          <p:spTgt spid="2067"/>
                                        </p:tgtEl>
                                        <p:attrNameLst>
                                          <p:attrName>ppt_h</p:attrName>
                                        </p:attrNameLst>
                                      </p:cBhvr>
                                      <p:tavLst>
                                        <p:tav tm="0">
                                          <p:val>
                                            <p:strVal val="#ppt_h"/>
                                          </p:val>
                                        </p:tav>
                                        <p:tav tm="100000">
                                          <p:val>
                                            <p:strVal val="#ppt_h"/>
                                          </p:val>
                                        </p:tav>
                                      </p:tavLst>
                                    </p:anim>
                                  </p:childTnLst>
                                </p:cTn>
                              </p:par>
                              <p:par>
                                <p:cTn id="20" presetID="30" presetClass="entr" presetSubtype="0" fill="hold" grpId="1" nodeType="withEffect">
                                  <p:stCondLst>
                                    <p:cond delay="0"/>
                                  </p:stCondLst>
                                  <p:iterate type="wd">
                                    <p:tmPct val="0"/>
                                  </p:iterate>
                                  <p:childTnLst>
                                    <p:set>
                                      <p:cBhvr>
                                        <p:cTn id="21" dur="1" fill="hold">
                                          <p:stCondLst>
                                            <p:cond delay="0"/>
                                          </p:stCondLst>
                                        </p:cTn>
                                        <p:tgtEl>
                                          <p:spTgt spid="2068"/>
                                        </p:tgtEl>
                                        <p:attrNameLst>
                                          <p:attrName>style.visibility</p:attrName>
                                        </p:attrNameLst>
                                      </p:cBhvr>
                                      <p:to>
                                        <p:strVal val="visible"/>
                                      </p:to>
                                    </p:set>
                                    <p:animEffect transition="in" filter="fade">
                                      <p:cBhvr>
                                        <p:cTn id="22" dur="800" decel="100000"/>
                                        <p:tgtEl>
                                          <p:spTgt spid="2068"/>
                                        </p:tgtEl>
                                      </p:cBhvr>
                                    </p:animEffect>
                                    <p:anim calcmode="lin" valueType="num">
                                      <p:cBhvr>
                                        <p:cTn id="23" dur="800" decel="100000" fill="hold"/>
                                        <p:tgtEl>
                                          <p:spTgt spid="2068"/>
                                        </p:tgtEl>
                                        <p:attrNameLst>
                                          <p:attrName>style.rotation</p:attrName>
                                        </p:attrNameLst>
                                      </p:cBhvr>
                                      <p:tavLst>
                                        <p:tav tm="0">
                                          <p:val>
                                            <p:fltVal val="-90"/>
                                          </p:val>
                                        </p:tav>
                                        <p:tav tm="100000">
                                          <p:val>
                                            <p:fltVal val="0"/>
                                          </p:val>
                                        </p:tav>
                                      </p:tavLst>
                                    </p:anim>
                                    <p:anim calcmode="lin" valueType="num">
                                      <p:cBhvr>
                                        <p:cTn id="24" dur="800" decel="100000" fill="hold"/>
                                        <p:tgtEl>
                                          <p:spTgt spid="2068"/>
                                        </p:tgtEl>
                                        <p:attrNameLst>
                                          <p:attrName>ppt_x</p:attrName>
                                        </p:attrNameLst>
                                      </p:cBhvr>
                                      <p:tavLst>
                                        <p:tav tm="0">
                                          <p:val>
                                            <p:strVal val="#ppt_x+0.4"/>
                                          </p:val>
                                        </p:tav>
                                        <p:tav tm="100000">
                                          <p:val>
                                            <p:strVal val="#ppt_x-0.05"/>
                                          </p:val>
                                        </p:tav>
                                      </p:tavLst>
                                    </p:anim>
                                    <p:anim calcmode="lin" valueType="num">
                                      <p:cBhvr>
                                        <p:cTn id="25" dur="800" decel="100000" fill="hold"/>
                                        <p:tgtEl>
                                          <p:spTgt spid="2068"/>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2068"/>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2068"/>
                                        </p:tgtEl>
                                        <p:attrNameLst>
                                          <p:attrName>ppt_y</p:attrName>
                                        </p:attrNameLst>
                                      </p:cBhvr>
                                      <p:tavLst>
                                        <p:tav tm="0">
                                          <p:val>
                                            <p:strVal val="#ppt_y+0.1"/>
                                          </p:val>
                                        </p:tav>
                                        <p:tav tm="100000">
                                          <p:val>
                                            <p:strVal val="#ppt_y"/>
                                          </p:val>
                                        </p:tav>
                                      </p:tavLst>
                                    </p:anim>
                                  </p:childTnLst>
                                </p:cTn>
                              </p:par>
                              <p:par>
                                <p:cTn id="28" presetID="40" presetClass="entr" presetSubtype="0" repeatCount="indefinite" fill="hold" grpId="0" nodeType="withEffect">
                                  <p:stCondLst>
                                    <p:cond delay="0"/>
                                  </p:stCondLst>
                                  <p:iterate type="wd">
                                    <p:tmPct val="10000"/>
                                  </p:iterate>
                                  <p:childTnLst>
                                    <p:set>
                                      <p:cBhvr>
                                        <p:cTn id="29" dur="1" fill="hold">
                                          <p:stCondLst>
                                            <p:cond delay="0"/>
                                          </p:stCondLst>
                                        </p:cTn>
                                        <p:tgtEl>
                                          <p:spTgt spid="2068"/>
                                        </p:tgtEl>
                                        <p:attrNameLst>
                                          <p:attrName>style.visibility</p:attrName>
                                        </p:attrNameLst>
                                      </p:cBhvr>
                                      <p:to>
                                        <p:strVal val="visible"/>
                                      </p:to>
                                    </p:set>
                                    <p:animEffect transition="in" filter="fade">
                                      <p:cBhvr>
                                        <p:cTn id="30" dur="1000"/>
                                        <p:tgtEl>
                                          <p:spTgt spid="2068"/>
                                        </p:tgtEl>
                                      </p:cBhvr>
                                    </p:animEffect>
                                    <p:anim calcmode="lin" valueType="num">
                                      <p:cBhvr>
                                        <p:cTn id="31" dur="1000" fill="hold"/>
                                        <p:tgtEl>
                                          <p:spTgt spid="2068"/>
                                        </p:tgtEl>
                                        <p:attrNameLst>
                                          <p:attrName>ppt_x</p:attrName>
                                        </p:attrNameLst>
                                      </p:cBhvr>
                                      <p:tavLst>
                                        <p:tav tm="0">
                                          <p:val>
                                            <p:strVal val="#ppt_x-.1"/>
                                          </p:val>
                                        </p:tav>
                                        <p:tav tm="100000">
                                          <p:val>
                                            <p:strVal val="#ppt_x"/>
                                          </p:val>
                                        </p:tav>
                                      </p:tavLst>
                                    </p:anim>
                                    <p:anim calcmode="lin" valueType="num">
                                      <p:cBhvr>
                                        <p:cTn id="32" dur="1000" fill="hold"/>
                                        <p:tgtEl>
                                          <p:spTgt spid="206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2" grpId="0"/>
      <p:bldP spid="2068" grpId="0"/>
      <p:bldP spid="2068"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pPr algn="ctr"/>
            <a:r>
              <a:rPr lang="ar-DZ" dirty="0" smtClean="0"/>
              <a:t>خصائص المقاول :</a:t>
            </a:r>
            <a:endParaRPr lang="fr-FR" dirty="0"/>
          </a:p>
        </p:txBody>
      </p:sp>
      <p:graphicFrame>
        <p:nvGraphicFramePr>
          <p:cNvPr id="6" name="Espace réservé du contenu 5"/>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28670"/>
          </a:xfrm>
        </p:spPr>
        <p:txBody>
          <a:bodyPr>
            <a:normAutofit/>
          </a:bodyPr>
          <a:lstStyle/>
          <a:p>
            <a:pPr algn="ctr"/>
            <a:r>
              <a:rPr lang="ar-DZ" dirty="0" smtClean="0"/>
              <a:t>الخصائص الشخصية :</a:t>
            </a:r>
            <a:endParaRPr lang="fr-FR" dirty="0"/>
          </a:p>
        </p:txBody>
      </p:sp>
      <p:sp>
        <p:nvSpPr>
          <p:cNvPr id="3" name="Espace réservé du contenu 2"/>
          <p:cNvSpPr>
            <a:spLocks noGrp="1"/>
          </p:cNvSpPr>
          <p:nvPr>
            <p:ph idx="1"/>
          </p:nvPr>
        </p:nvSpPr>
        <p:spPr>
          <a:xfrm>
            <a:off x="457200" y="928670"/>
            <a:ext cx="8229600" cy="5395930"/>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lstStyle/>
          <a:p>
            <a:pPr algn="r" rtl="1">
              <a:buNone/>
            </a:pPr>
            <a:r>
              <a:rPr lang="ar-SA" dirty="0" smtClean="0"/>
              <a:t> هذه المؤهلات تنمو عبر حياة الفرد </a:t>
            </a:r>
            <a:r>
              <a:rPr lang="ar-DZ" dirty="0" smtClean="0"/>
              <a:t>وتنبع من شخصيته وقد تناولها العديد بالدراسة والتحليل من جهتنا ارتأينا أن نعرض </a:t>
            </a:r>
            <a:r>
              <a:rPr lang="ar-DZ" dirty="0" err="1" smtClean="0"/>
              <a:t>صفاة</a:t>
            </a:r>
            <a:r>
              <a:rPr lang="ar-DZ" dirty="0" smtClean="0"/>
              <a:t> المقاول وفقا لما اقترحه </a:t>
            </a:r>
            <a:r>
              <a:rPr lang="ar-DZ" dirty="0" err="1" smtClean="0"/>
              <a:t>فايول</a:t>
            </a:r>
            <a:r>
              <a:rPr lang="ar-DZ" dirty="0" smtClean="0"/>
              <a:t> (وجدناها الأكثر شمولية)والذي يركز على 06 أساسية هي :</a:t>
            </a:r>
          </a:p>
          <a:p>
            <a:pPr algn="r" rtl="1">
              <a:buNone/>
            </a:pPr>
            <a:r>
              <a:rPr lang="fr-FR" dirty="0" smtClean="0"/>
              <a:t>-</a:t>
            </a:r>
            <a:r>
              <a:rPr lang="fr-FR" sz="3200" dirty="0" smtClean="0">
                <a:solidFill>
                  <a:srgbClr val="FF0000"/>
                </a:solidFill>
                <a:latin typeface="Andalus" pitchFamily="18" charset="-78"/>
                <a:cs typeface="Andalus" pitchFamily="18" charset="-78"/>
              </a:rPr>
              <a:t>1 </a:t>
            </a:r>
            <a:r>
              <a:rPr lang="ar-SA" sz="3200" dirty="0" smtClean="0">
                <a:solidFill>
                  <a:srgbClr val="FF0000"/>
                </a:solidFill>
                <a:latin typeface="Andalus" pitchFamily="18" charset="-78"/>
                <a:cs typeface="Andalus" pitchFamily="18" charset="-78"/>
              </a:rPr>
              <a:t>الصحة والقدرة الجسمي</a:t>
            </a:r>
            <a:r>
              <a:rPr lang="ar-DZ" sz="3200" dirty="0" smtClean="0">
                <a:solidFill>
                  <a:srgbClr val="FF0000"/>
                </a:solidFill>
                <a:latin typeface="Andalus" pitchFamily="18" charset="-78"/>
                <a:cs typeface="Andalus" pitchFamily="18" charset="-78"/>
              </a:rPr>
              <a:t>ة     </a:t>
            </a:r>
          </a:p>
          <a:p>
            <a:pPr algn="r" rtl="1">
              <a:buNone/>
            </a:pPr>
            <a:r>
              <a:rPr lang="ar-DZ" sz="3200" dirty="0" smtClean="0">
                <a:solidFill>
                  <a:srgbClr val="FF0000"/>
                </a:solidFill>
                <a:latin typeface="Andalus" pitchFamily="18" charset="-78"/>
                <a:cs typeface="Andalus" pitchFamily="18" charset="-78"/>
              </a:rPr>
              <a:t>2-</a:t>
            </a:r>
            <a:r>
              <a:rPr lang="ar-SA" sz="3200" dirty="0" smtClean="0">
                <a:solidFill>
                  <a:srgbClr val="FF0000"/>
                </a:solidFill>
                <a:latin typeface="Andalus" pitchFamily="18" charset="-78"/>
                <a:cs typeface="Andalus" pitchFamily="18" charset="-78"/>
              </a:rPr>
              <a:t>الذكاء </a:t>
            </a:r>
            <a:r>
              <a:rPr lang="ar-SA" sz="3200" dirty="0" err="1" smtClean="0">
                <a:solidFill>
                  <a:srgbClr val="FF0000"/>
                </a:solidFill>
                <a:latin typeface="Andalus" pitchFamily="18" charset="-78"/>
                <a:cs typeface="Andalus" pitchFamily="18" charset="-78"/>
              </a:rPr>
              <a:t>و</a:t>
            </a:r>
            <a:r>
              <a:rPr lang="ar-SA" sz="3200" dirty="0" smtClean="0">
                <a:solidFill>
                  <a:srgbClr val="FF0000"/>
                </a:solidFill>
                <a:latin typeface="Andalus" pitchFamily="18" charset="-78"/>
                <a:cs typeface="Andalus" pitchFamily="18" charset="-78"/>
              </a:rPr>
              <a:t> القوة العلمية</a:t>
            </a:r>
            <a:endParaRPr lang="ar-DZ" sz="3200" dirty="0" smtClean="0">
              <a:solidFill>
                <a:srgbClr val="FF0000"/>
              </a:solidFill>
              <a:latin typeface="Andalus" pitchFamily="18" charset="-78"/>
              <a:cs typeface="Andalus" pitchFamily="18" charset="-78"/>
            </a:endParaRPr>
          </a:p>
          <a:p>
            <a:pPr algn="r" rtl="1">
              <a:buNone/>
            </a:pPr>
            <a:r>
              <a:rPr lang="fr-FR" sz="3200" dirty="0" smtClean="0">
                <a:solidFill>
                  <a:srgbClr val="FF0000"/>
                </a:solidFill>
                <a:latin typeface="Andalus" pitchFamily="18" charset="-78"/>
                <a:cs typeface="Andalus" pitchFamily="18" charset="-78"/>
              </a:rPr>
              <a:t>-3 </a:t>
            </a:r>
            <a:r>
              <a:rPr lang="ar-SA" sz="3200" dirty="0" smtClean="0">
                <a:solidFill>
                  <a:srgbClr val="FF0000"/>
                </a:solidFill>
                <a:latin typeface="Andalus" pitchFamily="18" charset="-78"/>
                <a:cs typeface="Andalus" pitchFamily="18" charset="-78"/>
              </a:rPr>
              <a:t>القيمة </a:t>
            </a:r>
            <a:r>
              <a:rPr lang="ar-SA" sz="3200" dirty="0" err="1" smtClean="0">
                <a:solidFill>
                  <a:srgbClr val="FF0000"/>
                </a:solidFill>
                <a:latin typeface="Andalus" pitchFamily="18" charset="-78"/>
                <a:cs typeface="Andalus" pitchFamily="18" charset="-78"/>
              </a:rPr>
              <a:t>الأخلا</a:t>
            </a:r>
            <a:r>
              <a:rPr lang="ar-DZ" sz="3200" dirty="0" err="1" smtClean="0">
                <a:solidFill>
                  <a:srgbClr val="FF0000"/>
                </a:solidFill>
                <a:latin typeface="Andalus" pitchFamily="18" charset="-78"/>
                <a:cs typeface="Andalus" pitchFamily="18" charset="-78"/>
              </a:rPr>
              <a:t>قية</a:t>
            </a:r>
            <a:r>
              <a:rPr lang="ar-DZ" sz="3200" dirty="0" smtClean="0">
                <a:solidFill>
                  <a:srgbClr val="FF0000"/>
                </a:solidFill>
                <a:latin typeface="Andalus" pitchFamily="18" charset="-78"/>
                <a:cs typeface="Andalus" pitchFamily="18" charset="-78"/>
              </a:rPr>
              <a:t>                      </a:t>
            </a:r>
          </a:p>
          <a:p>
            <a:pPr algn="r" rtl="1">
              <a:buNone/>
            </a:pPr>
            <a:r>
              <a:rPr lang="ar-DZ" sz="3200" dirty="0" smtClean="0">
                <a:solidFill>
                  <a:srgbClr val="FF0000"/>
                </a:solidFill>
                <a:latin typeface="Andalus" pitchFamily="18" charset="-78"/>
                <a:cs typeface="Andalus" pitchFamily="18" charset="-78"/>
              </a:rPr>
              <a:t>4</a:t>
            </a:r>
            <a:r>
              <a:rPr lang="ar-SA" sz="3200" dirty="0" smtClean="0">
                <a:solidFill>
                  <a:srgbClr val="FF0000"/>
                </a:solidFill>
                <a:latin typeface="Andalus" pitchFamily="18" charset="-78"/>
                <a:cs typeface="Andalus" pitchFamily="18" charset="-78"/>
              </a:rPr>
              <a:t>-الثقافة العامة</a:t>
            </a:r>
            <a:endParaRPr lang="ar-DZ" sz="3200" dirty="0" smtClean="0">
              <a:solidFill>
                <a:srgbClr val="FF0000"/>
              </a:solidFill>
              <a:latin typeface="Andalus" pitchFamily="18" charset="-78"/>
              <a:cs typeface="Andalus" pitchFamily="18" charset="-78"/>
            </a:endParaRPr>
          </a:p>
          <a:p>
            <a:pPr algn="r" rtl="1">
              <a:buNone/>
            </a:pPr>
            <a:r>
              <a:rPr lang="fr-FR" sz="3200" dirty="0" smtClean="0">
                <a:solidFill>
                  <a:srgbClr val="FF0000"/>
                </a:solidFill>
                <a:latin typeface="Andalus" pitchFamily="18" charset="-78"/>
                <a:cs typeface="Andalus" pitchFamily="18" charset="-78"/>
              </a:rPr>
              <a:t>-5 </a:t>
            </a:r>
            <a:r>
              <a:rPr lang="ar-SA" sz="3200" dirty="0" smtClean="0">
                <a:solidFill>
                  <a:srgbClr val="FF0000"/>
                </a:solidFill>
                <a:latin typeface="Andalus" pitchFamily="18" charset="-78"/>
                <a:cs typeface="Andalus" pitchFamily="18" charset="-78"/>
              </a:rPr>
              <a:t>المعرفة الإدارية</a:t>
            </a:r>
            <a:endParaRPr lang="ar-DZ" sz="3200" dirty="0" smtClean="0">
              <a:solidFill>
                <a:srgbClr val="FF0000"/>
              </a:solidFill>
              <a:latin typeface="Andalus" pitchFamily="18" charset="-78"/>
              <a:cs typeface="Andalus" pitchFamily="18" charset="-78"/>
            </a:endParaRPr>
          </a:p>
          <a:p>
            <a:pPr algn="r" rtl="1">
              <a:buNone/>
            </a:pPr>
            <a:r>
              <a:rPr lang="fr-FR" sz="3200" dirty="0" smtClean="0">
                <a:solidFill>
                  <a:srgbClr val="FF0000"/>
                </a:solidFill>
                <a:latin typeface="Andalus" pitchFamily="18" charset="-78"/>
                <a:cs typeface="Andalus" pitchFamily="18" charset="-78"/>
              </a:rPr>
              <a:t>-6 </a:t>
            </a:r>
            <a:r>
              <a:rPr lang="ar-SA" sz="3200" dirty="0" smtClean="0">
                <a:solidFill>
                  <a:srgbClr val="FF0000"/>
                </a:solidFill>
                <a:latin typeface="Andalus" pitchFamily="18" charset="-78"/>
                <a:cs typeface="Andalus" pitchFamily="18" charset="-78"/>
              </a:rPr>
              <a:t>معرفة متخصصة</a:t>
            </a:r>
            <a:r>
              <a:rPr lang="fr-FR" sz="3200" dirty="0" smtClean="0">
                <a:solidFill>
                  <a:srgbClr val="FF0000"/>
                </a:solidFill>
                <a:latin typeface="Andalus" pitchFamily="18" charset="-78"/>
                <a:cs typeface="Andalus" pitchFamily="18" charset="-78"/>
              </a:rPr>
              <a:t> </a:t>
            </a:r>
            <a:r>
              <a:rPr lang="ar-DZ" sz="3200" dirty="0" smtClean="0">
                <a:solidFill>
                  <a:srgbClr val="FF0000"/>
                </a:solidFill>
                <a:latin typeface="Andalus" pitchFamily="18" charset="-78"/>
                <a:cs typeface="Andalus" pitchFamily="18" charset="-78"/>
              </a:rPr>
              <a:t> </a:t>
            </a:r>
            <a:endParaRPr lang="fr-FR" sz="3200" dirty="0">
              <a:solidFill>
                <a:srgbClr val="FF0000"/>
              </a:solidFill>
              <a:latin typeface="Andalus" pitchFamily="18" charset="-78"/>
              <a:cs typeface="Andalus" pitchFamily="18" charset="-78"/>
            </a:endParaRPr>
          </a:p>
        </p:txBody>
      </p:sp>
    </p:spTree>
  </p:cSld>
  <p:clrMapOvr>
    <a:masterClrMapping/>
  </p:clrMapOvr>
  <p:transition>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52"/>
            <a:ext cx="8229600" cy="1000132"/>
          </a:xfrm>
        </p:spPr>
        <p:txBody>
          <a:bodyPr>
            <a:normAutofit/>
          </a:bodyPr>
          <a:lstStyle/>
          <a:p>
            <a:pPr algn="ctr"/>
            <a:r>
              <a:rPr lang="ar-DZ" dirty="0" smtClean="0"/>
              <a:t>الخصائص الاجتماعية البيئية (الخلفية)</a:t>
            </a:r>
            <a:endParaRPr lang="fr-FR" dirty="0"/>
          </a:p>
        </p:txBody>
      </p:sp>
      <p:sp>
        <p:nvSpPr>
          <p:cNvPr id="3" name="Espace réservé du contenu 2"/>
          <p:cNvSpPr>
            <a:spLocks noGrp="1"/>
          </p:cNvSpPr>
          <p:nvPr>
            <p:ph idx="1"/>
          </p:nvPr>
        </p:nvSpPr>
        <p:spPr>
          <a:xfrm>
            <a:off x="457200" y="1214422"/>
            <a:ext cx="8229600" cy="5110178"/>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lstStyle/>
          <a:p>
            <a:pPr algn="r" rtl="1">
              <a:buNone/>
            </a:pPr>
            <a:r>
              <a:rPr lang="ar-SA" sz="4000" b="1" dirty="0" smtClean="0"/>
              <a:t>بيئة</a:t>
            </a:r>
            <a:r>
              <a:rPr lang="ar-SA" b="1" dirty="0" smtClean="0"/>
              <a:t> </a:t>
            </a:r>
            <a:r>
              <a:rPr lang="ar-SA" sz="4000" b="1" dirty="0" smtClean="0"/>
              <a:t>الطفولة والعائلة</a:t>
            </a:r>
            <a:endParaRPr lang="fr-FR" sz="4000" dirty="0" smtClean="0"/>
          </a:p>
          <a:p>
            <a:pPr algn="r" rtl="1">
              <a:buNone/>
            </a:pPr>
            <a:r>
              <a:rPr lang="ar-SA" sz="4000" b="1" dirty="0" smtClean="0"/>
              <a:t>التعليم</a:t>
            </a:r>
            <a:endParaRPr lang="ar-DZ" sz="4000" dirty="0" smtClean="0"/>
          </a:p>
          <a:p>
            <a:pPr algn="r" rtl="1">
              <a:buNone/>
            </a:pPr>
            <a:r>
              <a:rPr lang="ar-SA" sz="4000" b="1" dirty="0" smtClean="0"/>
              <a:t>السن </a:t>
            </a:r>
            <a:endParaRPr lang="ar-DZ" sz="4000" dirty="0" smtClean="0"/>
          </a:p>
          <a:p>
            <a:pPr algn="r" rtl="1">
              <a:buNone/>
            </a:pPr>
            <a:r>
              <a:rPr lang="ar-SA" sz="4000" b="1" dirty="0" smtClean="0"/>
              <a:t>تاريخ العمل</a:t>
            </a:r>
            <a:endParaRPr lang="fr-FR" sz="4000" dirty="0" smtClean="0"/>
          </a:p>
          <a:p>
            <a:pPr algn="r" rtl="1">
              <a:buNone/>
            </a:pPr>
            <a:r>
              <a:rPr lang="ar-SA" sz="4000" b="1" dirty="0" smtClean="0"/>
              <a:t>الدافع</a:t>
            </a:r>
            <a:endParaRPr lang="fr-FR" sz="4000" dirty="0" smtClean="0"/>
          </a:p>
          <a:p>
            <a:pPr algn="r" rtl="1">
              <a:buNone/>
            </a:pPr>
            <a:r>
              <a:rPr lang="ar-SA" sz="4000" b="1" dirty="0" smtClean="0"/>
              <a:t>المثل الأعلى للمقاول ونظم المساندة</a:t>
            </a:r>
            <a:endParaRPr lang="fr-FR" sz="4000" dirty="0" smtClean="0"/>
          </a:p>
          <a:p>
            <a:pPr algn="r" rtl="1">
              <a:buNone/>
            </a:pPr>
            <a:endParaRPr lang="fr-FR" dirty="0"/>
          </a:p>
        </p:txBody>
      </p:sp>
    </p:spTree>
  </p:cSld>
  <p:clrMapOvr>
    <a:masterClrMapping/>
  </p:clrMapOvr>
  <p:transition>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14290"/>
            <a:ext cx="9144000" cy="1143008"/>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txBody>
          <a:bodyPr>
            <a:normAutofit/>
          </a:bodyPr>
          <a:lstStyle/>
          <a:p>
            <a:pPr algn="ctr"/>
            <a:r>
              <a:rPr lang="ar-DZ" dirty="0" smtClean="0"/>
              <a:t>المقاول الجزائري ؟</a:t>
            </a:r>
            <a:endParaRPr lang="fr-FR" dirty="0"/>
          </a:p>
        </p:txBody>
      </p:sp>
      <p:sp>
        <p:nvSpPr>
          <p:cNvPr id="3" name="Espace réservé du contenu 2"/>
          <p:cNvSpPr>
            <a:spLocks noGrp="1"/>
          </p:cNvSpPr>
          <p:nvPr>
            <p:ph idx="1"/>
          </p:nvPr>
        </p:nvSpPr>
        <p:spPr>
          <a:xfrm>
            <a:off x="0" y="1285860"/>
            <a:ext cx="9144000" cy="5572140"/>
          </a:xfrm>
          <a:blipFill>
            <a:blip r:embed="rId2">
              <a:duotone>
                <a:schemeClr val="accent4">
                  <a:shade val="45000"/>
                  <a:satMod val="135000"/>
                </a:schemeClr>
                <a:prstClr val="white"/>
              </a:duotone>
            </a:blip>
            <a:tile tx="0" ty="0" sx="100000" sy="100000" flip="none" algn="tl"/>
          </a:blipFill>
        </p:spPr>
        <p:txBody>
          <a:bodyPr>
            <a:normAutofit/>
          </a:bodyPr>
          <a:lstStyle/>
          <a:p>
            <a:pPr algn="r">
              <a:buNone/>
            </a:pPr>
            <a:r>
              <a:rPr lang="ar-DZ" sz="4400" dirty="0" smtClean="0"/>
              <a:t>إن المقاول بالجزائر تطور بالتدريج ليصل إلى شكله الحالي وقد كان لمحيطه وتراكماته بالغ الأثر في ذلك .</a:t>
            </a:r>
          </a:p>
          <a:p>
            <a:pPr algn="r" rtl="1">
              <a:buNone/>
            </a:pPr>
            <a:r>
              <a:rPr lang="ar-DZ" sz="4400" dirty="0" smtClean="0"/>
              <a:t>سنحاول فيما يلي عرض أبرز أنواع المقاول الجزائري وفقا لتطور ظروفه المحيطة واستنادا إلى الدراسات البحثية حوله </a:t>
            </a:r>
            <a:r>
              <a:rPr lang="ar-DZ" dirty="0" smtClean="0"/>
              <a:t>:(</a:t>
            </a:r>
            <a:r>
              <a:rPr lang="fr-FR" sz="2800" dirty="0" smtClean="0"/>
              <a:t>Jean PENEFF </a:t>
            </a:r>
            <a:r>
              <a:rPr lang="ar-SA" sz="2800" dirty="0" smtClean="0"/>
              <a:t>جان </a:t>
            </a:r>
            <a:r>
              <a:rPr lang="ar-SA" sz="2800" dirty="0" err="1" smtClean="0"/>
              <a:t>بيناف</a:t>
            </a:r>
            <a:r>
              <a:rPr lang="ar-SA" sz="2800" dirty="0" smtClean="0"/>
              <a:t> </a:t>
            </a:r>
            <a:r>
              <a:rPr lang="ar-DZ" sz="2800" dirty="0" smtClean="0"/>
              <a:t>،أحمد هني،بن </a:t>
            </a:r>
            <a:r>
              <a:rPr lang="ar-DZ" sz="2800" dirty="0" err="1" smtClean="0"/>
              <a:t>أشنهو</a:t>
            </a:r>
            <a:r>
              <a:rPr lang="ar-DZ" sz="2800" dirty="0" smtClean="0"/>
              <a:t>  ...)</a:t>
            </a:r>
            <a:endParaRPr lang="fr-FR" dirty="0"/>
          </a:p>
        </p:txBody>
      </p:sp>
    </p:spTree>
  </p:cSld>
  <p:clrMapOvr>
    <a:masterClrMapping/>
  </p:clrMapOvr>
  <p:transition>
    <p:comb/>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00108"/>
          </a:xfrm>
          <a:blipFill>
            <a:blip r:embed="rId2"/>
            <a:tile tx="0" ty="0" sx="100000" sy="100000" flip="none" algn="tl"/>
          </a:blipFill>
        </p:spPr>
        <p:txBody>
          <a:bodyPr>
            <a:normAutofit/>
          </a:bodyPr>
          <a:lstStyle/>
          <a:p>
            <a:pPr rtl="1"/>
            <a:r>
              <a:rPr lang="ar-SA" b="1" dirty="0" smtClean="0">
                <a:solidFill>
                  <a:srgbClr val="FF0000"/>
                </a:solidFill>
              </a:rPr>
              <a:t>مقاولو  السبعينيات: </a:t>
            </a:r>
            <a:r>
              <a:rPr lang="fr-FR" dirty="0" smtClean="0">
                <a:solidFill>
                  <a:srgbClr val="FF0000"/>
                </a:solidFill>
              </a:rPr>
              <a:t>Jean PENEFF </a:t>
            </a:r>
            <a:endParaRPr lang="fr-FR" dirty="0">
              <a:solidFill>
                <a:srgbClr val="FF0000"/>
              </a:solidFill>
            </a:endParaRPr>
          </a:p>
        </p:txBody>
      </p:sp>
      <p:sp>
        <p:nvSpPr>
          <p:cNvPr id="3" name="Espace réservé du contenu 2"/>
          <p:cNvSpPr>
            <a:spLocks noGrp="1"/>
          </p:cNvSpPr>
          <p:nvPr>
            <p:ph idx="1"/>
          </p:nvPr>
        </p:nvSpPr>
        <p:spPr>
          <a:xfrm>
            <a:off x="0" y="1000108"/>
            <a:ext cx="9144000" cy="5857892"/>
          </a:xfrm>
          <a:gradFill>
            <a:gsLst>
              <a:gs pos="0">
                <a:srgbClr val="5E9EFF"/>
              </a:gs>
              <a:gs pos="39999">
                <a:srgbClr val="85C2FF"/>
              </a:gs>
              <a:gs pos="70000">
                <a:srgbClr val="C4D6EB"/>
              </a:gs>
              <a:gs pos="100000">
                <a:srgbClr val="FFEBFA"/>
              </a:gs>
            </a:gsLst>
            <a:lin ang="5400000" scaled="0"/>
          </a:gradFill>
        </p:spPr>
        <p:txBody>
          <a:bodyPr>
            <a:normAutofit/>
          </a:bodyPr>
          <a:lstStyle/>
          <a:p>
            <a:pPr algn="r" rtl="1">
              <a:buNone/>
            </a:pPr>
            <a:r>
              <a:rPr lang="ar-SA" sz="3600" dirty="0" smtClean="0"/>
              <a:t>في هذه الفترة نجد الدراسة الأبرز "الصناعيين الجزائريين" قد قام بها </a:t>
            </a:r>
            <a:r>
              <a:rPr lang="fr-FR" sz="3600" dirty="0" smtClean="0"/>
              <a:t>Jean PENEFF </a:t>
            </a:r>
            <a:r>
              <a:rPr lang="ar-SA" sz="3600" dirty="0" smtClean="0"/>
              <a:t>جان </a:t>
            </a:r>
            <a:r>
              <a:rPr lang="ar-SA" sz="3600" dirty="0" err="1" smtClean="0"/>
              <a:t>بيناف</a:t>
            </a:r>
            <a:r>
              <a:rPr lang="ar-SA" sz="3600" dirty="0" smtClean="0"/>
              <a:t> من خلال عينة تتكون من</a:t>
            </a:r>
            <a:r>
              <a:rPr lang="fr-FR" sz="3600" dirty="0" smtClean="0"/>
              <a:t> 250 </a:t>
            </a:r>
            <a:r>
              <a:rPr lang="ar-SA" sz="3600" dirty="0" smtClean="0"/>
              <a:t>مقاول من العاصمة، قام بدراستهم من ناحية الأصول الجغرافية </a:t>
            </a:r>
            <a:r>
              <a:rPr lang="ar-SA" sz="3600" dirty="0" err="1" smtClean="0"/>
              <a:t>والإجتماعية</a:t>
            </a:r>
            <a:r>
              <a:rPr lang="ar-SA" sz="3600" dirty="0" smtClean="0"/>
              <a:t> متوصلا إلى تحديد 03 فئات للمقاولين الجزائريين :(في ظل الاشتراكية)</a:t>
            </a:r>
            <a:endParaRPr lang="fr-FR" sz="3600" dirty="0"/>
          </a:p>
        </p:txBody>
      </p:sp>
    </p:spTree>
  </p:cSld>
  <p:clrMapOvr>
    <a:masterClrMapping/>
  </p:clrMapOvr>
  <p:transition>
    <p:comb/>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blipFill>
            <a:blip r:embed="rId2"/>
            <a:tile tx="0" ty="0" sx="100000" sy="100000" flip="none" algn="tl"/>
          </a:blipFill>
        </p:spPr>
        <p:txBody>
          <a:bodyPr>
            <a:normAutofit/>
          </a:bodyPr>
          <a:lstStyle/>
          <a:p>
            <a:pPr algn="ctr" rtl="1">
              <a:buNone/>
            </a:pPr>
            <a:r>
              <a:rPr lang="ar-DZ" dirty="0" smtClean="0"/>
              <a:t>01-</a:t>
            </a:r>
            <a:r>
              <a:rPr lang="ar-SA" b="1" dirty="0" smtClean="0"/>
              <a:t>المقاولون التجار</a:t>
            </a:r>
            <a:r>
              <a:rPr lang="ar-DZ" b="1" dirty="0" smtClean="0"/>
              <a:t>:</a:t>
            </a:r>
          </a:p>
          <a:p>
            <a:pPr algn="r" rtl="1"/>
            <a:r>
              <a:rPr lang="ar-SA" sz="2800" dirty="0" smtClean="0"/>
              <a:t>إن معظم الصناعيين الذين سنهم بين خمسين والستين سنة</a:t>
            </a:r>
            <a:r>
              <a:rPr lang="fr-FR" sz="2800" dirty="0" smtClean="0"/>
              <a:t> ( 1970 ) </a:t>
            </a:r>
            <a:r>
              <a:rPr lang="ar-SA" sz="2800" dirty="0" smtClean="0"/>
              <a:t>مروا بالتجارة الكبيرة</a:t>
            </a:r>
            <a:r>
              <a:rPr lang="ar-DZ" sz="2800" dirty="0" smtClean="0"/>
              <a:t> </a:t>
            </a:r>
            <a:r>
              <a:rPr lang="ar-SA" sz="2800" dirty="0" smtClean="0"/>
              <a:t>جاؤوا من شرق وجنوب البلاد</a:t>
            </a:r>
            <a:r>
              <a:rPr lang="ar-DZ" sz="2800" dirty="0" smtClean="0"/>
              <a:t>(</a:t>
            </a:r>
            <a:r>
              <a:rPr lang="ar-SA" sz="2800" dirty="0" err="1" smtClean="0"/>
              <a:t>قسنطينة</a:t>
            </a:r>
            <a:r>
              <a:rPr lang="ar-SA" sz="2800" dirty="0" smtClean="0"/>
              <a:t>، واد سوف، مسيلة، بسكر</a:t>
            </a:r>
            <a:r>
              <a:rPr lang="ar-DZ" sz="2800" dirty="0" smtClean="0"/>
              <a:t>ة )</a:t>
            </a:r>
            <a:endParaRPr lang="fr-FR" sz="2800" dirty="0" smtClean="0"/>
          </a:p>
          <a:p>
            <a:pPr algn="r" rtl="1">
              <a:buNone/>
            </a:pPr>
            <a:r>
              <a:rPr lang="ar-DZ" sz="2800" dirty="0" smtClean="0"/>
              <a:t>*</a:t>
            </a:r>
            <a:r>
              <a:rPr lang="ar-SA" sz="2800" dirty="0" smtClean="0"/>
              <a:t>بالنسبة لأصولهم </a:t>
            </a:r>
            <a:r>
              <a:rPr lang="ar-SA" sz="2800" dirty="0" err="1" smtClean="0"/>
              <a:t>الإجتماعية</a:t>
            </a:r>
            <a:r>
              <a:rPr lang="ar-SA" sz="2800" dirty="0" smtClean="0"/>
              <a:t> فهم من عائلات عريقة ونبيلة وأسر ذات مكانة دينية في المجتمع</a:t>
            </a:r>
            <a:endParaRPr lang="ar-DZ" sz="2800" dirty="0" smtClean="0"/>
          </a:p>
          <a:p>
            <a:pPr algn="r" rtl="1">
              <a:buNone/>
            </a:pPr>
            <a:r>
              <a:rPr lang="ar-DZ" sz="2800" dirty="0" smtClean="0"/>
              <a:t>*</a:t>
            </a:r>
            <a:r>
              <a:rPr lang="ar-SA" sz="2800" dirty="0" smtClean="0"/>
              <a:t> وهم من أسر مالكة في الفترة </a:t>
            </a:r>
            <a:r>
              <a:rPr lang="ar-SA" sz="2800" dirty="0" err="1" smtClean="0"/>
              <a:t>الإستعمارية</a:t>
            </a:r>
            <a:r>
              <a:rPr lang="ar-SA" sz="2800" dirty="0" smtClean="0"/>
              <a:t> ولكن نزعت ممتلكاتهم بعد مشاركتهم في ثورة </a:t>
            </a:r>
            <a:r>
              <a:rPr lang="ar-SA" sz="2800" dirty="0" err="1" smtClean="0"/>
              <a:t>المقراني</a:t>
            </a:r>
            <a:r>
              <a:rPr lang="ar-SA" sz="2800" dirty="0" smtClean="0"/>
              <a:t> لسنة</a:t>
            </a:r>
            <a:r>
              <a:rPr lang="fr-FR" sz="2800" dirty="0" smtClean="0"/>
              <a:t> 1871 </a:t>
            </a:r>
            <a:r>
              <a:rPr lang="ar-SA" sz="2800" dirty="0" smtClean="0"/>
              <a:t>فأصبحوا تجار، يتركز نشاطهم في التصدير </a:t>
            </a:r>
            <a:r>
              <a:rPr lang="ar-SA" sz="2800" dirty="0" err="1" smtClean="0"/>
              <a:t>والإستراد</a:t>
            </a:r>
            <a:r>
              <a:rPr lang="ar-SA" sz="2800" dirty="0" smtClean="0"/>
              <a:t>،</a:t>
            </a:r>
            <a:endParaRPr lang="fr-FR" sz="2800" dirty="0" smtClean="0"/>
          </a:p>
          <a:p>
            <a:pPr algn="r" rtl="1">
              <a:buNone/>
            </a:pPr>
            <a:r>
              <a:rPr lang="ar-DZ" sz="2800" dirty="0" smtClean="0"/>
              <a:t>*</a:t>
            </a:r>
            <a:r>
              <a:rPr lang="ar-SA" sz="2800" dirty="0" smtClean="0"/>
              <a:t>ومع قانون تشجيع </a:t>
            </a:r>
            <a:r>
              <a:rPr lang="ar-SA" sz="2800" dirty="0" err="1" smtClean="0"/>
              <a:t>الإستثمار</a:t>
            </a:r>
            <a:r>
              <a:rPr lang="ar-SA" sz="2800" dirty="0" smtClean="0"/>
              <a:t> ل</a:t>
            </a:r>
            <a:r>
              <a:rPr lang="fr-FR" sz="2800" dirty="0" smtClean="0"/>
              <a:t> 1966 "</a:t>
            </a:r>
            <a:r>
              <a:rPr lang="ar-SA" sz="2800" dirty="0" smtClean="0"/>
              <a:t>تحصلوا بسهولة على المساعدة</a:t>
            </a:r>
            <a:endParaRPr lang="fr-FR" sz="2800" dirty="0" smtClean="0"/>
          </a:p>
          <a:p>
            <a:pPr algn="r" rtl="1">
              <a:buNone/>
            </a:pPr>
            <a:r>
              <a:rPr lang="ar-SA" sz="2800" dirty="0" smtClean="0"/>
              <a:t>والضمانات من أجل إنشاء مؤسساتهم </a:t>
            </a:r>
            <a:endParaRPr lang="ar-DZ" sz="2800" dirty="0" smtClean="0"/>
          </a:p>
          <a:p>
            <a:pPr algn="r" rtl="1">
              <a:buNone/>
            </a:pPr>
            <a:r>
              <a:rPr lang="ar-DZ" sz="2800" dirty="0" smtClean="0"/>
              <a:t>*</a:t>
            </a:r>
            <a:r>
              <a:rPr lang="ar-SA" sz="2800" dirty="0" smtClean="0"/>
              <a:t>ويتميز المقاولون ذوي الأصول التجارية بأنهم تجار أكثر من صناعيين، يهتمون بفتح المحلات التجارية</a:t>
            </a:r>
            <a:r>
              <a:rPr lang="ar-DZ" sz="2800" dirty="0" smtClean="0"/>
              <a:t> </a:t>
            </a:r>
            <a:r>
              <a:rPr lang="ar-SA" sz="2800" dirty="0" smtClean="0"/>
              <a:t>أكثر من فتح مصانع، كما يستثمرون في قطاعات تستعمل تكنولوجية بسيطة وتحصل على أربا</a:t>
            </a:r>
            <a:r>
              <a:rPr lang="ar-DZ" sz="2800" dirty="0" smtClean="0"/>
              <a:t>ح </a:t>
            </a:r>
            <a:r>
              <a:rPr lang="ar-SA" sz="2800" dirty="0" smtClean="0"/>
              <a:t>سريعة</a:t>
            </a:r>
            <a:r>
              <a:rPr lang="fr-FR" sz="2800" dirty="0" smtClean="0"/>
              <a:t>.</a:t>
            </a:r>
            <a:endParaRPr lang="fr-FR" dirty="0"/>
          </a:p>
        </p:txBody>
      </p:sp>
    </p:spTree>
  </p:cSld>
  <p:clrMapOvr>
    <a:masterClrMapping/>
  </p:clrMapOvr>
  <p:transition>
    <p:comb/>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blipFill>
            <a:blip r:embed="rId2"/>
            <a:tile tx="0" ty="0" sx="100000" sy="100000" flip="none" algn="tl"/>
          </a:blipFill>
        </p:spPr>
        <p:txBody>
          <a:bodyPr>
            <a:normAutofit/>
          </a:bodyPr>
          <a:lstStyle/>
          <a:p>
            <a:pPr algn="ctr" rtl="1">
              <a:buNone/>
            </a:pPr>
            <a:r>
              <a:rPr lang="ar-DZ" dirty="0" smtClean="0"/>
              <a:t>02-</a:t>
            </a:r>
            <a:r>
              <a:rPr lang="ar-SA" b="1" dirty="0" smtClean="0"/>
              <a:t> المقاولون غير المسيرين</a:t>
            </a:r>
            <a:r>
              <a:rPr lang="ar-DZ" b="1" dirty="0" smtClean="0"/>
              <a:t>:</a:t>
            </a:r>
          </a:p>
          <a:p>
            <a:pPr algn="r" rtl="1">
              <a:buNone/>
            </a:pPr>
            <a:r>
              <a:rPr lang="ar-SA" sz="4000" dirty="0" smtClean="0"/>
              <a:t>الذين يوكلون إدارة مصانعهم إلى تقنيين أو مسيرين وإطارات أجنبية</a:t>
            </a:r>
            <a:r>
              <a:rPr lang="ar-DZ" sz="4000" dirty="0" smtClean="0"/>
              <a:t> </a:t>
            </a:r>
            <a:r>
              <a:rPr lang="ar-SA" sz="4000" dirty="0" smtClean="0"/>
              <a:t>بفعل المشاركة في رؤوس الأموال المستثمرة، مقابل اهتمامهم بنشاطات الاستيراد والتصدير والملكية</a:t>
            </a:r>
            <a:r>
              <a:rPr lang="ar-DZ" sz="4000" dirty="0" smtClean="0"/>
              <a:t> </a:t>
            </a:r>
            <a:r>
              <a:rPr lang="ar-SA" sz="4000" dirty="0" smtClean="0"/>
              <a:t>العقارية، هذه الفئة تمثل في أغلبها من كانوا موظفين خلال الفترة الاستعمارية ومن أصحاب</a:t>
            </a:r>
            <a:r>
              <a:rPr lang="ar-DZ" sz="4000" dirty="0" smtClean="0"/>
              <a:t> </a:t>
            </a:r>
            <a:r>
              <a:rPr lang="ar-SA" sz="4000" dirty="0" smtClean="0"/>
              <a:t>المستوى التعليمي الثانوي والجامعي، وممن لم يشاركوا في الثورة، كما أن الباحث وجد صعوبة في</a:t>
            </a:r>
            <a:endParaRPr lang="fr-FR" sz="4000" dirty="0" smtClean="0"/>
          </a:p>
          <a:p>
            <a:pPr algn="r" rtl="1">
              <a:buNone/>
            </a:pPr>
            <a:r>
              <a:rPr lang="ar-SA" sz="4000" dirty="0" smtClean="0"/>
              <a:t>التعامل معهم نظرا </a:t>
            </a:r>
            <a:r>
              <a:rPr lang="ar-SA" sz="4000" dirty="0" err="1" smtClean="0"/>
              <a:t>لأ</a:t>
            </a:r>
            <a:r>
              <a:rPr lang="ar-DZ" sz="4000" dirty="0" smtClean="0"/>
              <a:t>نهم</a:t>
            </a:r>
            <a:r>
              <a:rPr lang="ar-SA" sz="4000" dirty="0" smtClean="0"/>
              <a:t> يملكون شخصيات متكتمة جدا</a:t>
            </a:r>
            <a:r>
              <a:rPr lang="fr-FR" sz="4000" dirty="0" smtClean="0"/>
              <a:t>.</a:t>
            </a:r>
          </a:p>
          <a:p>
            <a:pPr algn="r" rtl="1">
              <a:buNone/>
            </a:pPr>
            <a:endParaRPr lang="fr-FR" sz="4000" dirty="0"/>
          </a:p>
        </p:txBody>
      </p:sp>
    </p:spTree>
  </p:cSld>
  <p:clrMapOvr>
    <a:masterClrMapping/>
  </p:clrMapOvr>
  <p:transition>
    <p:comb/>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blipFill>
            <a:blip r:embed="rId2"/>
            <a:tile tx="0" ty="0" sx="100000" sy="100000" flip="none" algn="tl"/>
          </a:blipFill>
        </p:spPr>
        <p:txBody>
          <a:bodyPr>
            <a:normAutofit/>
          </a:bodyPr>
          <a:lstStyle/>
          <a:p>
            <a:pPr algn="ctr" rtl="1">
              <a:buNone/>
            </a:pPr>
            <a:r>
              <a:rPr lang="ar-DZ" dirty="0" smtClean="0"/>
              <a:t>03-</a:t>
            </a:r>
            <a:r>
              <a:rPr lang="ar-SA" b="1" dirty="0" smtClean="0"/>
              <a:t>المقاولون </a:t>
            </a:r>
            <a:r>
              <a:rPr lang="ar-SA" b="1" dirty="0" err="1" smtClean="0"/>
              <a:t>ال</a:t>
            </a:r>
            <a:r>
              <a:rPr lang="ar-DZ" b="1" dirty="0" smtClean="0"/>
              <a:t>عمال:</a:t>
            </a:r>
          </a:p>
          <a:p>
            <a:pPr rtl="1"/>
            <a:r>
              <a:rPr lang="ar-SA" dirty="0" smtClean="0"/>
              <a:t>وهم من العمال المؤهلين أو الإداريين والإطارات المتوسطة ممن يتشاركون في</a:t>
            </a:r>
            <a:endParaRPr lang="fr-FR" dirty="0" smtClean="0"/>
          </a:p>
          <a:p>
            <a:pPr algn="r" rtl="1">
              <a:buNone/>
            </a:pPr>
            <a:r>
              <a:rPr lang="ar-SA" dirty="0" smtClean="0"/>
              <a:t>أعمال حرة لتحسين دخلهم وفي أغلب الأحيان دون ترك وظائفهم الأصلية لأسباب تكتيكية</a:t>
            </a:r>
            <a:r>
              <a:rPr lang="ar-DZ" dirty="0" smtClean="0"/>
              <a:t> </a:t>
            </a:r>
            <a:r>
              <a:rPr lang="ar-SA" dirty="0" smtClean="0"/>
              <a:t>مرتبطة بصعوبة المحافظة على النشاط الحر مقابل وظائفهم الحكومية، </a:t>
            </a:r>
            <a:r>
              <a:rPr lang="ar-SA" dirty="0" err="1" smtClean="0"/>
              <a:t>هاته</a:t>
            </a:r>
            <a:r>
              <a:rPr lang="ar-SA" dirty="0" smtClean="0"/>
              <a:t> الفئة</a:t>
            </a:r>
            <a:r>
              <a:rPr lang="ar-DZ" dirty="0" smtClean="0"/>
              <a:t> </a:t>
            </a:r>
            <a:r>
              <a:rPr lang="ar-SA" dirty="0" smtClean="0"/>
              <a:t>يمثلها بعض الإطارات السابقة في التسيير الذاتي ومنخرطون ومناضلون في جبهة التحرير وبعض</a:t>
            </a:r>
            <a:r>
              <a:rPr lang="ar-DZ" dirty="0" smtClean="0"/>
              <a:t> </a:t>
            </a:r>
            <a:r>
              <a:rPr lang="ar-SA" dirty="0" smtClean="0"/>
              <a:t>الضباط السابقين في جيش التحرير الوطني، </a:t>
            </a:r>
            <a:r>
              <a:rPr lang="ar-DZ" dirty="0" smtClean="0">
                <a:solidFill>
                  <a:srgbClr val="FF0000"/>
                </a:solidFill>
              </a:rPr>
              <a:t>*</a:t>
            </a:r>
            <a:r>
              <a:rPr lang="ar-SA" dirty="0" smtClean="0">
                <a:solidFill>
                  <a:srgbClr val="FF0000"/>
                </a:solidFill>
              </a:rPr>
              <a:t>أما عن أصولهم الاجتماعية </a:t>
            </a:r>
            <a:r>
              <a:rPr lang="ar-SA" dirty="0" smtClean="0"/>
              <a:t>فاغلبهم من أسر فقيرة</a:t>
            </a:r>
            <a:r>
              <a:rPr lang="ar-DZ" dirty="0" smtClean="0"/>
              <a:t> </a:t>
            </a:r>
            <a:r>
              <a:rPr lang="ar-SA" dirty="0" smtClean="0"/>
              <a:t>ريفية وبعض التجار البسطاء وممن يملكون تعليما جيدا في المدرسة الابتدائية الفرنسية، لا يملكون</a:t>
            </a:r>
            <a:r>
              <a:rPr lang="ar-DZ" dirty="0" smtClean="0"/>
              <a:t> </a:t>
            </a:r>
            <a:r>
              <a:rPr lang="ar-SA" dirty="0" smtClean="0"/>
              <a:t>شهادات ولكن يملكون تكوينا تطبيقيا ملائما من خصائصهم احتكاكهم لوسط الصناعي</a:t>
            </a:r>
            <a:endParaRPr lang="fr-FR" dirty="0" smtClean="0"/>
          </a:p>
          <a:p>
            <a:pPr algn="r" rtl="1">
              <a:buNone/>
            </a:pPr>
            <a:r>
              <a:rPr lang="ar-SA" dirty="0" smtClean="0"/>
              <a:t>خاصة أولئك الذين كانت لهم تجارب في المهجر، هذا ما أعطاهم نوعا من الخبرة الميدانية </a:t>
            </a:r>
            <a:endParaRPr lang="ar-DZ" dirty="0" smtClean="0"/>
          </a:p>
          <a:p>
            <a:pPr algn="r" rtl="1">
              <a:buNone/>
            </a:pPr>
            <a:r>
              <a:rPr lang="ar-SA" dirty="0" smtClean="0">
                <a:solidFill>
                  <a:srgbClr val="FF0000"/>
                </a:solidFill>
              </a:rPr>
              <a:t>ومن</a:t>
            </a:r>
            <a:r>
              <a:rPr lang="ar-DZ" dirty="0" smtClean="0">
                <a:solidFill>
                  <a:srgbClr val="FF0000"/>
                </a:solidFill>
              </a:rPr>
              <a:t> </a:t>
            </a:r>
            <a:r>
              <a:rPr lang="ar-SA" dirty="0" smtClean="0">
                <a:solidFill>
                  <a:srgbClr val="FF0000"/>
                </a:solidFill>
              </a:rPr>
              <a:t>خصائصهم </a:t>
            </a:r>
            <a:r>
              <a:rPr lang="ar-SA" dirty="0" smtClean="0"/>
              <a:t>أنهم يشاركون بأنفسهم في الأعمال</a:t>
            </a:r>
            <a:r>
              <a:rPr lang="ar-DZ" dirty="0" smtClean="0"/>
              <a:t> و</a:t>
            </a:r>
            <a:r>
              <a:rPr lang="ar-SA" dirty="0" smtClean="0"/>
              <a:t> يملكون</a:t>
            </a:r>
            <a:r>
              <a:rPr lang="ar-DZ" dirty="0" smtClean="0"/>
              <a:t> </a:t>
            </a:r>
            <a:r>
              <a:rPr lang="ar-SA" dirty="0" smtClean="0"/>
              <a:t>القدرة على العمل بآلات وأجهزة قديمة أو معطلة بعد إصلاحها هذا ما يفسر طبيعة المنتجات</a:t>
            </a:r>
            <a:r>
              <a:rPr lang="ar-DZ" dirty="0" smtClean="0"/>
              <a:t> </a:t>
            </a:r>
            <a:r>
              <a:rPr lang="ar-SA" dirty="0" smtClean="0"/>
              <a:t>ذات النوعية الرديئة لكنها مستهلكة في السوق خاصة من قبل ذوي الدخل الضعيف</a:t>
            </a:r>
            <a:endParaRPr lang="fr-FR" dirty="0"/>
          </a:p>
        </p:txBody>
      </p:sp>
    </p:spTree>
  </p:cSld>
  <p:clrMapOvr>
    <a:masterClrMapping/>
  </p:clrMapOvr>
  <p:transition>
    <p:comb/>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214422"/>
          </a:xfrm>
          <a:blipFill>
            <a:blip r:embed="rId2"/>
            <a:tile tx="0" ty="0" sx="100000" sy="100000" flip="none" algn="tl"/>
          </a:blipFill>
        </p:spPr>
        <p:txBody>
          <a:bodyPr>
            <a:normAutofit fontScale="90000"/>
          </a:bodyPr>
          <a:lstStyle/>
          <a:p>
            <a:pPr algn="ctr"/>
            <a:r>
              <a:rPr lang="ar-SA" sz="4400" u="sng" dirty="0" smtClean="0">
                <a:solidFill>
                  <a:srgbClr val="FF0000"/>
                </a:solidFill>
                <a:latin typeface="Andalus" pitchFamily="18" charset="-78"/>
                <a:cs typeface="Andalus" pitchFamily="18" charset="-78"/>
              </a:rPr>
              <a:t>ثانيا: مقاولوا التسعينيات</a:t>
            </a:r>
            <a:r>
              <a:rPr lang="fr-FR" sz="4400" dirty="0" smtClean="0">
                <a:solidFill>
                  <a:srgbClr val="FF0000"/>
                </a:solidFill>
                <a:latin typeface="Andalus" pitchFamily="18" charset="-78"/>
                <a:cs typeface="Andalus" pitchFamily="18" charset="-78"/>
              </a:rPr>
              <a:t> </a:t>
            </a:r>
            <a:r>
              <a:rPr lang="fr-FR" dirty="0" smtClean="0"/>
              <a:t/>
            </a:r>
            <a:br>
              <a:rPr lang="fr-FR" dirty="0" smtClean="0"/>
            </a:br>
            <a:endParaRPr lang="fr-FR" dirty="0"/>
          </a:p>
        </p:txBody>
      </p:sp>
      <p:sp>
        <p:nvSpPr>
          <p:cNvPr id="3" name="Espace réservé du contenu 2"/>
          <p:cNvSpPr>
            <a:spLocks noGrp="1"/>
          </p:cNvSpPr>
          <p:nvPr>
            <p:ph idx="1"/>
          </p:nvPr>
        </p:nvSpPr>
        <p:spPr>
          <a:xfrm>
            <a:off x="0" y="1214422"/>
            <a:ext cx="9144000" cy="5643578"/>
          </a:xfrm>
        </p:spPr>
        <p:txBody>
          <a:bodyPr/>
          <a:lstStyle/>
          <a:p>
            <a:pPr algn="r" rtl="1"/>
            <a:r>
              <a:rPr lang="ar-SA" sz="3200" dirty="0" smtClean="0"/>
              <a:t>عرفت الجزائر بعد مرحلة السبعينات تحولات هامة على الصعيدين الاقتصادي والاجتماعي (برامج التعديل الهيكلي ،المرحلة الإنتقالية لإقتصاد السوق،تطور شكل المجتمع ...)وهو ما أبرز فئات أخرى من المقاولين نتجت عن تغير خصائص فئات السبعينات(مستوى التعليم ،الخبرة ،التقنية ،التكوين .....) وبهذا شهدت فترة التسعينات وجود حركة هامة لإنشاء المؤسسات الصغيرة والمتوسطة  خاصة  مع قانون المالية والقرض والإيجابيات والضمانات الجديدة المقدمة من طرف الدولة، ونزع الحواجز المؤسساتية والبيروقراطية في ظل القانون الجديد </a:t>
            </a:r>
            <a:r>
              <a:rPr lang="ar-SA" sz="3200" dirty="0" err="1" smtClean="0"/>
              <a:t>للإستثمارات</a:t>
            </a:r>
            <a:r>
              <a:rPr lang="ar-SA" sz="3200" dirty="0" smtClean="0"/>
              <a:t> لأكتوبر</a:t>
            </a:r>
            <a:r>
              <a:rPr lang="fr-FR" sz="3200" dirty="0" smtClean="0"/>
              <a:t> 1993</a:t>
            </a:r>
          </a:p>
          <a:p>
            <a:pPr algn="r" rtl="1">
              <a:buNone/>
            </a:pPr>
            <a:r>
              <a:rPr lang="ar-SA" sz="3200" dirty="0" smtClean="0"/>
              <a:t>وقد كشفت أبحاث فترة التسعينات عن وجود 05 أنواع </a:t>
            </a:r>
            <a:r>
              <a:rPr lang="ar-SA" sz="3200" dirty="0" err="1" smtClean="0"/>
              <a:t>للمقاولي</a:t>
            </a:r>
            <a:r>
              <a:rPr lang="ar-DZ" sz="3200" dirty="0" smtClean="0"/>
              <a:t>ن</a:t>
            </a:r>
          </a:p>
        </p:txBody>
      </p:sp>
    </p:spTree>
  </p:cSld>
  <p:clrMapOvr>
    <a:masterClrMapping/>
  </p:clrMapOvr>
  <p:transition>
    <p:comb/>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00108"/>
          </a:xfrm>
        </p:spPr>
        <p:txBody>
          <a:bodyPr>
            <a:normAutofit/>
          </a:bodyPr>
          <a:lstStyle/>
          <a:p>
            <a:pPr rtl="1"/>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normAutofit lnSpcReduction="10000"/>
          </a:bodyPr>
          <a:lstStyle/>
          <a:p>
            <a:pPr algn="ctr" rtl="1">
              <a:buNone/>
            </a:pPr>
            <a:r>
              <a:rPr lang="ar-SA" b="1" dirty="0" smtClean="0">
                <a:solidFill>
                  <a:srgbClr val="FF0000"/>
                </a:solidFill>
              </a:rPr>
              <a:t>01-المقاول الإطار</a:t>
            </a:r>
            <a:r>
              <a:rPr lang="fr-FR" b="1" dirty="0" smtClean="0">
                <a:solidFill>
                  <a:srgbClr val="FF0000"/>
                </a:solidFill>
              </a:rPr>
              <a:t> </a:t>
            </a:r>
            <a:r>
              <a:rPr lang="fr-FR" b="1" dirty="0" smtClean="0"/>
              <a:t>:</a:t>
            </a:r>
            <a:endParaRPr lang="fr-FR" dirty="0" smtClean="0"/>
          </a:p>
          <a:p>
            <a:pPr algn="r" rtl="1">
              <a:buNone/>
            </a:pPr>
            <a:r>
              <a:rPr lang="ar-SA" sz="3200" dirty="0" smtClean="0"/>
              <a:t>وهو من  الأفراد الذين أعمارهم أكثر من خمسين سنة ولديهم خبرة ومعرفة من خلال ممارستهم </a:t>
            </a:r>
            <a:r>
              <a:rPr lang="ar-SA" sz="3200" dirty="0" smtClean="0">
                <a:solidFill>
                  <a:srgbClr val="FF0000"/>
                </a:solidFill>
              </a:rPr>
              <a:t>لوظيفة سامية</a:t>
            </a:r>
            <a:r>
              <a:rPr lang="ar-SA" sz="3200" dirty="0" smtClean="0"/>
              <a:t> في القطاع </a:t>
            </a:r>
            <a:r>
              <a:rPr lang="ar-SA" sz="3200" dirty="0" smtClean="0">
                <a:solidFill>
                  <a:srgbClr val="FF0000"/>
                </a:solidFill>
              </a:rPr>
              <a:t>العمومي </a:t>
            </a:r>
            <a:r>
              <a:rPr lang="ar-SA" sz="3200" dirty="0" smtClean="0"/>
              <a:t>وخاصة تلك المتعلقة بالتسيير، فلقد تقلدوا مناصب قيادية </a:t>
            </a:r>
            <a:r>
              <a:rPr lang="ar-SA" sz="3200" dirty="0" err="1" smtClean="0"/>
              <a:t>و</a:t>
            </a:r>
            <a:r>
              <a:rPr lang="ar-SA" sz="3200" dirty="0" smtClean="0"/>
              <a:t> إدارية </a:t>
            </a:r>
            <a:r>
              <a:rPr lang="ar-SA" sz="3200" dirty="0" err="1" smtClean="0"/>
              <a:t>و</a:t>
            </a:r>
            <a:r>
              <a:rPr lang="ar-SA" sz="3200" dirty="0" smtClean="0"/>
              <a:t> تسيير الموارد البشرية، أما مستواهم التعليمي فهم ذوي مستوى </a:t>
            </a:r>
            <a:r>
              <a:rPr lang="ar-SA" sz="3200" dirty="0" smtClean="0">
                <a:solidFill>
                  <a:srgbClr val="FF0000"/>
                </a:solidFill>
              </a:rPr>
              <a:t>تعليمي </a:t>
            </a:r>
            <a:r>
              <a:rPr lang="ar-SA" sz="3200" dirty="0" err="1" smtClean="0">
                <a:solidFill>
                  <a:srgbClr val="FF0000"/>
                </a:solidFill>
              </a:rPr>
              <a:t>إبتدائي</a:t>
            </a:r>
            <a:r>
              <a:rPr lang="ar-SA" sz="3200" dirty="0" smtClean="0">
                <a:solidFill>
                  <a:srgbClr val="FF0000"/>
                </a:solidFill>
              </a:rPr>
              <a:t> </a:t>
            </a:r>
            <a:r>
              <a:rPr lang="ar-SA" sz="3200" dirty="0" smtClean="0"/>
              <a:t>مرتفع بالإضافة </a:t>
            </a:r>
            <a:r>
              <a:rPr lang="ar-SA" sz="3200" dirty="0" err="1" smtClean="0"/>
              <a:t>لقيامهم</a:t>
            </a:r>
            <a:r>
              <a:rPr lang="ar-SA" sz="3200" dirty="0" smtClean="0"/>
              <a:t> بمختلف التكوينات التي تسمح لهم برفع مستواهم إضافة للتجربة المهنية، وهؤلاء الأشخاص أغلبهم </a:t>
            </a:r>
            <a:r>
              <a:rPr lang="ar-SA" sz="3200" dirty="0" err="1" smtClean="0"/>
              <a:t>أنشأوا</a:t>
            </a:r>
            <a:r>
              <a:rPr lang="ar-SA" sz="3200" dirty="0" smtClean="0"/>
              <a:t> مؤسسات في أواخر سنوات التسعينات إما بعد التقاعد أو التقاعد المبكر من العمل، </a:t>
            </a:r>
            <a:r>
              <a:rPr lang="ar-SA" sz="3200" dirty="0" err="1" smtClean="0"/>
              <a:t>و</a:t>
            </a:r>
            <a:r>
              <a:rPr lang="ar-SA" sz="3200" dirty="0" smtClean="0"/>
              <a:t> الأسباب التي أدت لإنشاء مقاولة تكون إما لظروف </a:t>
            </a:r>
            <a:r>
              <a:rPr lang="ar-SA" sz="3200" dirty="0" err="1" smtClean="0"/>
              <a:t>إقتصادية</a:t>
            </a:r>
            <a:r>
              <a:rPr lang="fr-FR" sz="3200" dirty="0" smtClean="0"/>
              <a:t>  </a:t>
            </a:r>
            <a:r>
              <a:rPr lang="ar-SA" sz="3200" dirty="0" smtClean="0"/>
              <a:t>(البطالة بالدرجة الأولى أو الحصول على أجر ضعيف)  أو الرغبة في تأمين حياة الأبناء أو حب العمل </a:t>
            </a:r>
            <a:r>
              <a:rPr lang="ar-SA" sz="3200" dirty="0" err="1" smtClean="0"/>
              <a:t>و</a:t>
            </a:r>
            <a:r>
              <a:rPr lang="ar-SA" sz="3200" dirty="0" smtClean="0"/>
              <a:t> الرغبة في تطبيق </a:t>
            </a:r>
            <a:r>
              <a:rPr lang="ar-SA" sz="3200" dirty="0" err="1" smtClean="0"/>
              <a:t>ماإكتسبوه</a:t>
            </a:r>
            <a:r>
              <a:rPr lang="ar-SA" sz="3200" dirty="0" smtClean="0"/>
              <a:t> من خبرة، </a:t>
            </a:r>
            <a:r>
              <a:rPr lang="ar-SA" sz="3200" dirty="0" err="1" smtClean="0"/>
              <a:t>و</a:t>
            </a:r>
            <a:r>
              <a:rPr lang="ar-SA" sz="3200" dirty="0" smtClean="0"/>
              <a:t> يتميز هذا النوع من المقاولين </a:t>
            </a:r>
            <a:r>
              <a:rPr lang="ar-SA" sz="3200" b="1" dirty="0" smtClean="0"/>
              <a:t>بمساعدة رأس المال </a:t>
            </a:r>
            <a:r>
              <a:rPr lang="ar-SA" sz="3200" b="1" dirty="0" err="1" smtClean="0"/>
              <a:t>الإجتماعي</a:t>
            </a:r>
            <a:r>
              <a:rPr lang="ar-SA" sz="3200" b="1" dirty="0" smtClean="0"/>
              <a:t> الذي </a:t>
            </a:r>
            <a:r>
              <a:rPr lang="ar-SA" sz="3200" b="1" dirty="0" err="1" smtClean="0"/>
              <a:t>إكتسبوه</a:t>
            </a:r>
            <a:r>
              <a:rPr lang="ar-SA" sz="3200" b="1" dirty="0" smtClean="0"/>
              <a:t> من الخبرة المهنية</a:t>
            </a:r>
            <a:r>
              <a:rPr lang="ar-SA" sz="3200" dirty="0" smtClean="0"/>
              <a:t> لإنشاء وتسيير المؤسسة</a:t>
            </a:r>
            <a:r>
              <a:rPr lang="fr-FR" sz="3200" dirty="0" smtClean="0"/>
              <a:t> .</a:t>
            </a:r>
          </a:p>
          <a:p>
            <a:pPr algn="r" rtl="1">
              <a:buNone/>
            </a:pPr>
            <a:endParaRPr lang="fr-FR" dirty="0"/>
          </a:p>
        </p:txBody>
      </p:sp>
    </p:spTree>
  </p:cSld>
  <p:clrMapOvr>
    <a:masterClrMapping/>
  </p:clrMapOvr>
  <p:transition>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28662" y="428604"/>
            <a:ext cx="8001056" cy="1046440"/>
          </a:xfrm>
          <a:prstGeom prst="rect">
            <a:avLst/>
          </a:prstGeom>
          <a:gradFill>
            <a:gsLst>
              <a:gs pos="0">
                <a:srgbClr val="8488C4"/>
              </a:gs>
              <a:gs pos="53000">
                <a:srgbClr val="D4DEFF"/>
              </a:gs>
              <a:gs pos="83000">
                <a:srgbClr val="D4DEFF"/>
              </a:gs>
              <a:gs pos="100000">
                <a:srgbClr val="96AB94"/>
              </a:gs>
            </a:gsLst>
            <a:lin ang="5400000" scaled="0"/>
          </a:gradFill>
        </p:spPr>
        <p:txBody>
          <a:bodyPr wrap="square">
            <a:spAutoFit/>
          </a:bodyPr>
          <a:lstStyle/>
          <a:p>
            <a:pPr algn="ctr" rtl="1"/>
            <a:r>
              <a:rPr lang="ar-DZ" sz="4000" b="1" dirty="0" smtClean="0">
                <a:solidFill>
                  <a:srgbClr val="FF0000"/>
                </a:solidFill>
                <a:cs typeface="Hesham AlSharq" pitchFamily="2" charset="-78"/>
              </a:rPr>
              <a:t>المحاضرة </a:t>
            </a:r>
            <a:r>
              <a:rPr lang="ar-DZ" sz="4000" b="1" dirty="0" smtClean="0">
                <a:solidFill>
                  <a:srgbClr val="FF0000"/>
                </a:solidFill>
                <a:cs typeface="Hesham AlSharq" pitchFamily="2" charset="-78"/>
              </a:rPr>
              <a:t>: </a:t>
            </a:r>
            <a:r>
              <a:rPr lang="ar-DZ" sz="4000" b="1" dirty="0" smtClean="0">
                <a:solidFill>
                  <a:srgbClr val="FF0000"/>
                </a:solidFill>
                <a:cs typeface="Hesham AlSharq" pitchFamily="2" charset="-78"/>
              </a:rPr>
              <a:t>مفهوم </a:t>
            </a:r>
            <a:r>
              <a:rPr lang="ar-SA" sz="4000" b="1" dirty="0" smtClean="0">
                <a:solidFill>
                  <a:srgbClr val="FF0000"/>
                </a:solidFill>
                <a:cs typeface="Hesham AlSharq" pitchFamily="2" charset="-78"/>
              </a:rPr>
              <a:t> المقاول</a:t>
            </a:r>
            <a:endParaRPr lang="fr-FR" sz="4000" b="1" dirty="0" smtClean="0">
              <a:solidFill>
                <a:srgbClr val="FF0000"/>
              </a:solidFill>
              <a:cs typeface="Hesham AlSharq" pitchFamily="2" charset="-78"/>
            </a:endParaRPr>
          </a:p>
          <a:p>
            <a:pPr algn="just" rtl="1"/>
            <a:endParaRPr lang="fr-FR" sz="2200" dirty="0">
              <a:latin typeface="Microsoft Sans Serif" pitchFamily="34" charset="0"/>
              <a:ea typeface="Arial Unicode MS" pitchFamily="34" charset="-128"/>
              <a:cs typeface="Microsoft Sans Serif" pitchFamily="34" charset="0"/>
            </a:endParaRPr>
          </a:p>
        </p:txBody>
      </p:sp>
      <p:graphicFrame>
        <p:nvGraphicFramePr>
          <p:cNvPr id="3" name="Diagramme 2"/>
          <p:cNvGraphicFramePr/>
          <p:nvPr/>
        </p:nvGraphicFramePr>
        <p:xfrm>
          <a:off x="642910" y="1928802"/>
          <a:ext cx="8072493" cy="43577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newsflash/>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ctr" rtl="1"/>
            <a:r>
              <a:rPr lang="ar-SA" b="1" dirty="0" smtClean="0">
                <a:solidFill>
                  <a:srgbClr val="FF0000"/>
                </a:solidFill>
              </a:rPr>
              <a:t>02-المقاول المهاجر</a:t>
            </a:r>
            <a:r>
              <a:rPr lang="fr-FR" b="1" dirty="0" smtClean="0">
                <a:solidFill>
                  <a:srgbClr val="FF0000"/>
                </a:solidFill>
              </a:rPr>
              <a:t> :</a:t>
            </a:r>
            <a:endParaRPr lang="fr-FR" dirty="0" smtClean="0">
              <a:solidFill>
                <a:srgbClr val="FF0000"/>
              </a:solidFill>
            </a:endParaRPr>
          </a:p>
          <a:p>
            <a:pPr algn="r" rtl="1"/>
            <a:r>
              <a:rPr lang="ar-SA" sz="4000" dirty="0" smtClean="0"/>
              <a:t>وهم أغلبهم المهاجرون الذين هاجروا شبابا إلى فرنسا وادخروا مبلغا من المال يسمح لهم بتكوين مشروع في البلد الأم، وهذا النوع نجده خاصة في منطقة القبائل  في الثمانينيات مع قانون</a:t>
            </a:r>
            <a:r>
              <a:rPr lang="fr-FR" sz="4000" dirty="0" smtClean="0"/>
              <a:t> 1982 </a:t>
            </a:r>
            <a:r>
              <a:rPr lang="ar-SA" sz="4000" dirty="0" smtClean="0"/>
              <a:t>الخاص بالقطاع الخاص، ويقدر سنهم من الخمسين فما فوق، وهم أفراد تعودوا على العمل والمشاركة في الحياة وإيجاد حلول لوجودهم ولوضعهم، ويتميزون بحب المغامرة </a:t>
            </a:r>
            <a:r>
              <a:rPr lang="ar-DZ" sz="4000" dirty="0" smtClean="0"/>
              <a:t> ،</a:t>
            </a:r>
            <a:r>
              <a:rPr lang="ar-SA" sz="4000" dirty="0" smtClean="0"/>
              <a:t>كما أن التجربة المهنية التي حصلوا عليها من مختلف النشاطات خاصة التجارية تسمح لهم </a:t>
            </a:r>
            <a:r>
              <a:rPr lang="ar-SA" sz="4000" dirty="0" err="1" smtClean="0"/>
              <a:t>بإختيار</a:t>
            </a:r>
            <a:r>
              <a:rPr lang="ar-SA" sz="4000" dirty="0" smtClean="0"/>
              <a:t> النشاط المناسب لإمكانيتهم </a:t>
            </a:r>
            <a:r>
              <a:rPr lang="ar-SA" sz="4000" dirty="0" err="1" smtClean="0"/>
              <a:t>و</a:t>
            </a:r>
            <a:r>
              <a:rPr lang="ar-SA" sz="4000" dirty="0" smtClean="0"/>
              <a:t> متطلبات السوق</a:t>
            </a:r>
            <a:r>
              <a:rPr lang="fr-FR" sz="4000" dirty="0" smtClean="0"/>
              <a:t> .</a:t>
            </a:r>
          </a:p>
          <a:p>
            <a:pPr>
              <a:buNone/>
            </a:pPr>
            <a:endParaRPr lang="fr-FR" dirty="0"/>
          </a:p>
        </p:txBody>
      </p:sp>
    </p:spTree>
  </p:cSld>
  <p:clrMapOvr>
    <a:masterClrMapping/>
  </p:clrMapOvr>
  <p:transition>
    <p:comb/>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ctr" rtl="1"/>
            <a:r>
              <a:rPr lang="ar-SA" b="1" dirty="0" smtClean="0">
                <a:solidFill>
                  <a:srgbClr val="FF0000"/>
                </a:solidFill>
              </a:rPr>
              <a:t>03-المقاول بالوراثة</a:t>
            </a:r>
            <a:r>
              <a:rPr lang="fr-FR" b="1" dirty="0" smtClean="0">
                <a:solidFill>
                  <a:srgbClr val="FF0000"/>
                </a:solidFill>
              </a:rPr>
              <a:t> </a:t>
            </a:r>
            <a:r>
              <a:rPr lang="fr-FR" b="1" dirty="0" smtClean="0"/>
              <a:t>:</a:t>
            </a:r>
            <a:endParaRPr lang="fr-FR" dirty="0" smtClean="0"/>
          </a:p>
          <a:p>
            <a:pPr algn="r" rtl="1"/>
            <a:r>
              <a:rPr lang="ar-SA" sz="4000" dirty="0" smtClean="0"/>
              <a:t>وهو من الأفراد الذين يقومون </a:t>
            </a:r>
            <a:r>
              <a:rPr lang="ar-SA" sz="4000" dirty="0" err="1" smtClean="0"/>
              <a:t>بتسير</a:t>
            </a:r>
            <a:r>
              <a:rPr lang="ar-SA" sz="4000" dirty="0" smtClean="0"/>
              <a:t> المؤسسة القديمة ويتراوح عمرهم بين 25-30  سنة،</a:t>
            </a:r>
            <a:r>
              <a:rPr lang="ar-DZ" sz="4000" dirty="0" smtClean="0"/>
              <a:t>يتصفون </a:t>
            </a:r>
            <a:r>
              <a:rPr lang="ar-SA" sz="4000" dirty="0" smtClean="0"/>
              <a:t>بالتأهيل </a:t>
            </a:r>
            <a:r>
              <a:rPr lang="ar-SA" sz="4000" dirty="0" err="1" smtClean="0"/>
              <a:t>و</a:t>
            </a:r>
            <a:r>
              <a:rPr lang="ar-SA" sz="4000" dirty="0" smtClean="0"/>
              <a:t> التكوين الجيد وهم عقلانيون في التعامل،عملية التقييم لديهم تكون فقط حسب العمل والكفاءة  كما يستخدمون التقنيات الجديدة للتسيير، بالإضافة لبحثهم الدائم لتحسين نوعية </a:t>
            </a:r>
            <a:r>
              <a:rPr lang="ar-SA" sz="4000" dirty="0" err="1" smtClean="0"/>
              <a:t>المنتوج</a:t>
            </a:r>
            <a:r>
              <a:rPr lang="ar-SA" sz="4000" dirty="0" smtClean="0"/>
              <a:t> بما يتماشى ومتطلبات السوق، فلا يبقون محاصرين بالنوعية القديمة </a:t>
            </a:r>
            <a:r>
              <a:rPr lang="ar-SA" sz="4000" dirty="0" err="1" smtClean="0"/>
              <a:t>للمنتوج</a:t>
            </a:r>
            <a:r>
              <a:rPr lang="ar-SA" sz="4000" dirty="0" smtClean="0"/>
              <a:t>،  لأن هدفهم هو إكمال ومتابعة نفس النشاط الذي قام </a:t>
            </a:r>
            <a:r>
              <a:rPr lang="ar-SA" sz="4000" dirty="0" err="1" smtClean="0"/>
              <a:t>به</a:t>
            </a:r>
            <a:r>
              <a:rPr lang="ar-SA" sz="4000" dirty="0" smtClean="0"/>
              <a:t> الأب مع تطويره وتحسينه</a:t>
            </a:r>
            <a:r>
              <a:rPr lang="fr-FR" sz="4000" dirty="0" smtClean="0"/>
              <a:t>.</a:t>
            </a:r>
            <a:endParaRPr lang="fr-FR" sz="6000" dirty="0" smtClean="0"/>
          </a:p>
          <a:p>
            <a:pPr>
              <a:buNone/>
            </a:pPr>
            <a:endParaRPr lang="fr-FR" dirty="0"/>
          </a:p>
        </p:txBody>
      </p:sp>
    </p:spTree>
  </p:cSld>
  <p:clrMapOvr>
    <a:masterClrMapping/>
  </p:clrMapOvr>
  <p:transition>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algn="ctr" rtl="1"/>
            <a:r>
              <a:rPr lang="ar-SA" sz="4000" b="1" dirty="0" smtClean="0">
                <a:solidFill>
                  <a:srgbClr val="FF0000"/>
                </a:solidFill>
              </a:rPr>
              <a:t>04-المقاول والتقاليد المقاولة</a:t>
            </a:r>
            <a:r>
              <a:rPr lang="fr-FR" sz="4000" b="1" dirty="0" smtClean="0">
                <a:solidFill>
                  <a:srgbClr val="FF0000"/>
                </a:solidFill>
              </a:rPr>
              <a:t> </a:t>
            </a:r>
            <a:r>
              <a:rPr lang="fr-FR" sz="4000" b="1" dirty="0" smtClean="0"/>
              <a:t>:</a:t>
            </a:r>
            <a:endParaRPr lang="fr-FR" sz="4000" dirty="0" smtClean="0"/>
          </a:p>
          <a:p>
            <a:pPr algn="r" rtl="1"/>
            <a:r>
              <a:rPr lang="ar-SA" sz="4000" dirty="0" smtClean="0"/>
              <a:t>وهذا النوع يغلب عليه الأفراد ذوي المستوى التعليم </a:t>
            </a:r>
            <a:r>
              <a:rPr lang="ar-SA" sz="4000" dirty="0" err="1" smtClean="0"/>
              <a:t>الإبتدائي</a:t>
            </a:r>
            <a:r>
              <a:rPr lang="ar-SA" sz="4000" dirty="0" smtClean="0"/>
              <a:t> و المتوسط وهم من عائلة تمارس التجارة أو المقاولة، لذلك هم لا يهتمون بالبحث عن عمل بعد الخروج من المدرسة لأن العمل مضمون وهم يبدؤون العمل في سن مبكرة، لديهم تجربة طويلة في المقاولة وهم من عائلات ذات تقاليد تجارية ، وهذا النوع أكثر إنتشارا من الأنواع الأخرى، هذا النوع من المقاولين يميلون لإقامة مقاولة عائلية  توفر مناصب شغل لأفراد العائلة، ولكن المقاولة التي يمارسونها ليست بالضرورة تلك التي بدأوا فيها، فالخبرة التي يحصلون عليها و العلاقات التي يكونونها تسمح لهم بمعرفة السوق ومتطلباته مما يجعلهم يغيرون نوع النشاط</a:t>
            </a:r>
            <a:r>
              <a:rPr lang="fr-FR" sz="4000" dirty="0" smtClean="0"/>
              <a:t> "</a:t>
            </a:r>
            <a:r>
              <a:rPr lang="ar-SA" sz="4000" dirty="0" smtClean="0"/>
              <a:t>أو يوسعونه ليشمل أنشطة أخرى</a:t>
            </a:r>
            <a:r>
              <a:rPr lang="fr-FR" sz="4000" dirty="0" smtClean="0"/>
              <a:t>" </a:t>
            </a:r>
          </a:p>
          <a:p>
            <a:pPr algn="r" rtl="1"/>
            <a:endParaRPr lang="fr-FR" sz="6000" dirty="0" smtClean="0"/>
          </a:p>
          <a:p>
            <a:pPr>
              <a:buNone/>
            </a:pPr>
            <a:endParaRPr lang="fr-FR" dirty="0"/>
          </a:p>
        </p:txBody>
      </p:sp>
    </p:spTree>
  </p:cSld>
  <p:clrMapOvr>
    <a:masterClrMapping/>
  </p:clrMapOvr>
  <p:transition>
    <p:comb/>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ctr" rtl="1"/>
            <a:r>
              <a:rPr lang="ar-DZ" sz="4000" b="1" dirty="0" smtClean="0">
                <a:solidFill>
                  <a:srgbClr val="FF0000"/>
                </a:solidFill>
              </a:rPr>
              <a:t>05-</a:t>
            </a:r>
            <a:r>
              <a:rPr lang="ar-SA" sz="4000" b="1" dirty="0" smtClean="0">
                <a:solidFill>
                  <a:srgbClr val="FF0000"/>
                </a:solidFill>
              </a:rPr>
              <a:t>المقاول العامل </a:t>
            </a:r>
            <a:r>
              <a:rPr lang="fr-FR" sz="4000" dirty="0" smtClean="0">
                <a:solidFill>
                  <a:srgbClr val="FF0000"/>
                </a:solidFill>
              </a:rPr>
              <a:t>:</a:t>
            </a:r>
          </a:p>
          <a:p>
            <a:pPr algn="r" rtl="1"/>
            <a:r>
              <a:rPr lang="ar-SA" sz="4000" dirty="0" smtClean="0"/>
              <a:t>وهو إما من  عمال إدارة أو عمال مؤهلين أو إطارات متوسطة، هدفهم الأساسي تحسين وضعهم المالي وهذا بسبب ضعف أجورهم وانخفاضها،وأيضا يخص الأفراد الذين يعانون من التسريح والبطالة أو الذين تخوفوا من فقدان مناصبهم مستقبلا نظرا للأزمة الاقتصادية التي تمر </a:t>
            </a:r>
            <a:r>
              <a:rPr lang="ar-SA" sz="4000" dirty="0" err="1" smtClean="0"/>
              <a:t>بها</a:t>
            </a:r>
            <a:r>
              <a:rPr lang="ar-SA" sz="4000" dirty="0" smtClean="0"/>
              <a:t>  البلاد فأغلب هؤلاء المقاولين </a:t>
            </a:r>
            <a:r>
              <a:rPr lang="ar-SA" sz="4000" dirty="0" err="1" smtClean="0"/>
              <a:t>أنشأوا</a:t>
            </a:r>
            <a:r>
              <a:rPr lang="ar-SA" sz="4000" dirty="0" smtClean="0"/>
              <a:t> مؤسساتهم في سنوات التسعينيات، وهم </a:t>
            </a:r>
            <a:r>
              <a:rPr lang="ar-SA" sz="4000" dirty="0" err="1" smtClean="0"/>
              <a:t>يشتغلون</a:t>
            </a:r>
            <a:r>
              <a:rPr lang="ar-SA" sz="4000" dirty="0" smtClean="0"/>
              <a:t> عادة في قطاع النشاط الذي مارسوه من قبل</a:t>
            </a:r>
            <a:r>
              <a:rPr lang="fr-FR" sz="4000" dirty="0" smtClean="0"/>
              <a:t> "</a:t>
            </a:r>
            <a:r>
              <a:rPr lang="ar-SA" sz="4000" dirty="0" smtClean="0"/>
              <a:t>ويعتمدون على المهارة الفردية </a:t>
            </a:r>
            <a:r>
              <a:rPr lang="ar-SA" sz="4000" dirty="0" err="1" smtClean="0"/>
              <a:t>و</a:t>
            </a:r>
            <a:r>
              <a:rPr lang="ar-SA" sz="4000" dirty="0" smtClean="0"/>
              <a:t> الشبكة الأسرية والمسار  المهني</a:t>
            </a:r>
            <a:endParaRPr lang="fr-FR" sz="4000" dirty="0" smtClean="0"/>
          </a:p>
          <a:p>
            <a:pPr>
              <a:buNone/>
            </a:pPr>
            <a:endParaRPr lang="fr-FR" dirty="0"/>
          </a:p>
        </p:txBody>
      </p:sp>
    </p:spTree>
  </p:cSld>
  <p:clrMapOvr>
    <a:masterClrMapping/>
  </p:clrMapOvr>
  <p:transition>
    <p:comb/>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214422"/>
          </a:xfr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txBody>
          <a:bodyPr>
            <a:normAutofit fontScale="90000"/>
          </a:bodyPr>
          <a:lstStyle/>
          <a:p>
            <a:pPr algn="ctr"/>
            <a:r>
              <a:rPr lang="ar-SA" sz="3600" dirty="0" smtClean="0">
                <a:solidFill>
                  <a:srgbClr val="FF0000"/>
                </a:solidFill>
              </a:rPr>
              <a:t>ثالثا :المقاولون الشباب بالجزائر(التركيز على المقاولات الصغيرة والمتوسطة)</a:t>
            </a:r>
            <a:r>
              <a:rPr lang="fr-FR" dirty="0" smtClean="0">
                <a:solidFill>
                  <a:srgbClr val="FF0000"/>
                </a:solidFill>
              </a:rPr>
              <a:t/>
            </a:r>
            <a:br>
              <a:rPr lang="fr-FR"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0" y="1071546"/>
            <a:ext cx="9144000" cy="5786454"/>
          </a:xfrm>
          <a:blipFill>
            <a:blip r:embed="rId2"/>
            <a:tile tx="0" ty="0" sx="100000" sy="100000" flip="none" algn="tl"/>
          </a:blipFill>
        </p:spPr>
        <p:txBody>
          <a:bodyPr/>
          <a:lstStyle/>
          <a:p>
            <a:pPr algn="r" rtl="1"/>
            <a:r>
              <a:rPr lang="ar-SA" sz="3200" dirty="0" smtClean="0"/>
              <a:t>في الفترة الأخيرة ظهرت وبقوة مجموعة من المقاولين الشباب من خريجي الجامعات </a:t>
            </a:r>
            <a:r>
              <a:rPr lang="ar-SA" sz="3200" dirty="0" err="1" smtClean="0"/>
              <a:t>و</a:t>
            </a:r>
            <a:r>
              <a:rPr lang="ar-SA" sz="3200" dirty="0" smtClean="0"/>
              <a:t> ممارسي الحرف والمشتغلين بالزراعة خصوصا ،وقد كان تنامي هذا النوع من المقاولين في إطار سياسة الدولة للقضاء على البطالة وتحقيق التنمية من خلال دعم و مرافقة مقاولة الشباب بعديد الأجهزة والقوانين المحفزة.</a:t>
            </a:r>
            <a:endParaRPr lang="fr-FR" sz="3200" dirty="0" smtClean="0"/>
          </a:p>
          <a:p>
            <a:pPr algn="r" rtl="1"/>
            <a:r>
              <a:rPr lang="ar-SA" sz="3200" dirty="0" smtClean="0"/>
              <a:t>وتتميز هذه الفئة من المقاولين بحداثة السن ،واعتماد المقاولة كسبيل للكسب والخروج من البطالة ومن ثم بناء المستقبل وعلى هذا الأساس يتشاركون طموحات واعدة و يملكون قدرات إبداعية واعدة خاصة في ظل حرية العمل</a:t>
            </a:r>
            <a:r>
              <a:rPr lang="fr-FR" sz="3200" dirty="0" smtClean="0"/>
              <a:t> , </a:t>
            </a:r>
            <a:r>
              <a:rPr lang="ar-SA" sz="3200" dirty="0" err="1" smtClean="0"/>
              <a:t>إنفرادية</a:t>
            </a:r>
            <a:r>
              <a:rPr lang="ar-SA" sz="3200" dirty="0" smtClean="0"/>
              <a:t> القرار </a:t>
            </a:r>
            <a:r>
              <a:rPr lang="ar-SA" sz="3200" dirty="0" err="1" smtClean="0"/>
              <a:t>و</a:t>
            </a:r>
            <a:r>
              <a:rPr lang="ar-SA" sz="3200" dirty="0" smtClean="0"/>
              <a:t> الملكية الخاصة التي توفرها لهم المقاولة الصغيرة</a:t>
            </a:r>
            <a:endParaRPr lang="fr-FR" sz="3200" dirty="0" smtClean="0"/>
          </a:p>
          <a:p>
            <a:pPr>
              <a:buNone/>
            </a:pPr>
            <a:endParaRPr lang="fr-FR" dirty="0"/>
          </a:p>
        </p:txBody>
      </p:sp>
    </p:spTree>
  </p:cSld>
  <p:clrMapOvr>
    <a:masterClrMapping/>
  </p:clrMapOvr>
  <p:transition>
    <p:comb/>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blipFill>
            <a:blip r:embed="rId2"/>
            <a:tile tx="0" ty="0" sx="100000" sy="100000" flip="none" algn="tl"/>
          </a:blipFill>
        </p:spPr>
        <p:txBody>
          <a:bodyPr>
            <a:normAutofit/>
          </a:bodyPr>
          <a:lstStyle/>
          <a:p>
            <a:pPr algn="r" rtl="1"/>
            <a:r>
              <a:rPr lang="ar-SA" dirty="0" smtClean="0"/>
              <a:t>ت</a:t>
            </a:r>
            <a:r>
              <a:rPr lang="ar-SA" sz="3600" dirty="0" smtClean="0"/>
              <a:t>زايدت المقاولات الصغيرة بشكل ملفت حيث وصل عددها في سنة </a:t>
            </a:r>
            <a:r>
              <a:rPr lang="fr-FR" sz="3600" dirty="0" smtClean="0"/>
              <a:t>2000 </a:t>
            </a:r>
            <a:r>
              <a:rPr lang="ar-SA" sz="3600" dirty="0" smtClean="0"/>
              <a:t>إلى 189552 مؤسسة ليرتفع إلى </a:t>
            </a:r>
            <a:r>
              <a:rPr lang="fr-FR" sz="3600" dirty="0" smtClean="0"/>
              <a:t>288587 </a:t>
            </a:r>
            <a:r>
              <a:rPr lang="ar-SA" sz="3600" dirty="0" smtClean="0"/>
              <a:t>مؤسسة في 2003</a:t>
            </a:r>
            <a:endParaRPr lang="fr-FR" sz="3600" dirty="0" smtClean="0"/>
          </a:p>
          <a:p>
            <a:pPr algn="r" rtl="1"/>
            <a:r>
              <a:rPr lang="ar-SA" sz="3600" dirty="0" smtClean="0"/>
              <a:t>و تختلف كثافة المؤسسات الصغيرة </a:t>
            </a:r>
            <a:r>
              <a:rPr lang="ar-SA" sz="3600" dirty="0" err="1" smtClean="0"/>
              <a:t>و</a:t>
            </a:r>
            <a:r>
              <a:rPr lang="ar-SA" sz="3600" dirty="0" smtClean="0"/>
              <a:t> المتوسطة في الجزائر من قطاع إلى آخر</a:t>
            </a:r>
            <a:r>
              <a:rPr lang="fr-FR" sz="3600" dirty="0" smtClean="0"/>
              <a:t> ,</a:t>
            </a:r>
            <a:r>
              <a:rPr lang="ar-SA" sz="3600" dirty="0" smtClean="0"/>
              <a:t>حيث </a:t>
            </a:r>
            <a:r>
              <a:rPr lang="ar-SA" sz="3600" dirty="0" err="1" smtClean="0"/>
              <a:t>تتكثف</a:t>
            </a:r>
            <a:r>
              <a:rPr lang="ar-SA" sz="3600" dirty="0" smtClean="0"/>
              <a:t> بشكل كبير في القطاع الخاص بنسبة </a:t>
            </a:r>
            <a:r>
              <a:rPr lang="fr-FR" sz="3600" dirty="0" smtClean="0"/>
              <a:t>%72 </a:t>
            </a:r>
            <a:r>
              <a:rPr lang="ar-SA" sz="3600" dirty="0" smtClean="0"/>
              <a:t>ثم يليها قطاع الحرفيين بكثافة </a:t>
            </a:r>
            <a:r>
              <a:rPr lang="fr-FR" sz="3600" dirty="0" smtClean="0"/>
              <a:t>27,67 % ,</a:t>
            </a:r>
            <a:r>
              <a:rPr lang="ar-SA" sz="3600" dirty="0" smtClean="0"/>
              <a:t>و تقل بالنسبة للقطاع العام حيث تصل إلى </a:t>
            </a:r>
            <a:r>
              <a:rPr lang="fr-FR" sz="3600" dirty="0" smtClean="0"/>
              <a:t>0,27 % </a:t>
            </a:r>
            <a:r>
              <a:rPr lang="ar-SA" sz="3600" dirty="0" smtClean="0"/>
              <a:t>و تتوزع هذه المؤسسات في الجزائر توزيعا جغرافيا غير متساوي عبر ولايات الوطن</a:t>
            </a:r>
            <a:r>
              <a:rPr lang="fr-FR" sz="3600" dirty="0" smtClean="0"/>
              <a:t> , </a:t>
            </a:r>
            <a:r>
              <a:rPr lang="ar-SA" sz="3600" dirty="0" smtClean="0"/>
              <a:t>حيث تتواجد بكثافة </a:t>
            </a:r>
            <a:r>
              <a:rPr lang="ar-SA" sz="3600" dirty="0" err="1" smtClean="0"/>
              <a:t>و</a:t>
            </a:r>
            <a:r>
              <a:rPr lang="ar-SA" sz="3600" dirty="0" smtClean="0"/>
              <a:t> قوة في الولايات الشمالية لتوفر البنية التحتية الجيدة  والمناخ المناسب </a:t>
            </a:r>
            <a:r>
              <a:rPr lang="ar-SA" sz="3600" dirty="0" err="1" smtClean="0"/>
              <a:t>للإستثمار</a:t>
            </a:r>
            <a:r>
              <a:rPr lang="ar-SA" sz="3600" dirty="0" smtClean="0"/>
              <a:t> بالمقارنة بالمناطق الأخرى</a:t>
            </a:r>
            <a:r>
              <a:rPr lang="ar-DZ" sz="3600" dirty="0" smtClean="0"/>
              <a:t> </a:t>
            </a:r>
            <a:endParaRPr lang="fr-FR" sz="3600" dirty="0" smtClean="0"/>
          </a:p>
          <a:p>
            <a:endParaRPr lang="fr-FR" dirty="0"/>
          </a:p>
        </p:txBody>
      </p:sp>
    </p:spTree>
  </p:cSld>
  <p:clrMapOvr>
    <a:masterClrMapping/>
  </p:clrMapOvr>
  <p:transition>
    <p:comb/>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blipFill>
            <a:blip r:embed="rId2"/>
            <a:tile tx="0" ty="0" sx="100000" sy="100000" flip="none" algn="tl"/>
          </a:blipFill>
        </p:spPr>
        <p:txBody>
          <a:bodyPr/>
          <a:lstStyle/>
          <a:p>
            <a:r>
              <a:rPr lang="ar-SA" b="1" dirty="0" smtClean="0"/>
              <a:t>أبرز العوامل المؤثرة في  المقاول الجزائري :</a:t>
            </a:r>
            <a:endParaRPr lang="fr-FR" dirty="0"/>
          </a:p>
        </p:txBody>
      </p:sp>
      <p:graphicFrame>
        <p:nvGraphicFramePr>
          <p:cNvPr id="4" name="Espace réservé du contenu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comb/>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500174"/>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rmAutofit fontScale="90000"/>
          </a:bodyPr>
          <a:lstStyle/>
          <a:p>
            <a:pPr lvl="0" algn="ctr"/>
            <a:r>
              <a:rPr lang="ar-DZ" sz="3600" dirty="0" smtClean="0">
                <a:solidFill>
                  <a:srgbClr val="FF0000"/>
                </a:solidFill>
              </a:rPr>
              <a:t>01-</a:t>
            </a:r>
            <a:r>
              <a:rPr lang="ar-SA" sz="3600" dirty="0" smtClean="0">
                <a:solidFill>
                  <a:srgbClr val="FF0000"/>
                </a:solidFill>
              </a:rPr>
              <a:t>تأثير تقاليد وأعراف المجتمع على العقلانية  الاقتصادية للمقاول الجزائري</a:t>
            </a:r>
            <a:r>
              <a:rPr lang="ar-SA" b="1" dirty="0" smtClean="0">
                <a:solidFill>
                  <a:srgbClr val="FF0000"/>
                </a:solidFill>
              </a:rPr>
              <a:t>:</a:t>
            </a:r>
            <a:r>
              <a:rPr lang="fr-FR" dirty="0" smtClean="0"/>
              <a:t/>
            </a:r>
            <a:br>
              <a:rPr lang="fr-FR" dirty="0" smtClean="0"/>
            </a:br>
            <a:endParaRPr lang="fr-FR" dirty="0"/>
          </a:p>
        </p:txBody>
      </p:sp>
      <p:sp>
        <p:nvSpPr>
          <p:cNvPr id="3" name="Espace réservé du contenu 2"/>
          <p:cNvSpPr>
            <a:spLocks noGrp="1"/>
          </p:cNvSpPr>
          <p:nvPr>
            <p:ph idx="1"/>
          </p:nvPr>
        </p:nvSpPr>
        <p:spPr>
          <a:xfrm>
            <a:off x="0" y="928670"/>
            <a:ext cx="9144000" cy="5929330"/>
          </a:xfrm>
          <a:blipFill>
            <a:blip r:embed="rId2"/>
            <a:tile tx="0" ty="0" sx="100000" sy="100000" flip="none" algn="tl"/>
          </a:blipFill>
        </p:spPr>
        <p:txBody>
          <a:bodyPr>
            <a:normAutofit/>
          </a:bodyPr>
          <a:lstStyle/>
          <a:p>
            <a:pPr algn="r" rtl="1"/>
            <a:r>
              <a:rPr lang="ar-SA" dirty="0" smtClean="0"/>
              <a:t>سنحاول توضيح الفكرة من خلال عرض دراسات متخصصة ميدانية</a:t>
            </a:r>
            <a:endParaRPr lang="fr-FR" dirty="0" smtClean="0"/>
          </a:p>
          <a:p>
            <a:pPr algn="r" rtl="1"/>
            <a:r>
              <a:rPr lang="ar-SA" dirty="0" smtClean="0"/>
              <a:t>تبرز الفكرة أعلاه من خلال دراسة </a:t>
            </a:r>
            <a:r>
              <a:rPr lang="fr-FR" dirty="0" smtClean="0"/>
              <a:t>"</a:t>
            </a:r>
            <a:r>
              <a:rPr lang="ar-SA" dirty="0" err="1" smtClean="0"/>
              <a:t>جلوات</a:t>
            </a:r>
            <a:r>
              <a:rPr lang="ar-SA" dirty="0" smtClean="0"/>
              <a:t> نورين</a:t>
            </a:r>
            <a:r>
              <a:rPr lang="fr-FR" dirty="0" smtClean="0"/>
              <a:t>" DJELOUAT </a:t>
            </a:r>
            <a:r>
              <a:rPr lang="ar-SA" dirty="0" smtClean="0"/>
              <a:t>الذي جمع  في دراسته 41 مقاول كانوا تجارا ليتحول إلى الصناعة سنة</a:t>
            </a:r>
            <a:r>
              <a:rPr lang="fr-FR" dirty="0" smtClean="0"/>
              <a:t> 1966</a:t>
            </a:r>
            <a:r>
              <a:rPr lang="ar-SA" dirty="0" smtClean="0"/>
              <a:t>محاولا الوقوف على  الفعالية الاقتصادية القائمة على تقاليد العمل المنظمة وفق العقلانية</a:t>
            </a:r>
            <a:r>
              <a:rPr lang="ar-DZ" dirty="0" smtClean="0"/>
              <a:t> </a:t>
            </a:r>
            <a:r>
              <a:rPr lang="ar-SA" dirty="0" smtClean="0"/>
              <a:t>الاقتصادية </a:t>
            </a:r>
            <a:r>
              <a:rPr lang="ar-SA" dirty="0" err="1" smtClean="0"/>
              <a:t>الاوروبية</a:t>
            </a:r>
            <a:r>
              <a:rPr lang="ar-SA" dirty="0" smtClean="0"/>
              <a:t> والممارسات المحلية المميزة لمجتمعنا، متسائلا عن هل من سبيل لتعايشها معا؟ وتوصل </a:t>
            </a:r>
            <a:r>
              <a:rPr lang="ar-SA" dirty="0" err="1" smtClean="0"/>
              <a:t>الى</a:t>
            </a:r>
            <a:r>
              <a:rPr lang="ar-SA" dirty="0" smtClean="0"/>
              <a:t> أن:</a:t>
            </a:r>
            <a:endParaRPr lang="fr-FR" dirty="0" smtClean="0"/>
          </a:p>
          <a:p>
            <a:pPr algn="r" rtl="1"/>
            <a:r>
              <a:rPr lang="fr-FR" b="1" dirty="0" smtClean="0"/>
              <a:t>- </a:t>
            </a:r>
            <a:r>
              <a:rPr lang="ar-SA" b="1" dirty="0" smtClean="0"/>
              <a:t>عملية التوظيف </a:t>
            </a:r>
            <a:r>
              <a:rPr lang="ar-SA" dirty="0" smtClean="0"/>
              <a:t>تتم على أساس الشبكة </a:t>
            </a:r>
            <a:r>
              <a:rPr lang="ar-SA" dirty="0" err="1" smtClean="0"/>
              <a:t>العلائقية</a:t>
            </a:r>
            <a:r>
              <a:rPr lang="ar-SA" dirty="0" smtClean="0"/>
              <a:t> التقليدية ذات المرجعية الكاريزمية</a:t>
            </a:r>
            <a:r>
              <a:rPr lang="ar-DZ" dirty="0" smtClean="0"/>
              <a:t>(</a:t>
            </a:r>
            <a:r>
              <a:rPr lang="ar-SA" dirty="0" smtClean="0"/>
              <a:t>العائلة، الجهة</a:t>
            </a:r>
            <a:r>
              <a:rPr lang="fr-FR" dirty="0" smtClean="0"/>
              <a:t>...</a:t>
            </a:r>
            <a:r>
              <a:rPr lang="ar-SA" dirty="0" smtClean="0"/>
              <a:t>الخ)</a:t>
            </a:r>
            <a:endParaRPr lang="fr-FR" dirty="0" smtClean="0"/>
          </a:p>
          <a:p>
            <a:pPr algn="r" rtl="1"/>
            <a:r>
              <a:rPr lang="fr-FR" b="1" dirty="0" smtClean="0"/>
              <a:t>- </a:t>
            </a:r>
            <a:r>
              <a:rPr lang="ar-SA" b="1" dirty="0" smtClean="0"/>
              <a:t>التسيير </a:t>
            </a:r>
            <a:r>
              <a:rPr lang="ar-SA" dirty="0" smtClean="0"/>
              <a:t>قائم على مدى التحكم في العلاقات الشخصية </a:t>
            </a:r>
            <a:r>
              <a:rPr lang="ar-SA" dirty="0" err="1" smtClean="0"/>
              <a:t>و</a:t>
            </a:r>
            <a:r>
              <a:rPr lang="ar-SA" dirty="0" smtClean="0"/>
              <a:t> استعمال الرمزي</a:t>
            </a:r>
            <a:r>
              <a:rPr lang="fr-FR" dirty="0" smtClean="0"/>
              <a:t>.</a:t>
            </a:r>
          </a:p>
          <a:p>
            <a:pPr algn="r" rtl="1">
              <a:buNone/>
            </a:pPr>
            <a:endParaRPr lang="ar-DZ" dirty="0" smtClean="0"/>
          </a:p>
          <a:p>
            <a:pPr algn="r" rtl="1">
              <a:buNone/>
            </a:pPr>
            <a:r>
              <a:rPr lang="ar-SA" dirty="0" smtClean="0"/>
              <a:t>وهو بهذا أكد التأثير العميق للطبيعة الاجتماعية للمجتمع الجزائري (علاقات القرابة ،الإنتماء....)على حساب الفعالية الاقتصادية للمقاولة.</a:t>
            </a:r>
            <a:endParaRPr lang="fr-FR" dirty="0" smtClean="0"/>
          </a:p>
          <a:p>
            <a:pPr algn="r">
              <a:buNone/>
            </a:pPr>
            <a:r>
              <a:rPr lang="ar-DZ" dirty="0" smtClean="0"/>
              <a:t> </a:t>
            </a:r>
            <a:endParaRPr lang="fr-FR" dirty="0" smtClean="0"/>
          </a:p>
          <a:p>
            <a:pPr algn="r" rtl="1"/>
            <a:endParaRPr lang="fr-FR" dirty="0"/>
          </a:p>
        </p:txBody>
      </p:sp>
    </p:spTree>
  </p:cSld>
  <p:clrMapOvr>
    <a:masterClrMapping/>
  </p:clrMapOvr>
  <p:transition>
    <p:comb/>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500174"/>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rmAutofit fontScale="90000"/>
          </a:bodyPr>
          <a:lstStyle/>
          <a:p>
            <a:pPr lvl="0" algn="ctr"/>
            <a:r>
              <a:rPr lang="ar-DZ" sz="3600" dirty="0" smtClean="0">
                <a:solidFill>
                  <a:srgbClr val="FF0000"/>
                </a:solidFill>
              </a:rPr>
              <a:t>02-</a:t>
            </a:r>
            <a:r>
              <a:rPr lang="ar-SA" sz="3600" dirty="0" smtClean="0">
                <a:solidFill>
                  <a:srgbClr val="FF0000"/>
                </a:solidFill>
              </a:rPr>
              <a:t>تأثير تقاليد وأعراف المجتمع على العقلانية  الاقتصادية للمقاول الجزائري</a:t>
            </a:r>
            <a:r>
              <a:rPr lang="ar-SA" b="1" dirty="0" smtClean="0">
                <a:solidFill>
                  <a:srgbClr val="FF0000"/>
                </a:solidFill>
              </a:rPr>
              <a:t>:</a:t>
            </a:r>
            <a:r>
              <a:rPr lang="fr-FR" dirty="0" smtClean="0"/>
              <a:t/>
            </a:r>
            <a:br>
              <a:rPr lang="fr-FR" dirty="0" smtClean="0"/>
            </a:br>
            <a:endParaRPr lang="fr-FR" dirty="0"/>
          </a:p>
        </p:txBody>
      </p:sp>
      <p:sp>
        <p:nvSpPr>
          <p:cNvPr id="3" name="Espace réservé du contenu 2"/>
          <p:cNvSpPr>
            <a:spLocks noGrp="1"/>
          </p:cNvSpPr>
          <p:nvPr>
            <p:ph idx="1"/>
          </p:nvPr>
        </p:nvSpPr>
        <p:spPr>
          <a:xfrm>
            <a:off x="0" y="928670"/>
            <a:ext cx="9144000" cy="5929330"/>
          </a:xfrm>
          <a:blipFill>
            <a:blip r:embed="rId2"/>
            <a:tile tx="0" ty="0" sx="100000" sy="100000" flip="none" algn="tl"/>
          </a:blipFill>
        </p:spPr>
        <p:txBody>
          <a:bodyPr>
            <a:noAutofit/>
          </a:bodyPr>
          <a:lstStyle/>
          <a:p>
            <a:pPr algn="r" rtl="1"/>
            <a:r>
              <a:rPr lang="ar-SA" sz="2400" dirty="0" smtClean="0"/>
              <a:t>وفي الإطار نفسه (تأثير العلاقات الاجتماعية على أداء المقاول الجزائري) لاحظ</a:t>
            </a:r>
            <a:r>
              <a:rPr lang="fr-FR" sz="2400" dirty="0" smtClean="0"/>
              <a:t> "</a:t>
            </a:r>
            <a:r>
              <a:rPr lang="ar-SA" sz="2400" dirty="0" smtClean="0"/>
              <a:t>أحمد هني</a:t>
            </a:r>
            <a:r>
              <a:rPr lang="fr-FR" sz="2400" dirty="0" smtClean="0"/>
              <a:t>" </a:t>
            </a:r>
            <a:r>
              <a:rPr lang="ar-SA" sz="2400" dirty="0" smtClean="0"/>
              <a:t>أن رب العمل الجزائري والذي يطلق عليه تسمية رب العمل</a:t>
            </a:r>
            <a:r>
              <a:rPr lang="fr-FR" sz="2400" dirty="0" smtClean="0"/>
              <a:t> </a:t>
            </a:r>
            <a:r>
              <a:rPr lang="fr-FR" sz="2400" b="1" dirty="0" smtClean="0">
                <a:solidFill>
                  <a:srgbClr val="FF0000"/>
                </a:solidFill>
              </a:rPr>
              <a:t>"</a:t>
            </a:r>
            <a:r>
              <a:rPr lang="ar-SA" sz="2400" b="1" dirty="0" smtClean="0">
                <a:solidFill>
                  <a:srgbClr val="FF0000"/>
                </a:solidFill>
              </a:rPr>
              <a:t>الشيخ</a:t>
            </a:r>
            <a:r>
              <a:rPr lang="fr-FR" sz="2400" b="1" dirty="0" smtClean="0">
                <a:solidFill>
                  <a:srgbClr val="FF0000"/>
                </a:solidFill>
              </a:rPr>
              <a:t>"</a:t>
            </a:r>
            <a:r>
              <a:rPr lang="ar-SA" sz="2400" dirty="0" smtClean="0"/>
              <a:t>، يتمثل سعيه في ضمان استمرارية وجود مؤسسة من خلال اعتماده على تكوين شبكة </a:t>
            </a:r>
            <a:r>
              <a:rPr lang="ar-SA" sz="2400" dirty="0" err="1" smtClean="0">
                <a:solidFill>
                  <a:srgbClr val="FF0000"/>
                </a:solidFill>
              </a:rPr>
              <a:t>زبائنية</a:t>
            </a:r>
            <a:r>
              <a:rPr lang="ar-SA" sz="2400" dirty="0" smtClean="0">
                <a:solidFill>
                  <a:srgbClr val="FF0000"/>
                </a:solidFill>
              </a:rPr>
              <a:t> </a:t>
            </a:r>
            <a:r>
              <a:rPr lang="ar-SA" sz="2400" dirty="0" smtClean="0"/>
              <a:t>من جهة ومن جهة أخرى خلق </a:t>
            </a:r>
            <a:r>
              <a:rPr lang="ar-SA" sz="2400" dirty="0" smtClean="0">
                <a:solidFill>
                  <a:srgbClr val="FF0000"/>
                </a:solidFill>
              </a:rPr>
              <a:t>الولاء والوفاء </a:t>
            </a:r>
            <a:r>
              <a:rPr lang="ar-SA" sz="2400" dirty="0" smtClean="0"/>
              <a:t>لدى العمال حماية للإنتاج </a:t>
            </a:r>
            <a:r>
              <a:rPr lang="ar-SA" sz="2400" dirty="0" err="1" smtClean="0"/>
              <a:t>واستمراريته</a:t>
            </a:r>
            <a:r>
              <a:rPr lang="ar-SA" sz="2400" dirty="0" smtClean="0"/>
              <a:t> وكذلك حماية لأسرار العمل، وبما أن الرفع من الأجر يؤثر على أر </a:t>
            </a:r>
            <a:r>
              <a:rPr lang="ar-DZ" sz="2400" dirty="0" err="1" smtClean="0"/>
              <a:t>با</a:t>
            </a:r>
            <a:r>
              <a:rPr lang="ar-SA" sz="2400" dirty="0" err="1" smtClean="0"/>
              <a:t>حه</a:t>
            </a:r>
            <a:r>
              <a:rPr lang="ar-SA" sz="2400" dirty="0" smtClean="0"/>
              <a:t> فإن المقاول</a:t>
            </a:r>
            <a:r>
              <a:rPr lang="fr-FR" sz="2400" dirty="0" smtClean="0"/>
              <a:t> "</a:t>
            </a:r>
            <a:r>
              <a:rPr lang="ar-SA" sz="2400" dirty="0" smtClean="0"/>
              <a:t>الشيخ</a:t>
            </a:r>
            <a:r>
              <a:rPr lang="fr-FR" sz="2400" dirty="0" smtClean="0"/>
              <a:t>" </a:t>
            </a:r>
            <a:r>
              <a:rPr lang="ar-SA" sz="2400" dirty="0" smtClean="0"/>
              <a:t>يسع</a:t>
            </a:r>
            <a:r>
              <a:rPr lang="ar-DZ" sz="2400" dirty="0" smtClean="0"/>
              <a:t>ى </a:t>
            </a:r>
            <a:r>
              <a:rPr lang="ar-SA" sz="2400" dirty="0" smtClean="0"/>
              <a:t>إلى </a:t>
            </a:r>
            <a:r>
              <a:rPr lang="ar-SA" sz="2400" dirty="0" smtClean="0">
                <a:solidFill>
                  <a:srgbClr val="FF0000"/>
                </a:solidFill>
              </a:rPr>
              <a:t>توظيف أفراد العائلة</a:t>
            </a:r>
            <a:r>
              <a:rPr lang="ar-SA" sz="2400" dirty="0" smtClean="0"/>
              <a:t>، القبيلة، الجهة</a:t>
            </a:r>
            <a:r>
              <a:rPr lang="fr-FR" sz="2400" dirty="0" smtClean="0"/>
              <a:t>...</a:t>
            </a:r>
            <a:r>
              <a:rPr lang="ar-SA" sz="2400" dirty="0" smtClean="0"/>
              <a:t>الخ وفي نفس الوقت يقوم بمنحهم </a:t>
            </a:r>
            <a:r>
              <a:rPr lang="ar-SA" sz="2400" dirty="0" smtClean="0">
                <a:solidFill>
                  <a:srgbClr val="FF0000"/>
                </a:solidFill>
              </a:rPr>
              <a:t>امتيازات</a:t>
            </a:r>
            <a:r>
              <a:rPr lang="ar-SA" sz="2400" dirty="0" smtClean="0"/>
              <a:t> ذات طابع اجتماعي وديني</a:t>
            </a:r>
            <a:r>
              <a:rPr lang="fr-FR" sz="2400" dirty="0" smtClean="0"/>
              <a:t> (</a:t>
            </a:r>
            <a:r>
              <a:rPr lang="ar-SA" sz="2400" dirty="0" smtClean="0"/>
              <a:t>مصاريف الزواج، الحج، العمرة، التكفل ببعض المشاكل الأخرى كالمرض، التوسط لهم لحل بعض مشاكلهم</a:t>
            </a:r>
            <a:r>
              <a:rPr lang="fr-FR" sz="2400" dirty="0" smtClean="0"/>
              <a:t>...</a:t>
            </a:r>
            <a:r>
              <a:rPr lang="ar-SA" sz="2400" dirty="0" smtClean="0"/>
              <a:t>الخ</a:t>
            </a:r>
            <a:r>
              <a:rPr lang="fr-FR" sz="2400" dirty="0" smtClean="0"/>
              <a:t>) </a:t>
            </a:r>
            <a:r>
              <a:rPr lang="ar-SA" sz="2400" dirty="0" smtClean="0"/>
              <a:t>وبما أنه رجل متدين </a:t>
            </a:r>
            <a:r>
              <a:rPr lang="ar-SA" sz="2400" dirty="0" err="1" smtClean="0"/>
              <a:t>وسلوكاته</a:t>
            </a:r>
            <a:r>
              <a:rPr lang="ar-SA" sz="2400" dirty="0" smtClean="0"/>
              <a:t> جيدة فهذا يجعله</a:t>
            </a:r>
            <a:r>
              <a:rPr lang="fr-FR" sz="2400" dirty="0" smtClean="0"/>
              <a:t> "</a:t>
            </a:r>
            <a:r>
              <a:rPr lang="ar-SA" sz="2400" dirty="0" smtClean="0"/>
              <a:t>الشيخ</a:t>
            </a:r>
            <a:r>
              <a:rPr lang="fr-FR" sz="2400" dirty="0" smtClean="0"/>
              <a:t>". </a:t>
            </a:r>
            <a:r>
              <a:rPr lang="ar-SA" sz="2400" dirty="0" smtClean="0"/>
              <a:t>أما عن الكفاءة والفعالية الخاصة لمؤسسة فهي ليست اقتصادية، بل قائمة على مدى </a:t>
            </a:r>
            <a:r>
              <a:rPr lang="ar-SA" sz="2400" dirty="0" smtClean="0">
                <a:solidFill>
                  <a:srgbClr val="FF0000"/>
                </a:solidFill>
              </a:rPr>
              <a:t>قدرة رب العمل على توزيع والتحكم في الرمزية </a:t>
            </a:r>
            <a:r>
              <a:rPr lang="ar-SA" sz="2400" dirty="0" smtClean="0"/>
              <a:t>وهذا ما أسماه هني </a:t>
            </a:r>
            <a:r>
              <a:rPr lang="ar-DZ" sz="2400" dirty="0" smtClean="0"/>
              <a:t>ا</a:t>
            </a:r>
            <a:r>
              <a:rPr lang="ar-SA" sz="2400" dirty="0" smtClean="0"/>
              <a:t>لنمط</a:t>
            </a:r>
            <a:r>
              <a:rPr lang="fr-FR" sz="2400" dirty="0" smtClean="0"/>
              <a:t> "</a:t>
            </a:r>
            <a:r>
              <a:rPr lang="ar-SA" sz="2400" dirty="0" smtClean="0"/>
              <a:t>الأخوي</a:t>
            </a:r>
            <a:r>
              <a:rPr lang="fr-FR" sz="2400" dirty="0" smtClean="0"/>
              <a:t>" </a:t>
            </a:r>
            <a:r>
              <a:rPr lang="ar-SA" sz="2400" dirty="0" smtClean="0"/>
              <a:t>والذي يعمل وفقا لحجم المؤسسة، حيث أن </a:t>
            </a:r>
            <a:r>
              <a:rPr lang="ar-SA" sz="2400" u="sng" dirty="0" smtClean="0"/>
              <a:t>المؤسسات الكبيرة </a:t>
            </a:r>
            <a:r>
              <a:rPr lang="ar-SA" sz="2400" dirty="0" smtClean="0"/>
              <a:t>لا يمكنها التحكم في التوظيف القائم على العائلة، القبيلة، الجهة وإنما تستعين بجهات أخرى وهذا ما يؤدي إلى خلق </a:t>
            </a:r>
            <a:r>
              <a:rPr lang="ar-SA" sz="2400" u="sng" dirty="0" smtClean="0"/>
              <a:t>صراعات للسيطرة</a:t>
            </a:r>
            <a:r>
              <a:rPr lang="ar-DZ" sz="2400" u="sng" dirty="0" smtClean="0"/>
              <a:t> </a:t>
            </a:r>
            <a:r>
              <a:rPr lang="ar-SA" sz="2400" dirty="0" smtClean="0"/>
              <a:t>داخل المؤسسة</a:t>
            </a:r>
            <a:r>
              <a:rPr lang="fr-FR" sz="2400" dirty="0" smtClean="0"/>
              <a:t>.</a:t>
            </a:r>
            <a:endParaRPr lang="fr-FR" sz="2800" dirty="0" smtClean="0"/>
          </a:p>
          <a:p>
            <a:pPr>
              <a:buNone/>
            </a:pPr>
            <a:r>
              <a:rPr lang="ar-DZ" sz="2800" dirty="0" smtClean="0"/>
              <a:t> </a:t>
            </a:r>
            <a:endParaRPr lang="fr-FR" sz="2800" dirty="0"/>
          </a:p>
        </p:txBody>
      </p:sp>
    </p:spTree>
  </p:cSld>
  <p:clrMapOvr>
    <a:masterClrMapping/>
  </p:clrMapOvr>
  <p:transition>
    <p:comb/>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500174"/>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rmAutofit fontScale="90000"/>
          </a:bodyPr>
          <a:lstStyle/>
          <a:p>
            <a:pPr lvl="0" algn="ctr"/>
            <a:r>
              <a:rPr lang="ar-DZ" sz="3600" dirty="0" smtClean="0">
                <a:solidFill>
                  <a:srgbClr val="FF0000"/>
                </a:solidFill>
              </a:rPr>
              <a:t>02-أهمية رأس المال الاجتماعي للمقاول الجزائري</a:t>
            </a:r>
            <a:r>
              <a:rPr lang="ar-SA" b="1" dirty="0" smtClean="0">
                <a:solidFill>
                  <a:srgbClr val="FF0000"/>
                </a:solidFill>
              </a:rPr>
              <a:t>:</a:t>
            </a:r>
            <a:r>
              <a:rPr lang="fr-FR" dirty="0" smtClean="0"/>
              <a:t/>
            </a:r>
            <a:br>
              <a:rPr lang="fr-FR" dirty="0" smtClean="0"/>
            </a:br>
            <a:endParaRPr lang="fr-FR" dirty="0"/>
          </a:p>
        </p:txBody>
      </p:sp>
      <p:sp>
        <p:nvSpPr>
          <p:cNvPr id="3" name="Espace réservé du contenu 2"/>
          <p:cNvSpPr>
            <a:spLocks noGrp="1"/>
          </p:cNvSpPr>
          <p:nvPr>
            <p:ph idx="1"/>
          </p:nvPr>
        </p:nvSpPr>
        <p:spPr>
          <a:xfrm>
            <a:off x="0" y="928670"/>
            <a:ext cx="9144000" cy="5929330"/>
          </a:xfrm>
          <a:blipFill>
            <a:blip r:embed="rId2"/>
            <a:tile tx="0" ty="0" sx="100000" sy="100000" flip="none" algn="tl"/>
          </a:blipFill>
        </p:spPr>
        <p:txBody>
          <a:bodyPr/>
          <a:lstStyle/>
          <a:p>
            <a:pPr algn="r" rtl="1"/>
            <a:r>
              <a:rPr lang="ar-SA" dirty="0" smtClean="0"/>
              <a:t>من أجل إنشاء مشروع وتحقيق النجاح المطلوب يجب أن يتوفر للشخص رأس المال، ويمكن</a:t>
            </a:r>
            <a:r>
              <a:rPr lang="ar-DZ" dirty="0" smtClean="0"/>
              <a:t> </a:t>
            </a:r>
            <a:r>
              <a:rPr lang="ar-SA" dirty="0" smtClean="0"/>
              <a:t>تقسيم الرأس المال إلى نوعين رأس المال مادي </a:t>
            </a:r>
            <a:r>
              <a:rPr lang="ar-SA" dirty="0" err="1" smtClean="0"/>
              <a:t>أوالنقدي</a:t>
            </a:r>
            <a:r>
              <a:rPr lang="ar-SA" dirty="0" smtClean="0"/>
              <a:t> والرأس المال </a:t>
            </a:r>
            <a:r>
              <a:rPr lang="ar-SA" dirty="0" err="1" smtClean="0"/>
              <a:t>الإجتماعي</a:t>
            </a:r>
            <a:r>
              <a:rPr lang="fr-FR" dirty="0" smtClean="0"/>
              <a:t> :</a:t>
            </a:r>
          </a:p>
          <a:p>
            <a:pPr algn="r" rtl="1"/>
            <a:r>
              <a:rPr lang="ar-SA" b="1" dirty="0" smtClean="0"/>
              <a:t>بالنسبة لرأس المال المادي</a:t>
            </a:r>
            <a:r>
              <a:rPr lang="ar-SA" dirty="0" smtClean="0"/>
              <a:t> فهو القيمة النقدية التي يجب أن تتوفر للفرد من أجل إنشاء مشروع، </a:t>
            </a:r>
            <a:r>
              <a:rPr lang="ar-SA" dirty="0" err="1" smtClean="0"/>
              <a:t>و</a:t>
            </a:r>
            <a:r>
              <a:rPr lang="ar-SA" dirty="0" smtClean="0"/>
              <a:t> أما بالنسبة </a:t>
            </a:r>
            <a:r>
              <a:rPr lang="ar-SA" b="1" dirty="0" smtClean="0"/>
              <a:t>لرأس المال </a:t>
            </a:r>
            <a:r>
              <a:rPr lang="ar-SA" b="1" dirty="0" err="1" smtClean="0"/>
              <a:t>الإجتماعي</a:t>
            </a:r>
            <a:r>
              <a:rPr lang="ar-SA" dirty="0" smtClean="0"/>
              <a:t> فهو المعبر في كثير من الأحيان لأصحاب المشاريع من أجل إقامته </a:t>
            </a:r>
            <a:r>
              <a:rPr lang="ar-SA" dirty="0" err="1" smtClean="0"/>
              <a:t>وإستمراره</a:t>
            </a:r>
            <a:r>
              <a:rPr lang="ar-SA" dirty="0" smtClean="0"/>
              <a:t> وتطويره، ويعرف</a:t>
            </a:r>
            <a:r>
              <a:rPr lang="fr-FR" dirty="0" smtClean="0"/>
              <a:t> (</a:t>
            </a:r>
            <a:r>
              <a:rPr lang="ar-SA" dirty="0" err="1" smtClean="0"/>
              <a:t>بورديو</a:t>
            </a:r>
            <a:r>
              <a:rPr lang="fr-FR" dirty="0" smtClean="0"/>
              <a:t>) </a:t>
            </a:r>
            <a:r>
              <a:rPr lang="ar-SA" dirty="0" smtClean="0"/>
              <a:t>رأس المال </a:t>
            </a:r>
            <a:r>
              <a:rPr lang="ar-SA" dirty="0" err="1" smtClean="0"/>
              <a:t>الإجتماعي</a:t>
            </a:r>
            <a:r>
              <a:rPr lang="ar-SA" dirty="0" smtClean="0"/>
              <a:t> على أنه</a:t>
            </a:r>
            <a:r>
              <a:rPr lang="fr-FR" dirty="0" smtClean="0"/>
              <a:t> " </a:t>
            </a:r>
            <a:r>
              <a:rPr lang="ar-SA" dirty="0" smtClean="0"/>
              <a:t>مجموع الموارد الحالية المرتبطة بما نملك من شبكة دائمة من العلاقات أكثر أو أقل بناء بالمعارف </a:t>
            </a:r>
            <a:r>
              <a:rPr lang="ar-SA" dirty="0" err="1" smtClean="0"/>
              <a:t>أوالمصالح</a:t>
            </a:r>
            <a:r>
              <a:rPr lang="ar-SA" dirty="0" smtClean="0"/>
              <a:t> بين الأفراد، بمعنى آخر بتعاون في مجموعة كمجموعة من الأعوان الذين ليسوا فقط تجمعهم مصالح، ملكية مشتركة ولكن متحدين بروابط مؤقتة وناجحة</a:t>
            </a:r>
            <a:r>
              <a:rPr lang="fr-FR" dirty="0" smtClean="0"/>
              <a:t>"  </a:t>
            </a:r>
          </a:p>
          <a:p>
            <a:pPr algn="r" rtl="1"/>
            <a:r>
              <a:rPr lang="ar-SA" dirty="0" smtClean="0"/>
              <a:t>من هذا التعريف نرى أن رأس المال </a:t>
            </a:r>
            <a:r>
              <a:rPr lang="ar-SA" dirty="0" err="1" smtClean="0"/>
              <a:t>الإجتماعي</a:t>
            </a:r>
            <a:r>
              <a:rPr lang="ar-SA" dirty="0" smtClean="0"/>
              <a:t> يمكنه أن يحرك جماعة من أجل المصالح المتبادلة فيما بينهم فيلبي حاجته، ليس بالضرورة المادية بل كثيرا ما تكون معنوية</a:t>
            </a:r>
            <a:endParaRPr lang="fr-FR" dirty="0"/>
          </a:p>
        </p:txBody>
      </p:sp>
    </p:spTree>
  </p:cSld>
  <p:clrMapOvr>
    <a:masterClrMapping/>
  </p:clrMapOvr>
  <p:transition>
    <p:comb/>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42984"/>
            <a:ext cx="9144000" cy="5715016"/>
          </a:xfrm>
          <a:blipFill>
            <a:blip r:embed="rId2">
              <a:duotone>
                <a:schemeClr val="accent1">
                  <a:shade val="45000"/>
                  <a:satMod val="135000"/>
                </a:schemeClr>
                <a:prstClr val="white"/>
              </a:duotone>
            </a:blip>
            <a:tile tx="0" ty="0" sx="100000" sy="100000" flip="none" algn="tl"/>
          </a:blipFill>
        </p:spPr>
        <p:txBody>
          <a:bodyPr>
            <a:normAutofit fontScale="92500" lnSpcReduction="10000"/>
          </a:bodyPr>
          <a:lstStyle/>
          <a:p>
            <a:pPr algn="just" rtl="1"/>
            <a:r>
              <a:rPr lang="ar-SA" sz="4300" dirty="0" smtClean="0"/>
              <a:t>اعتبر المقاول بالخصوص مركز مختلف التحاليل نظرا لتعدد معانيه ولما أحدثه المفهوم من نقاش </a:t>
            </a:r>
            <a:r>
              <a:rPr lang="ar-SA" sz="3000" dirty="0" smtClean="0"/>
              <a:t> </a:t>
            </a:r>
            <a:r>
              <a:rPr lang="ar-SA" sz="4300" dirty="0" smtClean="0"/>
              <a:t>، فالكثير من الباحثين أعتبر المقاولة كحقل للمقاول، فحتى على مستوى الأطروحات الكلاسيكية للمقاولة اعتبر المقاول محرك التنمية الاقتصادية والاجتماعية فهو مفتاح العقدة والفاعل الأساسي.</a:t>
            </a:r>
            <a:endParaRPr lang="fr-FR" dirty="0" smtClean="0"/>
          </a:p>
          <a:p>
            <a:pPr algn="just" rtl="1"/>
            <a:r>
              <a:rPr lang="ar-SA" sz="4300" dirty="0" smtClean="0"/>
              <a:t>على مستوى الأدبيات النظرية هناك عدة اتجاهات ومقاربات حاولت تحليل الظاهرة </a:t>
            </a:r>
            <a:r>
              <a:rPr lang="ar-SA" sz="4300" dirty="0" err="1" smtClean="0"/>
              <a:t>المقاولاتية</a:t>
            </a:r>
            <a:r>
              <a:rPr lang="ar-SA" sz="4300" dirty="0" smtClean="0"/>
              <a:t> التي يبرز المقاول كأهم محدداتها وهو ما يدفعنا إلى تقصي مفهومه</a:t>
            </a:r>
            <a:r>
              <a:rPr lang="ar-DZ" sz="4300" dirty="0" smtClean="0"/>
              <a:t>.</a:t>
            </a:r>
            <a:endParaRPr lang="fr-FR" sz="4300" dirty="0" smtClean="0"/>
          </a:p>
          <a:p>
            <a:pPr marL="514350" indent="-514350" algn="r" rtl="1">
              <a:buNone/>
            </a:pPr>
            <a:endParaRPr lang="ar-SA" sz="4400" dirty="0" smtClean="0">
              <a:cs typeface="+mj-cs"/>
            </a:endParaRPr>
          </a:p>
        </p:txBody>
      </p:sp>
      <p:sp>
        <p:nvSpPr>
          <p:cNvPr id="4" name="Titre 3"/>
          <p:cNvSpPr>
            <a:spLocks noGrp="1"/>
          </p:cNvSpPr>
          <p:nvPr>
            <p:ph type="title"/>
          </p:nvPr>
        </p:nvSpPr>
        <p:spPr>
          <a:xfrm>
            <a:off x="0" y="0"/>
            <a:ext cx="8929718" cy="1214422"/>
          </a:xfrm>
          <a:prstGeom prst="horizontalScroll">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lvl="0" algn="ctr" rtl="1" fontAlgn="base">
              <a:spcAft>
                <a:spcPct val="0"/>
              </a:spcAft>
            </a:pPr>
            <a:r>
              <a:rPr lang="ar-DZ" sz="4000" dirty="0" smtClean="0">
                <a:solidFill>
                  <a:schemeClr val="tx1"/>
                </a:solidFill>
                <a:latin typeface="Arial Unicode MS" pitchFamily="34" charset="-128"/>
                <a:ea typeface="Arial Unicode MS" pitchFamily="34" charset="-128"/>
                <a:cs typeface="Arial Unicode MS" pitchFamily="34" charset="-128"/>
              </a:rPr>
              <a:t>مقدمة :</a:t>
            </a:r>
            <a:endParaRPr lang="ar-DZ" sz="4000" dirty="0" smtClean="0">
              <a:solidFill>
                <a:srgbClr val="FF0000"/>
              </a:solidFill>
              <a:latin typeface="Arial Unicode MS" pitchFamily="34" charset="-128"/>
              <a:ea typeface="Arial Unicode MS" pitchFamily="34" charset="-128"/>
              <a:cs typeface="Arial Unicode MS" pitchFamily="34" charset="-128"/>
            </a:endParaRPr>
          </a:p>
        </p:txBody>
      </p:sp>
      <p:pic>
        <p:nvPicPr>
          <p:cNvPr id="5" name="Picture 5" descr="http://t0.gstatic.com/images?q=tbn:ANd9GcQF8bh5WN0w-0CwjZetSk6HdUOjDlQA1LsuPnTs0a5LG_S8Yx-hNA"/>
          <p:cNvPicPr>
            <a:picLocks noChangeAspect="1" noChangeArrowheads="1"/>
          </p:cNvPicPr>
          <p:nvPr/>
        </p:nvPicPr>
        <p:blipFill>
          <a:blip r:embed="rId4"/>
          <a:srcRect/>
          <a:stretch>
            <a:fillRect/>
          </a:stretch>
        </p:blipFill>
        <p:spPr bwMode="auto">
          <a:xfrm>
            <a:off x="0" y="5715016"/>
            <a:ext cx="1500166" cy="1142984"/>
          </a:xfrm>
          <a:prstGeom prst="rect">
            <a:avLst/>
          </a:prstGeom>
          <a:noFill/>
          <a:ln w="9525">
            <a:noFill/>
            <a:miter lim="800000"/>
            <a:headEnd/>
            <a:tailEnd/>
          </a:ln>
        </p:spPr>
      </p:pic>
    </p:spTree>
  </p:cSld>
  <p:clrMapOvr>
    <a:masterClrMapping/>
  </p:clrMapOvr>
  <p:transition spd="slow">
    <p:wheel/>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500174"/>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Autofit/>
          </a:bodyPr>
          <a:lstStyle/>
          <a:p>
            <a:pPr lvl="0" algn="ctr" rtl="1"/>
            <a:r>
              <a:rPr lang="ar-DZ" sz="4000" dirty="0" smtClean="0">
                <a:solidFill>
                  <a:srgbClr val="FF0000"/>
                </a:solidFill>
              </a:rPr>
              <a:t>02أهمية رأس المال الاجتماعي للمقاول الجزائري</a:t>
            </a:r>
            <a:r>
              <a:rPr lang="ar-SA" sz="5400" b="1" dirty="0" smtClean="0">
                <a:solidFill>
                  <a:srgbClr val="FF0000"/>
                </a:solidFill>
              </a:rPr>
              <a:t>:</a:t>
            </a:r>
            <a:r>
              <a:rPr lang="fr-FR" sz="5400" dirty="0" smtClean="0"/>
              <a:t/>
            </a:r>
            <a:br>
              <a:rPr lang="fr-FR" sz="5400" dirty="0" smtClean="0"/>
            </a:br>
            <a:endParaRPr lang="fr-FR" sz="5400" dirty="0"/>
          </a:p>
        </p:txBody>
      </p:sp>
      <p:sp>
        <p:nvSpPr>
          <p:cNvPr id="3" name="Espace réservé du contenu 2"/>
          <p:cNvSpPr>
            <a:spLocks noGrp="1"/>
          </p:cNvSpPr>
          <p:nvPr>
            <p:ph idx="1"/>
          </p:nvPr>
        </p:nvSpPr>
        <p:spPr>
          <a:xfrm>
            <a:off x="0" y="928670"/>
            <a:ext cx="9144000" cy="5929330"/>
          </a:xfrm>
          <a:blipFill>
            <a:blip r:embed="rId2"/>
            <a:tile tx="0" ty="0" sx="100000" sy="100000" flip="none" algn="tl"/>
          </a:blipFill>
        </p:spPr>
        <p:txBody>
          <a:bodyPr>
            <a:normAutofit/>
          </a:bodyPr>
          <a:lstStyle/>
          <a:p>
            <a:pPr algn="r" rtl="1"/>
            <a:r>
              <a:rPr lang="ar-SA" sz="3600" dirty="0" smtClean="0"/>
              <a:t>ويختلف رأس المال </a:t>
            </a:r>
            <a:r>
              <a:rPr lang="ar-SA" sz="3600" dirty="0" err="1" smtClean="0"/>
              <a:t>الإجتماعي</a:t>
            </a:r>
            <a:r>
              <a:rPr lang="ar-SA" sz="3600" dirty="0" smtClean="0"/>
              <a:t> عن الأشكال الأخرى لرأس المال البشرى من حيث </a:t>
            </a:r>
            <a:r>
              <a:rPr lang="ar-SA" sz="3600" b="1" dirty="0" smtClean="0"/>
              <a:t>أنه يتم تكوينه ونشره عبر الآليات الثقافية</a:t>
            </a:r>
            <a:r>
              <a:rPr lang="ar-SA" sz="3600" dirty="0" smtClean="0"/>
              <a:t> مثل</a:t>
            </a:r>
            <a:r>
              <a:rPr lang="fr-FR" sz="3600" dirty="0" smtClean="0"/>
              <a:t> : </a:t>
            </a:r>
            <a:r>
              <a:rPr lang="ar-SA" sz="3600" dirty="0" smtClean="0"/>
              <a:t>الدين أو التقاليد أو العادات التاريخية ومن هذا المنطلق وبالتذكير بالطبيعة الاجتماعية </a:t>
            </a:r>
            <a:r>
              <a:rPr lang="ar-SA" sz="3600" dirty="0" err="1" smtClean="0"/>
              <a:t>الشعبوية</a:t>
            </a:r>
            <a:r>
              <a:rPr lang="ar-SA" sz="3600" dirty="0" smtClean="0"/>
              <a:t> في الجزائر يبدو جليا أن </a:t>
            </a:r>
            <a:r>
              <a:rPr lang="ar-SA" sz="3600" dirty="0" err="1" smtClean="0"/>
              <a:t>رأسالمال</a:t>
            </a:r>
            <a:r>
              <a:rPr lang="ar-SA" sz="3600" dirty="0" smtClean="0"/>
              <a:t> الاجتماعي مهم جدا لنجاح المقاول في الجزائر كونه يساعده في اجتياز الحواجز</a:t>
            </a:r>
            <a:r>
              <a:rPr lang="ar-SA" sz="3600" dirty="0" smtClean="0">
                <a:solidFill>
                  <a:srgbClr val="FF0000"/>
                </a:solidFill>
              </a:rPr>
              <a:t> البيروقراطية </a:t>
            </a:r>
            <a:r>
              <a:rPr lang="ar-SA" sz="3600" dirty="0" smtClean="0"/>
              <a:t>من جهة ويوفر له</a:t>
            </a:r>
            <a:r>
              <a:rPr lang="ar-SA" sz="3600" dirty="0" smtClean="0">
                <a:solidFill>
                  <a:srgbClr val="FF0000"/>
                </a:solidFill>
              </a:rPr>
              <a:t> المعلومة </a:t>
            </a:r>
            <a:r>
              <a:rPr lang="ar-SA" sz="3600" dirty="0" smtClean="0"/>
              <a:t>من جهة أخرى وهو بهذا يقلل </a:t>
            </a:r>
            <a:r>
              <a:rPr lang="ar-SA" sz="3600" dirty="0" smtClean="0">
                <a:solidFill>
                  <a:srgbClr val="FF0000"/>
                </a:solidFill>
              </a:rPr>
              <a:t>المنافسة والمخاطرة </a:t>
            </a:r>
            <a:r>
              <a:rPr lang="ar-SA" sz="3600" dirty="0" smtClean="0"/>
              <a:t>ويعزز فرص النجاح ليضمن الاستمرارية والتطور.</a:t>
            </a:r>
            <a:endParaRPr lang="fr-FR" sz="3600" dirty="0"/>
          </a:p>
        </p:txBody>
      </p:sp>
    </p:spTree>
  </p:cSld>
  <p:clrMapOvr>
    <a:masterClrMapping/>
  </p:clrMapOvr>
  <p:transition>
    <p:comb/>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500174"/>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rmAutofit fontScale="90000"/>
          </a:bodyPr>
          <a:lstStyle/>
          <a:p>
            <a:pPr lvl="0" algn="ctr" rtl="1"/>
            <a:r>
              <a:rPr lang="ar-DZ" sz="3600" dirty="0" smtClean="0">
                <a:solidFill>
                  <a:srgbClr val="FF0000"/>
                </a:solidFill>
              </a:rPr>
              <a:t>03- أهمية الدعم والتحفيز بالنسبة للمقاول الجزائري</a:t>
            </a:r>
            <a:r>
              <a:rPr lang="ar-SA" b="1" dirty="0" smtClean="0">
                <a:solidFill>
                  <a:srgbClr val="FF0000"/>
                </a:solidFill>
              </a:rPr>
              <a:t>:</a:t>
            </a:r>
            <a:r>
              <a:rPr lang="fr-FR" dirty="0" smtClean="0"/>
              <a:t/>
            </a:r>
            <a:br>
              <a:rPr lang="fr-FR" dirty="0" smtClean="0"/>
            </a:br>
            <a:endParaRPr lang="fr-FR" dirty="0"/>
          </a:p>
        </p:txBody>
      </p:sp>
      <p:sp>
        <p:nvSpPr>
          <p:cNvPr id="3" name="Espace réservé du contenu 2"/>
          <p:cNvSpPr>
            <a:spLocks noGrp="1"/>
          </p:cNvSpPr>
          <p:nvPr>
            <p:ph idx="1"/>
          </p:nvPr>
        </p:nvSpPr>
        <p:spPr>
          <a:xfrm>
            <a:off x="0" y="928670"/>
            <a:ext cx="9144000" cy="5929330"/>
          </a:xfrm>
          <a:blipFill>
            <a:blip r:embed="rId2"/>
            <a:tile tx="0" ty="0" sx="100000" sy="100000" flip="none" algn="tl"/>
          </a:blipFill>
        </p:spPr>
        <p:txBody>
          <a:bodyPr>
            <a:normAutofit/>
          </a:bodyPr>
          <a:lstStyle/>
          <a:p>
            <a:pPr algn="r" rtl="1"/>
            <a:r>
              <a:rPr lang="ar-SA" sz="3600" dirty="0" smtClean="0"/>
              <a:t>تعتبر عاملا حاسما في تشجيع المقاول الجزائري ولعل أبرز ما</a:t>
            </a:r>
            <a:r>
              <a:rPr lang="ar-DZ" sz="3600" dirty="0" smtClean="0"/>
              <a:t> </a:t>
            </a:r>
            <a:r>
              <a:rPr lang="ar-SA" sz="3600" dirty="0" smtClean="0"/>
              <a:t>يبرز هذا </a:t>
            </a:r>
            <a:r>
              <a:rPr lang="ar-DZ" sz="3600" dirty="0" smtClean="0"/>
              <a:t>صدور قوانين محفزة </a:t>
            </a:r>
            <a:r>
              <a:rPr lang="ar-DZ" sz="3600" dirty="0" err="1" smtClean="0"/>
              <a:t>و</a:t>
            </a:r>
            <a:r>
              <a:rPr lang="ar-SA" sz="3600" dirty="0" smtClean="0"/>
              <a:t>تطور أجهزة الدعم بالجزائر والتفاف الشباب المقاول حولها في محاولته لحل مشكل البطالة وتوفير رأس المال الكافي لمقاولته وفيما يلي نعرض في عجالة أهم أجهزة الدعم بالجزائر</a:t>
            </a:r>
          </a:p>
        </p:txBody>
      </p:sp>
    </p:spTree>
  </p:cSld>
  <p:clrMapOvr>
    <a:masterClrMapping/>
  </p:clrMapOvr>
  <p:transition>
    <p:comb/>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blipFill>
            <a:blip r:embed="rId2"/>
            <a:tile tx="0" ty="0" sx="100000" sy="100000" flip="none" algn="tl"/>
          </a:blipFill>
        </p:spPr>
        <p:txBody>
          <a:bodyPr/>
          <a:lstStyle/>
          <a:p>
            <a:pPr algn="r" rtl="1"/>
            <a:r>
              <a:rPr lang="fr-FR" dirty="0" smtClean="0">
                <a:solidFill>
                  <a:srgbClr val="FF0000"/>
                </a:solidFill>
              </a:rPr>
              <a:t>: ANSEJ</a:t>
            </a:r>
            <a:r>
              <a:rPr lang="ar-SA" dirty="0" smtClean="0"/>
              <a:t>أنشأت الوكالة سنة 1996 وهي مؤسسة عمومية مكلفة بتشجيع وتدعيم ومرافقة الشباب البطال الذين لديهم فكرة، مشروع إنشاء مؤسسة</a:t>
            </a:r>
            <a:endParaRPr lang="ar-DZ" dirty="0" smtClean="0"/>
          </a:p>
          <a:p>
            <a:pPr algn="r" rtl="1"/>
            <a:r>
              <a:rPr lang="fr-FR" dirty="0" smtClean="0">
                <a:solidFill>
                  <a:srgbClr val="FF0000"/>
                </a:solidFill>
              </a:rPr>
              <a:t>CNAC</a:t>
            </a:r>
            <a:r>
              <a:rPr lang="ar-SA" dirty="0" smtClean="0"/>
              <a:t>: تم إنشاءها سنة 1994 كمؤسسة عمومية للضمان الاجتماعي تعمل على تحقيق الآثار الاجتماعية المتعاقبة الناجمة عن تسريح العمال الأجراء في القطاع الاقتصادي إذ تعمل على تمويل مشاريع البطالين (إنشاء، توسيع) البالغين من العمر بين (30-50)سنة ويصل التمويل فيه إلى 10 ملايين دينار.</a:t>
            </a:r>
            <a:endParaRPr lang="fr-FR" dirty="0" smtClean="0"/>
          </a:p>
          <a:p>
            <a:pPr algn="r" rtl="1"/>
            <a:r>
              <a:rPr lang="ar-SA" dirty="0" smtClean="0"/>
              <a:t> </a:t>
            </a:r>
            <a:endParaRPr lang="fr-FR" dirty="0" smtClean="0"/>
          </a:p>
          <a:p>
            <a:pPr algn="r" rtl="1"/>
            <a:r>
              <a:rPr lang="ar-SA" dirty="0" smtClean="0"/>
              <a:t>3-</a:t>
            </a:r>
            <a:r>
              <a:rPr lang="fr-FR" dirty="0" smtClean="0"/>
              <a:t> </a:t>
            </a:r>
            <a:r>
              <a:rPr lang="fr-FR" dirty="0" smtClean="0">
                <a:solidFill>
                  <a:srgbClr val="FF0000"/>
                </a:solidFill>
              </a:rPr>
              <a:t>ANGEM</a:t>
            </a:r>
            <a:r>
              <a:rPr lang="ar-SA" dirty="0" smtClean="0"/>
              <a:t>: تمثل إحدى أدوات الحكومة لمحاربة البطالة من مهامه تسيير جهاز القرض المصغر.</a:t>
            </a:r>
            <a:endParaRPr lang="fr-FR" dirty="0" smtClean="0"/>
          </a:p>
          <a:p>
            <a:pPr algn="r" rtl="1"/>
            <a:r>
              <a:rPr lang="ar-SA" dirty="0" smtClean="0"/>
              <a:t>4</a:t>
            </a:r>
            <a:r>
              <a:rPr lang="ar-SA" dirty="0" smtClean="0">
                <a:solidFill>
                  <a:srgbClr val="FF0000"/>
                </a:solidFill>
              </a:rPr>
              <a:t>-</a:t>
            </a:r>
            <a:r>
              <a:rPr lang="fr-FR" dirty="0" smtClean="0">
                <a:solidFill>
                  <a:srgbClr val="FF0000"/>
                </a:solidFill>
              </a:rPr>
              <a:t>ANDI </a:t>
            </a:r>
            <a:r>
              <a:rPr lang="ar-SA" dirty="0" smtClean="0"/>
              <a:t> : شهدت الوكالة التي </a:t>
            </a:r>
            <a:r>
              <a:rPr lang="ar-SA" dirty="0" err="1" smtClean="0"/>
              <a:t>انشات</a:t>
            </a:r>
            <a:r>
              <a:rPr lang="ar-SA" dirty="0" smtClean="0"/>
              <a:t> في إطار الإصلاحات الأولى التي تم مباشرتها في الجزائر خلال التسعينات والمكلفة بالاستثمار تطورات تهدف للتكيف مع تغيرات الوضعية الاقتصادية والاجتماعية للبلاد. خولت لهذه المؤسسة الحكومية التي كانت تدعى في الأصل وكالة ترقية ودعم ومتابعة الاستثمار من 1993 إلى 2000 ثم أصبحت الوكالة الوطنية لتطوير الاستثمار مهمة تسهيل وترقية واصطحاب الاستثمار</a:t>
            </a:r>
            <a:r>
              <a:rPr lang="fr-FR" dirty="0" smtClean="0"/>
              <a:t>.</a:t>
            </a:r>
            <a:endParaRPr lang="fr-FR" dirty="0"/>
          </a:p>
        </p:txBody>
      </p:sp>
    </p:spTree>
  </p:cSld>
  <p:clrMapOvr>
    <a:masterClrMapping/>
  </p:clrMapOvr>
  <p:transition>
    <p:comb/>
  </p:transition>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028704" y="1571612"/>
            <a:ext cx="7258072" cy="2681286"/>
          </a:xfrm>
        </p:spPr>
        <p:txBody>
          <a:bodyPr>
            <a:prstTxWarp prst="textDeflateTop">
              <a:avLst>
                <a:gd name="adj" fmla="val 38051"/>
              </a:avLst>
            </a:prstTxWarp>
          </a:bodyPr>
          <a:lstStyle/>
          <a:p>
            <a:pPr algn="r" rtl="1">
              <a:buNone/>
            </a:pPr>
            <a:endParaRPr lang="ar-SA" dirty="0" smtClean="0">
              <a:effectLst>
                <a:glow rad="139700">
                  <a:schemeClr val="accent4">
                    <a:satMod val="175000"/>
                    <a:alpha val="40000"/>
                  </a:schemeClr>
                </a:glow>
              </a:effectLst>
            </a:endParaRPr>
          </a:p>
          <a:p>
            <a:pPr algn="r" rtl="1">
              <a:buNone/>
            </a:pPr>
            <a:r>
              <a:rPr lang="ar-SA" dirty="0" smtClean="0">
                <a:effectLst>
                  <a:glow rad="139700">
                    <a:schemeClr val="accent4">
                      <a:satMod val="175000"/>
                      <a:alpha val="40000"/>
                    </a:schemeClr>
                  </a:glow>
                </a:effectLst>
              </a:rPr>
              <a:t>نشكر حسن إصغائكم ونبل اهتمامكم مع أمل الإفادة والاستفادة</a:t>
            </a:r>
            <a:endParaRPr lang="fr-FR" dirty="0">
              <a:effectLst>
                <a:glow rad="139700">
                  <a:schemeClr val="accent4">
                    <a:satMod val="175000"/>
                    <a:alpha val="40000"/>
                  </a:schemeClr>
                </a:glow>
              </a:effectLst>
            </a:endParaRPr>
          </a:p>
        </p:txBody>
      </p:sp>
    </p:spTree>
  </p:cSld>
  <p:clrMapOvr>
    <a:masterClrMapping/>
  </p:clrMapOvr>
  <p:transition spd="slow">
    <p:comb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1000132"/>
          </a:xfrm>
        </p:spPr>
        <p:txBody>
          <a:bodyPr>
            <a:normAutofit/>
          </a:bodyPr>
          <a:lstStyle/>
          <a:p>
            <a:pPr algn="ctr"/>
            <a:r>
              <a:rPr lang="ar-DZ" dirty="0" smtClean="0"/>
              <a:t>تعاريف المقاول :</a:t>
            </a:r>
            <a:endParaRPr lang="fr-FR" dirty="0"/>
          </a:p>
        </p:txBody>
      </p:sp>
      <p:sp>
        <p:nvSpPr>
          <p:cNvPr id="3" name="Espace réservé du contenu 2"/>
          <p:cNvSpPr>
            <a:spLocks noGrp="1"/>
          </p:cNvSpPr>
          <p:nvPr>
            <p:ph idx="1"/>
          </p:nvPr>
        </p:nvSpPr>
        <p:spPr>
          <a:xfrm>
            <a:off x="0" y="1428736"/>
            <a:ext cx="8929718" cy="4895864"/>
          </a:xfrm>
        </p:spPr>
        <p:txBody>
          <a:bodyPr>
            <a:normAutofit/>
          </a:bodyPr>
          <a:lstStyle/>
          <a:p>
            <a:pPr algn="just" rtl="1">
              <a:buNone/>
            </a:pPr>
            <a:r>
              <a:rPr lang="ar-SA" sz="4000" dirty="0" smtClean="0"/>
              <a:t>تطور هذا المفهوم مع مرور الزمن، ففي فرنسا وخلال العصور الوسطى كانت كلمة المقاول تعني الشخص الذي يشرف على مسؤولية ويتحمل أعباء مجموعة من الأفراد، ثم أصبح يعني الفرد الجريء الذي يسعى من أجل تحمل مخاطر اقتصادية</a:t>
            </a:r>
            <a:r>
              <a:rPr lang="fr-FR" sz="4000" dirty="0" smtClean="0"/>
              <a:t>. </a:t>
            </a:r>
            <a:r>
              <a:rPr lang="ar-SA" sz="4000" dirty="0" smtClean="0"/>
              <a:t>أما خلال القرنين السادس عشر والسابع عشر فقد كان يعد الفرد الذي يتجه إلى أنشطة المضاربة</a:t>
            </a:r>
            <a:endParaRPr lang="fr-FR" sz="4000" dirty="0" smtClean="0"/>
          </a:p>
          <a:p>
            <a:pPr algn="r">
              <a:buNone/>
            </a:pPr>
            <a:endParaRPr lang="fr-FR" dirty="0"/>
          </a:p>
        </p:txBody>
      </p:sp>
    </p:spTree>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824558"/>
          </a:xfrm>
        </p:spPr>
        <p:txBody>
          <a:bodyPr/>
          <a:lstStyle/>
          <a:p>
            <a:pPr algn="r" rtl="1">
              <a:buNone/>
            </a:pPr>
            <a:r>
              <a:rPr lang="ar-DZ" dirty="0" smtClean="0"/>
              <a:t>*ي</a:t>
            </a:r>
            <a:r>
              <a:rPr lang="ar-SA" dirty="0" err="1" smtClean="0"/>
              <a:t>عتبر</a:t>
            </a:r>
            <a:r>
              <a:rPr lang="ar-SA" dirty="0" smtClean="0"/>
              <a:t>( </a:t>
            </a:r>
            <a:r>
              <a:rPr lang="fr-FR" dirty="0" smtClean="0"/>
              <a:t>(J.B.Say1803 </a:t>
            </a:r>
            <a:r>
              <a:rPr lang="ar-SA" dirty="0" smtClean="0"/>
              <a:t>من أوائل المنظرين لهذا المفهوم إذ اعتبره المبدع الذي يقوم بجمع وتنظيم وسائل الإنتاج، بهدف خلق منفعة جديدة</a:t>
            </a:r>
            <a:r>
              <a:rPr lang="fr-FR" dirty="0" smtClean="0"/>
              <a:t>. </a:t>
            </a:r>
          </a:p>
          <a:p>
            <a:pPr algn="r" rtl="1">
              <a:buNone/>
            </a:pPr>
            <a:r>
              <a:rPr lang="ar-DZ" dirty="0" smtClean="0"/>
              <a:t>*</a:t>
            </a:r>
            <a:r>
              <a:rPr lang="ar-SA" dirty="0" smtClean="0"/>
              <a:t>كما اعتبر بالنسبة للكثير من الباحثين أمثال </a:t>
            </a:r>
            <a:r>
              <a:rPr lang="fr-FR" dirty="0" smtClean="0"/>
              <a:t>CANTILLON, MILL</a:t>
            </a:r>
            <a:r>
              <a:rPr lang="ar-SA" dirty="0" smtClean="0"/>
              <a:t>هو مالك لرأسمال وهو </a:t>
            </a:r>
            <a:r>
              <a:rPr lang="ar-SA" dirty="0" err="1" smtClean="0"/>
              <a:t>المسؤول</a:t>
            </a:r>
            <a:r>
              <a:rPr lang="ar-SA" dirty="0" smtClean="0"/>
              <a:t> وصاحب القرارات الأساسية بصفته المعني لأخطار، هؤلاء الباحثين يعتبرون الأخذ لمخاطر هي النشاط الرئيسي للمقاول </a:t>
            </a:r>
            <a:endParaRPr lang="fr-FR" dirty="0" smtClean="0"/>
          </a:p>
          <a:p>
            <a:pPr algn="r">
              <a:buNone/>
            </a:pPr>
            <a:endParaRPr lang="fr-FR" dirty="0"/>
          </a:p>
        </p:txBody>
      </p:sp>
    </p:spTree>
  </p:cSld>
  <p:clrMapOvr>
    <a:masterClrMapping/>
  </p:clrMapOvr>
  <p:transition>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543956" cy="5824558"/>
          </a:xfrm>
        </p:spPr>
        <p:txBody>
          <a:bodyPr>
            <a:normAutofit lnSpcReduction="10000"/>
          </a:bodyPr>
          <a:lstStyle/>
          <a:p>
            <a:pPr algn="just" rtl="1"/>
            <a:r>
              <a:rPr lang="ar-SA" sz="3200" dirty="0" smtClean="0"/>
              <a:t>لقد اعتمد  </a:t>
            </a:r>
            <a:r>
              <a:rPr lang="fr-FR" sz="3200" dirty="0" smtClean="0"/>
              <a:t>SHUMPETER Joseph </a:t>
            </a:r>
            <a:r>
              <a:rPr lang="ar-SA" sz="3200" dirty="0" smtClean="0"/>
              <a:t>نفس نهج ماكس فيبر، معتبرا المقاول هو شخ</a:t>
            </a:r>
            <a:r>
              <a:rPr lang="ar-DZ" sz="3200" dirty="0" smtClean="0"/>
              <a:t>ص </a:t>
            </a:r>
            <a:r>
              <a:rPr lang="ar-SA" sz="3200" dirty="0" smtClean="0"/>
              <a:t>ليس مرتبط فقط بحس</a:t>
            </a:r>
            <a:r>
              <a:rPr lang="ar-DZ" sz="3200" dirty="0" smtClean="0"/>
              <a:t>ا</a:t>
            </a:r>
            <a:r>
              <a:rPr lang="ar-SA" sz="3200" dirty="0" smtClean="0"/>
              <a:t>بات عقلانية بالنسبة للهدف </a:t>
            </a:r>
            <a:r>
              <a:rPr lang="ar-SA" sz="3200" dirty="0" err="1" smtClean="0"/>
              <a:t>و</a:t>
            </a:r>
            <a:r>
              <a:rPr lang="ar-SA" sz="3200" dirty="0" smtClean="0"/>
              <a:t> إنما أيضا عقلانية بالنسبة للقيم (الأخلاق)ومع التغيرات المحيطة والبحث عن أسباب ريادة الرأسمالية يعتبر شومبيتر أن المقاول هو المبدع الذي حول الاقتصاد  من الثبات إلى الديناميكية  </a:t>
            </a:r>
            <a:endParaRPr lang="ar-DZ" sz="3200" dirty="0" smtClean="0"/>
          </a:p>
          <a:p>
            <a:pPr algn="just" rtl="1"/>
            <a:r>
              <a:rPr lang="ar-SA" sz="3200" dirty="0" smtClean="0"/>
              <a:t>وعلى هذا الأساس عرف</a:t>
            </a:r>
            <a:r>
              <a:rPr lang="fr-FR" sz="3200" dirty="0" smtClean="0"/>
              <a:t> "</a:t>
            </a:r>
            <a:r>
              <a:rPr lang="ar-SA" sz="3200" dirty="0" err="1" smtClean="0"/>
              <a:t>شومبيتر</a:t>
            </a:r>
            <a:r>
              <a:rPr lang="fr-FR" sz="3200" dirty="0" smtClean="0">
                <a:solidFill>
                  <a:srgbClr val="FF0000"/>
                </a:solidFill>
              </a:rPr>
              <a:t>" </a:t>
            </a:r>
            <a:r>
              <a:rPr lang="ar-SA" sz="3200" dirty="0" smtClean="0">
                <a:solidFill>
                  <a:srgbClr val="FF0000"/>
                </a:solidFill>
              </a:rPr>
              <a:t>المقاول</a:t>
            </a:r>
            <a:r>
              <a:rPr lang="fr-FR" sz="3200" dirty="0" smtClean="0">
                <a:solidFill>
                  <a:srgbClr val="FF0000"/>
                </a:solidFill>
              </a:rPr>
              <a:t> ( 1950 ) </a:t>
            </a:r>
            <a:r>
              <a:rPr lang="ar-SA" sz="3200" dirty="0" smtClean="0">
                <a:solidFill>
                  <a:srgbClr val="FF0000"/>
                </a:solidFill>
              </a:rPr>
              <a:t>بأنه" ذلك الشخص الذي لديه الإرادة والقدرة لتحويل فكرة جديدة أو  اختراع جديد إلى ابتكار وبالتالي فوجود قوى الريادة</a:t>
            </a:r>
            <a:r>
              <a:rPr lang="fr-FR" sz="3200" dirty="0" smtClean="0">
                <a:solidFill>
                  <a:srgbClr val="FF0000"/>
                </a:solidFill>
              </a:rPr>
              <a:t> "</a:t>
            </a:r>
            <a:r>
              <a:rPr lang="ar-SA" sz="3200" dirty="0" smtClean="0">
                <a:solidFill>
                  <a:srgbClr val="FF0000"/>
                </a:solidFill>
              </a:rPr>
              <a:t>التدمير الخلاق</a:t>
            </a:r>
            <a:r>
              <a:rPr lang="fr-FR" sz="3200" dirty="0" smtClean="0">
                <a:solidFill>
                  <a:srgbClr val="FF0000"/>
                </a:solidFill>
              </a:rPr>
              <a:t>" </a:t>
            </a:r>
            <a:r>
              <a:rPr lang="ar-SA" sz="3200" dirty="0" smtClean="0">
                <a:solidFill>
                  <a:srgbClr val="FF0000"/>
                </a:solidFill>
              </a:rPr>
              <a:t>في الأسواق والصناعات المختلفة تنشأ منتجات ونماذج عمل جديدة، وبالتالي فإن الرياديين يساعدون ويقودون التطور الصناعي والنموالاقتصادي على المدى الطويل</a:t>
            </a:r>
            <a:r>
              <a:rPr lang="fr-FR" dirty="0" smtClean="0">
                <a:solidFill>
                  <a:srgbClr val="FF0000"/>
                </a:solidFill>
              </a:rPr>
              <a:t>.</a:t>
            </a:r>
          </a:p>
        </p:txBody>
      </p:sp>
    </p:spTree>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824558"/>
          </a:xfrm>
        </p:spPr>
        <p:txBody>
          <a:bodyPr>
            <a:normAutofit lnSpcReduction="10000"/>
          </a:bodyPr>
          <a:lstStyle/>
          <a:p>
            <a:pPr algn="just" rtl="1">
              <a:buNone/>
            </a:pPr>
            <a:r>
              <a:rPr lang="ar-DZ" sz="4000" dirty="0" smtClean="0"/>
              <a:t>*</a:t>
            </a:r>
            <a:r>
              <a:rPr lang="ar-SA" sz="4000" dirty="0" smtClean="0"/>
              <a:t>وقد أشار</a:t>
            </a:r>
            <a:r>
              <a:rPr lang="fr-FR" sz="4000" dirty="0" smtClean="0"/>
              <a:t> (Peggy2000 </a:t>
            </a:r>
            <a:r>
              <a:rPr lang="ar-SA" sz="4000" dirty="0" smtClean="0"/>
              <a:t>إلى أن </a:t>
            </a:r>
            <a:r>
              <a:rPr lang="ar-SA" sz="4000" dirty="0" smtClean="0">
                <a:solidFill>
                  <a:srgbClr val="FF0000"/>
                </a:solidFill>
              </a:rPr>
              <a:t>المقاول في اللغة الفرنسية هو الذي يأخذ أو يتوسط بين شيئين ولديه القدرة على أخذ موقع</a:t>
            </a:r>
            <a:r>
              <a:rPr lang="fr-FR" sz="4000" dirty="0" smtClean="0">
                <a:solidFill>
                  <a:srgbClr val="FF0000"/>
                </a:solidFill>
              </a:rPr>
              <a:t>, </a:t>
            </a:r>
            <a:r>
              <a:rPr lang="ar-SA" sz="4000" dirty="0" smtClean="0">
                <a:solidFill>
                  <a:srgbClr val="FF0000"/>
                </a:solidFill>
              </a:rPr>
              <a:t>ما بين المورد والزبون، وكذلك القدرة على أخذ المخاطرة والعمل على تحويل الموارد من مستوى أدنى إلى مستوى أعلى من الإنتاجية</a:t>
            </a:r>
            <a:endParaRPr lang="ar-DZ" sz="4000" dirty="0" smtClean="0">
              <a:solidFill>
                <a:srgbClr val="FF0000"/>
              </a:solidFill>
            </a:endParaRPr>
          </a:p>
          <a:p>
            <a:pPr algn="just" rtl="1">
              <a:buNone/>
            </a:pPr>
            <a:r>
              <a:rPr lang="ar-DZ" sz="4000" dirty="0" smtClean="0"/>
              <a:t>*من جهته </a:t>
            </a:r>
            <a:r>
              <a:rPr lang="fr-FR" sz="4000" dirty="0" smtClean="0"/>
              <a:t>(Don Harvey et Donald) </a:t>
            </a:r>
            <a:r>
              <a:rPr lang="ar-SA" sz="4000" dirty="0" smtClean="0"/>
              <a:t>عرف المقاول </a:t>
            </a:r>
            <a:r>
              <a:rPr lang="ar-SA" sz="4000" dirty="0" smtClean="0">
                <a:solidFill>
                  <a:srgbClr val="FF0000"/>
                </a:solidFill>
              </a:rPr>
              <a:t>بأنه الشخص الذي يستطيع تمييز الفرص واغتنامها بينما الآخرين لا يستطيعون ذلك</a:t>
            </a:r>
            <a:r>
              <a:rPr lang="fr-FR" sz="4000" dirty="0" smtClean="0">
                <a:solidFill>
                  <a:srgbClr val="FF0000"/>
                </a:solidFill>
              </a:rPr>
              <a:t>.</a:t>
            </a:r>
          </a:p>
          <a:p>
            <a:pPr algn="just" rtl="1">
              <a:buNone/>
            </a:pPr>
            <a:endParaRPr lang="fr-FR" sz="3600" dirty="0"/>
          </a:p>
        </p:txBody>
      </p:sp>
    </p:spTree>
  </p:cSld>
  <p:clrMapOvr>
    <a:masterClrMapping/>
  </p:clrMapOvr>
  <p:transition>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824558"/>
          </a:xfrm>
          <a:blipFill>
            <a:blip r:embed="rId2"/>
            <a:tile tx="0" ty="0" sx="100000" sy="100000" flip="none" algn="tl"/>
          </a:blipFill>
        </p:spPr>
        <p:txBody>
          <a:bodyPr>
            <a:normAutofit lnSpcReduction="10000"/>
          </a:bodyPr>
          <a:lstStyle/>
          <a:p>
            <a:pPr algn="ctr" rtl="1"/>
            <a:r>
              <a:rPr lang="ar-SA" b="1" dirty="0" smtClean="0">
                <a:solidFill>
                  <a:srgbClr val="FF0000"/>
                </a:solidFill>
              </a:rPr>
              <a:t>حوصلة</a:t>
            </a:r>
            <a:r>
              <a:rPr lang="ar-SA" dirty="0" smtClean="0"/>
              <a:t> </a:t>
            </a:r>
            <a:endParaRPr lang="fr-FR" dirty="0" smtClean="0"/>
          </a:p>
          <a:p>
            <a:pPr algn="just" rtl="1">
              <a:buNone/>
            </a:pPr>
            <a:r>
              <a:rPr lang="ar-SA" sz="3200" dirty="0" smtClean="0"/>
              <a:t>مما سبق يظهر أن المقاول تم تعريفه إما وظيفيا أو وصفيا، فالأسلوب الوظيفي الذي يركزعلى أعماله، سلوكاته ووظائفه التي تحدد نوع هذا المقاول، والأسلوب الوصفي الذي يهتم بالخصائص والصفات التي يملكها في حد ذاته</a:t>
            </a:r>
            <a:r>
              <a:rPr lang="fr-FR" sz="3200" dirty="0" smtClean="0"/>
              <a:t>.</a:t>
            </a:r>
          </a:p>
          <a:p>
            <a:pPr algn="just" rtl="1"/>
            <a:r>
              <a:rPr lang="ar-SA" sz="3200" dirty="0" smtClean="0"/>
              <a:t>وعليه فالمقاول </a:t>
            </a:r>
            <a:r>
              <a:rPr lang="ar-SA" sz="3200" dirty="0" smtClean="0">
                <a:solidFill>
                  <a:srgbClr val="FF0000"/>
                </a:solidFill>
              </a:rPr>
              <a:t>هو الشخص الذي لديه الإرادة والقدرة، وبشكل مستقل</a:t>
            </a:r>
            <a:r>
              <a:rPr lang="fr-FR" sz="3200" dirty="0" smtClean="0">
                <a:solidFill>
                  <a:srgbClr val="FF0000"/>
                </a:solidFill>
              </a:rPr>
              <a:t>- </a:t>
            </a:r>
            <a:r>
              <a:rPr lang="ar-SA" sz="3200" dirty="0" smtClean="0">
                <a:solidFill>
                  <a:srgbClr val="FF0000"/>
                </a:solidFill>
              </a:rPr>
              <a:t>إذا كان لديه الموارد الكافية</a:t>
            </a:r>
            <a:r>
              <a:rPr lang="fr-FR" sz="3200" dirty="0" smtClean="0">
                <a:solidFill>
                  <a:srgbClr val="FF0000"/>
                </a:solidFill>
              </a:rPr>
              <a:t> - </a:t>
            </a:r>
            <a:r>
              <a:rPr lang="ar-SA" sz="3200" dirty="0" smtClean="0">
                <a:solidFill>
                  <a:srgbClr val="FF0000"/>
                </a:solidFill>
              </a:rPr>
              <a:t>على تحويل فكرة جديدة أو اختراع إلى ابتكار يجسد على أرض الواقع، بالاعتماد على معلومة هامة، من أجل تحقيق عوائد مالية، عن طريق المخاطرة،ويتصف بالإضافة إلى ما سبق بالجرأة ،الثقة بالنفس، المعارف التسييرية، والقدرة على الإبداع</a:t>
            </a:r>
            <a:r>
              <a:rPr lang="fr-FR" sz="3200" dirty="0" smtClean="0">
                <a:solidFill>
                  <a:srgbClr val="FF0000"/>
                </a:solidFill>
              </a:rPr>
              <a:t>. </a:t>
            </a:r>
            <a:r>
              <a:rPr lang="ar-SA" sz="3200" dirty="0" smtClean="0">
                <a:solidFill>
                  <a:srgbClr val="FF0000"/>
                </a:solidFill>
              </a:rPr>
              <a:t>و بهذا يقود التطور الاقتصادي للبلد</a:t>
            </a:r>
            <a:r>
              <a:rPr lang="fr-FR" sz="3200" dirty="0" smtClean="0">
                <a:solidFill>
                  <a:srgbClr val="FF0000"/>
                </a:solidFill>
              </a:rPr>
              <a:t>.</a:t>
            </a:r>
          </a:p>
          <a:p>
            <a:pPr algn="r" rtl="1">
              <a:buNone/>
            </a:pPr>
            <a:endParaRPr lang="fr-FR" dirty="0"/>
          </a:p>
        </p:txBody>
      </p:sp>
    </p:spTree>
  </p:cSld>
  <p:clrMapOvr>
    <a:masterClrMapping/>
  </p:clrMapOvr>
  <p:transition>
    <p:comb/>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2|1.1|0.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10361</TotalTime>
  <Words>3158</Words>
  <Application>Microsoft Office PowerPoint</Application>
  <PresentationFormat>Affichage à l'écran (4:3)</PresentationFormat>
  <Paragraphs>163</Paragraphs>
  <Slides>43</Slides>
  <Notes>1</Notes>
  <HiddenSlides>0</HiddenSlides>
  <MMClips>0</MMClips>
  <ScaleCrop>false</ScaleCrop>
  <HeadingPairs>
    <vt:vector size="4" baseType="variant">
      <vt:variant>
        <vt:lpstr>Thème</vt:lpstr>
      </vt:variant>
      <vt:variant>
        <vt:i4>1</vt:i4>
      </vt:variant>
      <vt:variant>
        <vt:lpstr>Titres des diapositives</vt:lpstr>
      </vt:variant>
      <vt:variant>
        <vt:i4>43</vt:i4>
      </vt:variant>
    </vt:vector>
  </HeadingPairs>
  <TitlesOfParts>
    <vt:vector size="44" baseType="lpstr">
      <vt:lpstr>Débit</vt:lpstr>
      <vt:lpstr>Diapositive 1</vt:lpstr>
      <vt:lpstr>Diapositive 2</vt:lpstr>
      <vt:lpstr>Diapositive 3</vt:lpstr>
      <vt:lpstr>مقدمة :</vt:lpstr>
      <vt:lpstr>تعاريف المقاول :</vt:lpstr>
      <vt:lpstr>Diapositive 6</vt:lpstr>
      <vt:lpstr>Diapositive 7</vt:lpstr>
      <vt:lpstr>Diapositive 8</vt:lpstr>
      <vt:lpstr>Diapositive 9</vt:lpstr>
      <vt:lpstr>Diapositive 10</vt:lpstr>
      <vt:lpstr> المقاربة الوظيفية :   </vt:lpstr>
      <vt:lpstr>Diapositive 12</vt:lpstr>
      <vt:lpstr>Diapositive 13</vt:lpstr>
      <vt:lpstr>Diapositive 14</vt:lpstr>
      <vt:lpstr>Diapositive 15</vt:lpstr>
      <vt:lpstr> التصنيف الأول : وضعت سنة 1967 وتشمل وجهين للمقاول على أساس  سماته الشخصية والبسيكولوجية </vt:lpstr>
      <vt:lpstr>التصنيف الثاني (تابع) : خاص ب (Laufer)</vt:lpstr>
      <vt:lpstr>التصنيف الثاني : خاص ب (Laufer)</vt:lpstr>
      <vt:lpstr>التصنيف الثالث : مقاربة "شومبيتر":</vt:lpstr>
      <vt:lpstr>خصائص المقاول :</vt:lpstr>
      <vt:lpstr>الخصائص الشخصية :</vt:lpstr>
      <vt:lpstr>الخصائص الاجتماعية البيئية (الخلفية)</vt:lpstr>
      <vt:lpstr>المقاول الجزائري ؟</vt:lpstr>
      <vt:lpstr>مقاولو  السبعينيات: Jean PENEFF </vt:lpstr>
      <vt:lpstr>Diapositive 25</vt:lpstr>
      <vt:lpstr>Diapositive 26</vt:lpstr>
      <vt:lpstr>Diapositive 27</vt:lpstr>
      <vt:lpstr>ثانيا: مقاولوا التسعينيات  </vt:lpstr>
      <vt:lpstr> </vt:lpstr>
      <vt:lpstr>Diapositive 30</vt:lpstr>
      <vt:lpstr>Diapositive 31</vt:lpstr>
      <vt:lpstr>Diapositive 32</vt:lpstr>
      <vt:lpstr>Diapositive 33</vt:lpstr>
      <vt:lpstr>ثالثا :المقاولون الشباب بالجزائر(التركيز على المقاولات الصغيرة والمتوسطة) </vt:lpstr>
      <vt:lpstr>Diapositive 35</vt:lpstr>
      <vt:lpstr>أبرز العوامل المؤثرة في  المقاول الجزائري :</vt:lpstr>
      <vt:lpstr>01-تأثير تقاليد وأعراف المجتمع على العقلانية  الاقتصادية للمقاول الجزائري: </vt:lpstr>
      <vt:lpstr>02-تأثير تقاليد وأعراف المجتمع على العقلانية  الاقتصادية للمقاول الجزائري: </vt:lpstr>
      <vt:lpstr>02-أهمية رأس المال الاجتماعي للمقاول الجزائري: </vt:lpstr>
      <vt:lpstr>02أهمية رأس المال الاجتماعي للمقاول الجزائري: </vt:lpstr>
      <vt:lpstr>03- أهمية الدعم والتحفيز بالنسبة للمقاول الجزائري: </vt:lpstr>
      <vt:lpstr>Diapositive 42</vt:lpstr>
      <vt:lpstr>Diapositive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Salim</dc:creator>
  <cp:lastModifiedBy>utilisateur</cp:lastModifiedBy>
  <cp:revision>960</cp:revision>
  <dcterms:created xsi:type="dcterms:W3CDTF">2006-12-07T14:44:24Z</dcterms:created>
  <dcterms:modified xsi:type="dcterms:W3CDTF">2020-03-15T20:12:10Z</dcterms:modified>
</cp:coreProperties>
</file>