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59"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14/05/2020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14/05/2020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44727"/>
            <a:ext cx="7772400" cy="1470025"/>
          </a:xfrm>
        </p:spPr>
        <p:txBody>
          <a:bodyPr/>
          <a:lstStyle/>
          <a:p>
            <a:r>
              <a:rPr lang="fr-FR" dirty="0" smtClean="0"/>
              <a:t>Les grands courants de l’écologie</a:t>
            </a:r>
            <a:br>
              <a:rPr lang="fr-FR" dirty="0" smtClean="0"/>
            </a:br>
            <a:r>
              <a:rPr lang="fr-FR" dirty="0" smtClean="0"/>
              <a:t>et avancées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perspectives</a:t>
            </a: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t>La question des transferts d’échelle est fondamentale dans l’étude des processus écologiques à large échelle.</a:t>
            </a:r>
          </a:p>
          <a:p>
            <a:r>
              <a:rPr lang="fr-FR" dirty="0" smtClean="0"/>
              <a:t>L’écologie urbaine : l’urbanisation est une contrainte anthropique majeure pour le </a:t>
            </a:r>
            <a:r>
              <a:rPr lang="fr-FR" dirty="0" err="1" smtClean="0"/>
              <a:t>futur,les</a:t>
            </a:r>
            <a:r>
              <a:rPr lang="fr-FR" dirty="0" smtClean="0"/>
              <a:t> recherches sur les effets de cette urbanisation sur la biodiversité, sur les services </a:t>
            </a:r>
            <a:r>
              <a:rPr lang="fr-FR" dirty="0" err="1" smtClean="0"/>
              <a:t>écosystémiques</a:t>
            </a:r>
            <a:r>
              <a:rPr lang="fr-FR" dirty="0" smtClean="0"/>
              <a:t>, devraient prendre en compte les échelles larges qui conditionnent la dispersion des espèces au sein de ces systèmes.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dirty="0" smtClean="0"/>
              <a:t>L’interdisciplinarité entre sciences sociales et sciences de la nature est nécessaire pour travailler sur les paysages, dont la structure et la dynamique sont fortement dépendantes des activités humaines.</a:t>
            </a:r>
          </a:p>
          <a:p>
            <a:r>
              <a:rPr lang="fr-FR" dirty="0" smtClean="0"/>
              <a:t>Les outils d’analyse spatiale se développent très rapidement, ce qui incite à une réflexion sur la mise en partage des outils d’analyse spatiale disponibles pour la communauté des chercheurs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054617"/>
          </a:xfrm>
        </p:spPr>
        <p:txBody>
          <a:bodyPr/>
          <a:lstStyle/>
          <a:p>
            <a:r>
              <a:rPr lang="fr-FR" dirty="0" smtClean="0"/>
              <a:t>Les </a:t>
            </a:r>
            <a:r>
              <a:rPr lang="fr-FR" dirty="0" err="1" smtClean="0"/>
              <a:t>basesdedonnées</a:t>
            </a:r>
            <a:r>
              <a:rPr lang="fr-FR" dirty="0" smtClean="0"/>
              <a:t> : les bases de données et de métadonnées sont un élément de gestion et de partage des données, et leur développement futur devrait favoriser l’analyse efficace des processus à large échelle. Une mise à disposition de ces outils sur le web peut faire avancer cette problématique.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054617"/>
          </a:xfrm>
        </p:spPr>
        <p:txBody>
          <a:bodyPr/>
          <a:lstStyle/>
          <a:p>
            <a:r>
              <a:rPr lang="fr-FR" dirty="0" smtClean="0"/>
              <a:t>Couplage entre l’écologie comportementale et l’écologie du paysage : la dispersion est une composante clé de la dynamique de la biodiversité à large échelle, qui devrait pouvoir bénéficier des complémentarités entre écologie comportementale et écologie du paysage pour intégrer des mécanismes fins à des échelles larges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a:t>
            </a:r>
            <a:r>
              <a:rPr lang="fr-FR" dirty="0" err="1" smtClean="0"/>
              <a:t>écotoxicologie</a:t>
            </a:r>
            <a:endParaRPr lang="fr-FR" dirty="0"/>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L’</a:t>
            </a:r>
            <a:r>
              <a:rPr lang="fr-FR" dirty="0" err="1" smtClean="0"/>
              <a:t>écotoxicologie</a:t>
            </a:r>
            <a:r>
              <a:rPr lang="fr-FR" dirty="0" smtClean="0"/>
              <a:t> est la science qui étudie la dynamique et les effets toxiques d’agents d’origine anthropique, ou d’origine naturelle, sur les écosystèmes. </a:t>
            </a:r>
          </a:p>
          <a:p>
            <a:pPr>
              <a:buNone/>
            </a:pPr>
            <a:r>
              <a:rPr lang="fr-FR" dirty="0" smtClean="0"/>
              <a:t>Le champ disciplinaire repose sur le fait que l’homme modifie la répartition de ces agents dans les différents compartiments de la biosphère et s’intéresse à l’effet de ces agents en fonction de leur nature, de leur concentration dans les milieux, </a:t>
            </a:r>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72230"/>
          </a:xfrm>
        </p:spPr>
        <p:txBody>
          <a:bodyPr/>
          <a:lstStyle/>
          <a:p>
            <a:pPr>
              <a:buNone/>
            </a:pPr>
            <a:r>
              <a:rPr lang="fr-FR" dirty="0" smtClean="0"/>
              <a:t>L’</a:t>
            </a:r>
            <a:r>
              <a:rPr lang="fr-FR" dirty="0" err="1" smtClean="0"/>
              <a:t>écotoxicologie</a:t>
            </a:r>
            <a:r>
              <a:rPr lang="fr-FR" dirty="0" smtClean="0"/>
              <a:t> s’appuie sur des connaissances fondamentales issues:</a:t>
            </a:r>
          </a:p>
          <a:p>
            <a:pPr>
              <a:buNone/>
            </a:pPr>
            <a:endParaRPr lang="fr-FR" dirty="0" smtClean="0"/>
          </a:p>
          <a:p>
            <a:pPr>
              <a:buNone/>
            </a:pPr>
            <a:r>
              <a:rPr lang="fr-FR" dirty="0" smtClean="0"/>
              <a:t> 1) de la toxicologie, qui étudie les effets des substances toxiques sur les organismes, et tout particulièrement sur l’Homme; </a:t>
            </a:r>
          </a:p>
          <a:p>
            <a:pPr>
              <a:buNone/>
            </a:pPr>
            <a:r>
              <a:rPr lang="fr-FR" dirty="0" smtClean="0"/>
              <a:t>2) de l’écologie , étudiant les modifications et les effets d’agents toxiques aux différentes échelles d’organisation des systèmes vivants</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txBody>
          <a:bodyPr>
            <a:normAutofit lnSpcReduction="10000"/>
          </a:bodyPr>
          <a:lstStyle/>
          <a:p>
            <a:pPr>
              <a:buNone/>
            </a:pPr>
            <a:r>
              <a:rPr lang="fr-FR" dirty="0" smtClean="0"/>
              <a:t>dans le contexte d’interactions complexes et changeantes de leurs composantes;</a:t>
            </a:r>
          </a:p>
          <a:p>
            <a:pPr>
              <a:buNone/>
            </a:pPr>
            <a:r>
              <a:rPr lang="fr-FR" dirty="0" smtClean="0"/>
              <a:t> Les démarches d’</a:t>
            </a:r>
            <a:r>
              <a:rPr lang="fr-FR" dirty="0" err="1" smtClean="0"/>
              <a:t>écotoxicologie</a:t>
            </a:r>
            <a:r>
              <a:rPr lang="fr-FR" dirty="0" smtClean="0"/>
              <a:t> combinent </a:t>
            </a:r>
          </a:p>
          <a:p>
            <a:pPr marL="514350" indent="-514350">
              <a:buAutoNum type="arabicParenR"/>
            </a:pPr>
            <a:r>
              <a:rPr lang="fr-FR" dirty="0" smtClean="0"/>
              <a:t>des approches in vivo, consistant par exemple à mesurer les effet des contaminants sur le fonctionnement des écosystèmes, la santé des organismes vivants in situ, et l'organisation des chaines trophiques, </a:t>
            </a:r>
          </a:p>
          <a:p>
            <a:pPr marL="514350" indent="-514350">
              <a:buAutoNum type="arabicParenR"/>
            </a:pPr>
            <a:r>
              <a:rPr lang="fr-FR" dirty="0" smtClean="0"/>
              <a:t>des approches in vitro, incluant par exemple des tests de toxicité ainsi que l'étude des molécules toxiques et de leur dynamique.</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lstStyle/>
          <a:p>
            <a:pPr>
              <a:buNone/>
            </a:pPr>
            <a:r>
              <a:rPr lang="fr-FR" dirty="0" smtClean="0"/>
              <a:t>L’</a:t>
            </a:r>
            <a:r>
              <a:rPr lang="fr-FR" dirty="0" err="1" smtClean="0"/>
              <a:t>écotoxicologie</a:t>
            </a:r>
            <a:r>
              <a:rPr lang="fr-FR" dirty="0" smtClean="0"/>
              <a:t> est au cœur d’enjeux sociétaux très importants en regard de l’impact croissant des activités humaines sur l’environnement et des conséquences directes ou indirectes sur la santé des populations humaines.</a:t>
            </a:r>
          </a:p>
          <a:p>
            <a:pPr>
              <a:buNone/>
            </a:pPr>
            <a:r>
              <a:rPr lang="fr-FR" dirty="0" smtClean="0"/>
              <a:t>Deux grands types de questionnements concernent l’</a:t>
            </a:r>
            <a:r>
              <a:rPr lang="fr-FR" dirty="0" err="1" smtClean="0"/>
              <a:t>écotoxicologie</a:t>
            </a:r>
            <a:r>
              <a:rPr lang="fr-FR" dirty="0" smtClean="0"/>
              <a:t> : </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normAutofit fontScale="92500" lnSpcReduction="10000"/>
          </a:bodyPr>
          <a:lstStyle/>
          <a:p>
            <a:r>
              <a:rPr lang="fr-FR" dirty="0" smtClean="0"/>
              <a:t>l’évaluation des risques, qui est au cœur de la demande sociétale et qui nécessite des développements méthodologiques relatifs à la mesure des concentrations des toxiques dans les différents compartiments des écosystèmes, à la définition et la mise en œuvre de tests de toxicité, à l’appréciation de l’exposition des organismes animaux, végétaux, humains. </a:t>
            </a:r>
          </a:p>
          <a:p>
            <a:r>
              <a:rPr lang="fr-FR" dirty="0" smtClean="0"/>
              <a:t> la compréhension de la dynamique des toxiques et de leurs effets, leurs causes et leurs conséquences dans le cadre d’une démarche cognitive qui doit intégrer les composés toxiques comme l’une des pressions anthropiques s’appliquant aux systèmes vivants. </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avancées majeures au cours des 10 dernières années</a:t>
            </a:r>
            <a:endParaRPr lang="fr-FR" dirty="0"/>
          </a:p>
        </p:txBody>
      </p:sp>
      <p:sp>
        <p:nvSpPr>
          <p:cNvPr id="3" name="Espace réservé du contenu 2"/>
          <p:cNvSpPr>
            <a:spLocks noGrp="1"/>
          </p:cNvSpPr>
          <p:nvPr>
            <p:ph idx="1"/>
          </p:nvPr>
        </p:nvSpPr>
        <p:spPr>
          <a:xfrm>
            <a:off x="457200" y="2071679"/>
            <a:ext cx="8229600" cy="2428892"/>
          </a:xfrm>
        </p:spPr>
        <p:txBody>
          <a:bodyPr/>
          <a:lstStyle/>
          <a:p>
            <a:pPr>
              <a:buNone/>
            </a:pPr>
            <a:r>
              <a:rPr lang="fr-FR" dirty="0" smtClean="0"/>
              <a:t>Les avancées majeures dans le domaine de l’</a:t>
            </a:r>
            <a:r>
              <a:rPr lang="fr-FR" dirty="0" err="1" smtClean="0"/>
              <a:t>écotoxicologie</a:t>
            </a:r>
            <a:r>
              <a:rPr lang="fr-FR" dirty="0" smtClean="0"/>
              <a:t> sont associées au développement méthodologique plus qu’aux concepts.</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endParaRPr lang="fr-FR" sz="4800" dirty="0" smtClean="0"/>
          </a:p>
          <a:p>
            <a:r>
              <a:rPr lang="fr-FR" sz="4800" dirty="0" smtClean="0"/>
              <a:t>Écologie fonctionnelle</a:t>
            </a:r>
          </a:p>
          <a:p>
            <a:r>
              <a:rPr lang="fr-FR" sz="4800" dirty="0" smtClean="0"/>
              <a:t>Écologie fondamentale</a:t>
            </a:r>
          </a:p>
          <a:p>
            <a:r>
              <a:rPr lang="fr-FR" sz="4800" dirty="0" smtClean="0"/>
              <a:t>Écologie appliquée</a:t>
            </a:r>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r>
              <a:rPr lang="fr-FR" dirty="0" smtClean="0"/>
              <a:t>Ces avancées ont permis : </a:t>
            </a:r>
          </a:p>
          <a:p>
            <a:pPr>
              <a:buNone/>
            </a:pPr>
            <a:r>
              <a:rPr lang="fr-FR" dirty="0" smtClean="0"/>
              <a:t>• De faire un bilan de la distribution et de la spéciation des contaminants lourds (métaux, métalloïdes) dans les milieux hétérogènes,</a:t>
            </a:r>
          </a:p>
          <a:p>
            <a:pPr>
              <a:buNone/>
            </a:pPr>
            <a:r>
              <a:rPr lang="fr-FR" dirty="0" smtClean="0"/>
              <a:t> Ce bilan ne permet en particulier pas de prendre en compte le caractère intrinsèquement dynamique des systèmes étudiés et des "équilibres" en jeu.</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r>
              <a:rPr lang="fr-FR" dirty="0" smtClean="0"/>
              <a:t>• De réaliser une description de la biodiversité et de ses altérations ainsi que de l’impact des contaminants par le développement de la génomique;</a:t>
            </a:r>
          </a:p>
          <a:p>
            <a:pPr>
              <a:buNone/>
            </a:pPr>
            <a:r>
              <a:rPr lang="fr-FR" dirty="0" smtClean="0"/>
              <a:t>• une gestion disciplinaire de la recherche (au niveau des laboratoires, des départements, parfois des universités);</a:t>
            </a:r>
          </a:p>
          <a:p>
            <a:pPr>
              <a:buNone/>
            </a:pPr>
            <a:r>
              <a:rPr lang="fr-FR" dirty="0" smtClean="0"/>
              <a:t>• la multiplicité des établissements qui renforce le cloisonnement;</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Perspectives</a:t>
            </a:r>
            <a:endParaRPr lang="fr-FR" dirty="0"/>
          </a:p>
        </p:txBody>
      </p:sp>
      <p:sp>
        <p:nvSpPr>
          <p:cNvPr id="3" name="Espace réservé du contenu 2"/>
          <p:cNvSpPr>
            <a:spLocks noGrp="1"/>
          </p:cNvSpPr>
          <p:nvPr>
            <p:ph idx="1"/>
          </p:nvPr>
        </p:nvSpPr>
        <p:spPr/>
        <p:txBody>
          <a:bodyPr/>
          <a:lstStyle/>
          <a:p>
            <a:pPr>
              <a:buNone/>
            </a:pPr>
            <a:r>
              <a:rPr lang="fr-FR" dirty="0" smtClean="0"/>
              <a:t>• Proposer des approches de type « top-down » basées sur l’éco-épidémiologie et l'épidémiologie afin de mettre en évidence des relations entre forçages environnementaux (dont les contaminants) et l’évolution des écosystèmes (structure et fonctionnement)</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lstStyle/>
          <a:p>
            <a:pPr>
              <a:buNone/>
            </a:pPr>
            <a:r>
              <a:rPr lang="fr-FR" dirty="0" smtClean="0"/>
              <a:t>• Dans le domaine de l'éco-épidémiologie et de l'épidémiologie, proposer des indicateurs d'effet à long terme observables sur les populations humaines;</a:t>
            </a:r>
          </a:p>
          <a:p>
            <a:pPr>
              <a:buNone/>
            </a:pPr>
            <a:r>
              <a:rPr lang="fr-FR" dirty="0" smtClean="0"/>
              <a:t>• Proposer la création de bio-banques pérennes et la collecte/conservation d'échantillons environnementaux afin d’archiver un témoin de référence des conditions environnementales passées.</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flux d’énergie et de nutriments</a:t>
            </a:r>
            <a:endParaRPr lang="fr-FR" dirty="0"/>
          </a:p>
        </p:txBody>
      </p:sp>
      <p:sp>
        <p:nvSpPr>
          <p:cNvPr id="3" name="Espace réservé du contenu 2"/>
          <p:cNvSpPr>
            <a:spLocks noGrp="1"/>
          </p:cNvSpPr>
          <p:nvPr>
            <p:ph idx="1"/>
          </p:nvPr>
        </p:nvSpPr>
        <p:spPr/>
        <p:txBody>
          <a:bodyPr/>
          <a:lstStyle/>
          <a:p>
            <a:pPr>
              <a:buNone/>
            </a:pPr>
            <a:endParaRPr lang="fr-FR" dirty="0" smtClean="0"/>
          </a:p>
          <a:p>
            <a:pPr>
              <a:buNone/>
            </a:pPr>
            <a:r>
              <a:rPr lang="fr-FR" dirty="0" smtClean="0"/>
              <a:t>Ce chapitre groupe les questionnements relatifs aux flux d’énergie et de matière dans les écosystèmes. Il s’intéresse au fonctionnement, à la structuration des écosystèmes en relation avec les cycles biogéochimiques ou les flux d’énergie.</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lstStyle/>
          <a:p>
            <a:pPr>
              <a:buNone/>
            </a:pPr>
            <a:r>
              <a:rPr lang="fr-FR" dirty="0" smtClean="0"/>
              <a:t>Ces thématiques englobent une grande partie de la recherche réalisée en interaction avec les géochimistes et plus généralement les sciences physiques ou chimiques. Les études relatives aux flux peuvent concerner de multiples échelles, de l’interaction entre organismes à l’écologie globale, et s’intéressent autant à la question de la production de la matière organique, de la structuration des communautés, </a:t>
            </a: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avancées majeures au cours de ces 10 dernières années</a:t>
            </a:r>
            <a:endParaRPr lang="fr-FR" dirty="0"/>
          </a:p>
        </p:txBody>
      </p:sp>
      <p:sp>
        <p:nvSpPr>
          <p:cNvPr id="3" name="Espace réservé du contenu 2"/>
          <p:cNvSpPr>
            <a:spLocks noGrp="1"/>
          </p:cNvSpPr>
          <p:nvPr>
            <p:ph idx="1"/>
          </p:nvPr>
        </p:nvSpPr>
        <p:spPr/>
        <p:txBody>
          <a:bodyPr/>
          <a:lstStyle/>
          <a:p>
            <a:pPr>
              <a:buNone/>
            </a:pPr>
            <a:r>
              <a:rPr lang="fr-FR" dirty="0" smtClean="0"/>
              <a:t>Les avancées majeures de ces dernières années reposent essentiellement sur la quantification des flux de matière, avec en premier lieu un renforcement des recherches à l’interface entre les différents champs disciplinaires des sciences de la nature : géochimie, écologie, physique.</a:t>
            </a: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lnSpcReduction="10000"/>
          </a:bodyPr>
          <a:lstStyle/>
          <a:p>
            <a:pPr>
              <a:buNone/>
            </a:pPr>
            <a:r>
              <a:rPr lang="fr-FR" dirty="0" smtClean="0"/>
              <a:t>Par exemple, les travaux initiés dans les milieux marins se sont généralisés aux milieux continentaux, afin de développer des modèles couplés </a:t>
            </a:r>
            <a:r>
              <a:rPr lang="fr-FR" dirty="0" err="1" smtClean="0"/>
              <a:t>biogéochimie</a:t>
            </a:r>
            <a:r>
              <a:rPr lang="fr-FR" dirty="0" smtClean="0"/>
              <a:t> et hydrologie;</a:t>
            </a:r>
          </a:p>
          <a:p>
            <a:pPr>
              <a:buNone/>
            </a:pPr>
            <a:r>
              <a:rPr lang="fr-FR" dirty="0" smtClean="0"/>
              <a:t>Ces dernières années sont aussi marquées par un accroissement significatif des études cherchant à comprendre la relation biodiversité – flux : comment les flux contrôlent la biodiversité, et comment la biodiversité contrôle les flux à l’échelle de l’ensemble de l’écosystème, et non pas uniquement au sein d’interactions simplifiées,</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lstStyle/>
          <a:p>
            <a:pPr>
              <a:buNone/>
            </a:pPr>
            <a:r>
              <a:rPr lang="fr-FR" dirty="0" smtClean="0"/>
              <a:t>par exemple entre les individus d’un petit nombre d’espèces (voire de seulement deux espèces dans le cadre de l’étude de la compétition entre espèces).</a:t>
            </a:r>
          </a:p>
          <a:p>
            <a:pPr>
              <a:buNone/>
            </a:pPr>
            <a:r>
              <a:rPr lang="fr-FR" dirty="0" smtClean="0"/>
              <a:t>A des échelles plus </a:t>
            </a:r>
            <a:r>
              <a:rPr lang="fr-FR" dirty="0" err="1" smtClean="0"/>
              <a:t>grandes,on</a:t>
            </a:r>
            <a:r>
              <a:rPr lang="fr-FR" dirty="0" smtClean="0"/>
              <a:t> constate également la prise en compte croissante de la diversité de fonctionnement des écosystèmes dans l’évaluation des flux globaux, pouvant modifier, par </a:t>
            </a:r>
            <a:r>
              <a:rPr lang="fr-FR" dirty="0" err="1" smtClean="0"/>
              <a:t>exemple,le</a:t>
            </a:r>
            <a:r>
              <a:rPr lang="fr-FR" dirty="0" smtClean="0"/>
              <a:t> climat à une échelle locale.</a:t>
            </a:r>
          </a:p>
          <a:p>
            <a:pPr>
              <a:buNone/>
            </a:pP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normAutofit lnSpcReduction="10000"/>
          </a:bodyPr>
          <a:lstStyle/>
          <a:p>
            <a:pPr>
              <a:buNone/>
            </a:pPr>
            <a:r>
              <a:rPr lang="fr-FR" dirty="0" smtClean="0"/>
              <a:t>Ces avancées dans la quantification et la caractérisation des flux se sont accompagnées d’avancées théoriques. Nous citerons ici deux de ces avancées : </a:t>
            </a:r>
          </a:p>
          <a:p>
            <a:pPr marL="514350" indent="-514350">
              <a:buAutoNum type="arabicParenR"/>
            </a:pPr>
            <a:r>
              <a:rPr lang="fr-FR" dirty="0" smtClean="0"/>
              <a:t>les règles de la stœchiométrie, grâce aux travaux de </a:t>
            </a:r>
            <a:r>
              <a:rPr lang="fr-FR" dirty="0" err="1" smtClean="0"/>
              <a:t>Sterner</a:t>
            </a:r>
            <a:r>
              <a:rPr lang="fr-FR" dirty="0" smtClean="0"/>
              <a:t> &amp; </a:t>
            </a:r>
            <a:r>
              <a:rPr lang="fr-FR" dirty="0" err="1" smtClean="0"/>
              <a:t>Elser</a:t>
            </a:r>
            <a:r>
              <a:rPr lang="fr-FR" dirty="0" smtClean="0"/>
              <a:t> (2002), offrent désormais un cadre théorique pouvant inclure des aspects évolutifs ; </a:t>
            </a:r>
          </a:p>
          <a:p>
            <a:pPr marL="514350" indent="-514350">
              <a:buAutoNum type="arabicParenR"/>
            </a:pPr>
            <a:r>
              <a:rPr lang="fr-FR" dirty="0" smtClean="0"/>
              <a:t>2) La théorie du « </a:t>
            </a:r>
            <a:r>
              <a:rPr lang="fr-FR" dirty="0" err="1" smtClean="0"/>
              <a:t>Dynamic</a:t>
            </a:r>
            <a:r>
              <a:rPr lang="fr-FR" dirty="0" smtClean="0"/>
              <a:t> </a:t>
            </a:r>
            <a:r>
              <a:rPr lang="fr-FR" dirty="0" err="1" smtClean="0"/>
              <a:t>Energy</a:t>
            </a:r>
            <a:r>
              <a:rPr lang="fr-FR" dirty="0" smtClean="0"/>
              <a:t> Budget » (DEB),proposée par </a:t>
            </a:r>
            <a:r>
              <a:rPr lang="fr-FR" dirty="0" err="1" smtClean="0"/>
              <a:t>Kooijman</a:t>
            </a:r>
            <a:r>
              <a:rPr lang="fr-FR" dirty="0" smtClean="0"/>
              <a:t> (2000),et qui repose cette fois principalement sur les flux d’énergie.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Écologie fonctionnelle</a:t>
            </a:r>
            <a:endParaRPr lang="fr-FR" dirty="0"/>
          </a:p>
        </p:txBody>
      </p:sp>
      <p:sp>
        <p:nvSpPr>
          <p:cNvPr id="3" name="Espace réservé du contenu 2"/>
          <p:cNvSpPr>
            <a:spLocks noGrp="1"/>
          </p:cNvSpPr>
          <p:nvPr>
            <p:ph idx="1"/>
          </p:nvPr>
        </p:nvSpPr>
        <p:spPr/>
        <p:txBody>
          <a:bodyPr>
            <a:normAutofit fontScale="85000" lnSpcReduction="10000"/>
          </a:bodyPr>
          <a:lstStyle/>
          <a:p>
            <a:pPr>
              <a:buNone/>
            </a:pPr>
            <a:r>
              <a:rPr lang="fr-FR" dirty="0" smtClean="0"/>
              <a:t>Plusieurs domaines sont concernés:</a:t>
            </a:r>
          </a:p>
          <a:p>
            <a:r>
              <a:rPr lang="fr-FR" b="1" dirty="0" smtClean="0"/>
              <a:t> L’écologie à large échelle ;</a:t>
            </a:r>
            <a:endParaRPr lang="fr-FR" b="1" i="1" dirty="0" smtClean="0"/>
          </a:p>
          <a:p>
            <a:r>
              <a:rPr lang="fr-FR" b="1" dirty="0" smtClean="0"/>
              <a:t> L’</a:t>
            </a:r>
            <a:r>
              <a:rPr lang="fr-FR" b="1" dirty="0" err="1" smtClean="0"/>
              <a:t>écotoxicologie</a:t>
            </a:r>
            <a:r>
              <a:rPr lang="fr-FR" b="1" dirty="0" smtClean="0"/>
              <a:t> ;</a:t>
            </a:r>
            <a:endParaRPr lang="fr-FR" b="1" i="1" dirty="0" smtClean="0"/>
          </a:p>
          <a:p>
            <a:r>
              <a:rPr lang="fr-FR" b="1" dirty="0" smtClean="0"/>
              <a:t> Les flux d’énergie et de nutriments, la </a:t>
            </a:r>
            <a:r>
              <a:rPr lang="fr-FR" b="1" dirty="0" err="1" smtClean="0"/>
              <a:t>biogéochimie</a:t>
            </a:r>
            <a:r>
              <a:rPr lang="fr-FR" b="1" dirty="0" smtClean="0"/>
              <a:t> ;</a:t>
            </a:r>
            <a:endParaRPr lang="fr-FR" b="1" i="1" dirty="0" smtClean="0"/>
          </a:p>
          <a:p>
            <a:r>
              <a:rPr lang="fr-FR" b="1" dirty="0" smtClean="0"/>
              <a:t> Les approches fonctionnelles ;</a:t>
            </a:r>
            <a:endParaRPr lang="fr-FR" b="1" i="1" dirty="0" smtClean="0"/>
          </a:p>
          <a:p>
            <a:r>
              <a:rPr lang="fr-FR" b="1" dirty="0" smtClean="0"/>
              <a:t> Le fonctionnement et la structure des écosystèmes ;</a:t>
            </a:r>
            <a:endParaRPr lang="fr-FR" b="1" i="1" dirty="0" smtClean="0"/>
          </a:p>
          <a:p>
            <a:r>
              <a:rPr lang="fr-FR" b="1" dirty="0" smtClean="0"/>
              <a:t> L’écologie trophique;</a:t>
            </a:r>
            <a:endParaRPr lang="fr-FR" b="1" i="1" dirty="0" smtClean="0"/>
          </a:p>
          <a:p>
            <a:r>
              <a:rPr lang="fr-FR" b="1" dirty="0" smtClean="0"/>
              <a:t> La gestion des écosystèmes ;</a:t>
            </a:r>
            <a:endParaRPr lang="fr-FR" b="1" i="1" dirty="0" smtClean="0"/>
          </a:p>
          <a:p>
            <a:r>
              <a:rPr lang="fr-FR" b="1" dirty="0" smtClean="0"/>
              <a:t> La génomique environnementale.</a:t>
            </a:r>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Perspectives</a:t>
            </a:r>
            <a:endParaRPr lang="fr-FR" dirty="0"/>
          </a:p>
        </p:txBody>
      </p:sp>
      <p:sp>
        <p:nvSpPr>
          <p:cNvPr id="3" name="Espace réservé du contenu 2"/>
          <p:cNvSpPr>
            <a:spLocks noGrp="1"/>
          </p:cNvSpPr>
          <p:nvPr>
            <p:ph idx="1"/>
          </p:nvPr>
        </p:nvSpPr>
        <p:spPr/>
        <p:txBody>
          <a:bodyPr>
            <a:normAutofit/>
          </a:bodyPr>
          <a:lstStyle/>
          <a:p>
            <a:r>
              <a:rPr lang="fr-FR" dirty="0" smtClean="0"/>
              <a:t>Poursuivre le développement de la modélisation couplée du gène à l’écosystème;</a:t>
            </a:r>
          </a:p>
          <a:p>
            <a:r>
              <a:rPr lang="fr-FR" dirty="0" smtClean="0"/>
              <a:t>Poursuivre la formalisation théorique du fonctionnement des écosystèmes basé sur les flux de matière et d’énergie. Ce travail devra intégrer le rôle de la biodiversité dans la variabilité des flux;</a:t>
            </a:r>
          </a:p>
          <a:p>
            <a:pPr>
              <a:buNone/>
            </a:pP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Ecologie trophique</a:t>
            </a:r>
            <a:endParaRPr lang="fr-FR" dirty="0"/>
          </a:p>
        </p:txBody>
      </p:sp>
      <p:sp>
        <p:nvSpPr>
          <p:cNvPr id="3" name="Espace réservé du contenu 2"/>
          <p:cNvSpPr>
            <a:spLocks noGrp="1"/>
          </p:cNvSpPr>
          <p:nvPr>
            <p:ph idx="1"/>
          </p:nvPr>
        </p:nvSpPr>
        <p:spPr/>
        <p:txBody>
          <a:bodyPr>
            <a:normAutofit/>
          </a:bodyPr>
          <a:lstStyle/>
          <a:p>
            <a:pPr>
              <a:buNone/>
            </a:pPr>
            <a:r>
              <a:rPr lang="fr-FR" b="1" dirty="0" smtClean="0"/>
              <a:t>L’écologie trophique cherche à caractériser et mesurer dans le temps et l’espace les interactions complexes qui s’établissent entre les différentes composantes d’un écosystème en fonction de facteurs internes (physiologiques) mais aussi externes (cycles saisonniers, changement climatique,</a:t>
            </a:r>
          </a:p>
          <a:p>
            <a:pPr>
              <a:buNone/>
            </a:pPr>
            <a:r>
              <a:rPr lang="fr-FR" b="1" dirty="0" smtClean="0"/>
              <a:t>    anthropisation,…).</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Les avancées majeures au cours de ces 10 dernières années</a:t>
            </a:r>
            <a:endParaRPr lang="fr-FR" dirty="0"/>
          </a:p>
        </p:txBody>
      </p:sp>
      <p:sp>
        <p:nvSpPr>
          <p:cNvPr id="3" name="Espace réservé du contenu 2"/>
          <p:cNvSpPr>
            <a:spLocks noGrp="1"/>
          </p:cNvSpPr>
          <p:nvPr>
            <p:ph idx="1"/>
          </p:nvPr>
        </p:nvSpPr>
        <p:spPr/>
        <p:txBody>
          <a:bodyPr>
            <a:normAutofit fontScale="92500" lnSpcReduction="20000"/>
          </a:bodyPr>
          <a:lstStyle/>
          <a:p>
            <a:pPr>
              <a:buNone/>
            </a:pPr>
            <a:r>
              <a:rPr lang="fr-FR" dirty="0" smtClean="0"/>
              <a:t>Les concepts relatifs à l’écologie trophique ont été principalement développés en milieu aquatique, mais tendent à se généraliser et à s’appliquer à de multiples environnements.</a:t>
            </a:r>
          </a:p>
          <a:p>
            <a:pPr>
              <a:buNone/>
            </a:pPr>
            <a:r>
              <a:rPr lang="fr-FR" dirty="0" smtClean="0"/>
              <a:t>    Des expérimentations en milieu aquatique (des </a:t>
            </a:r>
            <a:r>
              <a:rPr lang="fr-FR" dirty="0" err="1" smtClean="0"/>
              <a:t>mésocosmes</a:t>
            </a:r>
            <a:r>
              <a:rPr lang="fr-FR" dirty="0" smtClean="0"/>
              <a:t> de Lund, à la manipulation des lacs dans leur ensemble, (Carpenter et al.,1995 ; Pace</a:t>
            </a:r>
          </a:p>
          <a:p>
            <a:pPr>
              <a:buNone/>
            </a:pPr>
            <a:r>
              <a:rPr lang="fr-FR" dirty="0" smtClean="0"/>
              <a:t>    et al., 1999)), ont été également mis </a:t>
            </a:r>
            <a:r>
              <a:rPr lang="fr-FR" dirty="0" err="1" smtClean="0"/>
              <a:t>enoeuvre</a:t>
            </a:r>
            <a:r>
              <a:rPr lang="fr-FR" dirty="0" smtClean="0"/>
              <a:t> en</a:t>
            </a:r>
          </a:p>
          <a:p>
            <a:pPr>
              <a:buNone/>
            </a:pPr>
            <a:r>
              <a:rPr lang="fr-FR" dirty="0" smtClean="0"/>
              <a:t>    France, en lacs et en milieux </a:t>
            </a:r>
            <a:r>
              <a:rPr lang="fr-FR" dirty="0" err="1" smtClean="0"/>
              <a:t>côtiers,mais</a:t>
            </a:r>
            <a:r>
              <a:rPr lang="fr-FR" dirty="0" smtClean="0"/>
              <a:t> ont surtout reposé, dans la période 1970-1990, sur les</a:t>
            </a:r>
            <a:endParaRPr lang="fr-FR" dirty="0"/>
          </a:p>
        </p:txBody>
      </p:sp>
      <p:cxnSp>
        <p:nvCxnSpPr>
          <p:cNvPr id="5" name="Connecteur droit avec flèche 4"/>
          <p:cNvCxnSpPr/>
          <p:nvPr/>
        </p:nvCxnSpPr>
        <p:spPr>
          <a:xfrm>
            <a:off x="1643042" y="5786454"/>
            <a:ext cx="214314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57298"/>
            <a:ext cx="8229600" cy="5072098"/>
          </a:xfrm>
        </p:spPr>
        <p:txBody>
          <a:bodyPr>
            <a:normAutofit/>
          </a:bodyPr>
          <a:lstStyle/>
          <a:p>
            <a:pPr>
              <a:buNone/>
            </a:pPr>
            <a:r>
              <a:rPr lang="fr-FR" dirty="0" smtClean="0"/>
              <a:t>Plus récemment, l’écologie trophique a introduit de nouvelles méthodes de quantification des flux, reposant sur les isotopes stables de l’azote (15N/14N) et du carbone (13C/12C). Quelques études de </a:t>
            </a:r>
            <a:r>
              <a:rPr lang="fr-FR" dirty="0" err="1" smtClean="0"/>
              <a:t>paléolimnologie</a:t>
            </a:r>
            <a:r>
              <a:rPr lang="fr-FR" dirty="0" smtClean="0"/>
              <a:t> ont permis par ailleurs d’obtenir des informations</a:t>
            </a:r>
          </a:p>
          <a:p>
            <a:pPr>
              <a:buNone/>
            </a:pPr>
            <a:r>
              <a:rPr lang="fr-FR" dirty="0" smtClean="0"/>
              <a:t>    originales sur les changements temporels des</a:t>
            </a:r>
          </a:p>
          <a:p>
            <a:pPr>
              <a:buNone/>
            </a:pPr>
            <a:r>
              <a:rPr lang="fr-FR" dirty="0" smtClean="0"/>
              <a:t>    structures trophiques et de leurs altérations.</a:t>
            </a:r>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Perspectives</a:t>
            </a:r>
            <a:endParaRPr lang="fr-FR" dirty="0"/>
          </a:p>
        </p:txBody>
      </p:sp>
      <p:sp>
        <p:nvSpPr>
          <p:cNvPr id="3" name="Espace réservé du contenu 2"/>
          <p:cNvSpPr>
            <a:spLocks noGrp="1"/>
          </p:cNvSpPr>
          <p:nvPr>
            <p:ph idx="1"/>
          </p:nvPr>
        </p:nvSpPr>
        <p:spPr/>
        <p:txBody>
          <a:bodyPr/>
          <a:lstStyle/>
          <a:p>
            <a:pPr>
              <a:buNone/>
            </a:pPr>
            <a:r>
              <a:rPr lang="fr-FR" dirty="0" smtClean="0"/>
              <a:t>Les grands enjeux sont certainement la modélisation des interactions complexes pour lier interactions trophiques et </a:t>
            </a:r>
            <a:r>
              <a:rPr lang="fr-FR" smtClean="0"/>
              <a:t>fonctionnement de l’écosystème</a:t>
            </a:r>
            <a:r>
              <a:rPr lang="fr-FR" dirty="0" smtClean="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1.L’écologie à large échelle</a:t>
            </a:r>
            <a:endParaRPr lang="fr-FR" dirty="0"/>
          </a:p>
        </p:txBody>
      </p:sp>
      <p:sp>
        <p:nvSpPr>
          <p:cNvPr id="3" name="Espace réservé du contenu 2"/>
          <p:cNvSpPr>
            <a:spLocks noGrp="1"/>
          </p:cNvSpPr>
          <p:nvPr>
            <p:ph idx="1"/>
          </p:nvPr>
        </p:nvSpPr>
        <p:spPr>
          <a:xfrm>
            <a:off x="457200" y="1214422"/>
            <a:ext cx="8229600" cy="4525963"/>
          </a:xfrm>
        </p:spPr>
        <p:txBody>
          <a:bodyPr>
            <a:noAutofit/>
          </a:bodyPr>
          <a:lstStyle/>
          <a:p>
            <a:pPr>
              <a:buNone/>
            </a:pPr>
            <a:r>
              <a:rPr lang="fr-FR" sz="2800" dirty="0" smtClean="0">
                <a:latin typeface="+mj-lt"/>
              </a:rPr>
              <a:t>Les processus écologiques concernent, le plus</a:t>
            </a:r>
          </a:p>
          <a:p>
            <a:pPr>
              <a:buNone/>
            </a:pPr>
            <a:r>
              <a:rPr lang="fr-FR" sz="2800" dirty="0" smtClean="0">
                <a:latin typeface="+mj-lt"/>
              </a:rPr>
              <a:t>    souvent, différentes échelles spatiales – de l’environnement immédiat de l’individu aux </a:t>
            </a:r>
            <a:r>
              <a:rPr lang="fr-FR" sz="2800" dirty="0" err="1" smtClean="0">
                <a:latin typeface="+mj-lt"/>
              </a:rPr>
              <a:t>métacommunautés</a:t>
            </a:r>
            <a:r>
              <a:rPr lang="fr-FR" sz="2800" dirty="0" smtClean="0">
                <a:latin typeface="+mj-lt"/>
              </a:rPr>
              <a:t>, voire aux échelles continentale</a:t>
            </a:r>
          </a:p>
          <a:p>
            <a:pPr>
              <a:buNone/>
            </a:pPr>
            <a:r>
              <a:rPr lang="fr-FR" sz="2800" dirty="0" smtClean="0">
                <a:latin typeface="+mj-lt"/>
              </a:rPr>
              <a:t>    et mondiale – et différentes échelles temporelles</a:t>
            </a:r>
          </a:p>
          <a:p>
            <a:pPr>
              <a:buNone/>
            </a:pPr>
            <a:r>
              <a:rPr lang="fr-FR" sz="2800" dirty="0" smtClean="0">
                <a:latin typeface="+mj-lt"/>
              </a:rPr>
              <a:t>    – de la durée de vie d’un microorganisme</a:t>
            </a:r>
          </a:p>
          <a:p>
            <a:pPr>
              <a:buNone/>
            </a:pPr>
            <a:r>
              <a:rPr lang="fr-FR" sz="2800" dirty="0" smtClean="0">
                <a:latin typeface="+mj-lt"/>
              </a:rPr>
              <a:t>    jusqu’aux temps géologiques, en passant par les temps écologiques et les temps évolutifs.</a:t>
            </a:r>
          </a:p>
          <a:p>
            <a:pPr>
              <a:buNone/>
            </a:pPr>
            <a:r>
              <a:rPr lang="fr-FR" sz="2800" dirty="0" smtClean="0">
                <a:latin typeface="+mj-lt"/>
              </a:rPr>
              <a:t>    Les échelles spatiales intermédiaires (paysage,</a:t>
            </a:r>
          </a:p>
          <a:p>
            <a:pPr>
              <a:buNone/>
            </a:pPr>
            <a:r>
              <a:rPr lang="fr-FR" sz="2800" dirty="0" smtClean="0">
                <a:latin typeface="+mj-lt"/>
              </a:rPr>
              <a:t>    territoire, bassin versant) font l’objet d’une convergence de priorités de recherche au sein</a:t>
            </a:r>
          </a:p>
          <a:p>
            <a:pPr>
              <a:buNone/>
            </a:pPr>
            <a:r>
              <a:rPr lang="fr-FR" sz="2800" dirty="0" smtClean="0">
                <a:latin typeface="+mj-lt"/>
              </a:rPr>
              <a:t>    de l’écologie du paysage,</a:t>
            </a:r>
            <a:endParaRPr lang="fr-FR" sz="2800" dirty="0">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lstStyle/>
          <a:p>
            <a:pPr>
              <a:buNone/>
            </a:pPr>
            <a:r>
              <a:rPr lang="fr-FR" dirty="0" smtClean="0"/>
              <a:t>C’est une science qui s’attache à comprendre les interactions entre les écosystèmes de la planète : terre, atmosphère, océans.</a:t>
            </a:r>
          </a:p>
          <a:p>
            <a:pPr>
              <a:buNone/>
            </a:pPr>
            <a:r>
              <a:rPr lang="fr-FR" dirty="0" smtClean="0"/>
              <a:t>Dans nos régions ces échelles spatiales correspondent à des environnements souvent </a:t>
            </a:r>
            <a:r>
              <a:rPr lang="fr-FR" dirty="0" err="1" smtClean="0"/>
              <a:t>anthropisés</a:t>
            </a:r>
            <a:r>
              <a:rPr lang="fr-FR" dirty="0" smtClean="0"/>
              <a:t> qui présentent de ce fait une organisation et une dynamique spatio-temporelle spécifique, nécessitant de réajuster les concepts d’écologie, afin d’intégrer les activités humaines dans le fonctionnement des systèmes écologique.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avancées majeurs dans les dix dernières années </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Méthodes d’analyse spatiale :</a:t>
            </a:r>
          </a:p>
          <a:p>
            <a:pPr>
              <a:buNone/>
            </a:pPr>
            <a:r>
              <a:rPr lang="fr-FR" dirty="0" smtClean="0"/>
              <a:t> La prise en compte de l’hétérogénéité spatiale et temporelle à l’échelle des paysages a imposé la mise au point de méthodes d’analyses spatiales adaptées, prenant en compte simultanément la structure spatiale des éléments de paysage résultant des processus écologiques, En particulier, ces développements méthodologiques ont reposé sur des modèles statistiques de la réponse des espèces à l’environnement qui prennent en compte les structures spatiales.</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10000"/>
          </a:bodyPr>
          <a:lstStyle/>
          <a:p>
            <a:r>
              <a:rPr lang="fr-FR" dirty="0" smtClean="0"/>
              <a:t> Pour comprendre le rôle du temps long sur les phénomènes qui se déroulent dans les paysages, il a été mis en place </a:t>
            </a:r>
            <a:r>
              <a:rPr lang="fr-FR" dirty="0" smtClean="0">
                <a:solidFill>
                  <a:srgbClr val="FF0000"/>
                </a:solidFill>
              </a:rPr>
              <a:t>des dispositifs de suivi à long terme </a:t>
            </a:r>
            <a:r>
              <a:rPr lang="fr-FR" dirty="0" smtClean="0"/>
              <a:t>de la dynamique des paysages.</a:t>
            </a:r>
          </a:p>
          <a:p>
            <a:r>
              <a:rPr lang="fr-FR" dirty="0" smtClean="0"/>
              <a:t>De nombreuses études en écologie du paysage ont porté sur l’analyse des métapopulations, mais les développements récents dans ce champ abordent de plus en plus les </a:t>
            </a:r>
            <a:r>
              <a:rPr lang="fr-FR" dirty="0" err="1" smtClean="0"/>
              <a:t>métacommunautés</a:t>
            </a:r>
            <a:r>
              <a:rPr lang="fr-FR" dirty="0" smtClean="0"/>
              <a:t>, avec des problématiques convergentes, visant à comprendre comment les échanges entre habitats permettent de structurer les communautés à l’échelle des paysages.</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85860"/>
            <a:ext cx="8229600" cy="4840303"/>
          </a:xfrm>
        </p:spPr>
        <p:txBody>
          <a:bodyPr/>
          <a:lstStyle/>
          <a:p>
            <a:r>
              <a:rPr lang="fr-FR" dirty="0" smtClean="0"/>
              <a:t> Le développement récent des méthodes de télédétection et d’analyse spatiale permet de mieux prendre en compte les mosaïques paysagères dans leur continuité, et d’alimenter les recherches relatives à la connectivité et aux continuités écologiques, et en particulier celles concernant le maintien de la biodiversité dans les paysages fragmentés. </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214554"/>
            <a:ext cx="8229600" cy="3911609"/>
          </a:xfrm>
        </p:spPr>
        <p:txBody>
          <a:bodyPr/>
          <a:lstStyle/>
          <a:p>
            <a:r>
              <a:rPr lang="fr-FR" dirty="0" smtClean="0"/>
              <a:t>Génétique de paysage : cette nouvelle approche en génétique permet de mesurer des distances génétiques et donc des taux de dispersion entre populations dans des paysages fragmentés</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1899</Words>
  <PresentationFormat>Affichage à l'écran (4:3)</PresentationFormat>
  <Paragraphs>97</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Thème Office</vt:lpstr>
      <vt:lpstr>Les grands courants de l’écologie et avancées </vt:lpstr>
      <vt:lpstr>Diapositive 2</vt:lpstr>
      <vt:lpstr>Écologie fonctionnelle</vt:lpstr>
      <vt:lpstr>1.L’écologie à large échelle</vt:lpstr>
      <vt:lpstr>Diapositive 5</vt:lpstr>
      <vt:lpstr>Les avancées majeurs dans les dix dernières années </vt:lpstr>
      <vt:lpstr>Diapositive 7</vt:lpstr>
      <vt:lpstr>Diapositive 8</vt:lpstr>
      <vt:lpstr>Diapositive 9</vt:lpstr>
      <vt:lpstr>perspectives</vt:lpstr>
      <vt:lpstr>Diapositive 11</vt:lpstr>
      <vt:lpstr>Diapositive 12</vt:lpstr>
      <vt:lpstr>Diapositive 13</vt:lpstr>
      <vt:lpstr>2. écotoxicologie</vt:lpstr>
      <vt:lpstr>Diapositive 15</vt:lpstr>
      <vt:lpstr>Diapositive 16</vt:lpstr>
      <vt:lpstr>Diapositive 17</vt:lpstr>
      <vt:lpstr>Diapositive 18</vt:lpstr>
      <vt:lpstr>Les avancées majeures au cours des 10 dernières années</vt:lpstr>
      <vt:lpstr>Diapositive 20</vt:lpstr>
      <vt:lpstr>Diapositive 21</vt:lpstr>
      <vt:lpstr>Perspectives</vt:lpstr>
      <vt:lpstr>Diapositive 23</vt:lpstr>
      <vt:lpstr>Les flux d’énergie et de nutriments</vt:lpstr>
      <vt:lpstr>Diapositive 25</vt:lpstr>
      <vt:lpstr>Les avancées majeures au cours de ces 10 dernières années</vt:lpstr>
      <vt:lpstr>Diapositive 27</vt:lpstr>
      <vt:lpstr>Diapositive 28</vt:lpstr>
      <vt:lpstr>Diapositive 29</vt:lpstr>
      <vt:lpstr>Perspectives</vt:lpstr>
      <vt:lpstr>Ecologie trophique</vt:lpstr>
      <vt:lpstr>Les avancées majeures au cours de ces 10 dernières années</vt:lpstr>
      <vt:lpstr>Diapositive 33</vt:lpstr>
      <vt:lpstr>Perspectives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grands courants de l’écologie et avancées</dc:title>
  <dc:creator>boukli</dc:creator>
  <cp:lastModifiedBy>INFOPLUS</cp:lastModifiedBy>
  <cp:revision>19</cp:revision>
  <dcterms:created xsi:type="dcterms:W3CDTF">2015-03-08T22:56:58Z</dcterms:created>
  <dcterms:modified xsi:type="dcterms:W3CDTF">2020-05-14T01:30:26Z</dcterms:modified>
</cp:coreProperties>
</file>