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3" r:id="rId4"/>
    <p:sldId id="259" r:id="rId5"/>
    <p:sldId id="260" r:id="rId6"/>
    <p:sldId id="261" r:id="rId7"/>
    <p:sldId id="262" r:id="rId8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9" d="100"/>
          <a:sy n="5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2608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363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C"/>
          </a:solidFill>
          <a:ln/>
        </p:spPr>
      </p:sp>
      <p:sp>
        <p:nvSpPr>
          <p:cNvPr id="3" name="Shape 1"/>
          <p:cNvSpPr/>
          <p:nvPr/>
        </p:nvSpPr>
        <p:spPr>
          <a:xfrm>
            <a:off x="50005" y="0"/>
            <a:ext cx="14630400" cy="8229600"/>
          </a:xfrm>
          <a:prstGeom prst="rect">
            <a:avLst/>
          </a:prstGeom>
          <a:solidFill>
            <a:srgbClr val="272525"/>
          </a:solidFill>
          <a:ln w="13811">
            <a:solidFill>
              <a:srgbClr val="565151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319599" y="2673548"/>
            <a:ext cx="7449622" cy="83319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5249" b="1" kern="0" spc="-157" dirty="0">
                <a:solidFill>
                  <a:srgbClr val="FFFFF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Non-destructive Testing</a:t>
            </a:r>
            <a:endParaRPr lang="en-US" sz="524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319599" y="3840004"/>
            <a:ext cx="747760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sz="2400" kern="0" spc="-35" dirty="0" smtClean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    Non-destructive </a:t>
            </a:r>
            <a:r>
              <a:rPr lang="en-US" sz="2400" kern="0" spc="-35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testing (NDT) is a method used to evaluate materials or components without causing damage. It plays a crucial role in ensuring the integrity and reliability of various industries.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005" y="0"/>
            <a:ext cx="6172200" cy="822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C"/>
          </a:solidFill>
          <a:ln/>
        </p:spPr>
      </p:sp>
      <p:sp>
        <p:nvSpPr>
          <p:cNvPr id="3" name="Shape 1"/>
          <p:cNvSpPr/>
          <p:nvPr/>
        </p:nvSpPr>
        <p:spPr>
          <a:xfrm>
            <a:off x="-45720" y="120147"/>
            <a:ext cx="14721840" cy="8232934"/>
          </a:xfrm>
          <a:prstGeom prst="rect">
            <a:avLst/>
          </a:prstGeom>
          <a:solidFill>
            <a:srgbClr val="272525"/>
          </a:solidFill>
          <a:ln w="13097">
            <a:solidFill>
              <a:srgbClr val="565151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3448049" y="3482149"/>
            <a:ext cx="8196501" cy="65841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just">
              <a:lnSpc>
                <a:spcPts val="5184"/>
              </a:lnSpc>
              <a:buNone/>
            </a:pPr>
            <a:r>
              <a:rPr lang="en-US" sz="4147" b="1" kern="0" spc="-124" dirty="0">
                <a:solidFill>
                  <a:srgbClr val="FFFFF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What is </a:t>
            </a:r>
            <a:r>
              <a:rPr lang="en-US" sz="4147" b="1" kern="0" spc="-124" dirty="0" smtClean="0">
                <a:solidFill>
                  <a:srgbClr val="FFFFF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Non-destructive </a:t>
            </a:r>
            <a:r>
              <a:rPr lang="en-US" sz="4147" b="1" kern="0" spc="-124" dirty="0">
                <a:solidFill>
                  <a:srgbClr val="FFFFF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Testing?</a:t>
            </a:r>
            <a:endParaRPr lang="en-US" sz="414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2311360" y="4351853"/>
            <a:ext cx="473988" cy="473988"/>
          </a:xfrm>
          <a:prstGeom prst="roundRect">
            <a:avLst>
              <a:gd name="adj" fmla="val 20003"/>
            </a:avLst>
          </a:prstGeom>
          <a:solidFill>
            <a:srgbClr val="110080"/>
          </a:solidFill>
          <a:ln w="13097">
            <a:solidFill>
              <a:srgbClr val="140099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2476857" y="4391382"/>
            <a:ext cx="142994" cy="39493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just">
              <a:lnSpc>
                <a:spcPts val="3111"/>
              </a:lnSpc>
              <a:buNone/>
            </a:pPr>
            <a:r>
              <a:rPr lang="en-US" sz="2488" b="1" kern="0" spc="-75" dirty="0">
                <a:solidFill>
                  <a:srgbClr val="E5E0D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2488" dirty="0"/>
          </a:p>
        </p:txBody>
      </p:sp>
      <p:sp>
        <p:nvSpPr>
          <p:cNvPr id="8" name="Text 5"/>
          <p:cNvSpPr/>
          <p:nvPr/>
        </p:nvSpPr>
        <p:spPr>
          <a:xfrm>
            <a:off x="2995970" y="4324622"/>
            <a:ext cx="2510909" cy="6584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592"/>
              </a:lnSpc>
              <a:buNone/>
            </a:pPr>
            <a:r>
              <a:rPr lang="en-US" sz="2400" b="1" kern="0" spc="-62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Ensuring Asset Safety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2995970" y="5018566"/>
            <a:ext cx="2510909" cy="2626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654"/>
              </a:lnSpc>
              <a:buNone/>
            </a:pPr>
            <a:r>
              <a:rPr lang="en-US" sz="2000" kern="0" spc="-33" dirty="0" smtClean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 NDT </a:t>
            </a:r>
            <a:r>
              <a:rPr lang="en-US" sz="2000" kern="0" spc="-33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refers to a group of techniques used to inspect and test materials, components, and assemblies without altering their future usefulness.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5717500" y="4351853"/>
            <a:ext cx="473988" cy="473988"/>
          </a:xfrm>
          <a:prstGeom prst="roundRect">
            <a:avLst>
              <a:gd name="adj" fmla="val 20003"/>
            </a:avLst>
          </a:prstGeom>
          <a:solidFill>
            <a:srgbClr val="110080"/>
          </a:solidFill>
          <a:ln w="13097">
            <a:solidFill>
              <a:srgbClr val="140099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860137" y="4391382"/>
            <a:ext cx="188714" cy="39493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just">
              <a:lnSpc>
                <a:spcPts val="3111"/>
              </a:lnSpc>
              <a:buNone/>
            </a:pPr>
            <a:r>
              <a:rPr lang="en-US" sz="2488" b="1" kern="0" spc="-75" dirty="0">
                <a:solidFill>
                  <a:srgbClr val="E5E0D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2488" dirty="0"/>
          </a:p>
        </p:txBody>
      </p:sp>
      <p:sp>
        <p:nvSpPr>
          <p:cNvPr id="12" name="Text 9"/>
          <p:cNvSpPr/>
          <p:nvPr/>
        </p:nvSpPr>
        <p:spPr>
          <a:xfrm>
            <a:off x="6402110" y="4424243"/>
            <a:ext cx="2288381" cy="32920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just">
              <a:lnSpc>
                <a:spcPts val="2592"/>
              </a:lnSpc>
              <a:buNone/>
            </a:pPr>
            <a:r>
              <a:rPr lang="en-US" sz="2074" b="1" kern="0" spc="-62" dirty="0">
                <a:solidFill>
                  <a:srgbClr val="E5E0D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Identifying </a:t>
            </a:r>
            <a:r>
              <a:rPr lang="en-US" sz="2074" b="1" kern="0" spc="-62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Defects</a:t>
            </a:r>
            <a:endParaRPr lang="en-US" sz="207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402110" y="5039953"/>
            <a:ext cx="2510909" cy="2955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654"/>
              </a:lnSpc>
              <a:buNone/>
            </a:pPr>
            <a:r>
              <a:rPr lang="en-US" sz="2000" kern="0" spc="-33" dirty="0" smtClean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 It </a:t>
            </a:r>
            <a:r>
              <a:rPr lang="en-US" sz="2000" kern="0" spc="-33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enables the detection of surface and subsurface defects, such as cracks, voids, and discontinuities, helping prevent catastrophic failures.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9123640" y="4351853"/>
            <a:ext cx="473988" cy="473988"/>
          </a:xfrm>
          <a:prstGeom prst="roundRect">
            <a:avLst>
              <a:gd name="adj" fmla="val 20003"/>
            </a:avLst>
          </a:prstGeom>
          <a:solidFill>
            <a:srgbClr val="110080"/>
          </a:solidFill>
          <a:ln w="13097">
            <a:solidFill>
              <a:srgbClr val="140099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262467" y="4391382"/>
            <a:ext cx="196334" cy="39493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just">
              <a:lnSpc>
                <a:spcPts val="3111"/>
              </a:lnSpc>
              <a:buNone/>
            </a:pPr>
            <a:r>
              <a:rPr lang="en-US" sz="2488" b="1" kern="0" spc="-75" dirty="0">
                <a:solidFill>
                  <a:srgbClr val="E5E0D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2488" dirty="0"/>
          </a:p>
        </p:txBody>
      </p:sp>
      <p:sp>
        <p:nvSpPr>
          <p:cNvPr id="16" name="Text 13"/>
          <p:cNvSpPr/>
          <p:nvPr/>
        </p:nvSpPr>
        <p:spPr>
          <a:xfrm>
            <a:off x="9808250" y="4424243"/>
            <a:ext cx="2106811" cy="32920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just">
              <a:lnSpc>
                <a:spcPts val="2592"/>
              </a:lnSpc>
              <a:buNone/>
            </a:pPr>
            <a:r>
              <a:rPr lang="en-US" sz="2400" b="1" kern="0" spc="-62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Quality Control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9895114" y="5024261"/>
            <a:ext cx="2661557" cy="236048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654"/>
              </a:lnSpc>
              <a:buNone/>
            </a:pPr>
            <a:r>
              <a:rPr lang="en-US" sz="2000" kern="0" spc="-33" dirty="0" smtClean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 NDT </a:t>
            </a:r>
            <a:r>
              <a:rPr lang="en-US" sz="2000" kern="0" spc="-33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provides a comprehensive evaluation of manufacturing processes, ensuring the quality and reliability of products before they reach the market.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11"/>
          <a:stretch/>
        </p:blipFill>
        <p:spPr>
          <a:xfrm>
            <a:off x="-45720" y="-1069514"/>
            <a:ext cx="14721840" cy="4516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154025" y="342902"/>
            <a:ext cx="8633698" cy="86172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just">
              <a:lnSpc>
                <a:spcPts val="5468"/>
              </a:lnSpc>
              <a:buNone/>
            </a:pPr>
            <a:r>
              <a:rPr lang="en-US" sz="4800" b="1" kern="0" spc="-131" dirty="0">
                <a:solidFill>
                  <a:srgbClr val="FFFFF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Types of Non-destructive Testing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376372" y="1637699"/>
            <a:ext cx="2232065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just">
              <a:lnSpc>
                <a:spcPts val="3281"/>
              </a:lnSpc>
              <a:buNone/>
            </a:pPr>
            <a:r>
              <a:rPr lang="en-US" sz="3200" b="1" kern="0" spc="-79" dirty="0">
                <a:solidFill>
                  <a:srgbClr val="FFFFF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Radiography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434131" y="2280695"/>
            <a:ext cx="2549486" cy="37108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sz="2000" kern="0" spc="-35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Uses X-rays or gamma rays to examine internal structures and defects in materials with high density contrasts.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819649" y="1604699"/>
            <a:ext cx="2232065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just">
              <a:lnSpc>
                <a:spcPts val="3281"/>
              </a:lnSpc>
              <a:buNone/>
            </a:pPr>
            <a:r>
              <a:rPr lang="en-US" sz="3200" b="1" kern="0" spc="-79" dirty="0">
                <a:solidFill>
                  <a:srgbClr val="FFFFF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Ultrasound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567390" y="2103792"/>
            <a:ext cx="2484325" cy="248453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sz="2000" kern="0" spc="-35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Utilizes high-frequency sound waves to detect internal flaws by measuring the time it takes for sound echoes to bounce back.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7921928" y="1487274"/>
            <a:ext cx="2387544" cy="123303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3281"/>
              </a:lnSpc>
              <a:buNone/>
            </a:pPr>
            <a:r>
              <a:rPr lang="en-US" sz="3200" b="1" kern="0" spc="-79" dirty="0">
                <a:solidFill>
                  <a:srgbClr val="FFFFF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Magnetic Particle Testing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732270" y="2825259"/>
            <a:ext cx="2302330" cy="256702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sz="2000" kern="0" spc="-35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Identifies surface or near-surface defects by applying magnetic fields and inspecting the accumulation of magnetic particles.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0777078" y="1627348"/>
            <a:ext cx="2232065" cy="83296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3281"/>
              </a:lnSpc>
              <a:buNone/>
            </a:pPr>
            <a:r>
              <a:rPr lang="en-US" sz="3200" b="1" kern="0" spc="-79" dirty="0">
                <a:solidFill>
                  <a:srgbClr val="FFFFF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Visual Inspection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0618373" y="2628900"/>
            <a:ext cx="2675656" cy="271054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sz="2000" kern="0" spc="-35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A manual method where inspectors use their eyes to visually examine and assess the condition of a component or structure.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488" y="5208814"/>
            <a:ext cx="2759912" cy="19289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78" y="5208814"/>
            <a:ext cx="2626074" cy="1886169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635" y="5191898"/>
            <a:ext cx="2880000" cy="19200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435" y="5208814"/>
            <a:ext cx="2619375" cy="192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6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2525"/>
          </a:solidFill>
          <a:ln w="13811">
            <a:solidFill>
              <a:srgbClr val="565151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2399287" y="3557436"/>
            <a:ext cx="9185672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justLow">
              <a:lnSpc>
                <a:spcPts val="5468"/>
              </a:lnSpc>
              <a:buNone/>
            </a:pPr>
            <a:r>
              <a:rPr lang="en-US" sz="4374" b="1" kern="0" spc="-131" dirty="0">
                <a:solidFill>
                  <a:srgbClr val="FFFFF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Benefits of Non-destructive Testing</a:t>
            </a:r>
            <a:endParaRPr lang="en-US" sz="437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1998762" y="4415790"/>
            <a:ext cx="3370064" cy="3173730"/>
          </a:xfrm>
          <a:prstGeom prst="roundRect">
            <a:avLst>
              <a:gd name="adj" fmla="val 3151"/>
            </a:avLst>
          </a:prstGeom>
          <a:solidFill>
            <a:srgbClr val="110080"/>
          </a:solidFill>
          <a:ln w="13811">
            <a:solidFill>
              <a:srgbClr val="140099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2273975" y="4666417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justLow">
              <a:lnSpc>
                <a:spcPts val="2734"/>
              </a:lnSpc>
              <a:buNone/>
            </a:pPr>
            <a:r>
              <a:rPr lang="en-US" sz="2400" b="1" kern="0" spc="-66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Cost Savings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2273975" y="5235773"/>
            <a:ext cx="2898100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Low">
              <a:lnSpc>
                <a:spcPts val="2799"/>
              </a:lnSpc>
              <a:buNone/>
            </a:pPr>
            <a:r>
              <a:rPr lang="en-US" sz="2000" kern="0" spc="-35" dirty="0" smtClean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 By </a:t>
            </a:r>
            <a:r>
              <a:rPr lang="en-US" sz="2000" kern="0" spc="-35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identifying potential issues early on, NDT can help prevent costly failures and minimize maintenance expenses.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5630228" y="4430435"/>
            <a:ext cx="3370064" cy="3173730"/>
          </a:xfrm>
          <a:prstGeom prst="roundRect">
            <a:avLst>
              <a:gd name="adj" fmla="val 3151"/>
            </a:avLst>
          </a:prstGeom>
          <a:solidFill>
            <a:srgbClr val="110080"/>
          </a:solidFill>
          <a:ln w="13811">
            <a:solidFill>
              <a:srgbClr val="14009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866209" y="4666417"/>
            <a:ext cx="2251829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justLow">
              <a:lnSpc>
                <a:spcPts val="2734"/>
              </a:lnSpc>
              <a:buNone/>
            </a:pPr>
            <a:r>
              <a:rPr lang="en-US" sz="2400" b="1" kern="0" spc="-66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Safety Assurance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866209" y="5235773"/>
            <a:ext cx="2898100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Low">
              <a:lnSpc>
                <a:spcPts val="2799"/>
              </a:lnSpc>
              <a:buNone/>
            </a:pPr>
            <a:r>
              <a:rPr lang="en-US" sz="2000" kern="0" spc="-35" dirty="0" smtClean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 NDT </a:t>
            </a:r>
            <a:r>
              <a:rPr lang="en-US" sz="2000" kern="0" spc="-35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ensures the safety of critical structures, components, and systems, reducing the risk of accidents or catastrophic failures.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9222462" y="4430435"/>
            <a:ext cx="3370064" cy="3173730"/>
          </a:xfrm>
          <a:prstGeom prst="roundRect">
            <a:avLst>
              <a:gd name="adj" fmla="val 3151"/>
            </a:avLst>
          </a:prstGeom>
          <a:solidFill>
            <a:srgbClr val="110080"/>
          </a:solidFill>
          <a:ln w="13811">
            <a:solidFill>
              <a:srgbClr val="140099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58444" y="4666417"/>
            <a:ext cx="2898100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Low">
              <a:lnSpc>
                <a:spcPts val="2734"/>
              </a:lnSpc>
              <a:buNone/>
            </a:pPr>
            <a:r>
              <a:rPr lang="en-US" sz="2400" b="1" kern="0" spc="-66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Enhanced Quality Control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9353253" y="5458578"/>
            <a:ext cx="2898100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Low">
              <a:lnSpc>
                <a:spcPts val="2799"/>
              </a:lnSpc>
              <a:buNone/>
            </a:pPr>
            <a:r>
              <a:rPr lang="en-US" sz="2000" kern="0" spc="-35" dirty="0" smtClean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By </a:t>
            </a:r>
            <a:r>
              <a:rPr lang="en-US" sz="2000" kern="0" spc="-35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inspecting the integrity of products during the manufacturing process, NDT improves quality and reduces defects.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03" b="20491"/>
          <a:stretch/>
        </p:blipFill>
        <p:spPr>
          <a:xfrm>
            <a:off x="0" y="-97788"/>
            <a:ext cx="14630400" cy="3655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2525"/>
          </a:solidFill>
          <a:ln w="13811">
            <a:solidFill>
              <a:srgbClr val="56515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037993" y="1392555"/>
            <a:ext cx="10284857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800" b="1" kern="0" spc="-131" dirty="0">
                <a:solidFill>
                  <a:srgbClr val="FFFFF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Applications of Non-destructive Testing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993" y="2531269"/>
            <a:ext cx="3295888" cy="203692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037993" y="4845844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800" b="1" kern="0" spc="-66" dirty="0">
                <a:solidFill>
                  <a:srgbClr val="FFFFF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Aerospace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2037993" y="5415201"/>
            <a:ext cx="3295888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kern="0" spc="-35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NDT techniques are used to inspect aircraft structures and engines, ensuring safe and </a:t>
            </a:r>
            <a:r>
              <a:rPr lang="en-US" sz="2000" kern="0" spc="-35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reliable</a:t>
            </a:r>
            <a:r>
              <a:rPr lang="en-US" kern="0" spc="-35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flights.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7137" y="2531269"/>
            <a:ext cx="3296007" cy="20370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667137" y="4845963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800" b="1" kern="0" spc="-66" dirty="0">
                <a:solidFill>
                  <a:srgbClr val="FFFFF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Infrastructure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5667137" y="5415319"/>
            <a:ext cx="3296007" cy="20958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2000" kern="0" spc="-35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NDT plays a crucial role in assessing the health of bridges, pipelines, and other critical infrastructure to prevent failures.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6400" y="2531269"/>
            <a:ext cx="3296007" cy="203704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296400" y="4845963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800" b="1" kern="0" spc="-66" dirty="0">
                <a:solidFill>
                  <a:srgbClr val="FFFFF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Medical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9296400" y="5415320"/>
            <a:ext cx="3296007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2000" kern="0" spc="-35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NDT is utilized in medical equipment testing, including X-rays and ultrasound devices, ensuring accurate diagnostics.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373" y="-13692"/>
            <a:ext cx="8229600" cy="82296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037993" y="3330416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110080"/>
          </a:solidFill>
          <a:ln w="13811">
            <a:solidFill>
              <a:srgbClr val="14009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630228" y="3330416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110080"/>
          </a:solidFill>
          <a:ln w="13811">
            <a:solidFill>
              <a:srgbClr val="140099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9222462" y="3330416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110080"/>
          </a:solidFill>
          <a:ln w="13811">
            <a:solidFill>
              <a:srgbClr val="140099"/>
            </a:solidFill>
            <a:prstDash val="solid"/>
          </a:ln>
        </p:spPr>
      </p:sp>
      <p:sp>
        <p:nvSpPr>
          <p:cNvPr id="22" name="Rectangle à coins arrondis 21"/>
          <p:cNvSpPr/>
          <p:nvPr/>
        </p:nvSpPr>
        <p:spPr>
          <a:xfrm>
            <a:off x="1616528" y="1910444"/>
            <a:ext cx="11413671" cy="4751613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2760107" y="4323278"/>
            <a:ext cx="2647950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000" kern="0" spc="-35" dirty="0">
                <a:solidFill>
                  <a:schemeClr val="bg1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NDT results sometimes require highly skilled experts to interpret the obtained data accurately</a:t>
            </a:r>
            <a:r>
              <a:rPr lang="en-US" sz="2000" kern="0" spc="-35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2760106" y="3406735"/>
            <a:ext cx="2647951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800" b="1" kern="0" spc="-66" dirty="0">
                <a:solidFill>
                  <a:schemeClr val="bg1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Interpretation Complexity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2209086" y="3372088"/>
            <a:ext cx="157758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3200" b="1" kern="0" spc="-79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1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352342" y="3406735"/>
            <a:ext cx="2647950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800" b="1" kern="0" spc="-66" dirty="0">
                <a:solidFill>
                  <a:schemeClr val="bg1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Limitations</a:t>
            </a:r>
            <a:r>
              <a:rPr lang="en-US" sz="2800" b="1" kern="0" spc="-66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on </a:t>
            </a:r>
            <a:r>
              <a:rPr lang="en-US" sz="2800" b="1" kern="0" spc="-66" dirty="0">
                <a:solidFill>
                  <a:schemeClr val="bg1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Materials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782270" y="3372088"/>
            <a:ext cx="195858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3200" b="1" kern="0" spc="-79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2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352342" y="4323278"/>
            <a:ext cx="2647950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000" kern="0" spc="-35" dirty="0">
                <a:solidFill>
                  <a:schemeClr val="bg1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Not all materials are easily inspected using common NDT methods, leading to challenges in certain industries.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2037993" y="2129195"/>
            <a:ext cx="8281154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800" b="1" kern="0" spc="-131" dirty="0">
                <a:solidFill>
                  <a:srgbClr val="FFFFF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Challenges and Common Issues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9944576" y="3406735"/>
            <a:ext cx="2647950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800" b="1" kern="0" spc="-66" dirty="0">
                <a:solidFill>
                  <a:schemeClr val="bg1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Environmental Factors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9944576" y="4323278"/>
            <a:ext cx="2647950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000" kern="0" spc="-35" dirty="0">
                <a:solidFill>
                  <a:schemeClr val="bg1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Extreme temperatures, varying environmental conditions, and noise interference can impact the accuracy of NDT.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9370695" y="3372088"/>
            <a:ext cx="203478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3200" b="1" kern="0" spc="-79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3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C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2525"/>
          </a:solidFill>
          <a:ln w="13811">
            <a:solidFill>
              <a:srgbClr val="565151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490799" y="712589"/>
            <a:ext cx="7679174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800" b="1" kern="0" spc="-131" dirty="0">
                <a:solidFill>
                  <a:srgbClr val="FFFFF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The Future and Trends of NDT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4801910" y="1740218"/>
            <a:ext cx="44410" cy="5776793"/>
          </a:xfrm>
          <a:prstGeom prst="rect">
            <a:avLst/>
          </a:prstGeom>
          <a:solidFill>
            <a:srgbClr val="140099"/>
          </a:solidFill>
          <a:ln/>
        </p:spPr>
      </p:sp>
      <p:sp>
        <p:nvSpPr>
          <p:cNvPr id="7" name="Shape 4"/>
          <p:cNvSpPr/>
          <p:nvPr/>
        </p:nvSpPr>
        <p:spPr>
          <a:xfrm>
            <a:off x="5074027" y="2141518"/>
            <a:ext cx="777597" cy="44410"/>
          </a:xfrm>
          <a:prstGeom prst="rect">
            <a:avLst/>
          </a:prstGeom>
          <a:solidFill>
            <a:srgbClr val="140099"/>
          </a:solidFill>
          <a:ln/>
        </p:spPr>
      </p:sp>
      <p:sp>
        <p:nvSpPr>
          <p:cNvPr id="8" name="Shape 5"/>
          <p:cNvSpPr/>
          <p:nvPr/>
        </p:nvSpPr>
        <p:spPr>
          <a:xfrm>
            <a:off x="4574084" y="1913811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110080"/>
          </a:solidFill>
          <a:ln w="13811">
            <a:solidFill>
              <a:srgbClr val="14009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745176" y="1955483"/>
            <a:ext cx="157758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3200" b="1" kern="0" spc="-79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1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046113" y="1962388"/>
            <a:ext cx="2918817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800" b="1" kern="0" spc="-66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Automation &amp; Robotics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046113" y="2531745"/>
            <a:ext cx="775108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2000" kern="0" spc="-35" dirty="0" smtClean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 Increasing </a:t>
            </a:r>
            <a:r>
              <a:rPr lang="en-US" sz="2000" kern="0" spc="-35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adoption of automated NDT systems and robots to enhance efficiency and reduce human error.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5074027" y="4141172"/>
            <a:ext cx="777597" cy="44410"/>
          </a:xfrm>
          <a:prstGeom prst="rect">
            <a:avLst/>
          </a:prstGeom>
          <a:solidFill>
            <a:srgbClr val="140099"/>
          </a:solidFill>
          <a:ln/>
        </p:spPr>
      </p:sp>
      <p:sp>
        <p:nvSpPr>
          <p:cNvPr id="13" name="Shape 10"/>
          <p:cNvSpPr/>
          <p:nvPr/>
        </p:nvSpPr>
        <p:spPr>
          <a:xfrm>
            <a:off x="4574084" y="3913465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110080"/>
          </a:solidFill>
          <a:ln w="13811">
            <a:solidFill>
              <a:srgbClr val="14009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26126" y="3955137"/>
            <a:ext cx="195858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3200" b="1" kern="0" spc="-79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2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046113" y="3962043"/>
            <a:ext cx="3093363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800" b="1" kern="0" spc="-66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Advanced Data Analysis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046113" y="4531400"/>
            <a:ext cx="775108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2000" kern="0" spc="-35" dirty="0" smtClean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 Integration </a:t>
            </a:r>
            <a:r>
              <a:rPr lang="en-US" sz="2000" kern="0" spc="-35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of artificial intelligence and machine learning to analyze NDT data for more accurate defect detection.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5074027" y="6140827"/>
            <a:ext cx="777597" cy="44410"/>
          </a:xfrm>
          <a:prstGeom prst="rect">
            <a:avLst/>
          </a:prstGeom>
          <a:solidFill>
            <a:srgbClr val="140099"/>
          </a:solidFill>
          <a:ln/>
        </p:spPr>
      </p:sp>
      <p:sp>
        <p:nvSpPr>
          <p:cNvPr id="18" name="Shape 15"/>
          <p:cNvSpPr/>
          <p:nvPr/>
        </p:nvSpPr>
        <p:spPr>
          <a:xfrm>
            <a:off x="4574084" y="5913120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110080"/>
          </a:solidFill>
          <a:ln w="13811">
            <a:solidFill>
              <a:srgbClr val="140099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722316" y="5954792"/>
            <a:ext cx="203478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3200" b="1" kern="0" spc="-79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3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6046113" y="5961698"/>
            <a:ext cx="253234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800" b="1" kern="0" spc="-66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Remote Inspections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6046113" y="6531054"/>
            <a:ext cx="775108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2000" kern="0" spc="-35" dirty="0" smtClean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 Advancements </a:t>
            </a:r>
            <a:r>
              <a:rPr lang="en-US" sz="2000" kern="0" spc="-35" dirty="0">
                <a:solidFill>
                  <a:srgbClr val="E5E0DF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in remote technologies, such as drones and robotics, for conducting inspections in challenging environments.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15"/>
          <a:stretch/>
        </p:blipFill>
        <p:spPr>
          <a:xfrm>
            <a:off x="-36226" y="0"/>
            <a:ext cx="4352093" cy="822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489</Words>
  <Application>Microsoft Office PowerPoint</Application>
  <PresentationFormat>Personnalisé</PresentationFormat>
  <Paragraphs>62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Inter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10</cp:revision>
  <dcterms:created xsi:type="dcterms:W3CDTF">2023-11-23T15:52:42Z</dcterms:created>
  <dcterms:modified xsi:type="dcterms:W3CDTF">2023-11-23T17:18:15Z</dcterms:modified>
</cp:coreProperties>
</file>