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4630400" cy="8229600"/>
  <p:notesSz cx="8229600" cy="14630400"/>
  <p:embeddedFontLst>
    <p:embeddedFont>
      <p:font typeface="Sora Medium"/>
      <p:regular r:id="rId27"/>
    </p:embeddedFont>
    <p:embeddedFont>
      <p:font typeface="Sora Medium"/>
      <p:regular r:id="rId28"/>
    </p:embeddedFont>
    <p:embeddedFont>
      <p:font typeface="Noto Sans TC"/>
      <p:regular r:id="rId29"/>
    </p:embeddedFont>
    <p:embeddedFont>
      <p:font typeface="Noto Sans TC"/>
      <p:regular r:id="rId30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27" Type="http://schemas.openxmlformats.org/officeDocument/2006/relationships/font" Target="fonts/font1.fntdata"/><Relationship Id="rId28" Type="http://schemas.openxmlformats.org/officeDocument/2006/relationships/font" Target="fonts/font2.fntdata"/><Relationship Id="rId29" Type="http://schemas.openxmlformats.org/officeDocument/2006/relationships/font" Target="fonts/font3.fntdata"/><Relationship Id="rId30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0-1.png"/><Relationship Id="rId2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1-1.png"/><Relationship Id="rId2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2-1.png"/><Relationship Id="rId2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3-1.png"/><Relationship Id="rId2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4-1.png"/><Relationship Id="rId2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5-1.png"/><Relationship Id="rId2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6-1.png"/><Relationship Id="rId2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7-1.png"/><Relationship Id="rId2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8-1.png"/><Relationship Id="rId2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19-1.png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png"/><Relationship Id="rId2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20-1.png"/><Relationship Id="rId2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21-1.png"/><Relationship Id="rId2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3-1.png"/><Relationship Id="rId2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4-1.png"/><Relationship Id="rId2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5-1.png"/><Relationship Id="rId2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6-1.png"/><Relationship Id="rId2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7-1.png"/><Relationship Id="rId2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8-1.png"/><Relationship Id="rId2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9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7070C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image" Target="../media/image-10-5.png"/><Relationship Id="rId6" Type="http://schemas.openxmlformats.org/officeDocument/2006/relationships/slideLayout" Target="../slideLayouts/slideLayout11.xml"/><Relationship Id="rId7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slideLayout" Target="../slideLayouts/slideLayout12.xml"/><Relationship Id="rId6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4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5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6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image" Target="../media/image-16-5.png"/><Relationship Id="rId6" Type="http://schemas.openxmlformats.org/officeDocument/2006/relationships/image" Target="../media/image-16-6.png"/><Relationship Id="rId7" Type="http://schemas.openxmlformats.org/officeDocument/2006/relationships/image" Target="../media/image-16-7.png"/><Relationship Id="rId8" Type="http://schemas.openxmlformats.org/officeDocument/2006/relationships/image" Target="../media/image-16-8.png"/><Relationship Id="rId9" Type="http://schemas.openxmlformats.org/officeDocument/2006/relationships/image" Target="../media/image-16-9.png"/><Relationship Id="rId10" Type="http://schemas.openxmlformats.org/officeDocument/2006/relationships/image" Target="../media/image-16-10.png"/><Relationship Id="rId11" Type="http://schemas.openxmlformats.org/officeDocument/2006/relationships/slideLayout" Target="../slideLayouts/slideLayout17.xml"/><Relationship Id="rId1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slideLayout" Target="../slideLayouts/slideLayout18.xml"/><Relationship Id="rId5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9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image" Target="../media/image-19-4.png"/><Relationship Id="rId5" Type="http://schemas.openxmlformats.org/officeDocument/2006/relationships/image" Target="../media/image-19-5.png"/><Relationship Id="rId6" Type="http://schemas.openxmlformats.org/officeDocument/2006/relationships/slideLayout" Target="../slideLayouts/slideLayout20.xml"/><Relationship Id="rId7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3.xml"/><Relationship Id="rId7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3" Type="http://schemas.openxmlformats.org/officeDocument/2006/relationships/image" Target="../media/image-20-3.png"/><Relationship Id="rId4" Type="http://schemas.openxmlformats.org/officeDocument/2006/relationships/image" Target="../media/image-20-4.png"/><Relationship Id="rId5" Type="http://schemas.openxmlformats.org/officeDocument/2006/relationships/image" Target="../media/image-20-5.png"/><Relationship Id="rId6" Type="http://schemas.openxmlformats.org/officeDocument/2006/relationships/image" Target="../media/image-20-6.png"/><Relationship Id="rId7" Type="http://schemas.openxmlformats.org/officeDocument/2006/relationships/image" Target="../media/image-20-7.png"/><Relationship Id="rId8" Type="http://schemas.openxmlformats.org/officeDocument/2006/relationships/image" Target="../media/image-20-8.png"/><Relationship Id="rId9" Type="http://schemas.openxmlformats.org/officeDocument/2006/relationships/slideLayout" Target="../slideLayouts/slideLayout21.xml"/><Relationship Id="rId10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5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image" Target="../media/image-5-7.png"/><Relationship Id="rId8" Type="http://schemas.openxmlformats.org/officeDocument/2006/relationships/image" Target="../media/image-5-8.png"/><Relationship Id="rId9" Type="http://schemas.openxmlformats.org/officeDocument/2006/relationships/slideLayout" Target="../slideLayouts/slideLayout6.xml"/><Relationship Id="rId10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png"/><Relationship Id="rId7" Type="http://schemas.openxmlformats.org/officeDocument/2006/relationships/slideLayout" Target="../slideLayouts/slideLayout7.xml"/><Relationship Id="rId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8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9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0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166336"/>
            <a:ext cx="7556421" cy="28351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Structure and Organisation of the Methodological Framework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4341614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This presentation outlines the essential components for developing a robust research methodology. We will explore each element of the framework in detail.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280190" y="5685473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 well-structured methodology ensures research integrity and provides a clear roadmap for investigation.</a:t>
            </a:r>
            <a:endParaRPr lang="en-US" sz="1750" dirty="0"/>
          </a:p>
        </p:txBody>
      </p:sp>
      <p:sp>
        <p:nvSpPr>
          <p:cNvPr id="6" name="Shape 3"/>
          <p:cNvSpPr/>
          <p:nvPr/>
        </p:nvSpPr>
        <p:spPr>
          <a:xfrm>
            <a:off x="6280190" y="6683335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4D4D51"/>
            </a:solidFill>
            <a:prstDash val="solid"/>
          </a:ln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7810" y="6690955"/>
            <a:ext cx="347663" cy="34766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756440" y="6666428"/>
            <a:ext cx="2011680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E0D6DE"/>
                </a:solidFill>
                <a:latin typeface="Noto Sans TC Bold" pitchFamily="34" charset="0"/>
                <a:ea typeface="Noto Sans TC Bold" pitchFamily="34" charset="-122"/>
                <a:cs typeface="Noto Sans TC Bold" pitchFamily="34" charset="-120"/>
              </a:rPr>
              <a:t>by Djazia CHIB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26480" y="530662"/>
            <a:ext cx="7863840" cy="11432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500"/>
              </a:lnSpc>
              <a:buNone/>
            </a:pPr>
            <a:r>
              <a:rPr lang="en-US" sz="36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Quantitative Data Collection Methods</a:t>
            </a:r>
            <a:endParaRPr lang="en-US" sz="36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6480" y="1948220"/>
            <a:ext cx="457200" cy="4572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126480" y="2588300"/>
            <a:ext cx="2286357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Surveys</a:t>
            </a:r>
            <a:endParaRPr lang="en-US" sz="1800" dirty="0"/>
          </a:p>
        </p:txBody>
      </p:sp>
      <p:sp>
        <p:nvSpPr>
          <p:cNvPr id="6" name="Text 2"/>
          <p:cNvSpPr/>
          <p:nvPr/>
        </p:nvSpPr>
        <p:spPr>
          <a:xfrm>
            <a:off x="6126480" y="2983706"/>
            <a:ext cx="2438400" cy="5850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Structured questionnaires with fixed response options.</a:t>
            </a:r>
            <a:endParaRPr lang="en-US" sz="1400" dirty="0"/>
          </a:p>
        </p:txBody>
      </p:sp>
      <p:sp>
        <p:nvSpPr>
          <p:cNvPr id="7" name="Text 3"/>
          <p:cNvSpPr/>
          <p:nvPr/>
        </p:nvSpPr>
        <p:spPr>
          <a:xfrm>
            <a:off x="6126480" y="3678436"/>
            <a:ext cx="2438400" cy="5850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Allows rapid collection from large samples.</a:t>
            </a:r>
            <a:endParaRPr lang="en-US" sz="14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9200" y="1948220"/>
            <a:ext cx="457200" cy="45720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8839200" y="2588300"/>
            <a:ext cx="2286357" cy="2857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Experiments</a:t>
            </a:r>
            <a:endParaRPr lang="en-US" sz="1800" dirty="0"/>
          </a:p>
        </p:txBody>
      </p:sp>
      <p:sp>
        <p:nvSpPr>
          <p:cNvPr id="10" name="Text 5"/>
          <p:cNvSpPr/>
          <p:nvPr/>
        </p:nvSpPr>
        <p:spPr>
          <a:xfrm>
            <a:off x="8839200" y="2983706"/>
            <a:ext cx="2438400" cy="5850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Manipulates variables under controlled conditions.</a:t>
            </a:r>
            <a:endParaRPr lang="en-US" sz="1400" dirty="0"/>
          </a:p>
        </p:txBody>
      </p:sp>
      <p:sp>
        <p:nvSpPr>
          <p:cNvPr id="11" name="Text 6"/>
          <p:cNvSpPr/>
          <p:nvPr/>
        </p:nvSpPr>
        <p:spPr>
          <a:xfrm>
            <a:off x="8839200" y="3678436"/>
            <a:ext cx="2438400" cy="5850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Tests causal relationships between variables.</a:t>
            </a:r>
            <a:endParaRPr lang="en-US" sz="14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51920" y="1948220"/>
            <a:ext cx="457200" cy="45720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1551920" y="2588300"/>
            <a:ext cx="24384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Structured Observations</a:t>
            </a:r>
            <a:endParaRPr lang="en-US" sz="1800" dirty="0"/>
          </a:p>
        </p:txBody>
      </p:sp>
      <p:sp>
        <p:nvSpPr>
          <p:cNvPr id="14" name="Text 8"/>
          <p:cNvSpPr/>
          <p:nvPr/>
        </p:nvSpPr>
        <p:spPr>
          <a:xfrm>
            <a:off x="11551920" y="3269456"/>
            <a:ext cx="2438400" cy="5850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Systematic recording of observable phenomena.</a:t>
            </a:r>
            <a:endParaRPr lang="en-US" sz="1400" dirty="0"/>
          </a:p>
        </p:txBody>
      </p:sp>
      <p:sp>
        <p:nvSpPr>
          <p:cNvPr id="15" name="Text 9"/>
          <p:cNvSpPr/>
          <p:nvPr/>
        </p:nvSpPr>
        <p:spPr>
          <a:xfrm>
            <a:off x="11551920" y="3964186"/>
            <a:ext cx="2438400" cy="5850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Uses predefined categories and coding schemes.</a:t>
            </a:r>
            <a:endParaRPr lang="en-US" sz="1400" dirty="0"/>
          </a:p>
        </p:txBody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26480" y="5097899"/>
            <a:ext cx="457200" cy="457200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6126480" y="5737979"/>
            <a:ext cx="2438400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Instrument Development</a:t>
            </a:r>
            <a:endParaRPr lang="en-US" sz="1800" dirty="0"/>
          </a:p>
        </p:txBody>
      </p:sp>
      <p:sp>
        <p:nvSpPr>
          <p:cNvPr id="18" name="Text 11"/>
          <p:cNvSpPr/>
          <p:nvPr/>
        </p:nvSpPr>
        <p:spPr>
          <a:xfrm>
            <a:off x="6126480" y="6419136"/>
            <a:ext cx="2438400" cy="5850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Creating and validating measurement tools.</a:t>
            </a:r>
            <a:endParaRPr lang="en-US" sz="1400" dirty="0"/>
          </a:p>
        </p:txBody>
      </p:sp>
      <p:sp>
        <p:nvSpPr>
          <p:cNvPr id="19" name="Text 12"/>
          <p:cNvSpPr/>
          <p:nvPr/>
        </p:nvSpPr>
        <p:spPr>
          <a:xfrm>
            <a:off x="6126480" y="7113865"/>
            <a:ext cx="2438400" cy="5850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Pilot testing ensures reliability and validity.</a:t>
            </a:r>
            <a:endParaRPr lang="en-US" sz="1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36715"/>
            <a:ext cx="1052703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Qualitative Data Collection Methods</a:t>
            </a:r>
            <a:endParaRPr lang="en-US" sz="4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1410" y="2645093"/>
            <a:ext cx="3120747" cy="3120747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3608" y="2645093"/>
            <a:ext cx="3120866" cy="3120866"/>
          </a:xfrm>
          <a:prstGeom prst="rect">
            <a:avLst/>
          </a:prstGeom>
        </p:spPr>
      </p:pic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5926" y="2645093"/>
            <a:ext cx="3120747" cy="3120747"/>
          </a:xfrm>
          <a:prstGeom prst="rect">
            <a:avLst/>
          </a:prstGeom>
        </p:spPr>
      </p:pic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8124" y="2645093"/>
            <a:ext cx="3120866" cy="3120866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>
            <a:off x="793790" y="6167080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Qualitative methods gather rich, descriptive data through interviews, focus groups, observations, and document analysis. They explore meanings, experiences, and contexts in depth.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9729" y="854512"/>
            <a:ext cx="7764542" cy="12315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800"/>
              </a:lnSpc>
              <a:buNone/>
            </a:pPr>
            <a:r>
              <a:rPr lang="en-US" sz="38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Ensuring Data Quality and Validity</a:t>
            </a:r>
            <a:endParaRPr lang="en-US" sz="3850" dirty="0"/>
          </a:p>
        </p:txBody>
      </p:sp>
      <p:sp>
        <p:nvSpPr>
          <p:cNvPr id="4" name="Shape 1"/>
          <p:cNvSpPr/>
          <p:nvPr/>
        </p:nvSpPr>
        <p:spPr>
          <a:xfrm>
            <a:off x="689729" y="2381607"/>
            <a:ext cx="7764542" cy="4993481"/>
          </a:xfrm>
          <a:prstGeom prst="roundRect">
            <a:avLst>
              <a:gd name="adj" fmla="val 592"/>
            </a:avLst>
          </a:prstGeom>
          <a:noFill/>
          <a:ln w="762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697349" y="2389227"/>
            <a:ext cx="7748468" cy="566976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895469" y="2515076"/>
            <a:ext cx="2184559" cy="315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Reliability Measure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3481745" y="2515076"/>
            <a:ext cx="2180749" cy="315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Application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6064210" y="2515076"/>
            <a:ext cx="2184559" cy="315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Purpose</a:t>
            </a:r>
            <a:endParaRPr lang="en-US" sz="1550" dirty="0"/>
          </a:p>
        </p:txBody>
      </p:sp>
      <p:sp>
        <p:nvSpPr>
          <p:cNvPr id="9" name="Shape 6"/>
          <p:cNvSpPr/>
          <p:nvPr/>
        </p:nvSpPr>
        <p:spPr>
          <a:xfrm>
            <a:off x="697349" y="2956203"/>
            <a:ext cx="7748468" cy="882253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895469" y="3082052"/>
            <a:ext cx="2184559" cy="315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Cronbach's Alpha</a:t>
            </a:r>
            <a:endParaRPr lang="en-US" sz="1550" dirty="0"/>
          </a:p>
        </p:txBody>
      </p:sp>
      <p:sp>
        <p:nvSpPr>
          <p:cNvPr id="11" name="Text 8"/>
          <p:cNvSpPr/>
          <p:nvPr/>
        </p:nvSpPr>
        <p:spPr>
          <a:xfrm>
            <a:off x="3481745" y="3082052"/>
            <a:ext cx="2180749" cy="315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Internal Consistency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6064210" y="3082052"/>
            <a:ext cx="2184559" cy="6305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Measures scale reliability</a:t>
            </a:r>
            <a:endParaRPr lang="en-US" sz="1550" dirty="0"/>
          </a:p>
        </p:txBody>
      </p:sp>
      <p:sp>
        <p:nvSpPr>
          <p:cNvPr id="13" name="Shape 10"/>
          <p:cNvSpPr/>
          <p:nvPr/>
        </p:nvSpPr>
        <p:spPr>
          <a:xfrm>
            <a:off x="697349" y="3838456"/>
            <a:ext cx="7748468" cy="88225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895469" y="3964305"/>
            <a:ext cx="2184559" cy="315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Test-Retest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3481745" y="3964305"/>
            <a:ext cx="2180749" cy="315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Stability Over Time</a:t>
            </a:r>
            <a:endParaRPr lang="en-US" sz="1550" dirty="0"/>
          </a:p>
        </p:txBody>
      </p:sp>
      <p:sp>
        <p:nvSpPr>
          <p:cNvPr id="16" name="Text 13"/>
          <p:cNvSpPr/>
          <p:nvPr/>
        </p:nvSpPr>
        <p:spPr>
          <a:xfrm>
            <a:off x="6064210" y="3964305"/>
            <a:ext cx="2184559" cy="6305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Confirms consistent results</a:t>
            </a:r>
            <a:endParaRPr lang="en-US" sz="1550" dirty="0"/>
          </a:p>
        </p:txBody>
      </p:sp>
      <p:sp>
        <p:nvSpPr>
          <p:cNvPr id="17" name="Shape 14"/>
          <p:cNvSpPr/>
          <p:nvPr/>
        </p:nvSpPr>
        <p:spPr>
          <a:xfrm>
            <a:off x="697349" y="4720709"/>
            <a:ext cx="7748468" cy="882253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895469" y="4846558"/>
            <a:ext cx="2184559" cy="315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Inter-rater Reliability</a:t>
            </a:r>
            <a:endParaRPr lang="en-US" sz="1550" dirty="0"/>
          </a:p>
        </p:txBody>
      </p:sp>
      <p:sp>
        <p:nvSpPr>
          <p:cNvPr id="19" name="Text 16"/>
          <p:cNvSpPr/>
          <p:nvPr/>
        </p:nvSpPr>
        <p:spPr>
          <a:xfrm>
            <a:off x="3481745" y="4846558"/>
            <a:ext cx="2180749" cy="315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Multiple Coders</a:t>
            </a:r>
            <a:endParaRPr lang="en-US" sz="1550" dirty="0"/>
          </a:p>
        </p:txBody>
      </p:sp>
      <p:sp>
        <p:nvSpPr>
          <p:cNvPr id="20" name="Text 17"/>
          <p:cNvSpPr/>
          <p:nvPr/>
        </p:nvSpPr>
        <p:spPr>
          <a:xfrm>
            <a:off x="6064210" y="4846558"/>
            <a:ext cx="2184559" cy="6305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Ensures coding consistency</a:t>
            </a:r>
            <a:endParaRPr lang="en-US" sz="1550" dirty="0"/>
          </a:p>
        </p:txBody>
      </p:sp>
      <p:sp>
        <p:nvSpPr>
          <p:cNvPr id="21" name="Shape 18"/>
          <p:cNvSpPr/>
          <p:nvPr/>
        </p:nvSpPr>
        <p:spPr>
          <a:xfrm>
            <a:off x="697349" y="5602962"/>
            <a:ext cx="7748468" cy="882253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2" name="Text 19"/>
          <p:cNvSpPr/>
          <p:nvPr/>
        </p:nvSpPr>
        <p:spPr>
          <a:xfrm>
            <a:off x="895469" y="5728811"/>
            <a:ext cx="2184559" cy="315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Content Validity</a:t>
            </a:r>
            <a:endParaRPr lang="en-US" sz="1550" dirty="0"/>
          </a:p>
        </p:txBody>
      </p:sp>
      <p:sp>
        <p:nvSpPr>
          <p:cNvPr id="23" name="Text 20"/>
          <p:cNvSpPr/>
          <p:nvPr/>
        </p:nvSpPr>
        <p:spPr>
          <a:xfrm>
            <a:off x="3481745" y="5728811"/>
            <a:ext cx="2180749" cy="315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Expert Review</a:t>
            </a:r>
            <a:endParaRPr lang="en-US" sz="1550" dirty="0"/>
          </a:p>
        </p:txBody>
      </p:sp>
      <p:sp>
        <p:nvSpPr>
          <p:cNvPr id="24" name="Text 21"/>
          <p:cNvSpPr/>
          <p:nvPr/>
        </p:nvSpPr>
        <p:spPr>
          <a:xfrm>
            <a:off x="6064210" y="5728811"/>
            <a:ext cx="2184559" cy="6305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Verifies comprehensive coverage</a:t>
            </a:r>
            <a:endParaRPr lang="en-US" sz="1550" dirty="0"/>
          </a:p>
        </p:txBody>
      </p:sp>
      <p:sp>
        <p:nvSpPr>
          <p:cNvPr id="25" name="Shape 22"/>
          <p:cNvSpPr/>
          <p:nvPr/>
        </p:nvSpPr>
        <p:spPr>
          <a:xfrm>
            <a:off x="697349" y="6485215"/>
            <a:ext cx="7748468" cy="882253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6" name="Text 23"/>
          <p:cNvSpPr/>
          <p:nvPr/>
        </p:nvSpPr>
        <p:spPr>
          <a:xfrm>
            <a:off x="895469" y="6611064"/>
            <a:ext cx="2184559" cy="315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Construct Validity</a:t>
            </a:r>
            <a:endParaRPr lang="en-US" sz="1550" dirty="0"/>
          </a:p>
        </p:txBody>
      </p:sp>
      <p:sp>
        <p:nvSpPr>
          <p:cNvPr id="27" name="Text 24"/>
          <p:cNvSpPr/>
          <p:nvPr/>
        </p:nvSpPr>
        <p:spPr>
          <a:xfrm>
            <a:off x="3481745" y="6611064"/>
            <a:ext cx="2180749" cy="3152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Statistical Testing</a:t>
            </a:r>
            <a:endParaRPr lang="en-US" sz="1550" dirty="0"/>
          </a:p>
        </p:txBody>
      </p:sp>
      <p:sp>
        <p:nvSpPr>
          <p:cNvPr id="28" name="Text 25"/>
          <p:cNvSpPr/>
          <p:nvPr/>
        </p:nvSpPr>
        <p:spPr>
          <a:xfrm>
            <a:off x="6064210" y="6611064"/>
            <a:ext cx="2184559" cy="6305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Confirms measurement accuracy</a:t>
            </a:r>
            <a:endParaRPr lang="en-US" sz="15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6993" y="555546"/>
            <a:ext cx="7730014" cy="126253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950"/>
              </a:lnSpc>
              <a:buNone/>
            </a:pPr>
            <a:r>
              <a:rPr lang="en-US" sz="39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Data Management and Security</a:t>
            </a:r>
            <a:endParaRPr lang="en-US" sz="3950" dirty="0"/>
          </a:p>
        </p:txBody>
      </p:sp>
      <p:sp>
        <p:nvSpPr>
          <p:cNvPr id="4" name="Shape 1"/>
          <p:cNvSpPr/>
          <p:nvPr/>
        </p:nvSpPr>
        <p:spPr>
          <a:xfrm>
            <a:off x="706993" y="2121098"/>
            <a:ext cx="151448" cy="1649016"/>
          </a:xfrm>
          <a:prstGeom prst="roundRect">
            <a:avLst>
              <a:gd name="adj" fmla="val 20009"/>
            </a:avLst>
          </a:prstGeom>
          <a:solidFill>
            <a:srgbClr val="26262B"/>
          </a:solidFill>
          <a:ln/>
        </p:spPr>
      </p:sp>
      <p:sp>
        <p:nvSpPr>
          <p:cNvPr id="5" name="Text 2"/>
          <p:cNvSpPr/>
          <p:nvPr/>
        </p:nvSpPr>
        <p:spPr>
          <a:xfrm>
            <a:off x="1161455" y="2121098"/>
            <a:ext cx="3294340" cy="3156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Secure Storage Protocols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1161455" y="2557939"/>
            <a:ext cx="7275552" cy="323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Encrypted databases and password-protected files.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1161455" y="3002399"/>
            <a:ext cx="7275552" cy="323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Regular backups and limited access permissions.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1161455" y="3446859"/>
            <a:ext cx="7275552" cy="323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GDPR and institutional compliance measures.</a:t>
            </a:r>
            <a:endParaRPr lang="en-US" sz="1550" dirty="0"/>
          </a:p>
        </p:txBody>
      </p:sp>
      <p:sp>
        <p:nvSpPr>
          <p:cNvPr id="9" name="Shape 6"/>
          <p:cNvSpPr/>
          <p:nvPr/>
        </p:nvSpPr>
        <p:spPr>
          <a:xfrm>
            <a:off x="1010007" y="3972044"/>
            <a:ext cx="151448" cy="1649016"/>
          </a:xfrm>
          <a:prstGeom prst="roundRect">
            <a:avLst>
              <a:gd name="adj" fmla="val 20009"/>
            </a:avLst>
          </a:prstGeom>
          <a:solidFill>
            <a:srgbClr val="26262B"/>
          </a:solidFill>
          <a:ln/>
        </p:spPr>
      </p:sp>
      <p:sp>
        <p:nvSpPr>
          <p:cNvPr id="10" name="Text 7"/>
          <p:cNvSpPr/>
          <p:nvPr/>
        </p:nvSpPr>
        <p:spPr>
          <a:xfrm>
            <a:off x="1464469" y="3972044"/>
            <a:ext cx="3494723" cy="3156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Anonymisation Procedures</a:t>
            </a:r>
            <a:endParaRPr lang="en-US" sz="1950" dirty="0"/>
          </a:p>
        </p:txBody>
      </p:sp>
      <p:sp>
        <p:nvSpPr>
          <p:cNvPr id="11" name="Text 8"/>
          <p:cNvSpPr/>
          <p:nvPr/>
        </p:nvSpPr>
        <p:spPr>
          <a:xfrm>
            <a:off x="1464469" y="4408884"/>
            <a:ext cx="6972538" cy="323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Removal of identifying information from datasets.</a:t>
            </a:r>
            <a:endParaRPr lang="en-US" sz="1550" dirty="0"/>
          </a:p>
        </p:txBody>
      </p:sp>
      <p:sp>
        <p:nvSpPr>
          <p:cNvPr id="12" name="Text 9"/>
          <p:cNvSpPr/>
          <p:nvPr/>
        </p:nvSpPr>
        <p:spPr>
          <a:xfrm>
            <a:off x="1464469" y="4853345"/>
            <a:ext cx="6972538" cy="323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Use of participant codes instead of names.</a:t>
            </a:r>
            <a:endParaRPr lang="en-US" sz="1550" dirty="0"/>
          </a:p>
        </p:txBody>
      </p:sp>
      <p:sp>
        <p:nvSpPr>
          <p:cNvPr id="13" name="Text 10"/>
          <p:cNvSpPr/>
          <p:nvPr/>
        </p:nvSpPr>
        <p:spPr>
          <a:xfrm>
            <a:off x="1464469" y="5297805"/>
            <a:ext cx="6972538" cy="323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Secure management of identifier key documents.</a:t>
            </a:r>
            <a:endParaRPr lang="en-US" sz="1550" dirty="0"/>
          </a:p>
        </p:txBody>
      </p:sp>
      <p:sp>
        <p:nvSpPr>
          <p:cNvPr id="14" name="Shape 11"/>
          <p:cNvSpPr/>
          <p:nvPr/>
        </p:nvSpPr>
        <p:spPr>
          <a:xfrm>
            <a:off x="1313021" y="5822990"/>
            <a:ext cx="151448" cy="1649016"/>
          </a:xfrm>
          <a:prstGeom prst="roundRect">
            <a:avLst>
              <a:gd name="adj" fmla="val 20009"/>
            </a:avLst>
          </a:prstGeom>
          <a:solidFill>
            <a:srgbClr val="26262B"/>
          </a:solidFill>
          <a:ln/>
        </p:spPr>
      </p:sp>
      <p:sp>
        <p:nvSpPr>
          <p:cNvPr id="15" name="Text 12"/>
          <p:cNvSpPr/>
          <p:nvPr/>
        </p:nvSpPr>
        <p:spPr>
          <a:xfrm>
            <a:off x="1767483" y="5822990"/>
            <a:ext cx="3460671" cy="3156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9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Confidentiality Safeguards</a:t>
            </a:r>
            <a:endParaRPr lang="en-US" sz="1950" dirty="0"/>
          </a:p>
        </p:txBody>
      </p:sp>
      <p:sp>
        <p:nvSpPr>
          <p:cNvPr id="16" name="Text 13"/>
          <p:cNvSpPr/>
          <p:nvPr/>
        </p:nvSpPr>
        <p:spPr>
          <a:xfrm>
            <a:off x="1767483" y="6259830"/>
            <a:ext cx="6669524" cy="323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Restricted access to raw data.</a:t>
            </a:r>
            <a:endParaRPr lang="en-US" sz="1550" dirty="0"/>
          </a:p>
        </p:txBody>
      </p:sp>
      <p:sp>
        <p:nvSpPr>
          <p:cNvPr id="17" name="Text 14"/>
          <p:cNvSpPr/>
          <p:nvPr/>
        </p:nvSpPr>
        <p:spPr>
          <a:xfrm>
            <a:off x="1767483" y="6704290"/>
            <a:ext cx="6669524" cy="323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Secure data transfer protocols.</a:t>
            </a:r>
            <a:endParaRPr lang="en-US" sz="1550" dirty="0"/>
          </a:p>
        </p:txBody>
      </p:sp>
      <p:sp>
        <p:nvSpPr>
          <p:cNvPr id="18" name="Text 15"/>
          <p:cNvSpPr/>
          <p:nvPr/>
        </p:nvSpPr>
        <p:spPr>
          <a:xfrm>
            <a:off x="1767483" y="7148751"/>
            <a:ext cx="6669524" cy="323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00"/>
              </a:lnSpc>
              <a:buNone/>
            </a:pPr>
            <a:r>
              <a:rPr lang="en-US" sz="15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Data destruction procedures after retention period.</a:t>
            </a:r>
            <a:endParaRPr lang="en-US" sz="15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6875" y="721519"/>
            <a:ext cx="7710249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000"/>
              </a:lnSpc>
              <a:buNone/>
            </a:pPr>
            <a:r>
              <a:rPr lang="en-US" sz="40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Data Entry and Cleaning Procedures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716875" y="2411254"/>
            <a:ext cx="3701534" cy="6759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300"/>
              </a:lnSpc>
              <a:buNone/>
            </a:pPr>
            <a:r>
              <a:rPr lang="en-US" sz="53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3</a:t>
            </a:r>
            <a:endParaRPr lang="en-US" sz="5300" dirty="0"/>
          </a:p>
        </p:txBody>
      </p:sp>
      <p:sp>
        <p:nvSpPr>
          <p:cNvPr id="5" name="Text 2"/>
          <p:cNvSpPr/>
          <p:nvPr/>
        </p:nvSpPr>
        <p:spPr>
          <a:xfrm>
            <a:off x="1018580" y="3343156"/>
            <a:ext cx="3098006" cy="3199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Missing Data Strategies</a:t>
            </a:r>
            <a:endParaRPr lang="en-US" sz="2000" dirty="0"/>
          </a:p>
        </p:txBody>
      </p:sp>
      <p:sp>
        <p:nvSpPr>
          <p:cNvPr id="6" name="Text 3"/>
          <p:cNvSpPr/>
          <p:nvPr/>
        </p:nvSpPr>
        <p:spPr>
          <a:xfrm>
            <a:off x="716875" y="3785949"/>
            <a:ext cx="3701534" cy="655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Different approaches for handling incomplete datasets.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4725591" y="2411254"/>
            <a:ext cx="3701534" cy="6759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300"/>
              </a:lnSpc>
              <a:buNone/>
            </a:pPr>
            <a:r>
              <a:rPr lang="en-US" sz="53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4</a:t>
            </a:r>
            <a:endParaRPr lang="en-US" sz="5300" dirty="0"/>
          </a:p>
        </p:txBody>
      </p:sp>
      <p:sp>
        <p:nvSpPr>
          <p:cNvPr id="8" name="Text 5"/>
          <p:cNvSpPr/>
          <p:nvPr/>
        </p:nvSpPr>
        <p:spPr>
          <a:xfrm>
            <a:off x="4825603" y="3343156"/>
            <a:ext cx="3501390" cy="3199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Outlier Detection Methods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4725591" y="3785949"/>
            <a:ext cx="3701534" cy="655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Statistical techniques to identify anomalous values.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2721173" y="5158145"/>
            <a:ext cx="3701534" cy="6759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300"/>
              </a:lnSpc>
              <a:buNone/>
            </a:pPr>
            <a:r>
              <a:rPr lang="en-US" sz="53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2</a:t>
            </a:r>
            <a:endParaRPr lang="en-US" sz="5300" dirty="0"/>
          </a:p>
        </p:txBody>
      </p:sp>
      <p:sp>
        <p:nvSpPr>
          <p:cNvPr id="11" name="Text 8"/>
          <p:cNvSpPr/>
          <p:nvPr/>
        </p:nvSpPr>
        <p:spPr>
          <a:xfrm>
            <a:off x="2721173" y="6090047"/>
            <a:ext cx="3701534" cy="6398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00"/>
              </a:lnSpc>
              <a:buNone/>
            </a:pPr>
            <a:r>
              <a:rPr lang="en-US" sz="20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Data Entry Verification Steps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2721173" y="6852761"/>
            <a:ext cx="3701534" cy="655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55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Double-entry and automated validation checks.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4005" y="482441"/>
            <a:ext cx="6952178" cy="5482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300"/>
              </a:lnSpc>
              <a:buNone/>
            </a:pPr>
            <a:r>
              <a:rPr lang="en-US" sz="34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Quantitative Data Analysis Plan</a:t>
            </a:r>
            <a:endParaRPr lang="en-US" sz="3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4005" y="1381482"/>
            <a:ext cx="13402389" cy="697884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5608677" y="8360331"/>
            <a:ext cx="175379" cy="175379"/>
          </a:xfrm>
          <a:prstGeom prst="roundRect">
            <a:avLst>
              <a:gd name="adj" fmla="val 10428"/>
            </a:avLst>
          </a:prstGeom>
          <a:solidFill>
            <a:srgbClr val="004EF5"/>
          </a:solidFill>
          <a:ln/>
        </p:spPr>
      </p:sp>
      <p:sp>
        <p:nvSpPr>
          <p:cNvPr id="5" name="Text 2"/>
          <p:cNvSpPr/>
          <p:nvPr/>
        </p:nvSpPr>
        <p:spPr>
          <a:xfrm>
            <a:off x="5845016" y="8360331"/>
            <a:ext cx="1393984" cy="175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Complexity Level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7391400" y="8360331"/>
            <a:ext cx="175379" cy="175379"/>
          </a:xfrm>
          <a:prstGeom prst="roundRect">
            <a:avLst>
              <a:gd name="adj" fmla="val 10428"/>
            </a:avLst>
          </a:prstGeom>
          <a:solidFill>
            <a:srgbClr val="6E9CFF"/>
          </a:solidFill>
          <a:ln/>
        </p:spPr>
      </p:sp>
      <p:sp>
        <p:nvSpPr>
          <p:cNvPr id="7" name="Text 4"/>
          <p:cNvSpPr/>
          <p:nvPr/>
        </p:nvSpPr>
        <p:spPr>
          <a:xfrm>
            <a:off x="7627739" y="8360331"/>
            <a:ext cx="2028111" cy="175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Statistical Power Needed</a:t>
            </a:r>
            <a:endParaRPr lang="en-US" sz="13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854833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Qualitative Data Analysis Plan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2197418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Familiarisation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351967"/>
            <a:ext cx="423886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Immersion in data through reading transcripts repeatedly.</a:t>
            </a:r>
            <a:endParaRPr lang="en-US" sz="17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4585" y="3805714"/>
            <a:ext cx="318968" cy="39862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597628" y="245280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Coding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597628" y="2943225"/>
            <a:ext cx="423898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Systematic labelling of meaningful text segments.</a:t>
            </a:r>
            <a:endParaRPr lang="en-US" sz="17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8797" y="3378637"/>
            <a:ext cx="318968" cy="39862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0051256" y="4087773"/>
            <a:ext cx="299811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Theme Development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10051256" y="4578191"/>
            <a:ext cx="378535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Identifying patterns and relationships across codes.</a:t>
            </a:r>
            <a:endParaRPr lang="en-US" sz="175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1041" y="4496633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9597628" y="5722858"/>
            <a:ext cx="305050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Review &amp; Refinement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9597628" y="6213277"/>
            <a:ext cx="423898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Checking themes against data and theoretical framework.</a:t>
            </a:r>
            <a:endParaRPr lang="en-US" sz="1750" dirty="0"/>
          </a:p>
        </p:txBody>
      </p:sp>
      <p:pic>
        <p:nvPicPr>
          <p:cNvPr id="17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518797" y="5614630"/>
            <a:ext cx="318968" cy="398621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2197418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Interpretation</a:t>
            </a:r>
            <a:endParaRPr lang="en-US" sz="2200" dirty="0"/>
          </a:p>
        </p:txBody>
      </p:sp>
      <p:sp>
        <p:nvSpPr>
          <p:cNvPr id="20" name="Text 10"/>
          <p:cNvSpPr/>
          <p:nvPr/>
        </p:nvSpPr>
        <p:spPr>
          <a:xfrm>
            <a:off x="793790" y="5804535"/>
            <a:ext cx="423886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Developing analytical narrative and contextualising findings.</a:t>
            </a:r>
            <a:endParaRPr lang="en-US" sz="1750" dirty="0"/>
          </a:p>
        </p:txBody>
      </p:sp>
      <p:pic>
        <p:nvPicPr>
          <p:cNvPr id="21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22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04585" y="5187553"/>
            <a:ext cx="318968" cy="39862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24972"/>
            <a:ext cx="130428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Triangulation and Mixed Methods Integration</a:t>
            </a:r>
            <a:endParaRPr lang="en-US" sz="4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2596158"/>
            <a:ext cx="4120753" cy="254674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42639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Data Triangulation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916811"/>
            <a:ext cx="41207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Using multiple data sources to verify findings.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6778704"/>
            <a:ext cx="41207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Enhances validity through cross-verification.</a:t>
            </a:r>
            <a:endParaRPr lang="en-US" sz="17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704" y="2596158"/>
            <a:ext cx="4120872" cy="254686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254704" y="542651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Convergent Design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5254704" y="5916930"/>
            <a:ext cx="412087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Collecting and analysing quantitative and qualitative data simultaneously.</a:t>
            </a:r>
            <a:endParaRPr lang="en-US" sz="1750" dirty="0"/>
          </a:p>
        </p:txBody>
      </p:sp>
      <p:sp>
        <p:nvSpPr>
          <p:cNvPr id="10" name="Text 6"/>
          <p:cNvSpPr/>
          <p:nvPr/>
        </p:nvSpPr>
        <p:spPr>
          <a:xfrm>
            <a:off x="5254704" y="6778823"/>
            <a:ext cx="412087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Comparing results during interpretation phase.</a:t>
            </a:r>
            <a:endParaRPr lang="en-US" sz="175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738" y="2596158"/>
            <a:ext cx="4120753" cy="2546747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715738" y="542639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Explanatory Design</a:t>
            </a:r>
            <a:endParaRPr lang="en-US" sz="2200" dirty="0"/>
          </a:p>
        </p:txBody>
      </p:sp>
      <p:sp>
        <p:nvSpPr>
          <p:cNvPr id="13" name="Text 8"/>
          <p:cNvSpPr/>
          <p:nvPr/>
        </p:nvSpPr>
        <p:spPr>
          <a:xfrm>
            <a:off x="9715738" y="5916811"/>
            <a:ext cx="41207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Using qualitative data to explain quantitative findings.</a:t>
            </a:r>
            <a:endParaRPr lang="en-US" sz="1750" dirty="0"/>
          </a:p>
        </p:txBody>
      </p:sp>
      <p:sp>
        <p:nvSpPr>
          <p:cNvPr id="14" name="Text 9"/>
          <p:cNvSpPr/>
          <p:nvPr/>
        </p:nvSpPr>
        <p:spPr>
          <a:xfrm>
            <a:off x="9715738" y="6778704"/>
            <a:ext cx="41207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Sequential collection with quantitative phase first.</a:t>
            </a:r>
            <a:endParaRPr lang="en-US" sz="17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080855"/>
            <a:ext cx="898040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Addressing Bias and Limitation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356610"/>
            <a:ext cx="326790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Types of Research Bias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937754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Selection bias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379952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Measurement bias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4822150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Interviewer bias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93790" y="5264348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Response bias</a:t>
            </a:r>
            <a:endParaRPr lang="en-US" sz="1750" dirty="0"/>
          </a:p>
        </p:txBody>
      </p:sp>
      <p:sp>
        <p:nvSpPr>
          <p:cNvPr id="8" name="Text 6"/>
          <p:cNvSpPr/>
          <p:nvPr/>
        </p:nvSpPr>
        <p:spPr>
          <a:xfrm>
            <a:off x="793790" y="5706547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Reporting bias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5332928" y="3356610"/>
            <a:ext cx="307490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Mitigation Strategies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5332928" y="3937754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Random sampling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5332928" y="4379952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Standardised protocols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5332928" y="4822150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Blinding procedures</a:t>
            </a:r>
            <a:endParaRPr lang="en-US" sz="1750" dirty="0"/>
          </a:p>
        </p:txBody>
      </p:sp>
      <p:sp>
        <p:nvSpPr>
          <p:cNvPr id="13" name="Text 11"/>
          <p:cNvSpPr/>
          <p:nvPr/>
        </p:nvSpPr>
        <p:spPr>
          <a:xfrm>
            <a:off x="5332928" y="5264348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Reflexivity journals</a:t>
            </a:r>
            <a:endParaRPr lang="en-US" sz="1750" dirty="0"/>
          </a:p>
        </p:txBody>
      </p:sp>
      <p:sp>
        <p:nvSpPr>
          <p:cNvPr id="14" name="Text 12"/>
          <p:cNvSpPr/>
          <p:nvPr/>
        </p:nvSpPr>
        <p:spPr>
          <a:xfrm>
            <a:off x="5332928" y="5706547"/>
            <a:ext cx="397811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Transparent reporting</a:t>
            </a:r>
            <a:endParaRPr lang="en-US" sz="1750" dirty="0"/>
          </a:p>
        </p:txBody>
      </p:sp>
      <p:pic>
        <p:nvPicPr>
          <p:cNvPr id="1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872067" y="3384947"/>
            <a:ext cx="3978116" cy="2231588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31957" y="509111"/>
            <a:ext cx="7852886" cy="115300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500"/>
              </a:lnSpc>
              <a:buNone/>
            </a:pPr>
            <a:r>
              <a:rPr lang="en-US" sz="36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Validity, Reliability, and Trustworthiness</a:t>
            </a:r>
            <a:endParaRPr lang="en-US" sz="3600" dirty="0"/>
          </a:p>
        </p:txBody>
      </p:sp>
      <p:sp>
        <p:nvSpPr>
          <p:cNvPr id="4" name="Shape 1"/>
          <p:cNvSpPr/>
          <p:nvPr/>
        </p:nvSpPr>
        <p:spPr>
          <a:xfrm>
            <a:off x="6131957" y="2146340"/>
            <a:ext cx="415052" cy="415052"/>
          </a:xfrm>
          <a:prstGeom prst="roundRect">
            <a:avLst>
              <a:gd name="adj" fmla="val 6667"/>
            </a:avLst>
          </a:prstGeom>
          <a:solidFill>
            <a:srgbClr val="26262B"/>
          </a:solidFill>
          <a:ln/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1132" y="2180927"/>
            <a:ext cx="276701" cy="34587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731437" y="2146340"/>
            <a:ext cx="2305883" cy="2882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Credibility</a:t>
            </a:r>
            <a:endParaRPr lang="en-US" sz="1800" dirty="0"/>
          </a:p>
        </p:txBody>
      </p:sp>
      <p:sp>
        <p:nvSpPr>
          <p:cNvPr id="7" name="Text 3"/>
          <p:cNvSpPr/>
          <p:nvPr/>
        </p:nvSpPr>
        <p:spPr>
          <a:xfrm>
            <a:off x="6731437" y="2545199"/>
            <a:ext cx="7253407" cy="2950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Member checking, prolonged engagement, and persistent observation.</a:t>
            </a:r>
            <a:endParaRPr lang="en-US" sz="1450" dirty="0"/>
          </a:p>
        </p:txBody>
      </p:sp>
      <p:sp>
        <p:nvSpPr>
          <p:cNvPr id="8" name="Text 4"/>
          <p:cNvSpPr/>
          <p:nvPr/>
        </p:nvSpPr>
        <p:spPr>
          <a:xfrm>
            <a:off x="6731437" y="2950845"/>
            <a:ext cx="7253407" cy="2950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Ensures findings reflect participants' experiences accurately.</a:t>
            </a:r>
            <a:endParaRPr lang="en-US" sz="1450" dirty="0"/>
          </a:p>
        </p:txBody>
      </p:sp>
      <p:sp>
        <p:nvSpPr>
          <p:cNvPr id="9" name="Shape 5"/>
          <p:cNvSpPr/>
          <p:nvPr/>
        </p:nvSpPr>
        <p:spPr>
          <a:xfrm>
            <a:off x="6131957" y="3637836"/>
            <a:ext cx="415052" cy="415052"/>
          </a:xfrm>
          <a:prstGeom prst="roundRect">
            <a:avLst>
              <a:gd name="adj" fmla="val 6667"/>
            </a:avLst>
          </a:prstGeom>
          <a:solidFill>
            <a:srgbClr val="26262B"/>
          </a:solidFill>
          <a:ln/>
        </p:spPr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1132" y="3672423"/>
            <a:ext cx="276701" cy="34587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731437" y="3637836"/>
            <a:ext cx="2305883" cy="2882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Dependability</a:t>
            </a:r>
            <a:endParaRPr lang="en-US" sz="1800" dirty="0"/>
          </a:p>
        </p:txBody>
      </p:sp>
      <p:sp>
        <p:nvSpPr>
          <p:cNvPr id="12" name="Text 7"/>
          <p:cNvSpPr/>
          <p:nvPr/>
        </p:nvSpPr>
        <p:spPr>
          <a:xfrm>
            <a:off x="6731437" y="4036695"/>
            <a:ext cx="7253407" cy="2950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Audit trails document research decisions and processes.</a:t>
            </a:r>
            <a:endParaRPr lang="en-US" sz="1450" dirty="0"/>
          </a:p>
        </p:txBody>
      </p:sp>
      <p:sp>
        <p:nvSpPr>
          <p:cNvPr id="13" name="Text 8"/>
          <p:cNvSpPr/>
          <p:nvPr/>
        </p:nvSpPr>
        <p:spPr>
          <a:xfrm>
            <a:off x="6731437" y="4442341"/>
            <a:ext cx="7253407" cy="2950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Enables others to evaluate the research process.</a:t>
            </a:r>
            <a:endParaRPr lang="en-US" sz="1450" dirty="0"/>
          </a:p>
        </p:txBody>
      </p:sp>
      <p:sp>
        <p:nvSpPr>
          <p:cNvPr id="14" name="Shape 9"/>
          <p:cNvSpPr/>
          <p:nvPr/>
        </p:nvSpPr>
        <p:spPr>
          <a:xfrm>
            <a:off x="6131957" y="5129332"/>
            <a:ext cx="415052" cy="415052"/>
          </a:xfrm>
          <a:prstGeom prst="roundRect">
            <a:avLst>
              <a:gd name="adj" fmla="val 6667"/>
            </a:avLst>
          </a:prstGeom>
          <a:solidFill>
            <a:srgbClr val="26262B"/>
          </a:solidFill>
          <a:ln/>
        </p:spPr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1132" y="5163919"/>
            <a:ext cx="276701" cy="345877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731437" y="5129332"/>
            <a:ext cx="2305883" cy="2882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Transferability</a:t>
            </a:r>
            <a:endParaRPr lang="en-US" sz="1800" dirty="0"/>
          </a:p>
        </p:txBody>
      </p:sp>
      <p:sp>
        <p:nvSpPr>
          <p:cNvPr id="17" name="Text 11"/>
          <p:cNvSpPr/>
          <p:nvPr/>
        </p:nvSpPr>
        <p:spPr>
          <a:xfrm>
            <a:off x="6731437" y="5528191"/>
            <a:ext cx="7253407" cy="2950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Rich descriptions allow readers to assess applicability.</a:t>
            </a:r>
            <a:endParaRPr lang="en-US" sz="1450" dirty="0"/>
          </a:p>
        </p:txBody>
      </p:sp>
      <p:sp>
        <p:nvSpPr>
          <p:cNvPr id="18" name="Text 12"/>
          <p:cNvSpPr/>
          <p:nvPr/>
        </p:nvSpPr>
        <p:spPr>
          <a:xfrm>
            <a:off x="6731437" y="5933837"/>
            <a:ext cx="7253407" cy="2950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Contextual details support judgments about relevance.</a:t>
            </a:r>
            <a:endParaRPr lang="en-US" sz="1450" dirty="0"/>
          </a:p>
        </p:txBody>
      </p:sp>
      <p:sp>
        <p:nvSpPr>
          <p:cNvPr id="19" name="Shape 13"/>
          <p:cNvSpPr/>
          <p:nvPr/>
        </p:nvSpPr>
        <p:spPr>
          <a:xfrm>
            <a:off x="6131957" y="6620828"/>
            <a:ext cx="415052" cy="415052"/>
          </a:xfrm>
          <a:prstGeom prst="roundRect">
            <a:avLst>
              <a:gd name="adj" fmla="val 6667"/>
            </a:avLst>
          </a:prstGeom>
          <a:solidFill>
            <a:srgbClr val="26262B"/>
          </a:solidFill>
          <a:ln/>
        </p:spPr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01132" y="6655415"/>
            <a:ext cx="276701" cy="345877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6731437" y="6620828"/>
            <a:ext cx="2305883" cy="2882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8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Confirmability</a:t>
            </a:r>
            <a:endParaRPr lang="en-US" sz="1800" dirty="0"/>
          </a:p>
        </p:txBody>
      </p:sp>
      <p:sp>
        <p:nvSpPr>
          <p:cNvPr id="22" name="Text 15"/>
          <p:cNvSpPr/>
          <p:nvPr/>
        </p:nvSpPr>
        <p:spPr>
          <a:xfrm>
            <a:off x="6731437" y="7019687"/>
            <a:ext cx="7253407" cy="2950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Researcher reflexivity acknowledges subjective influences.</a:t>
            </a:r>
            <a:endParaRPr lang="en-US" sz="1450" dirty="0"/>
          </a:p>
        </p:txBody>
      </p:sp>
      <p:sp>
        <p:nvSpPr>
          <p:cNvPr id="23" name="Text 16"/>
          <p:cNvSpPr/>
          <p:nvPr/>
        </p:nvSpPr>
        <p:spPr>
          <a:xfrm>
            <a:off x="6731437" y="7425333"/>
            <a:ext cx="7253407" cy="2950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300"/>
              </a:lnSpc>
              <a:buNone/>
            </a:pPr>
            <a:r>
              <a:rPr lang="en-US" sz="14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Demonstrates findings emerge from data, not researcher bias.</a:t>
            </a:r>
            <a:endParaRPr lang="en-US" sz="1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3657" y="1013698"/>
            <a:ext cx="7776686" cy="122086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4800"/>
              </a:lnSpc>
              <a:buNone/>
            </a:pPr>
            <a:r>
              <a:rPr lang="en-US" sz="38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Purpose of the Methodological Framework</a:t>
            </a:r>
            <a:endParaRPr lang="en-US" sz="380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57" y="2527578"/>
            <a:ext cx="976670" cy="117205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953339" y="2722840"/>
            <a:ext cx="3439835" cy="305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Define Research Objectives</a:t>
            </a:r>
            <a:endParaRPr lang="en-US" sz="1900" dirty="0"/>
          </a:p>
        </p:txBody>
      </p:sp>
      <p:sp>
        <p:nvSpPr>
          <p:cNvPr id="6" name="Text 2"/>
          <p:cNvSpPr/>
          <p:nvPr/>
        </p:nvSpPr>
        <p:spPr>
          <a:xfrm>
            <a:off x="1953339" y="3145155"/>
            <a:ext cx="6507004" cy="312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Clear statements about what the research aims to achieve.</a:t>
            </a:r>
            <a:endParaRPr lang="en-US" sz="150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657" y="3699629"/>
            <a:ext cx="976670" cy="117205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953339" y="3894892"/>
            <a:ext cx="3810119" cy="305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Align with Research Questions</a:t>
            </a:r>
            <a:endParaRPr lang="en-US" sz="1900" dirty="0"/>
          </a:p>
        </p:txBody>
      </p:sp>
      <p:sp>
        <p:nvSpPr>
          <p:cNvPr id="9" name="Text 4"/>
          <p:cNvSpPr/>
          <p:nvPr/>
        </p:nvSpPr>
        <p:spPr>
          <a:xfrm>
            <a:off x="1953339" y="4317206"/>
            <a:ext cx="6507004" cy="312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Methods selected must directly address the research questions.</a:t>
            </a:r>
            <a:endParaRPr lang="en-US" sz="15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657" y="4871680"/>
            <a:ext cx="976670" cy="117205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953339" y="5066943"/>
            <a:ext cx="2461855" cy="305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Ensure Replicability</a:t>
            </a:r>
            <a:endParaRPr lang="en-US" sz="1900" dirty="0"/>
          </a:p>
        </p:txBody>
      </p:sp>
      <p:sp>
        <p:nvSpPr>
          <p:cNvPr id="12" name="Text 6"/>
          <p:cNvSpPr/>
          <p:nvPr/>
        </p:nvSpPr>
        <p:spPr>
          <a:xfrm>
            <a:off x="1953339" y="5489258"/>
            <a:ext cx="6507004" cy="312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Detailed documentation allows others to reproduce your work.</a:t>
            </a:r>
            <a:endParaRPr lang="en-US" sz="150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3657" y="6043732"/>
            <a:ext cx="976670" cy="1172051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953339" y="6238994"/>
            <a:ext cx="2813804" cy="3051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Maintain Transparency</a:t>
            </a:r>
            <a:endParaRPr lang="en-US" sz="1900" dirty="0"/>
          </a:p>
        </p:txBody>
      </p:sp>
      <p:sp>
        <p:nvSpPr>
          <p:cNvPr id="15" name="Text 8"/>
          <p:cNvSpPr/>
          <p:nvPr/>
        </p:nvSpPr>
        <p:spPr>
          <a:xfrm>
            <a:off x="1953339" y="6661309"/>
            <a:ext cx="6507004" cy="3125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50"/>
              </a:lnSpc>
              <a:buNone/>
            </a:pPr>
            <a:r>
              <a:rPr lang="en-US" sz="15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Openly describe all procedures and decision-making processes.</a:t>
            </a:r>
            <a:endParaRPr lang="en-US" sz="15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834628"/>
            <a:ext cx="1040070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Summary and Methodological Rigor</a:t>
            </a:r>
            <a:endParaRPr lang="en-US" sz="4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47430" y="1997035"/>
            <a:ext cx="1614011" cy="1306949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4892" y="2613065"/>
            <a:ext cx="318968" cy="3986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088255" y="2223849"/>
            <a:ext cx="294679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Research Excellence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088255" y="2714268"/>
            <a:ext cx="602361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Achieved through methodological transparency and rigor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4918115" y="3317081"/>
            <a:ext cx="8861822" cy="15240"/>
          </a:xfrm>
          <a:prstGeom prst="roundRect">
            <a:avLst>
              <a:gd name="adj" fmla="val 223256"/>
            </a:avLst>
          </a:prstGeom>
          <a:solidFill>
            <a:srgbClr val="3F3F44"/>
          </a:solidFill>
          <a:ln/>
        </p:spPr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0424" y="3360658"/>
            <a:ext cx="3228022" cy="1306949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892" y="3814762"/>
            <a:ext cx="318968" cy="3986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895261" y="3587472"/>
            <a:ext cx="442091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Alignment with Research Aims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5895261" y="4077891"/>
            <a:ext cx="626030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Methods selected specifically to address research questions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5725120" y="4680704"/>
            <a:ext cx="8054816" cy="15240"/>
          </a:xfrm>
          <a:prstGeom prst="roundRect">
            <a:avLst>
              <a:gd name="adj" fmla="val 223256"/>
            </a:avLst>
          </a:prstGeom>
          <a:solidFill>
            <a:srgbClr val="3F3F44"/>
          </a:solidFill>
          <a:ln/>
        </p:spPr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3418" y="4724281"/>
            <a:ext cx="4842034" cy="1306949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892" y="5178385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702266" y="4951095"/>
            <a:ext cx="328374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Ethical Considerations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6702266" y="5441513"/>
            <a:ext cx="485286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Integrated throughout all research procedures</a:t>
            </a:r>
            <a:endParaRPr lang="en-US" sz="1750" dirty="0"/>
          </a:p>
        </p:txBody>
      </p:sp>
      <p:sp>
        <p:nvSpPr>
          <p:cNvPr id="17" name="Shape 9"/>
          <p:cNvSpPr/>
          <p:nvPr/>
        </p:nvSpPr>
        <p:spPr>
          <a:xfrm>
            <a:off x="6532126" y="6044327"/>
            <a:ext cx="7247811" cy="15240"/>
          </a:xfrm>
          <a:prstGeom prst="roundRect">
            <a:avLst>
              <a:gd name="adj" fmla="val 223256"/>
            </a:avLst>
          </a:prstGeom>
          <a:solidFill>
            <a:srgbClr val="3F3F44"/>
          </a:solidFill>
          <a:ln/>
        </p:spPr>
      </p:sp>
      <p:pic>
        <p:nvPicPr>
          <p:cNvPr id="18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294" y="6087904"/>
            <a:ext cx="6456164" cy="1306949"/>
          </a:xfrm>
          <a:prstGeom prst="rect">
            <a:avLst/>
          </a:prstGeom>
        </p:spPr>
      </p:pic>
      <p:pic>
        <p:nvPicPr>
          <p:cNvPr id="1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94773" y="6542008"/>
            <a:ext cx="318968" cy="398621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7509272" y="6314718"/>
            <a:ext cx="312312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Systematic Approach</a:t>
            </a:r>
            <a:endParaRPr lang="en-US" sz="2200" dirty="0"/>
          </a:p>
        </p:txBody>
      </p:sp>
      <p:sp>
        <p:nvSpPr>
          <p:cNvPr id="21" name="Text 11"/>
          <p:cNvSpPr/>
          <p:nvPr/>
        </p:nvSpPr>
        <p:spPr>
          <a:xfrm>
            <a:off x="7509272" y="6805136"/>
            <a:ext cx="598574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Carefully structured research process with clear rationale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791533"/>
            <a:ext cx="1074824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Research Paradigms and Approaches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06728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Positivist Paradigm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648432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Focuses on objective reality and measurable facts.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457831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Favours quantitative methods and statistical analysis.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793790" y="5508188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Seeks generalisable findings and causal relationships.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5332928" y="3067288"/>
            <a:ext cx="335744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Interpretivist Paradigm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5332928" y="3648432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Explores subjective meanings and social constructions.</a:t>
            </a:r>
            <a:endParaRPr lang="en-US" sz="1750" dirty="0"/>
          </a:p>
        </p:txBody>
      </p:sp>
      <p:sp>
        <p:nvSpPr>
          <p:cNvPr id="9" name="Text 7"/>
          <p:cNvSpPr/>
          <p:nvPr/>
        </p:nvSpPr>
        <p:spPr>
          <a:xfrm>
            <a:off x="5332928" y="457831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Prefers qualitative methods and rich descriptions.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5332928" y="5508188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Values contextual understanding over generalisability.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9872067" y="306728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Mixed Methods</a:t>
            </a: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9872067" y="3648432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Combines both paradigms for complementary insights.</a:t>
            </a:r>
            <a:endParaRPr lang="en-US" sz="1750" dirty="0"/>
          </a:p>
        </p:txBody>
      </p:sp>
      <p:sp>
        <p:nvSpPr>
          <p:cNvPr id="13" name="Text 11"/>
          <p:cNvSpPr/>
          <p:nvPr/>
        </p:nvSpPr>
        <p:spPr>
          <a:xfrm>
            <a:off x="9872067" y="4578310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Triangulates findings across multiple data sources.</a:t>
            </a:r>
            <a:endParaRPr lang="en-US" sz="1750" dirty="0"/>
          </a:p>
        </p:txBody>
      </p:sp>
      <p:sp>
        <p:nvSpPr>
          <p:cNvPr id="14" name="Text 12"/>
          <p:cNvSpPr/>
          <p:nvPr/>
        </p:nvSpPr>
        <p:spPr>
          <a:xfrm>
            <a:off x="9872067" y="5508188"/>
            <a:ext cx="397811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Addresses complex research questions more comprehensively.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9468" y="895112"/>
            <a:ext cx="7560350" cy="6544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150"/>
              </a:lnSpc>
              <a:buNone/>
            </a:pPr>
            <a:r>
              <a:rPr lang="en-US" sz="410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Selecting a Research Design</a:t>
            </a:r>
            <a:endParaRPr lang="en-US" sz="4100" dirty="0"/>
          </a:p>
        </p:txBody>
      </p:sp>
      <p:sp>
        <p:nvSpPr>
          <p:cNvPr id="4" name="Shape 1"/>
          <p:cNvSpPr/>
          <p:nvPr/>
        </p:nvSpPr>
        <p:spPr>
          <a:xfrm>
            <a:off x="6219468" y="1863804"/>
            <a:ext cx="3734276" cy="3133130"/>
          </a:xfrm>
          <a:prstGeom prst="roundRect">
            <a:avLst>
              <a:gd name="adj" fmla="val 1003"/>
            </a:avLst>
          </a:prstGeom>
          <a:solidFill>
            <a:srgbClr val="26262B"/>
          </a:solidFill>
          <a:ln/>
        </p:spPr>
      </p:sp>
      <p:sp>
        <p:nvSpPr>
          <p:cNvPr id="5" name="Text 2"/>
          <p:cNvSpPr/>
          <p:nvPr/>
        </p:nvSpPr>
        <p:spPr>
          <a:xfrm>
            <a:off x="6428899" y="2073235"/>
            <a:ext cx="2618423" cy="327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Descriptive Design</a:t>
            </a:r>
            <a:endParaRPr lang="en-US" sz="2050" dirty="0"/>
          </a:p>
        </p:txBody>
      </p:sp>
      <p:sp>
        <p:nvSpPr>
          <p:cNvPr id="6" name="Text 3"/>
          <p:cNvSpPr/>
          <p:nvPr/>
        </p:nvSpPr>
        <p:spPr>
          <a:xfrm>
            <a:off x="6428899" y="2526030"/>
            <a:ext cx="3315414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Documents and describes phenomena as they exist.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6428899" y="3321725"/>
            <a:ext cx="3315414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Uses observation, surveys, and case studies.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428899" y="4117419"/>
            <a:ext cx="3315414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Answers "what" questions about research subjects.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10163175" y="1863804"/>
            <a:ext cx="3734276" cy="3133130"/>
          </a:xfrm>
          <a:prstGeom prst="roundRect">
            <a:avLst>
              <a:gd name="adj" fmla="val 1003"/>
            </a:avLst>
          </a:prstGeom>
          <a:solidFill>
            <a:srgbClr val="26262B"/>
          </a:solidFill>
          <a:ln/>
        </p:spPr>
      </p:sp>
      <p:sp>
        <p:nvSpPr>
          <p:cNvPr id="10" name="Text 7"/>
          <p:cNvSpPr/>
          <p:nvPr/>
        </p:nvSpPr>
        <p:spPr>
          <a:xfrm>
            <a:off x="10372606" y="2073235"/>
            <a:ext cx="2618423" cy="327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Exploratory Design</a:t>
            </a:r>
            <a:endParaRPr lang="en-US" sz="2050" dirty="0"/>
          </a:p>
        </p:txBody>
      </p:sp>
      <p:sp>
        <p:nvSpPr>
          <p:cNvPr id="11" name="Text 8"/>
          <p:cNvSpPr/>
          <p:nvPr/>
        </p:nvSpPr>
        <p:spPr>
          <a:xfrm>
            <a:off x="10372606" y="2526030"/>
            <a:ext cx="3315414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Investigates little-understood phenomena.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0372606" y="3321725"/>
            <a:ext cx="3315414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Identifies patterns and generates hypotheses.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10372606" y="4117419"/>
            <a:ext cx="3315414" cy="6700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Employs open-ended methods and iterative approaches.</a:t>
            </a:r>
            <a:endParaRPr lang="en-US" sz="1600" dirty="0"/>
          </a:p>
        </p:txBody>
      </p:sp>
      <p:sp>
        <p:nvSpPr>
          <p:cNvPr id="14" name="Shape 11"/>
          <p:cNvSpPr/>
          <p:nvPr/>
        </p:nvSpPr>
        <p:spPr>
          <a:xfrm>
            <a:off x="6219468" y="5206365"/>
            <a:ext cx="7677864" cy="2128004"/>
          </a:xfrm>
          <a:prstGeom prst="roundRect">
            <a:avLst>
              <a:gd name="adj" fmla="val 1477"/>
            </a:avLst>
          </a:prstGeom>
          <a:solidFill>
            <a:srgbClr val="26262B"/>
          </a:solidFill>
          <a:ln/>
        </p:spPr>
      </p:sp>
      <p:sp>
        <p:nvSpPr>
          <p:cNvPr id="15" name="Text 12"/>
          <p:cNvSpPr/>
          <p:nvPr/>
        </p:nvSpPr>
        <p:spPr>
          <a:xfrm>
            <a:off x="6428899" y="5415796"/>
            <a:ext cx="2618423" cy="3271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Explanatory Design</a:t>
            </a:r>
            <a:endParaRPr lang="en-US" sz="2050" dirty="0"/>
          </a:p>
        </p:txBody>
      </p:sp>
      <p:sp>
        <p:nvSpPr>
          <p:cNvPr id="16" name="Text 13"/>
          <p:cNvSpPr/>
          <p:nvPr/>
        </p:nvSpPr>
        <p:spPr>
          <a:xfrm>
            <a:off x="6428899" y="5868591"/>
            <a:ext cx="7259003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Tests causal relationships between variables.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28899" y="6329243"/>
            <a:ext cx="7259003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Often uses experimental or quasi-experimental approaches.</a:t>
            </a:r>
            <a:endParaRPr lang="en-US" sz="1600" dirty="0"/>
          </a:p>
        </p:txBody>
      </p:sp>
      <p:sp>
        <p:nvSpPr>
          <p:cNvPr id="18" name="Text 15"/>
          <p:cNvSpPr/>
          <p:nvPr/>
        </p:nvSpPr>
        <p:spPr>
          <a:xfrm>
            <a:off x="6428899" y="6789896"/>
            <a:ext cx="7259003" cy="3350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Explains "why" and "how" phenomena occur.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743307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Theoretical Underpinning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326237" y="2861548"/>
            <a:ext cx="336625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Conceptual Framework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351967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Visualises relationships between key concepts in the study.</a:t>
            </a:r>
            <a:endParaRPr lang="en-US" sz="17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6731" y="3176588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Relevant Theories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351967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Established ideas that inform research questions and methods.</a:t>
            </a:r>
            <a:endParaRPr lang="en-US" sz="17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2604" y="3565088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Model Integration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804535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Adapts existing models to fit the specific research context.</a:t>
            </a:r>
            <a:endParaRPr lang="en-US" sz="175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64103" y="5790962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Guiding Principles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804535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Theoretical assumptions that shape methodological choices.</a:t>
            </a:r>
            <a:endParaRPr lang="en-US" sz="1750" dirty="0"/>
          </a:p>
        </p:txBody>
      </p:sp>
      <p:pic>
        <p:nvPicPr>
          <p:cNvPr id="17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38230" y="5402461"/>
            <a:ext cx="339328" cy="4242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16499"/>
            <a:ext cx="686442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Defining the Population</a:t>
            </a:r>
            <a:endParaRPr lang="en-US" sz="4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78348" y="2678906"/>
            <a:ext cx="2152055" cy="1306949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4892" y="3294936"/>
            <a:ext cx="318968" cy="3986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357217" y="2905720"/>
            <a:ext cx="397656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Inclusion/Exclusion Criteria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357217" y="3396139"/>
            <a:ext cx="589645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Specific parameters defining who qualifies for the study.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5187077" y="3998952"/>
            <a:ext cx="8592860" cy="15240"/>
          </a:xfrm>
          <a:prstGeom prst="roundRect">
            <a:avLst>
              <a:gd name="adj" fmla="val 223256"/>
            </a:avLst>
          </a:prstGeom>
          <a:solidFill>
            <a:srgbClr val="3F3F44"/>
          </a:solidFill>
          <a:ln/>
        </p:spPr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2381" y="4042529"/>
            <a:ext cx="4304109" cy="1306949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892" y="4496633"/>
            <a:ext cx="318968" cy="3986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33304" y="4269343"/>
            <a:ext cx="329112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Population Boundaries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6433304" y="4759762"/>
            <a:ext cx="681299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Geographic, demographic, or contextual limits of the population.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6263164" y="5362575"/>
            <a:ext cx="7516773" cy="15240"/>
          </a:xfrm>
          <a:prstGeom prst="roundRect">
            <a:avLst>
              <a:gd name="adj" fmla="val 223256"/>
            </a:avLst>
          </a:prstGeom>
          <a:solidFill>
            <a:srgbClr val="3F3F44"/>
          </a:solidFill>
          <a:ln/>
        </p:spPr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294" y="5406152"/>
            <a:ext cx="6456164" cy="1306949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773" y="5860256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509272" y="56329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Target Population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509272" y="6123384"/>
            <a:ext cx="598181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The complete set of cases relevant to research questions.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966430"/>
            <a:ext cx="589037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Sampling Strategies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6280190" y="2270522"/>
            <a:ext cx="510302" cy="510302"/>
          </a:xfrm>
          <a:prstGeom prst="roundRect">
            <a:avLst>
              <a:gd name="adj" fmla="val 6667"/>
            </a:avLst>
          </a:prstGeom>
          <a:solidFill>
            <a:srgbClr val="26262B"/>
          </a:solidFill>
          <a:ln/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5260" y="2313027"/>
            <a:ext cx="340162" cy="4252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7017306" y="2270522"/>
            <a:ext cx="292774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Probabilistic Sampling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7017306" y="3115270"/>
            <a:ext cx="2927747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Simple random, systematic, stratified, and cluster sampling techniques.</a:t>
            </a:r>
            <a:endParaRPr lang="en-US" sz="1750" dirty="0"/>
          </a:p>
        </p:txBody>
      </p:sp>
      <p:sp>
        <p:nvSpPr>
          <p:cNvPr id="8" name="Text 4"/>
          <p:cNvSpPr/>
          <p:nvPr/>
        </p:nvSpPr>
        <p:spPr>
          <a:xfrm>
            <a:off x="7017306" y="4702969"/>
            <a:ext cx="2927747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Every element has a known probability of selection.</a:t>
            </a:r>
            <a:endParaRPr lang="en-US" sz="1750" dirty="0"/>
          </a:p>
        </p:txBody>
      </p:sp>
      <p:sp>
        <p:nvSpPr>
          <p:cNvPr id="9" name="Shape 5"/>
          <p:cNvSpPr/>
          <p:nvPr/>
        </p:nvSpPr>
        <p:spPr>
          <a:xfrm>
            <a:off x="10171867" y="2270522"/>
            <a:ext cx="510302" cy="510302"/>
          </a:xfrm>
          <a:prstGeom prst="roundRect">
            <a:avLst>
              <a:gd name="adj" fmla="val 6667"/>
            </a:avLst>
          </a:prstGeom>
          <a:solidFill>
            <a:srgbClr val="26262B"/>
          </a:solidFill>
          <a:ln/>
        </p:spPr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6937" y="2313027"/>
            <a:ext cx="340162" cy="425291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0908983" y="2270522"/>
            <a:ext cx="2927747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Non-Probabilistic Sampling</a:t>
            </a:r>
            <a:endParaRPr lang="en-US" sz="2200" dirty="0"/>
          </a:p>
        </p:txBody>
      </p:sp>
      <p:sp>
        <p:nvSpPr>
          <p:cNvPr id="12" name="Text 7"/>
          <p:cNvSpPr/>
          <p:nvPr/>
        </p:nvSpPr>
        <p:spPr>
          <a:xfrm>
            <a:off x="10908983" y="3115270"/>
            <a:ext cx="292774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Convenience, purposive, snowball, and quota sampling approaches.</a:t>
            </a:r>
            <a:endParaRPr lang="en-US" sz="1750" dirty="0"/>
          </a:p>
        </p:txBody>
      </p:sp>
      <p:sp>
        <p:nvSpPr>
          <p:cNvPr id="13" name="Text 8"/>
          <p:cNvSpPr/>
          <p:nvPr/>
        </p:nvSpPr>
        <p:spPr>
          <a:xfrm>
            <a:off x="10908983" y="4340066"/>
            <a:ext cx="2927747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Selection based on criteria relevant to research questions.</a:t>
            </a:r>
            <a:endParaRPr lang="en-US" sz="1750" dirty="0"/>
          </a:p>
        </p:txBody>
      </p:sp>
      <p:sp>
        <p:nvSpPr>
          <p:cNvPr id="14" name="Shape 9"/>
          <p:cNvSpPr/>
          <p:nvPr/>
        </p:nvSpPr>
        <p:spPr>
          <a:xfrm>
            <a:off x="6280190" y="5910739"/>
            <a:ext cx="510302" cy="510302"/>
          </a:xfrm>
          <a:prstGeom prst="roundRect">
            <a:avLst>
              <a:gd name="adj" fmla="val 6667"/>
            </a:avLst>
          </a:prstGeom>
          <a:solidFill>
            <a:srgbClr val="26262B"/>
          </a:solidFill>
          <a:ln/>
        </p:spPr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5260" y="5953244"/>
            <a:ext cx="340162" cy="425291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7017306" y="5910739"/>
            <a:ext cx="3919657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Sample Size Determination</a:t>
            </a:r>
            <a:endParaRPr lang="en-US" sz="2200" dirty="0"/>
          </a:p>
        </p:txBody>
      </p:sp>
      <p:sp>
        <p:nvSpPr>
          <p:cNvPr id="17" name="Text 11"/>
          <p:cNvSpPr/>
          <p:nvPr/>
        </p:nvSpPr>
        <p:spPr>
          <a:xfrm>
            <a:off x="7017306" y="6401157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Statistical power analysis for quantitative research.</a:t>
            </a:r>
            <a:endParaRPr lang="en-US" sz="1750" dirty="0"/>
          </a:p>
        </p:txBody>
      </p:sp>
      <p:sp>
        <p:nvSpPr>
          <p:cNvPr id="18" name="Text 12"/>
          <p:cNvSpPr/>
          <p:nvPr/>
        </p:nvSpPr>
        <p:spPr>
          <a:xfrm>
            <a:off x="7017306" y="6900148"/>
            <a:ext cx="681930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Saturation principles for qualitative studies.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78374"/>
            <a:ext cx="706516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Recruitment Procedures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440781"/>
            <a:ext cx="2173724" cy="1306949"/>
          </a:xfrm>
          <a:prstGeom prst="roundRect">
            <a:avLst>
              <a:gd name="adj" fmla="val 2603"/>
            </a:avLst>
          </a:prstGeom>
          <a:solidFill>
            <a:srgbClr val="26262B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21167" y="2894886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194328" y="2667595"/>
            <a:ext cx="3106579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Participant Approach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3194328" y="3158014"/>
            <a:ext cx="6037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Methods of contacting and inviting potential participants.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3080861" y="3732490"/>
            <a:ext cx="10642402" cy="15240"/>
          </a:xfrm>
          <a:prstGeom prst="roundRect">
            <a:avLst>
              <a:gd name="adj" fmla="val 223256"/>
            </a:avLst>
          </a:prstGeom>
          <a:solidFill>
            <a:srgbClr val="3F3F44"/>
          </a:solidFill>
          <a:ln/>
        </p:spPr>
      </p:sp>
      <p:sp>
        <p:nvSpPr>
          <p:cNvPr id="8" name="Shape 5"/>
          <p:cNvSpPr/>
          <p:nvPr/>
        </p:nvSpPr>
        <p:spPr>
          <a:xfrm>
            <a:off x="793790" y="3861078"/>
            <a:ext cx="4347567" cy="1306949"/>
          </a:xfrm>
          <a:prstGeom prst="roundRect">
            <a:avLst>
              <a:gd name="adj" fmla="val 2603"/>
            </a:avLst>
          </a:prstGeom>
          <a:solidFill>
            <a:srgbClr val="26262B"/>
          </a:solidFill>
          <a:ln/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8089" y="4315182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368171" y="408789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Informed Consent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5368171" y="4578310"/>
            <a:ext cx="637424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Comprehensive process of obtaining voluntary participation.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5254704" y="5152787"/>
            <a:ext cx="8468558" cy="15240"/>
          </a:xfrm>
          <a:prstGeom prst="roundRect">
            <a:avLst>
              <a:gd name="adj" fmla="val 223256"/>
            </a:avLst>
          </a:prstGeom>
          <a:solidFill>
            <a:srgbClr val="3F3F44"/>
          </a:solidFill>
          <a:ln/>
        </p:spPr>
      </p:sp>
      <p:sp>
        <p:nvSpPr>
          <p:cNvPr id="13" name="Shape 9"/>
          <p:cNvSpPr/>
          <p:nvPr/>
        </p:nvSpPr>
        <p:spPr>
          <a:xfrm>
            <a:off x="793790" y="5281374"/>
            <a:ext cx="6521410" cy="1669852"/>
          </a:xfrm>
          <a:prstGeom prst="roundRect">
            <a:avLst>
              <a:gd name="adj" fmla="val 2038"/>
            </a:avLst>
          </a:prstGeom>
          <a:solidFill>
            <a:srgbClr val="26262B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5011" y="5916930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7542014" y="550818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Ethical Approval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542014" y="5998607"/>
            <a:ext cx="606778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Obtaining clearance from relevant research ethics committees.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3091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90285" y="474464"/>
            <a:ext cx="5619869" cy="5391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200"/>
              </a:lnSpc>
              <a:buNone/>
            </a:pPr>
            <a:r>
              <a:rPr lang="en-US" sz="3350" dirty="0">
                <a:solidFill>
                  <a:srgbClr val="97B8FF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Data Collection Overview</a:t>
            </a:r>
            <a:endParaRPr lang="en-US" sz="3350" dirty="0"/>
          </a:p>
        </p:txBody>
      </p:sp>
      <p:sp>
        <p:nvSpPr>
          <p:cNvPr id="4" name="Shape 1"/>
          <p:cNvSpPr/>
          <p:nvPr/>
        </p:nvSpPr>
        <p:spPr>
          <a:xfrm>
            <a:off x="6284357" y="1272421"/>
            <a:ext cx="22860" cy="6484025"/>
          </a:xfrm>
          <a:prstGeom prst="roundRect">
            <a:avLst>
              <a:gd name="adj" fmla="val 113232"/>
            </a:avLst>
          </a:prstGeom>
          <a:solidFill>
            <a:srgbClr val="3F3F44"/>
          </a:solidFill>
          <a:ln/>
        </p:spPr>
      </p:sp>
      <p:sp>
        <p:nvSpPr>
          <p:cNvPr id="5" name="Shape 2"/>
          <p:cNvSpPr/>
          <p:nvPr/>
        </p:nvSpPr>
        <p:spPr>
          <a:xfrm>
            <a:off x="6455628" y="1649135"/>
            <a:ext cx="517684" cy="22860"/>
          </a:xfrm>
          <a:prstGeom prst="roundRect">
            <a:avLst>
              <a:gd name="adj" fmla="val 113232"/>
            </a:avLst>
          </a:prstGeom>
          <a:solidFill>
            <a:srgbClr val="3F3F44"/>
          </a:solidFill>
          <a:ln/>
        </p:spPr>
      </p:sp>
      <p:sp>
        <p:nvSpPr>
          <p:cNvPr id="6" name="Shape 3"/>
          <p:cNvSpPr/>
          <p:nvPr/>
        </p:nvSpPr>
        <p:spPr>
          <a:xfrm>
            <a:off x="6090225" y="1466493"/>
            <a:ext cx="388263" cy="388263"/>
          </a:xfrm>
          <a:prstGeom prst="roundRect">
            <a:avLst>
              <a:gd name="adj" fmla="val 6667"/>
            </a:avLst>
          </a:prstGeom>
          <a:solidFill>
            <a:srgbClr val="26262B"/>
          </a:solidFill>
          <a:ln/>
        </p:spPr>
      </p:sp>
      <p:sp>
        <p:nvSpPr>
          <p:cNvPr id="7" name="Text 4"/>
          <p:cNvSpPr/>
          <p:nvPr/>
        </p:nvSpPr>
        <p:spPr>
          <a:xfrm>
            <a:off x="6154876" y="1498818"/>
            <a:ext cx="258842" cy="323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20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7147203" y="1444943"/>
            <a:ext cx="2157055" cy="269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6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Primary Data</a:t>
            </a:r>
            <a:endParaRPr lang="en-US" sz="1650" dirty="0"/>
          </a:p>
        </p:txBody>
      </p:sp>
      <p:sp>
        <p:nvSpPr>
          <p:cNvPr id="9" name="Text 6"/>
          <p:cNvSpPr/>
          <p:nvPr/>
        </p:nvSpPr>
        <p:spPr>
          <a:xfrm>
            <a:off x="7147203" y="1818084"/>
            <a:ext cx="6879312" cy="275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Data collected firsthand specifically for your research.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7147203" y="2197537"/>
            <a:ext cx="6879312" cy="275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150"/>
              </a:lnSpc>
              <a:buSzPct val="100000"/>
              <a:buChar char="•"/>
            </a:pPr>
            <a:r>
              <a:rPr lang="en-US" sz="13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Surveys</a:t>
            </a:r>
            <a:endParaRPr lang="en-US" sz="1350" dirty="0"/>
          </a:p>
        </p:txBody>
      </p:sp>
      <p:sp>
        <p:nvSpPr>
          <p:cNvPr id="11" name="Text 8"/>
          <p:cNvSpPr/>
          <p:nvPr/>
        </p:nvSpPr>
        <p:spPr>
          <a:xfrm>
            <a:off x="7147203" y="2533888"/>
            <a:ext cx="6879312" cy="275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150"/>
              </a:lnSpc>
              <a:buSzPct val="100000"/>
              <a:buChar char="•"/>
            </a:pPr>
            <a:r>
              <a:rPr lang="en-US" sz="13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Interviews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7147203" y="2870240"/>
            <a:ext cx="6879312" cy="275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150"/>
              </a:lnSpc>
              <a:buSzPct val="100000"/>
              <a:buChar char="•"/>
            </a:pPr>
            <a:r>
              <a:rPr lang="en-US" sz="13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Observations</a:t>
            </a:r>
            <a:endParaRPr lang="en-US" sz="1350" dirty="0"/>
          </a:p>
        </p:txBody>
      </p:sp>
      <p:sp>
        <p:nvSpPr>
          <p:cNvPr id="13" name="Shape 10"/>
          <p:cNvSpPr/>
          <p:nvPr/>
        </p:nvSpPr>
        <p:spPr>
          <a:xfrm>
            <a:off x="6455628" y="3867983"/>
            <a:ext cx="517684" cy="22860"/>
          </a:xfrm>
          <a:prstGeom prst="roundRect">
            <a:avLst>
              <a:gd name="adj" fmla="val 113232"/>
            </a:avLst>
          </a:prstGeom>
          <a:solidFill>
            <a:srgbClr val="3F3F44"/>
          </a:solidFill>
          <a:ln/>
        </p:spPr>
      </p:sp>
      <p:sp>
        <p:nvSpPr>
          <p:cNvPr id="14" name="Shape 11"/>
          <p:cNvSpPr/>
          <p:nvPr/>
        </p:nvSpPr>
        <p:spPr>
          <a:xfrm>
            <a:off x="6090225" y="3685342"/>
            <a:ext cx="388263" cy="388263"/>
          </a:xfrm>
          <a:prstGeom prst="roundRect">
            <a:avLst>
              <a:gd name="adj" fmla="val 6667"/>
            </a:avLst>
          </a:prstGeom>
          <a:solidFill>
            <a:srgbClr val="26262B"/>
          </a:solidFill>
          <a:ln/>
        </p:spPr>
      </p:sp>
      <p:sp>
        <p:nvSpPr>
          <p:cNvPr id="15" name="Text 12"/>
          <p:cNvSpPr/>
          <p:nvPr/>
        </p:nvSpPr>
        <p:spPr>
          <a:xfrm>
            <a:off x="6154876" y="3717667"/>
            <a:ext cx="258842" cy="323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20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2</a:t>
            </a:r>
            <a:endParaRPr lang="en-US" sz="2000" dirty="0"/>
          </a:p>
        </p:txBody>
      </p:sp>
      <p:sp>
        <p:nvSpPr>
          <p:cNvPr id="16" name="Text 13"/>
          <p:cNvSpPr/>
          <p:nvPr/>
        </p:nvSpPr>
        <p:spPr>
          <a:xfrm>
            <a:off x="7147203" y="3663791"/>
            <a:ext cx="2157055" cy="269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6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Secondary Data</a:t>
            </a:r>
            <a:endParaRPr lang="en-US" sz="1650" dirty="0"/>
          </a:p>
        </p:txBody>
      </p:sp>
      <p:sp>
        <p:nvSpPr>
          <p:cNvPr id="17" name="Text 14"/>
          <p:cNvSpPr/>
          <p:nvPr/>
        </p:nvSpPr>
        <p:spPr>
          <a:xfrm>
            <a:off x="7147203" y="4036933"/>
            <a:ext cx="6879312" cy="275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Pre-existing data repurposed for your research.</a:t>
            </a:r>
            <a:endParaRPr lang="en-US" sz="1350" dirty="0"/>
          </a:p>
        </p:txBody>
      </p:sp>
      <p:sp>
        <p:nvSpPr>
          <p:cNvPr id="18" name="Text 15"/>
          <p:cNvSpPr/>
          <p:nvPr/>
        </p:nvSpPr>
        <p:spPr>
          <a:xfrm>
            <a:off x="7147203" y="4416385"/>
            <a:ext cx="6879312" cy="275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150"/>
              </a:lnSpc>
              <a:buSzPct val="100000"/>
              <a:buChar char="•"/>
            </a:pPr>
            <a:r>
              <a:rPr lang="en-US" sz="13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Databases</a:t>
            </a:r>
            <a:endParaRPr lang="en-US" sz="1350" dirty="0"/>
          </a:p>
        </p:txBody>
      </p:sp>
      <p:sp>
        <p:nvSpPr>
          <p:cNvPr id="19" name="Text 16"/>
          <p:cNvSpPr/>
          <p:nvPr/>
        </p:nvSpPr>
        <p:spPr>
          <a:xfrm>
            <a:off x="7147203" y="4752737"/>
            <a:ext cx="6879312" cy="275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150"/>
              </a:lnSpc>
              <a:buSzPct val="100000"/>
              <a:buChar char="•"/>
            </a:pPr>
            <a:r>
              <a:rPr lang="en-US" sz="13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Archives</a:t>
            </a:r>
            <a:endParaRPr lang="en-US" sz="1350" dirty="0"/>
          </a:p>
        </p:txBody>
      </p:sp>
      <p:sp>
        <p:nvSpPr>
          <p:cNvPr id="20" name="Text 17"/>
          <p:cNvSpPr/>
          <p:nvPr/>
        </p:nvSpPr>
        <p:spPr>
          <a:xfrm>
            <a:off x="7147203" y="5089088"/>
            <a:ext cx="6879312" cy="275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150"/>
              </a:lnSpc>
              <a:buSzPct val="100000"/>
              <a:buChar char="•"/>
            </a:pPr>
            <a:r>
              <a:rPr lang="en-US" sz="13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Published studies</a:t>
            </a:r>
            <a:endParaRPr lang="en-US" sz="1350" dirty="0"/>
          </a:p>
        </p:txBody>
      </p:sp>
      <p:sp>
        <p:nvSpPr>
          <p:cNvPr id="21" name="Shape 18"/>
          <p:cNvSpPr/>
          <p:nvPr/>
        </p:nvSpPr>
        <p:spPr>
          <a:xfrm>
            <a:off x="6455628" y="6086832"/>
            <a:ext cx="517684" cy="22860"/>
          </a:xfrm>
          <a:prstGeom prst="roundRect">
            <a:avLst>
              <a:gd name="adj" fmla="val 113232"/>
            </a:avLst>
          </a:prstGeom>
          <a:solidFill>
            <a:srgbClr val="3F3F44"/>
          </a:solidFill>
          <a:ln/>
        </p:spPr>
      </p:sp>
      <p:sp>
        <p:nvSpPr>
          <p:cNvPr id="22" name="Shape 19"/>
          <p:cNvSpPr/>
          <p:nvPr/>
        </p:nvSpPr>
        <p:spPr>
          <a:xfrm>
            <a:off x="6090225" y="5904190"/>
            <a:ext cx="388263" cy="388263"/>
          </a:xfrm>
          <a:prstGeom prst="roundRect">
            <a:avLst>
              <a:gd name="adj" fmla="val 6667"/>
            </a:avLst>
          </a:prstGeom>
          <a:solidFill>
            <a:srgbClr val="26262B"/>
          </a:solidFill>
          <a:ln/>
        </p:spPr>
      </p:sp>
      <p:sp>
        <p:nvSpPr>
          <p:cNvPr id="23" name="Text 20"/>
          <p:cNvSpPr/>
          <p:nvPr/>
        </p:nvSpPr>
        <p:spPr>
          <a:xfrm>
            <a:off x="6154876" y="5936516"/>
            <a:ext cx="258842" cy="3234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200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3</a:t>
            </a:r>
            <a:endParaRPr lang="en-US" sz="2000" dirty="0"/>
          </a:p>
        </p:txBody>
      </p:sp>
      <p:sp>
        <p:nvSpPr>
          <p:cNvPr id="24" name="Text 21"/>
          <p:cNvSpPr/>
          <p:nvPr/>
        </p:nvSpPr>
        <p:spPr>
          <a:xfrm>
            <a:off x="7147203" y="5882640"/>
            <a:ext cx="2157055" cy="2696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650" dirty="0">
                <a:solidFill>
                  <a:srgbClr val="E0D6DE"/>
                </a:solidFill>
                <a:latin typeface="Sora Medium" pitchFamily="34" charset="0"/>
                <a:ea typeface="Sora Medium" pitchFamily="34" charset="-122"/>
                <a:cs typeface="Sora Medium" pitchFamily="34" charset="-120"/>
              </a:rPr>
              <a:t>Mixed Sources</a:t>
            </a:r>
            <a:endParaRPr lang="en-US" sz="1650" dirty="0"/>
          </a:p>
        </p:txBody>
      </p:sp>
      <p:sp>
        <p:nvSpPr>
          <p:cNvPr id="25" name="Text 22"/>
          <p:cNvSpPr/>
          <p:nvPr/>
        </p:nvSpPr>
        <p:spPr>
          <a:xfrm>
            <a:off x="7147203" y="6255782"/>
            <a:ext cx="6879312" cy="275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50"/>
              </a:lnSpc>
              <a:buNone/>
            </a:pPr>
            <a:r>
              <a:rPr lang="en-US" sz="13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Combining data types to strengthen analysis.</a:t>
            </a:r>
            <a:endParaRPr lang="en-US" sz="1350" dirty="0"/>
          </a:p>
        </p:txBody>
      </p:sp>
      <p:sp>
        <p:nvSpPr>
          <p:cNvPr id="26" name="Text 23"/>
          <p:cNvSpPr/>
          <p:nvPr/>
        </p:nvSpPr>
        <p:spPr>
          <a:xfrm>
            <a:off x="7147203" y="6635234"/>
            <a:ext cx="6879312" cy="275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150"/>
              </a:lnSpc>
              <a:buSzPct val="100000"/>
              <a:buChar char="•"/>
            </a:pPr>
            <a:r>
              <a:rPr lang="en-US" sz="13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Validation</a:t>
            </a:r>
            <a:endParaRPr lang="en-US" sz="1350" dirty="0"/>
          </a:p>
        </p:txBody>
      </p:sp>
      <p:sp>
        <p:nvSpPr>
          <p:cNvPr id="27" name="Text 24"/>
          <p:cNvSpPr/>
          <p:nvPr/>
        </p:nvSpPr>
        <p:spPr>
          <a:xfrm>
            <a:off x="7147203" y="6971586"/>
            <a:ext cx="6879312" cy="275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150"/>
              </a:lnSpc>
              <a:buSzPct val="100000"/>
              <a:buChar char="•"/>
            </a:pPr>
            <a:r>
              <a:rPr lang="en-US" sz="13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Contextualisation</a:t>
            </a:r>
            <a:endParaRPr lang="en-US" sz="1350" dirty="0"/>
          </a:p>
        </p:txBody>
      </p:sp>
      <p:sp>
        <p:nvSpPr>
          <p:cNvPr id="28" name="Text 25"/>
          <p:cNvSpPr/>
          <p:nvPr/>
        </p:nvSpPr>
        <p:spPr>
          <a:xfrm>
            <a:off x="7147203" y="7307937"/>
            <a:ext cx="6879312" cy="275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150"/>
              </a:lnSpc>
              <a:buSzPct val="100000"/>
              <a:buChar char="•"/>
            </a:pPr>
            <a:r>
              <a:rPr lang="en-US" sz="1350" dirty="0">
                <a:solidFill>
                  <a:srgbClr val="E0D6DE"/>
                </a:solidFill>
                <a:latin typeface="Noto Sans TC" pitchFamily="34" charset="0"/>
                <a:ea typeface="Noto Sans TC" pitchFamily="34" charset="-122"/>
                <a:cs typeface="Noto Sans TC" pitchFamily="34" charset="-120"/>
              </a:rPr>
              <a:t>Triangulation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2025-04-18T17:45:16Z</dcterms:created>
  <dcterms:modified xsi:type="dcterms:W3CDTF">2025-04-18T17:45:16Z</dcterms:modified>
</cp:coreProperties>
</file>