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Sora Medium"/>
      <p:regular r:id="rId27"/>
    </p:embeddedFont>
    <p:embeddedFont>
      <p:font typeface="Sora Medium"/>
      <p:regular r:id="rId28"/>
    </p:embeddedFont>
    <p:embeddedFont>
      <p:font typeface="Noto Sans TC"/>
      <p:regular r:id="rId29"/>
    </p:embeddedFont>
    <p:embeddedFont>
      <p:font typeface="Noto Sans TC"/>
      <p:regular r:id="rId3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png"/><Relationship Id="rId10" Type="http://schemas.openxmlformats.org/officeDocument/2006/relationships/image" Target="../media/image-16-10.png"/><Relationship Id="rId11" Type="http://schemas.openxmlformats.org/officeDocument/2006/relationships/slideLayout" Target="../slideLayouts/slideLayout17.xml"/><Relationship Id="rId1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image" Target="../media/image-20-6.png"/><Relationship Id="rId7" Type="http://schemas.openxmlformats.org/officeDocument/2006/relationships/image" Target="../media/image-20-7.png"/><Relationship Id="rId8" Type="http://schemas.openxmlformats.org/officeDocument/2006/relationships/image" Target="../media/image-20-8.png"/><Relationship Id="rId9" Type="http://schemas.openxmlformats.org/officeDocument/2006/relationships/slideLayout" Target="../slideLayouts/slideLayout21.xml"/><Relationship Id="rId10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663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Structure and Organisation of the Methodological Framework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416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presentation outlines the essential components for developing a robust research methodology. We will explore each element of the framework in detail.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68547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well-structured methodology ensures research integrity and provides a clear roadmap for investigation.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68333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669095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6666428"/>
            <a:ext cx="201168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Noto Sans TC Bold" pitchFamily="34" charset="0"/>
                <a:ea typeface="Noto Sans TC Bold" pitchFamily="34" charset="-122"/>
                <a:cs typeface="Noto Sans TC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6480" y="530662"/>
            <a:ext cx="7863840" cy="1143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Quantitative Data Collection Methods</a:t>
            </a:r>
            <a:endParaRPr lang="en-US" sz="36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948220"/>
            <a:ext cx="457200" cy="4572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26480" y="2588300"/>
            <a:ext cx="22863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Surveys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126480" y="298370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Structured questionnaires with fixed response options.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6126480" y="367843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Allows rapid collection from large samples.</a:t>
            </a:r>
            <a:endParaRPr lang="en-US" sz="14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1948220"/>
            <a:ext cx="457200" cy="4572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839200" y="2588300"/>
            <a:ext cx="22863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Experiments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8839200" y="298370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Manipulates variables under controlled conditions.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8839200" y="367843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Tests causal relationships between variables.</a:t>
            </a:r>
            <a:endParaRPr lang="en-US" sz="14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920" y="1948220"/>
            <a:ext cx="457200" cy="4572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551920" y="2588300"/>
            <a:ext cx="24384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Structured Observations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11551920" y="326945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Systematic recording of observable phenomena.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11551920" y="396418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Uses predefined categories and coding schemes.</a:t>
            </a:r>
            <a:endParaRPr lang="en-US" sz="14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5097899"/>
            <a:ext cx="457200" cy="45720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126480" y="5737979"/>
            <a:ext cx="24384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Instrument Development</a:t>
            </a:r>
            <a:endParaRPr lang="en-US" sz="1800" dirty="0"/>
          </a:p>
        </p:txBody>
      </p:sp>
      <p:sp>
        <p:nvSpPr>
          <p:cNvPr id="18" name="Text 11"/>
          <p:cNvSpPr/>
          <p:nvPr/>
        </p:nvSpPr>
        <p:spPr>
          <a:xfrm>
            <a:off x="6126480" y="6419136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Creating and validating measurement tools.</a:t>
            </a:r>
            <a:endParaRPr lang="en-US" sz="1400" dirty="0"/>
          </a:p>
        </p:txBody>
      </p:sp>
      <p:sp>
        <p:nvSpPr>
          <p:cNvPr id="19" name="Text 12"/>
          <p:cNvSpPr/>
          <p:nvPr/>
        </p:nvSpPr>
        <p:spPr>
          <a:xfrm>
            <a:off x="6126480" y="7113865"/>
            <a:ext cx="2438400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Pilot testing ensures reliability and validity.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105270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Qualitative Data Collection Methods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Qualitative methods gather rich, descriptive data through interviews, focus groups, observations, and document analysis. They explore meanings, experiences, and contexts in depth.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729" y="854512"/>
            <a:ext cx="7764542" cy="1231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Ensuring Data Quality and Validity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89729" y="2381607"/>
            <a:ext cx="7764542" cy="4993481"/>
          </a:xfrm>
          <a:prstGeom prst="roundRect">
            <a:avLst>
              <a:gd name="adj" fmla="val 59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97349" y="2389227"/>
            <a:ext cx="7748468" cy="56697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95469" y="2515076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Reliability Measure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481745" y="2515076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Application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64210" y="2515076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Purpose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97349" y="2956203"/>
            <a:ext cx="7748468" cy="88225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895469" y="3082052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Cronbach's Alpha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3481745" y="3082052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Internal Consistency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064210" y="3082052"/>
            <a:ext cx="218455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Measures scale reliability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7349" y="3838456"/>
            <a:ext cx="7748468" cy="88225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95469" y="3964305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Test-Retest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3481745" y="3964305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Stability Over Time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064210" y="3964305"/>
            <a:ext cx="218455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Confirms consistent results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97349" y="4720709"/>
            <a:ext cx="7748468" cy="88225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895469" y="4846558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Inter-rater Reliability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3481745" y="4846558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Multiple Coders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6064210" y="4846558"/>
            <a:ext cx="218455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Ensures coding consistency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697349" y="5602962"/>
            <a:ext cx="7748468" cy="88225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895469" y="5728811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Content Validity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3481745" y="5728811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Expert Review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6064210" y="5728811"/>
            <a:ext cx="218455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Verifies comprehensive coverage</a:t>
            </a:r>
            <a:endParaRPr lang="en-US" sz="1550" dirty="0"/>
          </a:p>
        </p:txBody>
      </p:sp>
      <p:sp>
        <p:nvSpPr>
          <p:cNvPr id="25" name="Shape 22"/>
          <p:cNvSpPr/>
          <p:nvPr/>
        </p:nvSpPr>
        <p:spPr>
          <a:xfrm>
            <a:off x="697349" y="6485215"/>
            <a:ext cx="7748468" cy="88225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895469" y="6611064"/>
            <a:ext cx="218455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Construct Validity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3481745" y="6611064"/>
            <a:ext cx="218074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Statistical Testing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6064210" y="6611064"/>
            <a:ext cx="218455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Confirms measurement accuracy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555546"/>
            <a:ext cx="7730014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Management and Security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06993" y="2121098"/>
            <a:ext cx="151448" cy="1649016"/>
          </a:xfrm>
          <a:prstGeom prst="roundRect">
            <a:avLst>
              <a:gd name="adj" fmla="val 20009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161455" y="2121098"/>
            <a:ext cx="3294340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Secure Storage Protocols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61455" y="2557939"/>
            <a:ext cx="727555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Encrypted databases and password-protected files.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161455" y="3002399"/>
            <a:ext cx="727555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Regular backups and limited access permissions.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161455" y="3446859"/>
            <a:ext cx="727555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GDPR and institutional compliance measures.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1010007" y="3972044"/>
            <a:ext cx="151448" cy="1649016"/>
          </a:xfrm>
          <a:prstGeom prst="roundRect">
            <a:avLst>
              <a:gd name="adj" fmla="val 20009"/>
            </a:avLst>
          </a:prstGeom>
          <a:solidFill>
            <a:srgbClr val="26262B"/>
          </a:solidFill>
          <a:ln/>
        </p:spPr>
      </p:sp>
      <p:sp>
        <p:nvSpPr>
          <p:cNvPr id="10" name="Text 7"/>
          <p:cNvSpPr/>
          <p:nvPr/>
        </p:nvSpPr>
        <p:spPr>
          <a:xfrm>
            <a:off x="1464469" y="3972044"/>
            <a:ext cx="349472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Anonymisation Procedures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464469" y="4408884"/>
            <a:ext cx="697253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Removal of identifying information from datasets.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464469" y="4853345"/>
            <a:ext cx="697253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Use of participant codes instead of names.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464469" y="5297805"/>
            <a:ext cx="697253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Secure management of identifier key documents.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1313021" y="5822990"/>
            <a:ext cx="151448" cy="1649016"/>
          </a:xfrm>
          <a:prstGeom prst="roundRect">
            <a:avLst>
              <a:gd name="adj" fmla="val 20009"/>
            </a:avLst>
          </a:prstGeom>
          <a:solidFill>
            <a:srgbClr val="26262B"/>
          </a:solidFill>
          <a:ln/>
        </p:spPr>
      </p:sp>
      <p:sp>
        <p:nvSpPr>
          <p:cNvPr id="15" name="Text 12"/>
          <p:cNvSpPr/>
          <p:nvPr/>
        </p:nvSpPr>
        <p:spPr>
          <a:xfrm>
            <a:off x="1767483" y="5822990"/>
            <a:ext cx="3460671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Confidentiality Safeguards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767483" y="6259830"/>
            <a:ext cx="666952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Restricted access to raw data.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767483" y="6704290"/>
            <a:ext cx="666952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Secure data transfer protocols.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1767483" y="7148751"/>
            <a:ext cx="666952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Data destruction procedures after retention period.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875" y="721519"/>
            <a:ext cx="7710249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Entry and Cleaning Procedures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6875" y="2411254"/>
            <a:ext cx="3701534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5300" dirty="0"/>
          </a:p>
        </p:txBody>
      </p:sp>
      <p:sp>
        <p:nvSpPr>
          <p:cNvPr id="5" name="Text 2"/>
          <p:cNvSpPr/>
          <p:nvPr/>
        </p:nvSpPr>
        <p:spPr>
          <a:xfrm>
            <a:off x="1018580" y="3343156"/>
            <a:ext cx="3098006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Missing Data Strategies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16875" y="3785949"/>
            <a:ext cx="3701534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Different approaches for handling incomplete datasets.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725591" y="2411254"/>
            <a:ext cx="3701534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5300" dirty="0"/>
          </a:p>
        </p:txBody>
      </p:sp>
      <p:sp>
        <p:nvSpPr>
          <p:cNvPr id="8" name="Text 5"/>
          <p:cNvSpPr/>
          <p:nvPr/>
        </p:nvSpPr>
        <p:spPr>
          <a:xfrm>
            <a:off x="4825603" y="3343156"/>
            <a:ext cx="350139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Outlier Detection Methods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725591" y="3785949"/>
            <a:ext cx="3701534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Statistical techniques to identify anomalous values.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721173" y="5158145"/>
            <a:ext cx="3701534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5300" dirty="0"/>
          </a:p>
        </p:txBody>
      </p:sp>
      <p:sp>
        <p:nvSpPr>
          <p:cNvPr id="11" name="Text 8"/>
          <p:cNvSpPr/>
          <p:nvPr/>
        </p:nvSpPr>
        <p:spPr>
          <a:xfrm>
            <a:off x="2721173" y="6090047"/>
            <a:ext cx="3701534" cy="639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Entry Verification Steps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2721173" y="6852761"/>
            <a:ext cx="3701534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Double-entry and automated validation checks.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6952178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Quantitative Data Analysis Plan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69788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608677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004EF5"/>
          </a:solidFill>
          <a:ln/>
        </p:spPr>
      </p:sp>
      <p:sp>
        <p:nvSpPr>
          <p:cNvPr id="5" name="Text 2"/>
          <p:cNvSpPr/>
          <p:nvPr/>
        </p:nvSpPr>
        <p:spPr>
          <a:xfrm>
            <a:off x="5845016" y="8360331"/>
            <a:ext cx="1393984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Complexity Level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7391400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6E9CFF"/>
          </a:solidFill>
          <a:ln/>
        </p:spPr>
      </p:sp>
      <p:sp>
        <p:nvSpPr>
          <p:cNvPr id="7" name="Text 4"/>
          <p:cNvSpPr/>
          <p:nvPr/>
        </p:nvSpPr>
        <p:spPr>
          <a:xfrm>
            <a:off x="7627739" y="8360331"/>
            <a:ext cx="2028111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Statistical Power Needed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5483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Qualitative Data Analysis Plan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Familiarisation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Immersion in data through reading transcripts repeatedly.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585" y="3805714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Coding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294322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Systematic labelling of meaningful text segments.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797" y="337863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29981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Theme Development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Identifying patterns and relationships across codes.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041" y="449663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722858"/>
            <a:ext cx="3050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Review &amp; Refinement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21327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Checking themes against data and theoretical framework.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797" y="5614630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Interpretation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0453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Developing analytical narrative and contextualising findings.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585" y="5187553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497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Triangulation and Mixed Methods Integration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96158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26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Triangulation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1681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Using multiple data sources to verify findings.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778704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Enhances validity through cross-verification.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596158"/>
            <a:ext cx="4120872" cy="25468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54704" y="5426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Convergent Design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54704" y="5916930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Collecting and analysing quantitative and qualitative data simultaneously.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254704" y="6778823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Comparing results during interpretation phase.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596158"/>
            <a:ext cx="4120753" cy="254674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5738" y="5426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Explanatory Design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715738" y="591681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Using qualitative data to explain quantitative findings.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715738" y="6778704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Sequential collection with quantitative phase first.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89804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Addressing Bias and Limitation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6610"/>
            <a:ext cx="32679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Types of Research Bias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377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Selection bias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Measurement bias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Interviewer bias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Response bias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70654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Reporting bias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3356610"/>
            <a:ext cx="30749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Mitigation Strategies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32928" y="39377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Random sampling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32928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Standardised protocols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332928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Blinding procedures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332928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Reflexivity journals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332928" y="570654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Transparent reporting</a:t>
            </a:r>
            <a:endParaRPr lang="en-US" sz="175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2067" y="3384947"/>
            <a:ext cx="3978116" cy="22315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1957" y="509111"/>
            <a:ext cx="7852886" cy="1153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Validity, Reliability, and Trustworthiness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131957" y="2146340"/>
            <a:ext cx="415052" cy="41505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32" y="2180927"/>
            <a:ext cx="276701" cy="3458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31437" y="2146340"/>
            <a:ext cx="230588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Credibility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731437" y="2545199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Member checking, prolonged engagement, and persistent observation.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731437" y="2950845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Ensures findings reflect participants' experiences accurately.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6131957" y="3637836"/>
            <a:ext cx="415052" cy="41505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32" y="3672423"/>
            <a:ext cx="276701" cy="34587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31437" y="3637836"/>
            <a:ext cx="230588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Dependability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6731437" y="4036695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Audit trails document research decisions and processes.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731437" y="4442341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Enables others to evaluate the research process.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6131957" y="5129332"/>
            <a:ext cx="415052" cy="41505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32" y="5163919"/>
            <a:ext cx="276701" cy="345877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731437" y="5129332"/>
            <a:ext cx="230588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Transferability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6731437" y="5528191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Rich descriptions allow readers to assess applicability.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6731437" y="5933837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Contextual details support judgments about relevance.</a:t>
            </a:r>
            <a:endParaRPr lang="en-US" sz="1450" dirty="0"/>
          </a:p>
        </p:txBody>
      </p:sp>
      <p:sp>
        <p:nvSpPr>
          <p:cNvPr id="19" name="Shape 13"/>
          <p:cNvSpPr/>
          <p:nvPr/>
        </p:nvSpPr>
        <p:spPr>
          <a:xfrm>
            <a:off x="6131957" y="6620828"/>
            <a:ext cx="415052" cy="41505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132" y="6655415"/>
            <a:ext cx="276701" cy="345877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6731437" y="6620828"/>
            <a:ext cx="230588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Confirmability</a:t>
            </a:r>
            <a:endParaRPr lang="en-US" sz="1800" dirty="0"/>
          </a:p>
        </p:txBody>
      </p:sp>
      <p:sp>
        <p:nvSpPr>
          <p:cNvPr id="22" name="Text 15"/>
          <p:cNvSpPr/>
          <p:nvPr/>
        </p:nvSpPr>
        <p:spPr>
          <a:xfrm>
            <a:off x="6731437" y="7019687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Researcher reflexivity acknowledges subjective influences.</a:t>
            </a:r>
            <a:endParaRPr lang="en-US" sz="1450" dirty="0"/>
          </a:p>
        </p:txBody>
      </p:sp>
      <p:sp>
        <p:nvSpPr>
          <p:cNvPr id="23" name="Text 16"/>
          <p:cNvSpPr/>
          <p:nvPr/>
        </p:nvSpPr>
        <p:spPr>
          <a:xfrm>
            <a:off x="6731437" y="7425333"/>
            <a:ext cx="72534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Demonstrates findings emerge from data, not researcher bias.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657" y="1013698"/>
            <a:ext cx="7776686" cy="122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Purpose of the Methodological Framework</a:t>
            </a:r>
            <a:endParaRPr lang="en-US" sz="38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7" y="2527578"/>
            <a:ext cx="976670" cy="11720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53339" y="2722840"/>
            <a:ext cx="343983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Define Research Objectives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953339" y="3145155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Clear statements about what the research aims to achieve.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57" y="3699629"/>
            <a:ext cx="976670" cy="11720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53339" y="3894892"/>
            <a:ext cx="381011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Align with Research Questions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953339" y="4317206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Methods selected must directly address the research questions.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7" y="4871680"/>
            <a:ext cx="976670" cy="11720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53339" y="5066943"/>
            <a:ext cx="246185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Ensure Replicability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953339" y="5489258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Detailed documentation allows others to reproduce your work.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57" y="6043732"/>
            <a:ext cx="976670" cy="11720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53339" y="6238994"/>
            <a:ext cx="281380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Maintain Transparency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953339" y="6661309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Openly describe all procedures and decision-making processes.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0400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Summary and Methodological Rigor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9467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Research Excellence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6023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Achieved through methodological transparency and rigor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44209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Alignment with Research Aims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6260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Methods selected specifically to address research questions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2837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Ethical Considerations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8528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Integrated throughout all research procedures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31231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Systematic Approach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59857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Carefully structured research process with clear rationale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1533"/>
            <a:ext cx="107482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Research Paradigms and Approaches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67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Positivist Paradigm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4843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Focuses on objective reality and measurable facts.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Favours quantitative methods and statistical analysis.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508188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Seeks generalisable findings and causal relationships.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3067288"/>
            <a:ext cx="33574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Interpretivist Paradigm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32928" y="364843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Explores subjective meanings and social constructions.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Prefers qualitative methods and rich descriptions.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5508188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Values contextual understanding over generalisability.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3067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Mixed Methods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2067" y="364843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Combines both paradigms for complementary insights.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Triangulates findings across multiple data sources.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72067" y="5508188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Addresses complex research questions more comprehensively.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468" y="895112"/>
            <a:ext cx="7560350" cy="654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Selecting a Research Design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19468" y="1863804"/>
            <a:ext cx="3734276" cy="3133130"/>
          </a:xfrm>
          <a:prstGeom prst="roundRect">
            <a:avLst>
              <a:gd name="adj" fmla="val 1003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6428899" y="2073235"/>
            <a:ext cx="261842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Descriptive Design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28899" y="2526030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Documents and describes phenomena as they exist.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28899" y="3321725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Uses observation, surveys, and case studies.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28899" y="4117419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Answers "what" questions about research subjects.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163175" y="1863804"/>
            <a:ext cx="3734276" cy="3133130"/>
          </a:xfrm>
          <a:prstGeom prst="roundRect">
            <a:avLst>
              <a:gd name="adj" fmla="val 1003"/>
            </a:avLst>
          </a:prstGeom>
          <a:solidFill>
            <a:srgbClr val="26262B"/>
          </a:solidFill>
          <a:ln/>
        </p:spPr>
      </p:sp>
      <p:sp>
        <p:nvSpPr>
          <p:cNvPr id="10" name="Text 7"/>
          <p:cNvSpPr/>
          <p:nvPr/>
        </p:nvSpPr>
        <p:spPr>
          <a:xfrm>
            <a:off x="10372606" y="2073235"/>
            <a:ext cx="261842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Exploratory Design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372606" y="2526030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Investigates little-understood phenomena.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372606" y="3321725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Identifies patterns and generates hypotheses.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372606" y="4117419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Employs open-ended methods and iterative approaches.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219468" y="5206365"/>
            <a:ext cx="7677864" cy="2128004"/>
          </a:xfrm>
          <a:prstGeom prst="roundRect">
            <a:avLst>
              <a:gd name="adj" fmla="val 1477"/>
            </a:avLst>
          </a:prstGeom>
          <a:solidFill>
            <a:srgbClr val="26262B"/>
          </a:solidFill>
          <a:ln/>
        </p:spPr>
      </p:sp>
      <p:sp>
        <p:nvSpPr>
          <p:cNvPr id="15" name="Text 12"/>
          <p:cNvSpPr/>
          <p:nvPr/>
        </p:nvSpPr>
        <p:spPr>
          <a:xfrm>
            <a:off x="6428899" y="5415796"/>
            <a:ext cx="261842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Explanatory Design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6428899" y="5868591"/>
            <a:ext cx="725900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Tests causal relationships between variables.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428899" y="6329243"/>
            <a:ext cx="725900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Often uses experimental or quasi-experimental approaches.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6428899" y="6789896"/>
            <a:ext cx="725900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Explains "why" and "how" phenomena occur.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4330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Theoretical Underpinning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326237" y="2861548"/>
            <a:ext cx="33662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Conceptual Framework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Visualises relationships between key concepts in the study.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Relevant Theories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Established ideas that inform research questions and methods.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Model Integration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Adapts existing models to fit the specific research context.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Guiding Principles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Theoretical assumptions that shape methodological choices.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Defining the Population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39765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Inclusion/Exclusion Criteria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89645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Specific parameters defining who qualifies for the study.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2911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Population Boundaries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68129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Geographic, demographic, or contextual limits of the population.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Target Population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59818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complete set of cases relevant to research questions.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6430"/>
            <a:ext cx="5890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Sampling Strategies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2705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2313027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27052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Probabilistic Sampling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11527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Simple random, systematic, stratified, and cluster sampling techniques.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017306" y="470296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Every element has a known probability of selection.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867" y="22705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37" y="2313027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908983" y="227052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Non-Probabilistic Sampling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908983" y="3115270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Convenience, purposive, snowball, and quota sampling approaches.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10908983" y="434006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Selection based on criteria relevant to research questions.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91073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5953244"/>
            <a:ext cx="340162" cy="42529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017306" y="5910739"/>
            <a:ext cx="39196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Sample Size Determination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017306" y="640115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Statistical power analysis for quantitative research.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7017306" y="690014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Saturation principles for qualitative studies.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70651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Recruitment Procedures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26262B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28948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31065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Participant Approach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6037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Methods of contacting and inviting potential participants.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861078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26262B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31518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Informed Consent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578310"/>
            <a:ext cx="63742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Comprehensive process of obtaining voluntary participation.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152787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281374"/>
            <a:ext cx="6521410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508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Ethical Approval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998607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Obtaining clearance from relevant research ethics committees.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9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0285" y="474464"/>
            <a:ext cx="5619869" cy="539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Collection Overview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284357" y="1272421"/>
            <a:ext cx="22860" cy="6484025"/>
          </a:xfrm>
          <a:prstGeom prst="roundRect">
            <a:avLst>
              <a:gd name="adj" fmla="val 113232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455628" y="1649135"/>
            <a:ext cx="517684" cy="22860"/>
          </a:xfrm>
          <a:prstGeom prst="roundRect">
            <a:avLst>
              <a:gd name="adj" fmla="val 113232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6090225" y="1466493"/>
            <a:ext cx="388263" cy="388263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6154876" y="1498818"/>
            <a:ext cx="25884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7147203" y="1444943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Primary Data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147203" y="1818084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Data collected firsthand specifically for your research.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147203" y="2197537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Surveys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7147203" y="2533888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Interviews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147203" y="2870240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Observations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455628" y="3867983"/>
            <a:ext cx="517684" cy="22860"/>
          </a:xfrm>
          <a:prstGeom prst="roundRect">
            <a:avLst>
              <a:gd name="adj" fmla="val 113232"/>
            </a:avLst>
          </a:prstGeom>
          <a:solidFill>
            <a:srgbClr val="3F3F44"/>
          </a:solidFill>
          <a:ln/>
        </p:spPr>
      </p:sp>
      <p:sp>
        <p:nvSpPr>
          <p:cNvPr id="14" name="Shape 11"/>
          <p:cNvSpPr/>
          <p:nvPr/>
        </p:nvSpPr>
        <p:spPr>
          <a:xfrm>
            <a:off x="6090225" y="3685342"/>
            <a:ext cx="388263" cy="388263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5" name="Text 12"/>
          <p:cNvSpPr/>
          <p:nvPr/>
        </p:nvSpPr>
        <p:spPr>
          <a:xfrm>
            <a:off x="6154876" y="3717667"/>
            <a:ext cx="25884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7147203" y="3663791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Secondary Data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7147203" y="4036933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Pre-existing data repurposed for your research.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7147203" y="4416385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Databases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7147203" y="4752737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Archives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7147203" y="5089088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Published studies</a:t>
            </a:r>
            <a:endParaRPr lang="en-US" sz="1350" dirty="0"/>
          </a:p>
        </p:txBody>
      </p:sp>
      <p:sp>
        <p:nvSpPr>
          <p:cNvPr id="21" name="Shape 18"/>
          <p:cNvSpPr/>
          <p:nvPr/>
        </p:nvSpPr>
        <p:spPr>
          <a:xfrm>
            <a:off x="6455628" y="6086832"/>
            <a:ext cx="517684" cy="22860"/>
          </a:xfrm>
          <a:prstGeom prst="roundRect">
            <a:avLst>
              <a:gd name="adj" fmla="val 113232"/>
            </a:avLst>
          </a:prstGeom>
          <a:solidFill>
            <a:srgbClr val="3F3F44"/>
          </a:solidFill>
          <a:ln/>
        </p:spPr>
      </p:sp>
      <p:sp>
        <p:nvSpPr>
          <p:cNvPr id="22" name="Shape 19"/>
          <p:cNvSpPr/>
          <p:nvPr/>
        </p:nvSpPr>
        <p:spPr>
          <a:xfrm>
            <a:off x="6090225" y="5904190"/>
            <a:ext cx="388263" cy="388263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23" name="Text 20"/>
          <p:cNvSpPr/>
          <p:nvPr/>
        </p:nvSpPr>
        <p:spPr>
          <a:xfrm>
            <a:off x="6154876" y="5936516"/>
            <a:ext cx="25884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7147203" y="5882640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Mixed Sources</a:t>
            </a:r>
            <a:endParaRPr lang="en-US" sz="1650" dirty="0"/>
          </a:p>
        </p:txBody>
      </p:sp>
      <p:sp>
        <p:nvSpPr>
          <p:cNvPr id="25" name="Text 22"/>
          <p:cNvSpPr/>
          <p:nvPr/>
        </p:nvSpPr>
        <p:spPr>
          <a:xfrm>
            <a:off x="7147203" y="6255782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Combining data types to strengthen analysis.</a:t>
            </a:r>
            <a:endParaRPr lang="en-US" sz="1350" dirty="0"/>
          </a:p>
        </p:txBody>
      </p:sp>
      <p:sp>
        <p:nvSpPr>
          <p:cNvPr id="26" name="Text 23"/>
          <p:cNvSpPr/>
          <p:nvPr/>
        </p:nvSpPr>
        <p:spPr>
          <a:xfrm>
            <a:off x="7147203" y="6635234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Validation</a:t>
            </a:r>
            <a:endParaRPr lang="en-US" sz="1350" dirty="0"/>
          </a:p>
        </p:txBody>
      </p:sp>
      <p:sp>
        <p:nvSpPr>
          <p:cNvPr id="27" name="Text 24"/>
          <p:cNvSpPr/>
          <p:nvPr/>
        </p:nvSpPr>
        <p:spPr>
          <a:xfrm>
            <a:off x="7147203" y="6971586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Contextualisation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7147203" y="7307937"/>
            <a:ext cx="687931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Triangulation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2025-04-18T17:45:16Z</dcterms:created>
  <dcterms:modified xsi:type="dcterms:W3CDTF">2025-04-18T17:45:16Z</dcterms:modified>
</cp:coreProperties>
</file>