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4"/>
  </p:sldMasterIdLst>
  <p:sldIdLst>
    <p:sldId id="256" r:id="rId5"/>
    <p:sldId id="387" r:id="rId6"/>
    <p:sldId id="393" r:id="rId7"/>
    <p:sldId id="394" r:id="rId8"/>
    <p:sldId id="398" r:id="rId9"/>
    <p:sldId id="388" r:id="rId10"/>
    <p:sldId id="291" r:id="rId11"/>
    <p:sldId id="295" r:id="rId12"/>
    <p:sldId id="396" r:id="rId13"/>
    <p:sldId id="296" r:id="rId14"/>
    <p:sldId id="293" r:id="rId15"/>
    <p:sldId id="389" r:id="rId16"/>
    <p:sldId id="390" r:id="rId17"/>
    <p:sldId id="399" r:id="rId18"/>
    <p:sldId id="397" r:id="rId19"/>
    <p:sldId id="400" r:id="rId20"/>
    <p:sldId id="401" r:id="rId21"/>
    <p:sldId id="402" r:id="rId22"/>
    <p:sldId id="403" r:id="rId23"/>
    <p:sldId id="404" r:id="rId24"/>
    <p:sldId id="406" r:id="rId25"/>
    <p:sldId id="408" r:id="rId26"/>
    <p:sldId id="413" r:id="rId27"/>
    <p:sldId id="414" r:id="rId28"/>
    <p:sldId id="415" r:id="rId29"/>
    <p:sldId id="416" r:id="rId30"/>
    <p:sldId id="417" r:id="rId31"/>
    <p:sldId id="418" r:id="rId32"/>
    <p:sldId id="339" r:id="rId33"/>
    <p:sldId id="298" r:id="rId34"/>
    <p:sldId id="299" r:id="rId35"/>
    <p:sldId id="333" r:id="rId36"/>
    <p:sldId id="334"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iha" initials="s" lastIdx="1" clrIdx="0">
    <p:extLst>
      <p:ext uri="{19B8F6BF-5375-455C-9EA6-DF929625EA0E}">
        <p15:presenceInfo xmlns:p15="http://schemas.microsoft.com/office/powerpoint/2012/main" userId="samih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729DB"/>
    <a:srgbClr val="FFCCCC"/>
    <a:srgbClr val="CC9900"/>
    <a:srgbClr val="E37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9" d="100"/>
          <a:sy n="99" d="100"/>
        </p:scale>
        <p:origin x="67" y="4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fr-FR" smtClean="0"/>
              <a:t>Modifiez le style du titre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11/5/2024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039676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129068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11/5/2024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104695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fr-FR" smtClean="0"/>
              <a:t>Modifiez le style du titre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11/5/2024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47555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11/5/2024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585707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smtClean="0"/>
              <a:t>11/5/2024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18711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smtClean="0"/>
              <a:t>11/5/2024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705429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51706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fr-FR" smtClean="0"/>
              <a:t>Modifiez le style du titre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11/5/2024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03303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84032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fr-FR" smtClean="0"/>
              <a:t>Modifiez le style du titre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11/5/2024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8574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905542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85800" y="3132666"/>
            <a:ext cx="5311775" cy="308601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172200" y="3132666"/>
            <a:ext cx="5334000" cy="308601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89490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809871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51940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fr-FR" smtClean="0"/>
              <a:t>Modifiez le style du titre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761902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27255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11/5/2024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414517158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hyperlink" Target="https://mriquestions.com/what-is-phase-encoding.html" TargetMode="Externa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96643" y="2524060"/>
            <a:ext cx="9782205" cy="1494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err="1">
                <a:solidFill>
                  <a:schemeClr val="accent1">
                    <a:lumMod val="75000"/>
                  </a:schemeClr>
                </a:solidFill>
              </a:rPr>
              <a:t>Magnetique</a:t>
            </a:r>
            <a:r>
              <a:rPr lang="fr-FR" sz="4000" b="1" dirty="0">
                <a:solidFill>
                  <a:schemeClr val="accent1">
                    <a:lumMod val="75000"/>
                  </a:schemeClr>
                </a:solidFill>
              </a:rPr>
              <a:t> </a:t>
            </a:r>
            <a:r>
              <a:rPr lang="fr-FR" sz="4000" b="1" dirty="0" err="1">
                <a:solidFill>
                  <a:schemeClr val="accent1">
                    <a:lumMod val="75000"/>
                  </a:schemeClr>
                </a:solidFill>
              </a:rPr>
              <a:t>resonance</a:t>
            </a:r>
            <a:r>
              <a:rPr lang="fr-FR" sz="4000" b="1" dirty="0">
                <a:solidFill>
                  <a:schemeClr val="accent1">
                    <a:lumMod val="75000"/>
                  </a:schemeClr>
                </a:solidFill>
              </a:rPr>
              <a:t> </a:t>
            </a:r>
            <a:r>
              <a:rPr lang="fr-FR" sz="4000" b="1" dirty="0" err="1">
                <a:solidFill>
                  <a:schemeClr val="accent1">
                    <a:lumMod val="75000"/>
                  </a:schemeClr>
                </a:solidFill>
              </a:rPr>
              <a:t>imagering</a:t>
            </a:r>
            <a:endParaRPr lang="fr-FR" sz="4000" b="1" dirty="0">
              <a:solidFill>
                <a:schemeClr val="accent1">
                  <a:lumMod val="75000"/>
                </a:schemeClr>
              </a:solidFill>
            </a:endParaRPr>
          </a:p>
          <a:p>
            <a:pPr algn="ctr"/>
            <a:endParaRPr lang="fr-FR" sz="4000" dirty="0"/>
          </a:p>
        </p:txBody>
      </p:sp>
      <p:pic>
        <p:nvPicPr>
          <p:cNvPr id="12" name="Image 11"/>
          <p:cNvPicPr>
            <a:picLocks noChangeAspect="1"/>
          </p:cNvPicPr>
          <p:nvPr/>
        </p:nvPicPr>
        <p:blipFill>
          <a:blip r:embed="rId2"/>
          <a:stretch>
            <a:fillRect/>
          </a:stretch>
        </p:blipFill>
        <p:spPr>
          <a:xfrm flipV="1">
            <a:off x="1959586" y="1318114"/>
            <a:ext cx="8601075" cy="116791"/>
          </a:xfrm>
          <a:prstGeom prst="rect">
            <a:avLst/>
          </a:prstGeom>
        </p:spPr>
      </p:pic>
      <p:sp>
        <p:nvSpPr>
          <p:cNvPr id="13" name="Rectangle 12"/>
          <p:cNvSpPr/>
          <p:nvPr/>
        </p:nvSpPr>
        <p:spPr>
          <a:xfrm>
            <a:off x="2134723" y="4693656"/>
            <a:ext cx="3432517" cy="604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i="1" dirty="0" err="1">
                <a:solidFill>
                  <a:srgbClr val="FF0066"/>
                </a:solidFill>
                <a:latin typeface="Arial Rounded MT Bold" panose="020F0704030504030204" pitchFamily="34" charset="0"/>
              </a:rPr>
              <a:t>Created</a:t>
            </a:r>
            <a:r>
              <a:rPr lang="fr-FR" sz="2000" b="1" i="1" dirty="0">
                <a:solidFill>
                  <a:srgbClr val="FF0066"/>
                </a:solidFill>
                <a:latin typeface="Arial Rounded MT Bold" panose="020F0704030504030204" pitchFamily="34" charset="0"/>
              </a:rPr>
              <a:t> </a:t>
            </a:r>
            <a:r>
              <a:rPr lang="fr-FR" sz="2000" b="1" i="1" dirty="0" smtClean="0">
                <a:solidFill>
                  <a:srgbClr val="FF0066"/>
                </a:solidFill>
                <a:latin typeface="Arial Rounded MT Bold" panose="020F0704030504030204" pitchFamily="34" charset="0"/>
              </a:rPr>
              <a:t>by:</a:t>
            </a:r>
            <a:endParaRPr lang="fr-FR" sz="2000" b="1" i="1" dirty="0">
              <a:solidFill>
                <a:srgbClr val="FF0066"/>
              </a:solidFill>
              <a:latin typeface="Arial Rounded MT Bold" panose="020F0704030504030204" pitchFamily="34" charset="0"/>
            </a:endParaRPr>
          </a:p>
        </p:txBody>
      </p:sp>
      <p:sp>
        <p:nvSpPr>
          <p:cNvPr id="14" name="Rectangle 13"/>
          <p:cNvSpPr/>
          <p:nvPr/>
        </p:nvSpPr>
        <p:spPr>
          <a:xfrm>
            <a:off x="3246073" y="5453312"/>
            <a:ext cx="2841673" cy="376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i="1" dirty="0" smtClean="0">
                <a:solidFill>
                  <a:schemeClr val="tx1">
                    <a:lumMod val="95000"/>
                    <a:lumOff val="5000"/>
                  </a:schemeClr>
                </a:solidFill>
                <a:latin typeface="French Script MT" panose="03020402040607040605" pitchFamily="66" charset="0"/>
              </a:rPr>
              <a:t>Iles Amel</a:t>
            </a:r>
          </a:p>
        </p:txBody>
      </p:sp>
      <p:sp>
        <p:nvSpPr>
          <p:cNvPr id="6" name="Rectangle 5"/>
          <p:cNvSpPr/>
          <p:nvPr/>
        </p:nvSpPr>
        <p:spPr>
          <a:xfrm>
            <a:off x="6286929" y="458000"/>
            <a:ext cx="4691919" cy="523220"/>
          </a:xfrm>
          <a:prstGeom prst="rect">
            <a:avLst/>
          </a:prstGeom>
        </p:spPr>
        <p:txBody>
          <a:bodyPr wrap="square">
            <a:spAutoFit/>
          </a:bodyPr>
          <a:lstStyle/>
          <a:p>
            <a:pPr algn="ctr" fontAlgn="auto">
              <a:spcBef>
                <a:spcPts val="0"/>
              </a:spcBef>
              <a:spcAft>
                <a:spcPts val="0"/>
              </a:spcAft>
              <a:defRPr/>
            </a:pPr>
            <a:r>
              <a:rPr lang="fr-FR" sz="2800" b="1" i="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2">
                      <a:satMod val="175000"/>
                      <a:alpha val="40000"/>
                    </a:schemeClr>
                  </a:glow>
                  <a:outerShdw blurRad="88000" dist="50800" dir="5040000" algn="tl">
                    <a:schemeClr val="accent4">
                      <a:tint val="80000"/>
                      <a:satMod val="250000"/>
                      <a:alpha val="45000"/>
                    </a:schemeClr>
                  </a:outerShdw>
                </a:effectLst>
                <a:latin typeface="Times New Roman" pitchFamily="18" charset="0"/>
                <a:cs typeface="Times New Roman" pitchFamily="18" charset="0"/>
              </a:rPr>
              <a:t> </a:t>
            </a:r>
            <a:r>
              <a:rPr lang="ar-SA" sz="2800" b="1" i="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2">
                      <a:satMod val="175000"/>
                      <a:alpha val="40000"/>
                    </a:schemeClr>
                  </a:glow>
                  <a:outerShdw blurRad="88000" dist="50800" dir="5040000" algn="tl">
                    <a:schemeClr val="accent4">
                      <a:tint val="80000"/>
                      <a:satMod val="250000"/>
                      <a:alpha val="45000"/>
                    </a:schemeClr>
                  </a:outerShdw>
                </a:effectLst>
                <a:latin typeface="Times New Roman" pitchFamily="18" charset="0"/>
                <a:cs typeface="Times New Roman" pitchFamily="18" charset="0"/>
              </a:rPr>
              <a:t>بسم الله الرحمن الرحيم</a:t>
            </a:r>
            <a:endParaRPr lang="fr-FR" sz="2800" b="1" i="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2">
                    <a:satMod val="175000"/>
                    <a:alpha val="40000"/>
                  </a:schemeClr>
                </a:glow>
                <a:outerShdw blurRad="88000" dist="50800" dir="5040000" algn="tl">
                  <a:schemeClr val="accent4">
                    <a:tint val="80000"/>
                    <a:satMod val="250000"/>
                    <a:alpha val="45000"/>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45565912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853518" y="304195"/>
            <a:ext cx="5338482" cy="602428"/>
          </a:xfrm>
        </p:spPr>
        <p:txBody>
          <a:bodyPr>
            <a:normAutofit/>
          </a:bodyPr>
          <a:lstStyle/>
          <a:p>
            <a:pPr marL="0" indent="0">
              <a:buNone/>
            </a:pPr>
            <a:r>
              <a:rPr lang="fr-FR" sz="2800" b="1" dirty="0" err="1"/>
              <a:t>Frequency</a:t>
            </a:r>
            <a:r>
              <a:rPr lang="fr-FR" sz="2800" b="1" dirty="0"/>
              <a:t> </a:t>
            </a:r>
            <a:r>
              <a:rPr lang="fr-FR" sz="2800" b="1" dirty="0" err="1"/>
              <a:t>Encoding</a:t>
            </a:r>
            <a:endParaRPr lang="fr-FR" sz="2800" b="1" dirty="0"/>
          </a:p>
        </p:txBody>
      </p:sp>
      <mc:AlternateContent xmlns:mc="http://schemas.openxmlformats.org/markup-compatibility/2006" xmlns:a14="http://schemas.microsoft.com/office/drawing/2010/main">
        <mc:Choice Requires="a14">
          <p:sp>
            <p:nvSpPr>
              <p:cNvPr id="6" name="Rectangle 5"/>
              <p:cNvSpPr/>
              <p:nvPr/>
            </p:nvSpPr>
            <p:spPr>
              <a:xfrm>
                <a:off x="152395" y="1641577"/>
                <a:ext cx="8119645" cy="5145704"/>
              </a:xfrm>
              <a:prstGeom prst="rect">
                <a:avLst/>
              </a:prstGeom>
            </p:spPr>
            <p:txBody>
              <a:bodyPr wrap="square">
                <a:spAutoFit/>
              </a:bodyPr>
              <a:lstStyle/>
              <a:p>
                <a:pPr algn="just"/>
                <a:r>
                  <a:rPr lang="en-US" dirty="0" smtClean="0"/>
                  <a:t>The figure </a:t>
                </a:r>
                <a:r>
                  <a:rPr lang="en-US" dirty="0"/>
                  <a:t>shows how frequency-encoding may be used to specify position </a:t>
                </a:r>
                <a:r>
                  <a:rPr lang="en-US" i="1" dirty="0"/>
                  <a:t>within</a:t>
                </a:r>
                <a:r>
                  <a:rPr lang="en-US" dirty="0"/>
                  <a:t> a slice. Here a </a:t>
                </a:r>
                <a:r>
                  <a:rPr lang="en-US" b="1" i="1" dirty="0"/>
                  <a:t>frequency-encoding gradient</a:t>
                </a:r>
                <a:r>
                  <a:rPr lang="en-US" dirty="0"/>
                  <a:t> </a:t>
                </a:r>
                <a:r>
                  <a:rPr lang="en-US" b="1" dirty="0"/>
                  <a:t>(</a:t>
                </a:r>
                <a:r>
                  <a:rPr lang="en-US" b="1" i="1" dirty="0"/>
                  <a:t>Gf</a:t>
                </a:r>
                <a:r>
                  <a:rPr lang="en-US" b="1" dirty="0"/>
                  <a:t>)</a:t>
                </a:r>
                <a:r>
                  <a:rPr lang="en-US" dirty="0"/>
                  <a:t> begins on the left of the image at position </a:t>
                </a:r>
                <a:r>
                  <a:rPr lang="en-US" i="1" dirty="0"/>
                  <a:t>x</a:t>
                </a:r>
                <a:r>
                  <a:rPr lang="en-US" dirty="0"/>
                  <a:t>=0 and increases linearly along the horizontal axis. If the main (static) magnetic field is </a:t>
                </a:r>
                <a:r>
                  <a:rPr lang="en-US" i="1" dirty="0"/>
                  <a:t>Bo</a:t>
                </a:r>
                <a:r>
                  <a:rPr lang="en-US" dirty="0"/>
                  <a:t>, then the effective field </a:t>
                </a:r>
                <a:r>
                  <a:rPr lang="en-US" i="1" dirty="0"/>
                  <a:t>B</a:t>
                </a:r>
                <a:r>
                  <a:rPr lang="en-US" dirty="0"/>
                  <a:t>(</a:t>
                </a:r>
                <a:r>
                  <a:rPr lang="en-US" i="1" dirty="0"/>
                  <a:t>x</a:t>
                </a:r>
                <a:r>
                  <a:rPr lang="en-US" dirty="0"/>
                  <a:t>) at any point (</a:t>
                </a:r>
                <a:r>
                  <a:rPr lang="en-US" i="1" dirty="0"/>
                  <a:t>x</a:t>
                </a:r>
                <a:r>
                  <a:rPr lang="en-US" dirty="0"/>
                  <a:t>) along the horizontal axis is given by</a:t>
                </a:r>
              </a:p>
              <a:p>
                <a:pPr algn="ctr"/>
                <a:r>
                  <a:rPr lang="en-US" i="1" dirty="0"/>
                  <a:t>B</a:t>
                </a:r>
                <a:r>
                  <a:rPr lang="en-US" dirty="0"/>
                  <a:t>(</a:t>
                </a:r>
                <a:r>
                  <a:rPr lang="en-US" i="1" dirty="0"/>
                  <a:t>x</a:t>
                </a:r>
                <a:r>
                  <a:rPr lang="en-US" dirty="0"/>
                  <a:t>) = </a:t>
                </a:r>
                <a:r>
                  <a:rPr lang="en-US" i="1" dirty="0"/>
                  <a:t>Bo</a:t>
                </a:r>
                <a:r>
                  <a:rPr lang="en-US" dirty="0"/>
                  <a:t> + </a:t>
                </a:r>
                <a:r>
                  <a:rPr lang="en-US" i="1" dirty="0" smtClean="0"/>
                  <a:t>x</a:t>
                </a:r>
                <a14:m>
                  <m:oMath xmlns:m="http://schemas.openxmlformats.org/officeDocument/2006/math">
                    <m:sSub>
                      <m:sSubPr>
                        <m:ctrlPr>
                          <a:rPr lang="en-US" i="1" smtClean="0">
                            <a:latin typeface="Cambria Math" panose="02040503050406030204" pitchFamily="18" charset="0"/>
                          </a:rPr>
                        </m:ctrlPr>
                      </m:sSubPr>
                      <m:e>
                        <m:r>
                          <a:rPr lang="fr-FR" b="0" i="1" smtClean="0">
                            <a:latin typeface="Cambria Math" panose="02040503050406030204" pitchFamily="18" charset="0"/>
                          </a:rPr>
                          <m:t>𝐺</m:t>
                        </m:r>
                      </m:e>
                      <m:sub>
                        <m:r>
                          <a:rPr lang="fr-FR" b="0" i="1" smtClean="0">
                            <a:latin typeface="Cambria Math" panose="02040503050406030204" pitchFamily="18" charset="0"/>
                          </a:rPr>
                          <m:t>𝑓</m:t>
                        </m:r>
                      </m:sub>
                    </m:sSub>
                  </m:oMath>
                </a14:m>
                <a:endParaRPr lang="en-US" i="1" dirty="0" smtClean="0"/>
              </a:p>
              <a:p>
                <a:pPr algn="just"/>
                <a:r>
                  <a:rPr lang="en-US" dirty="0"/>
                  <a:t>From the </a:t>
                </a:r>
                <a:r>
                  <a:rPr lang="en-US" b="1" i="1" dirty="0" err="1"/>
                  <a:t>Larmor</a:t>
                </a:r>
                <a:r>
                  <a:rPr lang="en-US" b="1" i="1" dirty="0"/>
                  <a:t> equation</a:t>
                </a:r>
                <a:r>
                  <a:rPr lang="en-US" dirty="0"/>
                  <a:t> </a:t>
                </a:r>
                <a:r>
                  <a:rPr lang="en-US" dirty="0" smtClean="0"/>
                  <a:t>(</a:t>
                </a:r>
                <a:r>
                  <a:rPr lang="en-US" i="1" dirty="0" smtClean="0">
                    <a:latin typeface="Times New Roman" panose="02020603050405020304" pitchFamily="18" charset="0"/>
                    <a:cs typeface="Times New Roman" panose="02020603050405020304" pitchFamily="18" charset="0"/>
                  </a:rPr>
                  <a:t>υ</a:t>
                </a:r>
                <a:r>
                  <a:rPr lang="en-US" i="1" dirty="0" smtClean="0"/>
                  <a:t>=</a:t>
                </a:r>
                <a:r>
                  <a:rPr lang="en-US" i="1" dirty="0"/>
                  <a:t> </a:t>
                </a:r>
                <a:r>
                  <a:rPr lang="en-US" i="1" dirty="0" err="1"/>
                  <a:t>γB</a:t>
                </a:r>
                <a:r>
                  <a:rPr lang="en-US" i="1" dirty="0"/>
                  <a:t>)</a:t>
                </a:r>
                <a:r>
                  <a:rPr lang="en-US" dirty="0"/>
                  <a:t>, we can easily show that the resonant frequency </a:t>
                </a:r>
                <a:r>
                  <a:rPr lang="en-US" i="1" dirty="0">
                    <a:latin typeface="Times New Roman" panose="02020603050405020304" pitchFamily="18" charset="0"/>
                    <a:cs typeface="Times New Roman" panose="02020603050405020304" pitchFamily="18" charset="0"/>
                  </a:rPr>
                  <a:t> υ</a:t>
                </a:r>
                <a:r>
                  <a:rPr lang="en-US" dirty="0" smtClean="0"/>
                  <a:t>(</a:t>
                </a:r>
                <a:r>
                  <a:rPr lang="en-US" i="1" dirty="0" smtClean="0"/>
                  <a:t>x</a:t>
                </a:r>
                <a:r>
                  <a:rPr lang="en-US" dirty="0"/>
                  <a:t>) also varies linearly with position (</a:t>
                </a:r>
                <a:r>
                  <a:rPr lang="en-US" i="1" dirty="0"/>
                  <a:t>x</a:t>
                </a:r>
                <a:r>
                  <a:rPr lang="en-US" dirty="0"/>
                  <a:t>) along the frequency-encoding axis: </a:t>
                </a:r>
              </a:p>
              <a:p>
                <a:pPr algn="ctr"/>
                <a:r>
                  <a:rPr lang="en-US" i="1" dirty="0">
                    <a:latin typeface="Times New Roman" panose="02020603050405020304" pitchFamily="18" charset="0"/>
                    <a:cs typeface="Times New Roman" panose="02020603050405020304" pitchFamily="18" charset="0"/>
                  </a:rPr>
                  <a:t>υ</a:t>
                </a:r>
                <a:r>
                  <a:rPr lang="en-US" dirty="0" smtClean="0"/>
                  <a:t>(</a:t>
                </a:r>
                <a:r>
                  <a:rPr lang="en-US" i="1" dirty="0" smtClean="0"/>
                  <a:t>x</a:t>
                </a:r>
                <a:r>
                  <a:rPr lang="en-US" dirty="0"/>
                  <a:t>)</a:t>
                </a:r>
                <a:r>
                  <a:rPr lang="en-US" i="1" dirty="0"/>
                  <a:t> =  </a:t>
                </a:r>
                <a:r>
                  <a:rPr lang="en-US" i="1" dirty="0" err="1"/>
                  <a:t>γB</a:t>
                </a:r>
                <a:r>
                  <a:rPr lang="en-US" dirty="0"/>
                  <a:t>(</a:t>
                </a:r>
                <a:r>
                  <a:rPr lang="en-US" i="1" dirty="0"/>
                  <a:t>x</a:t>
                </a:r>
                <a:r>
                  <a:rPr lang="en-US" dirty="0"/>
                  <a:t>)</a:t>
                </a:r>
                <a:r>
                  <a:rPr lang="en-US" i="1" dirty="0"/>
                  <a:t> = </a:t>
                </a:r>
                <a:r>
                  <a:rPr lang="en-US" i="1" dirty="0" err="1"/>
                  <a:t>γBo</a:t>
                </a:r>
                <a:r>
                  <a:rPr lang="en-US" i="1" dirty="0"/>
                  <a:t> + </a:t>
                </a:r>
                <a:r>
                  <a:rPr lang="en-US" i="1" dirty="0" err="1"/>
                  <a:t>γx</a:t>
                </a:r>
                <a:r>
                  <a:rPr lang="en-US" i="1" dirty="0"/>
                  <a:t>•</a:t>
                </a:r>
                <a14:m>
                  <m:oMath xmlns:m="http://schemas.openxmlformats.org/officeDocument/2006/math">
                    <m:sSub>
                      <m:sSubPr>
                        <m:ctrlPr>
                          <a:rPr lang="en-US" i="1">
                            <a:latin typeface="Cambria Math" panose="02040503050406030204" pitchFamily="18" charset="0"/>
                          </a:rPr>
                        </m:ctrlPr>
                      </m:sSubPr>
                      <m:e>
                        <m:r>
                          <a:rPr lang="fr-FR" i="1">
                            <a:latin typeface="Cambria Math" panose="02040503050406030204" pitchFamily="18" charset="0"/>
                          </a:rPr>
                          <m:t>𝐺</m:t>
                        </m:r>
                      </m:e>
                      <m:sub>
                        <m:r>
                          <a:rPr lang="fr-FR" i="1">
                            <a:latin typeface="Cambria Math" panose="02040503050406030204" pitchFamily="18" charset="0"/>
                          </a:rPr>
                          <m:t>𝑓</m:t>
                        </m:r>
                      </m:sub>
                    </m:sSub>
                  </m:oMath>
                </a14:m>
                <a:r>
                  <a:rPr lang="en-US" i="1" dirty="0"/>
                  <a:t> = </a:t>
                </a:r>
                <a14:m>
                  <m:oMath xmlns:m="http://schemas.openxmlformats.org/officeDocument/2006/math">
                    <m:sSub>
                      <m:sSubPr>
                        <m:ctrlPr>
                          <a:rPr lang="en-US" i="1">
                            <a:latin typeface="Cambria Math" panose="02040503050406030204" pitchFamily="18" charset="0"/>
                          </a:rPr>
                        </m:ctrlPr>
                      </m:sSubPr>
                      <m:e>
                        <m:r>
                          <m:rPr>
                            <m:nor/>
                          </m:rPr>
                          <a:rPr lang="en-US" i="1" dirty="0">
                            <a:latin typeface="Times New Roman" panose="02020603050405020304" pitchFamily="18" charset="0"/>
                            <a:cs typeface="Times New Roman" panose="02020603050405020304" pitchFamily="18" charset="0"/>
                          </a:rPr>
                          <m:t>υ</m:t>
                        </m:r>
                      </m:e>
                      <m:sub>
                        <m:r>
                          <a:rPr lang="fr-FR" b="0" i="1" dirty="0" smtClean="0">
                            <a:latin typeface="Cambria Math" panose="02040503050406030204" pitchFamily="18" charset="0"/>
                            <a:cs typeface="Times New Roman" panose="02020603050405020304" pitchFamily="18" charset="0"/>
                          </a:rPr>
                          <m:t>0</m:t>
                        </m:r>
                      </m:sub>
                    </m:sSub>
                  </m:oMath>
                </a14:m>
                <a:r>
                  <a:rPr lang="en-US" i="1" dirty="0"/>
                  <a:t> + </a:t>
                </a:r>
                <a14:m>
                  <m:oMath xmlns:m="http://schemas.openxmlformats.org/officeDocument/2006/math">
                    <m:sSub>
                      <m:sSubPr>
                        <m:ctrlPr>
                          <a:rPr lang="en-US" i="1">
                            <a:latin typeface="Cambria Math" panose="02040503050406030204" pitchFamily="18" charset="0"/>
                          </a:rPr>
                        </m:ctrlPr>
                      </m:sSubPr>
                      <m:e>
                        <m:r>
                          <m:rPr>
                            <m:nor/>
                          </m:rPr>
                          <a:rPr lang="en-US" i="1" dirty="0">
                            <a:latin typeface="Times New Roman" panose="02020603050405020304" pitchFamily="18" charset="0"/>
                            <a:cs typeface="Times New Roman" panose="02020603050405020304" pitchFamily="18" charset="0"/>
                          </a:rPr>
                          <m:t>υ</m:t>
                        </m:r>
                      </m:e>
                      <m:sub>
                        <m:r>
                          <a:rPr lang="fr-FR" b="0" i="1" smtClean="0">
                            <a:latin typeface="Cambria Math" panose="02040503050406030204" pitchFamily="18" charset="0"/>
                          </a:rPr>
                          <m:t>𝑔</m:t>
                        </m:r>
                      </m:sub>
                    </m:sSub>
                  </m:oMath>
                </a14:m>
                <a:r>
                  <a:rPr lang="en-US" dirty="0" smtClean="0"/>
                  <a:t>(</a:t>
                </a:r>
                <a:r>
                  <a:rPr lang="en-US" i="1" dirty="0" smtClean="0"/>
                  <a:t>x</a:t>
                </a:r>
                <a:r>
                  <a:rPr lang="en-US" dirty="0" smtClean="0"/>
                  <a:t>)</a:t>
                </a:r>
              </a:p>
              <a:p>
                <a:pPr algn="just"/>
                <a:endParaRPr lang="en-US" dirty="0"/>
              </a:p>
              <a:p>
                <a:pPr algn="just"/>
                <a:r>
                  <a:rPr lang="en-US" dirty="0"/>
                  <a:t>where </a:t>
                </a:r>
                <a14:m>
                  <m:oMath xmlns:m="http://schemas.openxmlformats.org/officeDocument/2006/math">
                    <m:sSub>
                      <m:sSubPr>
                        <m:ctrlPr>
                          <a:rPr lang="en-US" i="1">
                            <a:latin typeface="Cambria Math" panose="02040503050406030204" pitchFamily="18" charset="0"/>
                          </a:rPr>
                        </m:ctrlPr>
                      </m:sSubPr>
                      <m:e>
                        <m:r>
                          <m:rPr>
                            <m:nor/>
                          </m:rPr>
                          <a:rPr lang="en-US" i="1" dirty="0">
                            <a:latin typeface="Times New Roman" panose="02020603050405020304" pitchFamily="18" charset="0"/>
                            <a:cs typeface="Times New Roman" panose="02020603050405020304" pitchFamily="18" charset="0"/>
                          </a:rPr>
                          <m:t>υ</m:t>
                        </m:r>
                      </m:e>
                      <m:sub>
                        <m:r>
                          <a:rPr lang="fr-FR" i="1" dirty="0">
                            <a:latin typeface="Cambria Math" panose="02040503050406030204" pitchFamily="18" charset="0"/>
                            <a:cs typeface="Times New Roman" panose="02020603050405020304" pitchFamily="18" charset="0"/>
                          </a:rPr>
                          <m:t>0</m:t>
                        </m:r>
                      </m:sub>
                    </m:sSub>
                  </m:oMath>
                </a14:m>
                <a:r>
                  <a:rPr lang="en-US" dirty="0"/>
                  <a:t> is the main field </a:t>
                </a:r>
                <a:r>
                  <a:rPr lang="en-US" dirty="0" err="1"/>
                  <a:t>Larmor</a:t>
                </a:r>
                <a:r>
                  <a:rPr lang="en-US" dirty="0"/>
                  <a:t> frequency and </a:t>
                </a:r>
                <a14:m>
                  <m:oMath xmlns:m="http://schemas.openxmlformats.org/officeDocument/2006/math">
                    <m:sSub>
                      <m:sSubPr>
                        <m:ctrlPr>
                          <a:rPr lang="en-US" i="1">
                            <a:latin typeface="Cambria Math" panose="02040503050406030204" pitchFamily="18" charset="0"/>
                          </a:rPr>
                        </m:ctrlPr>
                      </m:sSubPr>
                      <m:e>
                        <m:r>
                          <m:rPr>
                            <m:nor/>
                          </m:rPr>
                          <a:rPr lang="en-US" i="1" dirty="0">
                            <a:latin typeface="Times New Roman" panose="02020603050405020304" pitchFamily="18" charset="0"/>
                            <a:cs typeface="Times New Roman" panose="02020603050405020304" pitchFamily="18" charset="0"/>
                          </a:rPr>
                          <m:t>υ</m:t>
                        </m:r>
                      </m:e>
                      <m:sub>
                        <m:r>
                          <a:rPr lang="fr-FR" i="1">
                            <a:latin typeface="Cambria Math" panose="02040503050406030204" pitchFamily="18" charset="0"/>
                          </a:rPr>
                          <m:t>𝑔</m:t>
                        </m:r>
                      </m:sub>
                    </m:sSub>
                  </m:oMath>
                </a14:m>
                <a:r>
                  <a:rPr lang="en-US" dirty="0"/>
                  <a:t>(</a:t>
                </a:r>
                <a:r>
                  <a:rPr lang="en-US" i="1" dirty="0"/>
                  <a:t>x</a:t>
                </a:r>
                <a:r>
                  <a:rPr lang="en-US" dirty="0"/>
                  <a:t>)</a:t>
                </a:r>
                <a:r>
                  <a:rPr lang="en-US" dirty="0" smtClean="0"/>
                  <a:t> </a:t>
                </a:r>
                <a:r>
                  <a:rPr lang="en-US" dirty="0"/>
                  <a:t>is the frequency offset based on position along the gradient</a:t>
                </a:r>
                <a:r>
                  <a:rPr lang="en-US" dirty="0" smtClean="0"/>
                  <a:t>.</a:t>
                </a:r>
              </a:p>
              <a:p>
                <a:pPr algn="just"/>
                <a:r>
                  <a:rPr lang="en-US" dirty="0"/>
                  <a:t>we are still not able to discriminate between pixels within a column (e.g. A vs B vs C) because their frequencies overlap. Spatial detection in this second dimension will require </a:t>
                </a:r>
                <a:r>
                  <a:rPr lang="en-US" b="1" i="1" dirty="0" smtClean="0"/>
                  <a:t>phase-encoding</a:t>
                </a:r>
                <a:r>
                  <a:rPr lang="en-US" dirty="0"/>
                  <a:t>.</a:t>
                </a:r>
              </a:p>
              <a:p>
                <a:endParaRPr lang="en-US" i="1" dirty="0" smtClean="0"/>
              </a:p>
              <a:p>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152395" y="1641577"/>
                <a:ext cx="8119645" cy="5145704"/>
              </a:xfrm>
              <a:prstGeom prst="rect">
                <a:avLst/>
              </a:prstGeom>
              <a:blipFill>
                <a:blip r:embed="rId2"/>
                <a:stretch>
                  <a:fillRect l="-601" t="-592" r="-601"/>
                </a:stretch>
              </a:blipFill>
            </p:spPr>
            <p:txBody>
              <a:bodyPr/>
              <a:lstStyle/>
              <a:p>
                <a:r>
                  <a:rPr lang="fr-FR">
                    <a:noFill/>
                  </a:rPr>
                  <a:t> </a:t>
                </a:r>
              </a:p>
            </p:txBody>
          </p:sp>
        </mc:Fallback>
      </mc:AlternateContent>
      <p:pic>
        <p:nvPicPr>
          <p:cNvPr id="5" name="Image 4"/>
          <p:cNvPicPr>
            <a:picLocks noChangeAspect="1"/>
          </p:cNvPicPr>
          <p:nvPr/>
        </p:nvPicPr>
        <p:blipFill>
          <a:blip r:embed="rId3"/>
          <a:stretch>
            <a:fillRect/>
          </a:stretch>
        </p:blipFill>
        <p:spPr>
          <a:xfrm>
            <a:off x="8461095" y="1641577"/>
            <a:ext cx="3289630" cy="4743773"/>
          </a:xfrm>
          <a:prstGeom prst="rect">
            <a:avLst/>
          </a:prstGeom>
        </p:spPr>
      </p:pic>
    </p:spTree>
    <p:extLst>
      <p:ext uri="{BB962C8B-B14F-4D97-AF65-F5344CB8AC3E}">
        <p14:creationId xmlns:p14="http://schemas.microsoft.com/office/powerpoint/2010/main" val="5633375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05617" y="234342"/>
            <a:ext cx="4854387" cy="672541"/>
          </a:xfrm>
        </p:spPr>
        <p:txBody>
          <a:bodyPr>
            <a:normAutofit/>
          </a:bodyPr>
          <a:lstStyle/>
          <a:p>
            <a:r>
              <a:rPr lang="fr-FR" b="1" dirty="0"/>
              <a:t>Phase-</a:t>
            </a:r>
            <a:r>
              <a:rPr lang="fr-FR" b="1" dirty="0" err="1"/>
              <a:t>encoding</a:t>
            </a:r>
            <a:r>
              <a:rPr lang="fr-FR" b="1" dirty="0"/>
              <a:t> </a:t>
            </a:r>
          </a:p>
        </p:txBody>
      </p:sp>
      <p:pic>
        <p:nvPicPr>
          <p:cNvPr id="6" name="Image 5"/>
          <p:cNvPicPr/>
          <p:nvPr/>
        </p:nvPicPr>
        <p:blipFill>
          <a:blip r:embed="rId2">
            <a:extLst>
              <a:ext uri="{28A0092B-C50C-407E-A947-70E740481C1C}">
                <a14:useLocalDpi xmlns:a14="http://schemas.microsoft.com/office/drawing/2010/main" val="0"/>
              </a:ext>
            </a:extLst>
          </a:blip>
          <a:srcRect/>
          <a:stretch>
            <a:fillRect/>
          </a:stretch>
        </p:blipFill>
        <p:spPr bwMode="auto">
          <a:xfrm>
            <a:off x="6803599" y="5119789"/>
            <a:ext cx="2231088" cy="1373583"/>
          </a:xfrm>
          <a:prstGeom prst="rect">
            <a:avLst/>
          </a:prstGeom>
          <a:noFill/>
          <a:ln>
            <a:noFill/>
          </a:ln>
        </p:spPr>
      </p:pic>
      <p:sp>
        <p:nvSpPr>
          <p:cNvPr id="7" name="Rectangle 6"/>
          <p:cNvSpPr/>
          <p:nvPr/>
        </p:nvSpPr>
        <p:spPr>
          <a:xfrm>
            <a:off x="544624" y="2949436"/>
            <a:ext cx="6147552" cy="3416320"/>
          </a:xfrm>
          <a:prstGeom prst="rect">
            <a:avLst/>
          </a:prstGeom>
        </p:spPr>
        <p:txBody>
          <a:bodyPr wrap="square">
            <a:spAutoFit/>
          </a:bodyPr>
          <a:lstStyle/>
          <a:p>
            <a:pPr algn="just">
              <a:lnSpc>
                <a:spcPct val="150000"/>
              </a:lnSpc>
            </a:pPr>
            <a:r>
              <a:rPr lang="en-US" b="1" dirty="0" smtClean="0">
                <a:solidFill>
                  <a:srgbClr val="000000"/>
                </a:solidFill>
                <a:latin typeface="Arial" panose="020B0604020202020204" pitchFamily="34" charset="0"/>
              </a:rPr>
              <a:t>At Step </a:t>
            </a:r>
            <a:r>
              <a:rPr lang="en-US" b="1" dirty="0">
                <a:solidFill>
                  <a:srgbClr val="000000"/>
                </a:solidFill>
                <a:latin typeface="Arial" panose="020B0604020202020204" pitchFamily="34" charset="0"/>
              </a:rPr>
              <a:t>0 </a:t>
            </a:r>
            <a:r>
              <a:rPr lang="en-US" dirty="0">
                <a:solidFill>
                  <a:srgbClr val="000000"/>
                </a:solidFill>
                <a:latin typeface="Arial" panose="020B0604020202020204" pitchFamily="34" charset="0"/>
              </a:rPr>
              <a:t>(baseline, when no phase-encoding gradient is has been applied) the total signal from A&amp;B together can be written: </a:t>
            </a:r>
            <a:r>
              <a:rPr lang="en-US" i="1" dirty="0">
                <a:solidFill>
                  <a:srgbClr val="000000"/>
                </a:solidFill>
                <a:latin typeface="Arial" panose="020B0604020202020204" pitchFamily="34" charset="0"/>
              </a:rPr>
              <a:t>So(t) = A sin </a:t>
            </a:r>
            <a:r>
              <a:rPr lang="en-US" i="1" dirty="0" err="1">
                <a:solidFill>
                  <a:srgbClr val="000000"/>
                </a:solidFill>
                <a:latin typeface="Arial" panose="020B0604020202020204" pitchFamily="34" charset="0"/>
              </a:rPr>
              <a:t>ωt</a:t>
            </a:r>
            <a:r>
              <a:rPr lang="en-US" i="1" dirty="0">
                <a:solidFill>
                  <a:srgbClr val="000000"/>
                </a:solidFill>
                <a:latin typeface="Arial" panose="020B0604020202020204" pitchFamily="34" charset="0"/>
              </a:rPr>
              <a:t> + B sin </a:t>
            </a:r>
            <a:r>
              <a:rPr lang="en-US" i="1" dirty="0" err="1">
                <a:solidFill>
                  <a:srgbClr val="000000"/>
                </a:solidFill>
                <a:latin typeface="Arial" panose="020B0604020202020204" pitchFamily="34" charset="0"/>
              </a:rPr>
              <a:t>ωt</a:t>
            </a:r>
            <a:r>
              <a:rPr lang="en-US" i="1" dirty="0">
                <a:solidFill>
                  <a:srgbClr val="000000"/>
                </a:solidFill>
                <a:latin typeface="Arial" panose="020B0604020202020204" pitchFamily="34" charset="0"/>
              </a:rPr>
              <a:t> = (A+B) sin </a:t>
            </a:r>
            <a:r>
              <a:rPr lang="en-US" i="1" dirty="0" err="1">
                <a:solidFill>
                  <a:srgbClr val="000000"/>
                </a:solidFill>
                <a:latin typeface="Arial" panose="020B0604020202020204" pitchFamily="34" charset="0"/>
              </a:rPr>
              <a:t>ωt</a:t>
            </a:r>
            <a:r>
              <a:rPr lang="en-US" i="1" dirty="0">
                <a:solidFill>
                  <a:srgbClr val="000000"/>
                </a:solidFill>
                <a:latin typeface="Arial" panose="020B0604020202020204" pitchFamily="34" charset="0"/>
              </a:rPr>
              <a:t>.</a:t>
            </a:r>
            <a:r>
              <a:rPr lang="en-US" dirty="0">
                <a:solidFill>
                  <a:srgbClr val="000000"/>
                </a:solidFill>
                <a:latin typeface="Arial" panose="020B0604020202020204" pitchFamily="34" charset="0"/>
              </a:rPr>
              <a:t> </a:t>
            </a:r>
            <a:endParaRPr lang="fr-FR" dirty="0"/>
          </a:p>
          <a:p>
            <a:pPr algn="just">
              <a:lnSpc>
                <a:spcPct val="150000"/>
              </a:lnSpc>
              <a:spcAft>
                <a:spcPts val="0"/>
              </a:spcAft>
            </a:pPr>
            <a:r>
              <a:rPr lang="en-US" b="1" dirty="0" smtClean="0"/>
              <a:t>In </a:t>
            </a:r>
            <a:r>
              <a:rPr lang="en-US" b="1" dirty="0"/>
              <a:t>Step 1 </a:t>
            </a:r>
            <a:r>
              <a:rPr lang="en-US" dirty="0"/>
              <a:t>we apply a phase encoding gradient to </a:t>
            </a:r>
            <a:r>
              <a:rPr lang="en-US" dirty="0" err="1"/>
              <a:t>dephase</a:t>
            </a:r>
            <a:r>
              <a:rPr lang="en-US" dirty="0"/>
              <a:t> spins along the vertical axis. After the gradient has been turned off, the signal from each pixel in the AB column now has a different phase shift, represented by the small clock face arrows.</a:t>
            </a:r>
            <a:endParaRPr lang="fr-FR" sz="1600" dirty="0">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3074" name="Picture 2" descr="https://mriquestions.com/uploads/3/4/5/7/34572113/9833029_ori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0416" y="832394"/>
            <a:ext cx="4441201" cy="41895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0400" y="1473776"/>
            <a:ext cx="6096000" cy="1200329"/>
          </a:xfrm>
          <a:prstGeom prst="rect">
            <a:avLst/>
          </a:prstGeom>
        </p:spPr>
        <p:txBody>
          <a:bodyPr>
            <a:spAutoFit/>
          </a:bodyPr>
          <a:lstStyle/>
          <a:p>
            <a:pPr algn="just"/>
            <a:r>
              <a:rPr lang="en-US" dirty="0">
                <a:solidFill>
                  <a:srgbClr val="000000"/>
                </a:solidFill>
                <a:latin typeface="Arial" panose="020B0604020202020204" pitchFamily="34" charset="0"/>
              </a:rPr>
              <a:t>However, by making </a:t>
            </a:r>
            <a:r>
              <a:rPr lang="en-US" u="sng" dirty="0">
                <a:solidFill>
                  <a:srgbClr val="000000"/>
                </a:solidFill>
                <a:latin typeface="Arial" panose="020B0604020202020204" pitchFamily="34" charset="0"/>
              </a:rPr>
              <a:t>two</a:t>
            </a:r>
            <a:r>
              <a:rPr lang="en-US" dirty="0">
                <a:solidFill>
                  <a:srgbClr val="000000"/>
                </a:solidFill>
                <a:latin typeface="Arial" panose="020B0604020202020204" pitchFamily="34" charset="0"/>
              </a:rPr>
              <a:t> observations with A and B shifted by different </a:t>
            </a:r>
            <a:r>
              <a:rPr lang="en-US" dirty="0" smtClean="0">
                <a:solidFill>
                  <a:srgbClr val="000000"/>
                </a:solidFill>
                <a:latin typeface="Arial" panose="020B0604020202020204" pitchFamily="34" charset="0"/>
              </a:rPr>
              <a:t>phases</a:t>
            </a:r>
            <a:r>
              <a:rPr lang="en-US" dirty="0">
                <a:solidFill>
                  <a:srgbClr val="000000"/>
                </a:solidFill>
                <a:latin typeface="Arial" panose="020B0604020202020204" pitchFamily="34" charset="0"/>
              </a:rPr>
              <a:t>.</a:t>
            </a:r>
            <a:r>
              <a:rPr lang="en-US" dirty="0" smtClean="0">
                <a:solidFill>
                  <a:srgbClr val="000000"/>
                </a:solidFill>
                <a:latin typeface="Arial" panose="020B0604020202020204" pitchFamily="34" charset="0"/>
              </a:rPr>
              <a:t> A </a:t>
            </a:r>
            <a:r>
              <a:rPr lang="en-US" dirty="0">
                <a:solidFill>
                  <a:srgbClr val="000000"/>
                </a:solidFill>
                <a:latin typeface="Arial" panose="020B0604020202020204" pitchFamily="34" charset="0"/>
              </a:rPr>
              <a:t>and B are two pixels in the same vertical column resonating at the same encoded frequency (</a:t>
            </a:r>
            <a:r>
              <a:rPr lang="en-US" i="1" dirty="0">
                <a:solidFill>
                  <a:srgbClr val="000000"/>
                </a:solidFill>
                <a:latin typeface="Arial" panose="020B0604020202020204" pitchFamily="34" charset="0"/>
              </a:rPr>
              <a:t>ω</a:t>
            </a:r>
            <a:r>
              <a:rPr lang="en-US" dirty="0" smtClean="0">
                <a:solidFill>
                  <a:srgbClr val="000000"/>
                </a:solidFill>
                <a:latin typeface="Arial" panose="020B0604020202020204" pitchFamily="34" charset="0"/>
              </a:rPr>
              <a:t>).</a:t>
            </a:r>
          </a:p>
        </p:txBody>
      </p:sp>
      <p:pic>
        <p:nvPicPr>
          <p:cNvPr id="9" name="Image 8"/>
          <p:cNvPicPr/>
          <p:nvPr/>
        </p:nvPicPr>
        <p:blipFill>
          <a:blip r:embed="rId4">
            <a:extLst>
              <a:ext uri="{28A0092B-C50C-407E-A947-70E740481C1C}">
                <a14:useLocalDpi xmlns:a14="http://schemas.microsoft.com/office/drawing/2010/main" val="0"/>
              </a:ext>
            </a:extLst>
          </a:blip>
          <a:srcRect/>
          <a:stretch>
            <a:fillRect/>
          </a:stretch>
        </p:blipFill>
        <p:spPr bwMode="auto">
          <a:xfrm>
            <a:off x="9034687" y="4991575"/>
            <a:ext cx="1323602" cy="1501797"/>
          </a:xfrm>
          <a:prstGeom prst="rect">
            <a:avLst/>
          </a:prstGeom>
          <a:noFill/>
          <a:ln>
            <a:noFill/>
          </a:ln>
        </p:spPr>
      </p:pic>
      <p:pic>
        <p:nvPicPr>
          <p:cNvPr id="10" name="Image 9"/>
          <p:cNvPicPr/>
          <p:nvPr/>
        </p:nvPicPr>
        <p:blipFill>
          <a:blip r:embed="rId5">
            <a:extLst>
              <a:ext uri="{28A0092B-C50C-407E-A947-70E740481C1C}">
                <a14:useLocalDpi xmlns:a14="http://schemas.microsoft.com/office/drawing/2010/main" val="0"/>
              </a:ext>
            </a:extLst>
          </a:blip>
          <a:srcRect/>
          <a:stretch>
            <a:fillRect/>
          </a:stretch>
        </p:blipFill>
        <p:spPr bwMode="auto">
          <a:xfrm>
            <a:off x="10426272" y="5160852"/>
            <a:ext cx="1324471" cy="1323346"/>
          </a:xfrm>
          <a:prstGeom prst="rect">
            <a:avLst/>
          </a:prstGeom>
          <a:noFill/>
          <a:ln>
            <a:noFill/>
          </a:ln>
        </p:spPr>
      </p:pic>
      <p:sp>
        <p:nvSpPr>
          <p:cNvPr id="11" name="Rectangle 10"/>
          <p:cNvSpPr/>
          <p:nvPr/>
        </p:nvSpPr>
        <p:spPr>
          <a:xfrm>
            <a:off x="2900753" y="2489439"/>
            <a:ext cx="1544654" cy="369332"/>
          </a:xfrm>
          <a:prstGeom prst="rect">
            <a:avLst/>
          </a:prstGeom>
        </p:spPr>
        <p:txBody>
          <a:bodyPr wrap="none">
            <a:spAutoFit/>
          </a:bodyPr>
          <a:lstStyle/>
          <a:p>
            <a:r>
              <a:rPr lang="fr-FR" dirty="0">
                <a:latin typeface="Times New Roman" panose="02020603050405020304" pitchFamily="18" charset="0"/>
                <a:ea typeface="Times New Roman" panose="02020603050405020304" pitchFamily="18" charset="0"/>
              </a:rPr>
              <a:t>Φ(y)=</a:t>
            </a:r>
            <a:r>
              <a:rPr lang="fr-FR" dirty="0" err="1">
                <a:latin typeface="Times New Roman" panose="02020603050405020304" pitchFamily="18" charset="0"/>
                <a:ea typeface="Times New Roman" panose="02020603050405020304" pitchFamily="18" charset="0"/>
              </a:rPr>
              <a:t>ɣ.G</a:t>
            </a:r>
            <a:r>
              <a:rPr lang="fr-FR" baseline="-25000" dirty="0" err="1">
                <a:latin typeface="Times New Roman" panose="02020603050405020304" pitchFamily="18" charset="0"/>
                <a:ea typeface="Times New Roman" panose="02020603050405020304" pitchFamily="18" charset="0"/>
              </a:rPr>
              <a:t>y</a:t>
            </a:r>
            <a:r>
              <a:rPr lang="fr-FR" dirty="0" err="1">
                <a:latin typeface="Times New Roman" panose="02020603050405020304" pitchFamily="18" charset="0"/>
                <a:ea typeface="Times New Roman" panose="02020603050405020304" pitchFamily="18" charset="0"/>
              </a:rPr>
              <a:t>.y.τ</a:t>
            </a:r>
            <a:r>
              <a:rPr lang="fr-FR" baseline="-25000" dirty="0" err="1">
                <a:latin typeface="Times New Roman" panose="02020603050405020304" pitchFamily="18" charset="0"/>
                <a:ea typeface="Times New Roman" panose="02020603050405020304" pitchFamily="18" charset="0"/>
              </a:rPr>
              <a:t>y</a:t>
            </a:r>
            <a:endParaRPr lang="fr-FR" dirty="0"/>
          </a:p>
        </p:txBody>
      </p:sp>
    </p:spTree>
    <p:extLst>
      <p:ext uri="{BB962C8B-B14F-4D97-AF65-F5344CB8AC3E}">
        <p14:creationId xmlns:p14="http://schemas.microsoft.com/office/powerpoint/2010/main" val="693753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083455" y="2174301"/>
            <a:ext cx="4122777" cy="2331922"/>
          </a:xfrm>
          <a:prstGeom prst="rect">
            <a:avLst/>
          </a:prstGeom>
        </p:spPr>
      </p:pic>
      <p:sp>
        <p:nvSpPr>
          <p:cNvPr id="4" name="Rectangle 3"/>
          <p:cNvSpPr/>
          <p:nvPr/>
        </p:nvSpPr>
        <p:spPr>
          <a:xfrm>
            <a:off x="104228" y="1755661"/>
            <a:ext cx="6929322" cy="4524315"/>
          </a:xfrm>
          <a:prstGeom prst="rect">
            <a:avLst/>
          </a:prstGeom>
        </p:spPr>
        <p:txBody>
          <a:bodyPr wrap="square">
            <a:spAutoFit/>
          </a:bodyPr>
          <a:lstStyle/>
          <a:p>
            <a:r>
              <a:rPr lang="en-US" dirty="0">
                <a:solidFill>
                  <a:srgbClr val="000000"/>
                </a:solidFill>
                <a:latin typeface="Arial" panose="020B0604020202020204" pitchFamily="34" charset="0"/>
              </a:rPr>
              <a:t>Let us ignore all the other pixels and just concentrate on A and B. Furthermore, for simplicity, let us assume that pixel A was in the zero position of the phase-encoding gradient and did not change phase, while pixel B was in a higher portion of the gradient and gained exactly 180° of phase relative to A.</a:t>
            </a:r>
            <a:br>
              <a:rPr lang="en-US" dirty="0">
                <a:solidFill>
                  <a:srgbClr val="000000"/>
                </a:solidFill>
                <a:latin typeface="Arial" panose="020B0604020202020204" pitchFamily="34" charset="0"/>
              </a:rPr>
            </a:br>
            <a:r>
              <a:rPr lang="en-US" dirty="0">
                <a:solidFill>
                  <a:srgbClr val="000000"/>
                </a:solidFill>
                <a:latin typeface="Arial" panose="020B0604020202020204" pitchFamily="34" charset="0"/>
              </a:rPr>
              <a:t>The signal emitted from pixel A is unchanged and equals</a:t>
            </a:r>
            <a:r>
              <a:rPr lang="en-US" i="1" dirty="0">
                <a:solidFill>
                  <a:srgbClr val="000000"/>
                </a:solidFill>
                <a:latin typeface="Arial" panose="020B0604020202020204" pitchFamily="34" charset="0"/>
              </a:rPr>
              <a:t> A sin </a:t>
            </a:r>
            <a:r>
              <a:rPr lang="en-US" i="1" dirty="0" err="1">
                <a:solidFill>
                  <a:srgbClr val="000000"/>
                </a:solidFill>
                <a:latin typeface="Arial" panose="020B0604020202020204" pitchFamily="34" charset="0"/>
              </a:rPr>
              <a:t>ωt</a:t>
            </a:r>
            <a:r>
              <a:rPr lang="en-US" i="1" dirty="0">
                <a:solidFill>
                  <a:srgbClr val="000000"/>
                </a:solidFill>
                <a:latin typeface="Arial" panose="020B0604020202020204" pitchFamily="34" charset="0"/>
              </a:rPr>
              <a:t>. </a:t>
            </a:r>
            <a:r>
              <a:rPr lang="en-US" dirty="0">
                <a:solidFill>
                  <a:srgbClr val="000000"/>
                </a:solidFill>
                <a:latin typeface="Arial" panose="020B0604020202020204" pitchFamily="34" charset="0"/>
              </a:rPr>
              <a:t>The signal from pixel B is now inverted and equals −</a:t>
            </a:r>
            <a:r>
              <a:rPr lang="en-US" i="1" dirty="0">
                <a:solidFill>
                  <a:srgbClr val="000000"/>
                </a:solidFill>
                <a:latin typeface="Arial" panose="020B0604020202020204" pitchFamily="34" charset="0"/>
              </a:rPr>
              <a:t>B sin </a:t>
            </a:r>
            <a:r>
              <a:rPr lang="en-US" i="1" dirty="0" err="1">
                <a:solidFill>
                  <a:srgbClr val="000000"/>
                </a:solidFill>
                <a:latin typeface="Arial" panose="020B0604020202020204" pitchFamily="34" charset="0"/>
              </a:rPr>
              <a:t>ωt</a:t>
            </a:r>
            <a:r>
              <a:rPr lang="en-US" i="1" dirty="0">
                <a:solidFill>
                  <a:srgbClr val="000000"/>
                </a:solidFill>
                <a:latin typeface="Arial" panose="020B0604020202020204" pitchFamily="34" charset="0"/>
              </a:rPr>
              <a:t>.</a:t>
            </a:r>
            <a:r>
              <a:rPr lang="en-US" dirty="0">
                <a:solidFill>
                  <a:srgbClr val="000000"/>
                </a:solidFill>
                <a:latin typeface="Arial" panose="020B0604020202020204" pitchFamily="34" charset="0"/>
              </a:rPr>
              <a:t> The total signal from A&amp;B is now </a:t>
            </a:r>
            <a:r>
              <a:rPr lang="en-US" i="1" dirty="0">
                <a:solidFill>
                  <a:srgbClr val="000000"/>
                </a:solidFill>
                <a:latin typeface="Arial" panose="020B0604020202020204" pitchFamily="34" charset="0"/>
              </a:rPr>
              <a:t>S1(t) = A sin </a:t>
            </a:r>
            <a:r>
              <a:rPr lang="en-US" i="1" dirty="0" err="1">
                <a:solidFill>
                  <a:srgbClr val="000000"/>
                </a:solidFill>
                <a:latin typeface="Arial" panose="020B0604020202020204" pitchFamily="34" charset="0"/>
              </a:rPr>
              <a:t>ωt</a:t>
            </a:r>
            <a:r>
              <a:rPr lang="en-US" i="1" dirty="0">
                <a:solidFill>
                  <a:srgbClr val="000000"/>
                </a:solidFill>
                <a:latin typeface="Arial" panose="020B0604020202020204" pitchFamily="34" charset="0"/>
              </a:rPr>
              <a:t> </a:t>
            </a:r>
            <a:r>
              <a:rPr lang="en-US" dirty="0">
                <a:solidFill>
                  <a:srgbClr val="000000"/>
                </a:solidFill>
                <a:latin typeface="Arial" panose="020B0604020202020204" pitchFamily="34" charset="0"/>
              </a:rPr>
              <a:t>−</a:t>
            </a:r>
            <a:r>
              <a:rPr lang="en-US" i="1" dirty="0">
                <a:solidFill>
                  <a:srgbClr val="000000"/>
                </a:solidFill>
                <a:latin typeface="Arial" panose="020B0604020202020204" pitchFamily="34" charset="0"/>
              </a:rPr>
              <a:t> B sin </a:t>
            </a:r>
            <a:r>
              <a:rPr lang="en-US" i="1" dirty="0" err="1">
                <a:solidFill>
                  <a:srgbClr val="000000"/>
                </a:solidFill>
                <a:latin typeface="Arial" panose="020B0604020202020204" pitchFamily="34" charset="0"/>
              </a:rPr>
              <a:t>ωt</a:t>
            </a:r>
            <a:r>
              <a:rPr lang="en-US" i="1" dirty="0">
                <a:solidFill>
                  <a:srgbClr val="000000"/>
                </a:solidFill>
                <a:latin typeface="Arial" panose="020B0604020202020204" pitchFamily="34" charset="0"/>
              </a:rPr>
              <a:t> = (A</a:t>
            </a:r>
            <a:r>
              <a:rPr lang="en-US" dirty="0">
                <a:solidFill>
                  <a:srgbClr val="000000"/>
                </a:solidFill>
                <a:latin typeface="Arial" panose="020B0604020202020204" pitchFamily="34" charset="0"/>
              </a:rPr>
              <a:t>−</a:t>
            </a:r>
            <a:r>
              <a:rPr lang="en-US" i="1" dirty="0">
                <a:solidFill>
                  <a:srgbClr val="000000"/>
                </a:solidFill>
                <a:latin typeface="Arial" panose="020B0604020202020204" pitchFamily="34" charset="0"/>
              </a:rPr>
              <a:t>B) sin </a:t>
            </a:r>
            <a:r>
              <a:rPr lang="en-US" i="1" dirty="0" err="1">
                <a:solidFill>
                  <a:srgbClr val="000000"/>
                </a:solidFill>
                <a:latin typeface="Arial" panose="020B0604020202020204" pitchFamily="34" charset="0"/>
              </a:rPr>
              <a:t>ωt</a:t>
            </a:r>
            <a:r>
              <a:rPr lang="en-US" i="1" dirty="0">
                <a:solidFill>
                  <a:srgbClr val="000000"/>
                </a:solidFill>
                <a:latin typeface="Arial" panose="020B0604020202020204" pitchFamily="34" charset="0"/>
              </a:rPr>
              <a:t>.</a:t>
            </a:r>
            <a:r>
              <a:rPr lang="en-US" dirty="0">
                <a:solidFill>
                  <a:srgbClr val="000000"/>
                </a:solidFill>
                <a:latin typeface="Arial" panose="020B0604020202020204" pitchFamily="34" charset="0"/>
              </a:rPr>
              <a:t> </a:t>
            </a:r>
          </a:p>
          <a:p>
            <a:r>
              <a:rPr lang="en-US" dirty="0">
                <a:solidFill>
                  <a:srgbClr val="000000"/>
                </a:solidFill>
                <a:latin typeface="Arial" panose="020B0604020202020204" pitchFamily="34" charset="0"/>
              </a:rPr>
              <a:t>From this single measurement in Step 1, we still do not know the individual amplitudes </a:t>
            </a:r>
            <a:r>
              <a:rPr lang="en-US" i="1" dirty="0">
                <a:solidFill>
                  <a:srgbClr val="000000"/>
                </a:solidFill>
                <a:latin typeface="Arial" panose="020B0604020202020204" pitchFamily="34" charset="0"/>
              </a:rPr>
              <a:t>A</a:t>
            </a:r>
            <a:r>
              <a:rPr lang="en-US" dirty="0">
                <a:solidFill>
                  <a:srgbClr val="000000"/>
                </a:solidFill>
                <a:latin typeface="Arial" panose="020B0604020202020204" pitchFamily="34" charset="0"/>
              </a:rPr>
              <a:t> and </a:t>
            </a:r>
            <a:r>
              <a:rPr lang="en-US" i="1" dirty="0">
                <a:solidFill>
                  <a:srgbClr val="000000"/>
                </a:solidFill>
                <a:latin typeface="Arial" panose="020B0604020202020204" pitchFamily="34" charset="0"/>
              </a:rPr>
              <a:t>B, </a:t>
            </a:r>
            <a:r>
              <a:rPr lang="en-US" dirty="0">
                <a:solidFill>
                  <a:srgbClr val="000000"/>
                </a:solidFill>
                <a:latin typeface="Arial" panose="020B0604020202020204" pitchFamily="34" charset="0"/>
              </a:rPr>
              <a:t>only their difference (</a:t>
            </a:r>
            <a:r>
              <a:rPr lang="en-US" i="1" dirty="0">
                <a:solidFill>
                  <a:srgbClr val="000000"/>
                </a:solidFill>
                <a:latin typeface="Arial" panose="020B0604020202020204" pitchFamily="34" charset="0"/>
              </a:rPr>
              <a:t>A−B</a:t>
            </a:r>
            <a:r>
              <a:rPr lang="en-US" dirty="0">
                <a:solidFill>
                  <a:srgbClr val="000000"/>
                </a:solidFill>
                <a:latin typeface="Arial" panose="020B0604020202020204" pitchFamily="34" charset="0"/>
              </a:rPr>
              <a:t>). Using information from both Step 0 and Step 1 together, we are able to extract the unique signal contributions by simple algebra</a:t>
            </a:r>
            <a:r>
              <a:rPr lang="en-US" dirty="0" smtClean="0">
                <a:solidFill>
                  <a:srgbClr val="000000"/>
                </a:solidFill>
                <a:latin typeface="Arial" panose="020B0604020202020204" pitchFamily="34" charset="0"/>
              </a:rPr>
              <a:t>:</a:t>
            </a:r>
          </a:p>
          <a:p>
            <a:endParaRPr lang="en-US" dirty="0">
              <a:solidFill>
                <a:srgbClr val="000000"/>
              </a:solidFill>
              <a:latin typeface="Arial" panose="020B0604020202020204" pitchFamily="34" charset="0"/>
            </a:endParaRPr>
          </a:p>
          <a:p>
            <a:pPr algn="ctr"/>
            <a:r>
              <a:rPr lang="en-US" dirty="0">
                <a:solidFill>
                  <a:srgbClr val="000000"/>
                </a:solidFill>
                <a:latin typeface="Arial" panose="020B0604020202020204" pitchFamily="34" charset="0"/>
              </a:rPr>
              <a:t>½ [So + S1] = ½ [(A+B) + (A−B)] = A           </a:t>
            </a:r>
            <a:endParaRPr lang="en-US" dirty="0" smtClean="0">
              <a:solidFill>
                <a:srgbClr val="000000"/>
              </a:solidFill>
              <a:latin typeface="Arial" panose="020B0604020202020204" pitchFamily="34" charset="0"/>
            </a:endParaRPr>
          </a:p>
          <a:p>
            <a:pPr algn="ctr"/>
            <a:r>
              <a:rPr lang="en-US" i="1" dirty="0" smtClean="0">
                <a:solidFill>
                  <a:srgbClr val="000000"/>
                </a:solidFill>
                <a:latin typeface="Arial" panose="020B0604020202020204" pitchFamily="34" charset="0"/>
              </a:rPr>
              <a:t>and</a:t>
            </a:r>
            <a:r>
              <a:rPr lang="en-US" dirty="0">
                <a:solidFill>
                  <a:srgbClr val="000000"/>
                </a:solidFill>
                <a:latin typeface="Arial" panose="020B0604020202020204" pitchFamily="34" charset="0"/>
              </a:rPr>
              <a:t>          ½ [So − S1] = ½ [(A+B) − (A−B)] = B </a:t>
            </a:r>
            <a:endParaRPr lang="en-US" b="0" i="0" dirty="0">
              <a:solidFill>
                <a:srgbClr val="000000"/>
              </a:solidFill>
              <a:effectLst/>
              <a:latin typeface="Arial" panose="020B0604020202020204" pitchFamily="34" charset="0"/>
            </a:endParaRPr>
          </a:p>
        </p:txBody>
      </p:sp>
      <p:sp>
        <p:nvSpPr>
          <p:cNvPr id="6" name="Titre 1"/>
          <p:cNvSpPr>
            <a:spLocks noGrp="1"/>
          </p:cNvSpPr>
          <p:nvPr>
            <p:ph type="title"/>
          </p:nvPr>
        </p:nvSpPr>
        <p:spPr/>
        <p:txBody>
          <a:bodyPr>
            <a:normAutofit/>
          </a:bodyPr>
          <a:lstStyle/>
          <a:p>
            <a:r>
              <a:rPr lang="fr-FR" b="1" dirty="0"/>
              <a:t>Phase-</a:t>
            </a:r>
            <a:r>
              <a:rPr lang="fr-FR" b="1" dirty="0" err="1"/>
              <a:t>encoding</a:t>
            </a:r>
            <a:r>
              <a:rPr lang="fr-FR" b="1" dirty="0"/>
              <a:t> </a:t>
            </a:r>
          </a:p>
        </p:txBody>
      </p:sp>
    </p:spTree>
    <p:extLst>
      <p:ext uri="{BB962C8B-B14F-4D97-AF65-F5344CB8AC3E}">
        <p14:creationId xmlns:p14="http://schemas.microsoft.com/office/powerpoint/2010/main" val="34115261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38467" y="4846610"/>
            <a:ext cx="10839447" cy="1708160"/>
          </a:xfrm>
          <a:prstGeom prst="rect">
            <a:avLst/>
          </a:prstGeom>
        </p:spPr>
        <p:txBody>
          <a:bodyPr wrap="square">
            <a:spAutoFit/>
          </a:bodyPr>
          <a:lstStyle/>
          <a:p>
            <a:pPr algn="just">
              <a:lnSpc>
                <a:spcPct val="150000"/>
              </a:lnSpc>
              <a:spcAft>
                <a:spcPts val="0"/>
              </a:spcAft>
            </a:pPr>
            <a:r>
              <a:rPr lang="en-US" sz="1400" dirty="0"/>
              <a:t>In this simple experiment we again play out only two phase-encoding steps. In Step 0 the PE gradient is off and the signals from all pixels remain in phase. In Step 2 we assume the pixels in the second row (B, D, and F) all acquire a phase shift of 180° relative to row 1. After each phase-encoding step, a single aggregate MR signal is recorded reflecting contributions from each of the six pixels. Hence in this simple example with only two phase-encoding steps, exactly 2 MR signals are recorded from the slice.</a:t>
            </a:r>
            <a:endParaRPr lang="fr-FR" sz="1400" dirty="0">
              <a:latin typeface="Calibri" panose="020F050202020403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671223" y="1544839"/>
            <a:ext cx="10999808" cy="923330"/>
          </a:xfrm>
          <a:prstGeom prst="rect">
            <a:avLst/>
          </a:prstGeom>
        </p:spPr>
        <p:txBody>
          <a:bodyPr wrap="square">
            <a:spAutoFit/>
          </a:bodyPr>
          <a:lstStyle/>
          <a:p>
            <a:r>
              <a:rPr lang="en-US" dirty="0">
                <a:solidFill>
                  <a:srgbClr val="000000"/>
                </a:solidFill>
                <a:latin typeface="Arial" panose="020B0604020202020204" pitchFamily="34" charset="0"/>
              </a:rPr>
              <a:t>We expand our previous </a:t>
            </a:r>
            <a:r>
              <a:rPr lang="en-US" dirty="0" smtClean="0">
                <a:solidFill>
                  <a:srgbClr val="3C769B"/>
                </a:solidFill>
                <a:latin typeface="Arial" panose="020B0604020202020204" pitchFamily="34" charset="0"/>
                <a:hlinkClick r:id="rId2"/>
              </a:rPr>
              <a:t>example</a:t>
            </a:r>
            <a:r>
              <a:rPr lang="en-US" dirty="0">
                <a:solidFill>
                  <a:srgbClr val="000000"/>
                </a:solidFill>
                <a:latin typeface="Arial" panose="020B0604020202020204" pitchFamily="34" charset="0"/>
              </a:rPr>
              <a:t> to a 6-pixel one, showing how Fourier transformation is used to sort out overlapping signal contributions in two dimensions. Below is a 2x3 array of pixels (A-F) at the center of a brain image with frequency- and phase-encoding directions as designated.</a:t>
            </a:r>
            <a:endParaRPr lang="fr-FR" dirty="0"/>
          </a:p>
        </p:txBody>
      </p:sp>
      <p:pic>
        <p:nvPicPr>
          <p:cNvPr id="4098" name="Picture 2" descr="https://mriquestions.com/uploads/3/4/5/7/34572113/2158441_ori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972" y="2607742"/>
            <a:ext cx="2763312" cy="22935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mriquestions.com/uploads/3/4/5/7/34572113/96529_ori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8665" y="2468168"/>
            <a:ext cx="3692980" cy="2238869"/>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p:cNvSpPr>
            <a:spLocks noGrp="1"/>
          </p:cNvSpPr>
          <p:nvPr>
            <p:ph type="title"/>
          </p:nvPr>
        </p:nvSpPr>
        <p:spPr>
          <a:xfrm>
            <a:off x="2683398" y="251811"/>
            <a:ext cx="8610600" cy="1293028"/>
          </a:xfrm>
        </p:spPr>
        <p:txBody>
          <a:bodyPr>
            <a:normAutofit/>
          </a:bodyPr>
          <a:lstStyle/>
          <a:p>
            <a:r>
              <a:rPr lang="fr-FR" b="1" dirty="0"/>
              <a:t>Phase-</a:t>
            </a:r>
            <a:r>
              <a:rPr lang="fr-FR" b="1" dirty="0" err="1"/>
              <a:t>encoding</a:t>
            </a:r>
            <a:r>
              <a:rPr lang="fr-FR" b="1" dirty="0"/>
              <a:t> </a:t>
            </a:r>
          </a:p>
        </p:txBody>
      </p:sp>
    </p:spTree>
    <p:extLst>
      <p:ext uri="{BB962C8B-B14F-4D97-AF65-F5344CB8AC3E}">
        <p14:creationId xmlns:p14="http://schemas.microsoft.com/office/powerpoint/2010/main" val="15972718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85000" lnSpcReduction="20000"/>
          </a:bodyPr>
          <a:lstStyle/>
          <a:p>
            <a:pPr algn="just"/>
            <a:r>
              <a:rPr lang="en-US" dirty="0"/>
              <a:t>The first of these signals is acquired when there is no phase shift between the two rows. Fourier transformation of this MR signal generates a spectrum revealing three frequencies (</a:t>
            </a:r>
            <a:r>
              <a:rPr lang="en-US" i="1" dirty="0"/>
              <a:t>ω1</a:t>
            </a:r>
            <a:r>
              <a:rPr lang="en-US" dirty="0"/>
              <a:t>, </a:t>
            </a:r>
            <a:r>
              <a:rPr lang="en-US" i="1" dirty="0"/>
              <a:t>ω2</a:t>
            </a:r>
            <a:r>
              <a:rPr lang="en-US" dirty="0"/>
              <a:t>, and </a:t>
            </a:r>
            <a:r>
              <a:rPr lang="en-US" i="1" dirty="0"/>
              <a:t>ω3</a:t>
            </a:r>
            <a:r>
              <a:rPr lang="en-US" dirty="0"/>
              <a:t>), whose amplitudes (</a:t>
            </a:r>
            <a:r>
              <a:rPr lang="en-US" i="1" dirty="0"/>
              <a:t>A+B</a:t>
            </a:r>
            <a:r>
              <a:rPr lang="en-US" dirty="0"/>
              <a:t>), (</a:t>
            </a:r>
            <a:r>
              <a:rPr lang="en-US" i="1" dirty="0"/>
              <a:t>C+D</a:t>
            </a:r>
            <a:r>
              <a:rPr lang="en-US" dirty="0"/>
              <a:t>), and (</a:t>
            </a:r>
            <a:r>
              <a:rPr lang="en-US" i="1" dirty="0"/>
              <a:t>E+F</a:t>
            </a:r>
            <a:r>
              <a:rPr lang="en-US" dirty="0"/>
              <a:t>) are the sum of the pixel values in each frequency column.  At this stage we only know the sums of the pixel values for each frequency column; we do not know the individual values for any cell.</a:t>
            </a:r>
          </a:p>
          <a:p>
            <a:pPr algn="just"/>
            <a:r>
              <a:rPr lang="en-US" dirty="0"/>
              <a:t>When we record the MR signal from the whole sample after Step 1 (where the second row has been phase-shifted by 180°, the Fourier spectrum has changed.  Again three frequencies can be separated, but this time their magnitudes are (</a:t>
            </a:r>
            <a:r>
              <a:rPr lang="en-US" i="1" dirty="0"/>
              <a:t>A−B</a:t>
            </a:r>
            <a:r>
              <a:rPr lang="en-US" dirty="0"/>
              <a:t>), (</a:t>
            </a:r>
            <a:r>
              <a:rPr lang="en-US" i="1" dirty="0"/>
              <a:t>C−D</a:t>
            </a:r>
            <a:r>
              <a:rPr lang="en-US" dirty="0"/>
              <a:t>), and (</a:t>
            </a:r>
            <a:r>
              <a:rPr lang="en-US" i="1" dirty="0"/>
              <a:t>E−F</a:t>
            </a:r>
            <a:r>
              <a:rPr lang="en-US" dirty="0"/>
              <a:t>).  We still are not able to assign unique pixel values with this single measurement, because now only the </a:t>
            </a:r>
            <a:r>
              <a:rPr lang="en-US" i="1" dirty="0"/>
              <a:t>differences </a:t>
            </a:r>
            <a:r>
              <a:rPr lang="en-US" dirty="0"/>
              <a:t>in pixel values for each frequency column are known.</a:t>
            </a:r>
            <a:br>
              <a:rPr lang="en-US" dirty="0"/>
            </a:br>
            <a:r>
              <a:rPr lang="en-US" dirty="0"/>
              <a:t/>
            </a:r>
            <a:br>
              <a:rPr lang="en-US" dirty="0"/>
            </a:br>
            <a:r>
              <a:rPr lang="en-US" dirty="0"/>
              <a:t>Because the Fourier Transform has sorted out frequencies into three columns, the corresponding phase change information can now be decoded. As in the 2-pixel example, and algebraic manipulation of the data for each frequency column using data from each phase-shift allows us to determine </a:t>
            </a:r>
            <a:r>
              <a:rPr lang="en-US" i="1" dirty="0"/>
              <a:t>A, B, C, D, E</a:t>
            </a:r>
            <a:r>
              <a:rPr lang="en-US" dirty="0"/>
              <a:t>, and </a:t>
            </a:r>
            <a:r>
              <a:rPr lang="en-US" i="1" dirty="0"/>
              <a:t>F</a:t>
            </a:r>
            <a:r>
              <a:rPr lang="en-US" dirty="0"/>
              <a:t> uniquely. </a:t>
            </a:r>
          </a:p>
          <a:p>
            <a:pPr algn="just"/>
            <a:r>
              <a:rPr lang="en-US" dirty="0"/>
              <a:t>A real MR image may have hundreds of pixels in each dimension, and hence requires hundreds of phase-encoding steps to decode, but the basic principles are the same.</a:t>
            </a:r>
          </a:p>
          <a:p>
            <a:pPr algn="just"/>
            <a:endParaRPr lang="fr-FR" dirty="0"/>
          </a:p>
        </p:txBody>
      </p:sp>
      <p:sp>
        <p:nvSpPr>
          <p:cNvPr id="4" name="Titre 1"/>
          <p:cNvSpPr>
            <a:spLocks noGrp="1"/>
          </p:cNvSpPr>
          <p:nvPr>
            <p:ph type="title"/>
          </p:nvPr>
        </p:nvSpPr>
        <p:spPr/>
        <p:txBody>
          <a:bodyPr>
            <a:normAutofit/>
          </a:bodyPr>
          <a:lstStyle/>
          <a:p>
            <a:r>
              <a:rPr lang="fr-FR" b="1" dirty="0"/>
              <a:t>Phase-</a:t>
            </a:r>
            <a:r>
              <a:rPr lang="fr-FR" b="1" dirty="0" err="1"/>
              <a:t>encoding</a:t>
            </a:r>
            <a:r>
              <a:rPr lang="fr-FR" b="1" dirty="0"/>
              <a:t> </a:t>
            </a:r>
          </a:p>
        </p:txBody>
      </p:sp>
    </p:spTree>
    <p:extLst>
      <p:ext uri="{BB962C8B-B14F-4D97-AF65-F5344CB8AC3E}">
        <p14:creationId xmlns:p14="http://schemas.microsoft.com/office/powerpoint/2010/main" val="354351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2D Fourier </a:t>
            </a:r>
            <a:r>
              <a:rPr lang="fr-FR" b="1" dirty="0" err="1"/>
              <a:t>Transform</a:t>
            </a:r>
            <a:r>
              <a:rPr lang="fr-FR" b="1" dirty="0"/>
              <a:t/>
            </a:r>
            <a:br>
              <a:rPr lang="fr-FR" b="1" dirty="0"/>
            </a:br>
            <a:endParaRPr lang="fr-FR" dirty="0"/>
          </a:p>
        </p:txBody>
      </p:sp>
      <p:sp>
        <p:nvSpPr>
          <p:cNvPr id="3" name="Espace réservé du contenu 2"/>
          <p:cNvSpPr>
            <a:spLocks noGrp="1"/>
          </p:cNvSpPr>
          <p:nvPr>
            <p:ph idx="1"/>
          </p:nvPr>
        </p:nvSpPr>
        <p:spPr>
          <a:xfrm>
            <a:off x="0" y="1589589"/>
            <a:ext cx="6232002" cy="5208607"/>
          </a:xfrm>
        </p:spPr>
        <p:txBody>
          <a:bodyPr>
            <a:normAutofit fontScale="85000" lnSpcReduction="20000"/>
          </a:bodyPr>
          <a:lstStyle/>
          <a:p>
            <a:pPr algn="just"/>
            <a:r>
              <a:rPr lang="en-US" dirty="0"/>
              <a:t>A real image is much more complex than the six-pixel example, but the general principles remain the same.  Several minor differences are immediately apparent, however. </a:t>
            </a:r>
            <a:br>
              <a:rPr lang="en-US" dirty="0"/>
            </a:br>
            <a:r>
              <a:rPr lang="en-US" dirty="0"/>
              <a:t>In MR imaging we typically use at least 256 divisions along the frequency-encode axis, and thus the first FT spectrum will have 256+ frequency "bars" rather than 3. </a:t>
            </a:r>
          </a:p>
          <a:p>
            <a:pPr algn="just"/>
            <a:r>
              <a:rPr lang="en-US" dirty="0"/>
              <a:t>The number of echo signals acquired equals the number of phase encode steps, which is usually 192 or 256 rather than 2.  </a:t>
            </a:r>
          </a:p>
          <a:p>
            <a:pPr algn="just"/>
            <a:r>
              <a:rPr lang="en-US" dirty="0"/>
              <a:t>The phase shifts between the rows are not simple multiples of 180°, but vary from echo to echo depending on the size of the phase-encoding step.  </a:t>
            </a:r>
          </a:p>
          <a:p>
            <a:pPr algn="just"/>
            <a:r>
              <a:rPr lang="en-US" dirty="0"/>
              <a:t>Because each echo has been acquired using a different set of inter-row phase shifts, the spectral amplitudes (heights of the bars) for each echo cannot simply be added or subtracted to compute individual pixel values as before.  In order to sort out where each signal in a frequency column has originated, a second FT must be performed. </a:t>
            </a:r>
          </a:p>
          <a:p>
            <a:pPr algn="just"/>
            <a:endParaRPr lang="fr-FR" dirty="0"/>
          </a:p>
        </p:txBody>
      </p:sp>
      <p:pic>
        <p:nvPicPr>
          <p:cNvPr id="5122" name="Picture 2" descr="https://mriquestions.com/uploads/3/4/5/7/34572113/1730645_ori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793" y="2084409"/>
            <a:ext cx="5748759" cy="364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978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4" name="Picture 2" descr="Timefig1R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0608" y="449084"/>
            <a:ext cx="7573701" cy="576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189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06861" y="467289"/>
            <a:ext cx="8610600" cy="1293028"/>
          </a:xfrm>
        </p:spPr>
        <p:txBody>
          <a:bodyPr/>
          <a:lstStyle/>
          <a:p>
            <a:r>
              <a:rPr lang="fr-FR" b="1" dirty="0"/>
              <a:t>2D Fourier </a:t>
            </a:r>
            <a:r>
              <a:rPr lang="fr-FR" b="1" dirty="0" err="1"/>
              <a:t>transforms</a:t>
            </a:r>
            <a:endParaRPr lang="fr-FR" b="1" dirty="0"/>
          </a:p>
        </p:txBody>
      </p:sp>
      <p:sp>
        <p:nvSpPr>
          <p:cNvPr id="6" name="Rectangle 5"/>
          <p:cNvSpPr/>
          <p:nvPr/>
        </p:nvSpPr>
        <p:spPr>
          <a:xfrm>
            <a:off x="717631" y="2296797"/>
            <a:ext cx="5092860" cy="1754326"/>
          </a:xfrm>
          <a:prstGeom prst="rect">
            <a:avLst/>
          </a:prstGeom>
        </p:spPr>
        <p:txBody>
          <a:bodyPr wrap="square">
            <a:spAutoFit/>
          </a:bodyPr>
          <a:lstStyle/>
          <a:p>
            <a:pPr algn="just"/>
            <a:r>
              <a:rPr lang="en-US" dirty="0">
                <a:solidFill>
                  <a:srgbClr val="000000"/>
                </a:solidFill>
                <a:latin typeface="Times New Roman" panose="02020603050405020304" pitchFamily="18" charset="0"/>
              </a:rPr>
              <a:t>The MR imaging process consists of two major </a:t>
            </a:r>
            <a:r>
              <a:rPr lang="en-US" dirty="0" smtClean="0">
                <a:solidFill>
                  <a:srgbClr val="000000"/>
                </a:solidFill>
                <a:latin typeface="Times New Roman" panose="02020603050405020304" pitchFamily="18" charset="0"/>
              </a:rPr>
              <a:t>functions:</a:t>
            </a:r>
          </a:p>
          <a:p>
            <a:pPr marL="285750" indent="-285750" algn="just">
              <a:buFont typeface="Arial" panose="020B0604020202020204" pitchFamily="34" charset="0"/>
              <a:buChar char="•"/>
            </a:pPr>
            <a:r>
              <a:rPr lang="en-US" dirty="0" smtClean="0">
                <a:solidFill>
                  <a:srgbClr val="000000"/>
                </a:solidFill>
                <a:latin typeface="Times New Roman" panose="02020603050405020304" pitchFamily="18" charset="0"/>
              </a:rPr>
              <a:t> </a:t>
            </a:r>
            <a:r>
              <a:rPr lang="en-US" dirty="0">
                <a:solidFill>
                  <a:srgbClr val="000000"/>
                </a:solidFill>
                <a:latin typeface="Times New Roman" panose="02020603050405020304" pitchFamily="18" charset="0"/>
              </a:rPr>
              <a:t>The first is the </a:t>
            </a:r>
            <a:r>
              <a:rPr lang="en-US" i="1" dirty="0">
                <a:solidFill>
                  <a:srgbClr val="000000"/>
                </a:solidFill>
                <a:latin typeface="Times New Roman" panose="02020603050405020304" pitchFamily="18" charset="0"/>
              </a:rPr>
              <a:t>acquisition </a:t>
            </a:r>
            <a:r>
              <a:rPr lang="en-US" dirty="0">
                <a:solidFill>
                  <a:srgbClr val="000000"/>
                </a:solidFill>
                <a:latin typeface="Times New Roman" panose="02020603050405020304" pitchFamily="18" charset="0"/>
              </a:rPr>
              <a:t>of RF signals from the patient’s body and </a:t>
            </a:r>
            <a:r>
              <a:rPr lang="en-US" dirty="0" smtClean="0">
                <a:solidFill>
                  <a:srgbClr val="000000"/>
                </a:solidFill>
                <a:latin typeface="Times New Roman" panose="02020603050405020304" pitchFamily="18" charset="0"/>
              </a:rPr>
              <a:t>the </a:t>
            </a:r>
            <a:r>
              <a:rPr lang="en-US" dirty="0">
                <a:solidFill>
                  <a:srgbClr val="000000"/>
                </a:solidFill>
                <a:latin typeface="Times New Roman" panose="02020603050405020304" pitchFamily="18" charset="0"/>
              </a:rPr>
              <a:t>second is the mathematical </a:t>
            </a:r>
            <a:r>
              <a:rPr lang="en-US" i="1" dirty="0">
                <a:solidFill>
                  <a:srgbClr val="000000"/>
                </a:solidFill>
                <a:latin typeface="Times New Roman" panose="02020603050405020304" pitchFamily="18" charset="0"/>
              </a:rPr>
              <a:t>reconstruction </a:t>
            </a:r>
            <a:r>
              <a:rPr lang="en-US" dirty="0">
                <a:solidFill>
                  <a:srgbClr val="000000"/>
                </a:solidFill>
                <a:latin typeface="Times New Roman" panose="02020603050405020304" pitchFamily="18" charset="0"/>
              </a:rPr>
              <a:t>of an image from the acquired signals.</a:t>
            </a:r>
            <a:endParaRPr lang="fr-FR" dirty="0"/>
          </a:p>
        </p:txBody>
      </p:sp>
      <p:pic>
        <p:nvPicPr>
          <p:cNvPr id="9" name="Image 8"/>
          <p:cNvPicPr>
            <a:picLocks noChangeAspect="1"/>
          </p:cNvPicPr>
          <p:nvPr/>
        </p:nvPicPr>
        <p:blipFill>
          <a:blip r:embed="rId2"/>
          <a:stretch>
            <a:fillRect/>
          </a:stretch>
        </p:blipFill>
        <p:spPr>
          <a:xfrm>
            <a:off x="6367336" y="1930895"/>
            <a:ext cx="5244099" cy="4482794"/>
          </a:xfrm>
          <a:prstGeom prst="rect">
            <a:avLst/>
          </a:prstGeom>
        </p:spPr>
      </p:pic>
      <p:sp>
        <p:nvSpPr>
          <p:cNvPr id="10" name="Rectangle 9"/>
          <p:cNvSpPr/>
          <p:nvPr/>
        </p:nvSpPr>
        <p:spPr>
          <a:xfrm>
            <a:off x="760071" y="4172292"/>
            <a:ext cx="5108294" cy="2031325"/>
          </a:xfrm>
          <a:prstGeom prst="rect">
            <a:avLst/>
          </a:prstGeom>
        </p:spPr>
        <p:txBody>
          <a:bodyPr wrap="square">
            <a:spAutoFit/>
          </a:bodyPr>
          <a:lstStyle/>
          <a:p>
            <a:pPr algn="just"/>
            <a:r>
              <a:rPr lang="en-US" dirty="0">
                <a:solidFill>
                  <a:srgbClr val="000000"/>
                </a:solidFill>
                <a:latin typeface="Times New Roman" panose="02020603050405020304" pitchFamily="18" charset="0"/>
              </a:rPr>
              <a:t>During the acquisition process the signals are collected, digitized, and stored in computer memory in a configuration known as </a:t>
            </a:r>
            <a:r>
              <a:rPr lang="en-US" i="1" dirty="0">
                <a:solidFill>
                  <a:srgbClr val="000000"/>
                </a:solidFill>
                <a:latin typeface="Times New Roman" panose="02020603050405020304" pitchFamily="18" charset="0"/>
              </a:rPr>
              <a:t>k space</a:t>
            </a:r>
            <a:r>
              <a:rPr lang="en-US" dirty="0">
                <a:solidFill>
                  <a:srgbClr val="000000"/>
                </a:solidFill>
                <a:latin typeface="Times New Roman" panose="02020603050405020304" pitchFamily="18" charset="0"/>
              </a:rPr>
              <a:t>. The k space is divided into lines of data that are filled one at a time. One of the general requirements is that the k space must be completely filled before the image reconstruction can be completed.</a:t>
            </a:r>
            <a:endParaRPr lang="fr-FR" dirty="0"/>
          </a:p>
        </p:txBody>
      </p:sp>
    </p:spTree>
    <p:extLst>
      <p:ext uri="{BB962C8B-B14F-4D97-AF65-F5344CB8AC3E}">
        <p14:creationId xmlns:p14="http://schemas.microsoft.com/office/powerpoint/2010/main" val="4149562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2D Fourier </a:t>
            </a:r>
            <a:r>
              <a:rPr lang="fr-FR" b="1" dirty="0" err="1"/>
              <a:t>transforms</a:t>
            </a:r>
            <a:endParaRPr lang="fr-FR" dirty="0"/>
          </a:p>
        </p:txBody>
      </p:sp>
      <p:sp>
        <p:nvSpPr>
          <p:cNvPr id="3" name="Espace réservé du contenu 2"/>
          <p:cNvSpPr>
            <a:spLocks noGrp="1"/>
          </p:cNvSpPr>
          <p:nvPr>
            <p:ph idx="1"/>
          </p:nvPr>
        </p:nvSpPr>
        <p:spPr>
          <a:xfrm>
            <a:off x="519896" y="2134566"/>
            <a:ext cx="5344133" cy="4024125"/>
          </a:xfrm>
        </p:spPr>
        <p:txBody>
          <a:bodyPr>
            <a:normAutofit fontScale="92500"/>
          </a:bodyPr>
          <a:lstStyle/>
          <a:p>
            <a:pPr marL="0" indent="0" algn="just">
              <a:buNone/>
            </a:pPr>
            <a:r>
              <a:rPr lang="en-US" dirty="0"/>
              <a:t>In 2DFT imaging, each row in </a:t>
            </a:r>
            <a:r>
              <a:rPr lang="en-US" i="1" dirty="0"/>
              <a:t>k</a:t>
            </a:r>
            <a:r>
              <a:rPr lang="en-US" dirty="0"/>
              <a:t>-space corresponds to the echo data obtained from a single application of the phase-encoding gradient.  By convention, rows near the center of the </a:t>
            </a:r>
            <a:r>
              <a:rPr lang="en-US" i="1" dirty="0"/>
              <a:t>k</a:t>
            </a:r>
            <a:r>
              <a:rPr lang="en-US" dirty="0"/>
              <a:t>-space grid are defined to correspond to low-order phase-encode steps, whereas those rows near the top and bottom correspond to higher-order phase-encodings.  Since echo amplitudes are larger at the low-order phase-encode steps (there is less gradient-induced dephasing), the values of </a:t>
            </a:r>
            <a:r>
              <a:rPr lang="en-US" i="1" dirty="0"/>
              <a:t>k</a:t>
            </a:r>
            <a:r>
              <a:rPr lang="en-US" dirty="0"/>
              <a:t>-space will be greater near the center of the grid. </a:t>
            </a:r>
            <a:endParaRPr lang="fr-FR" dirty="0"/>
          </a:p>
        </p:txBody>
      </p:sp>
      <p:pic>
        <p:nvPicPr>
          <p:cNvPr id="4" name="Image 3"/>
          <p:cNvPicPr>
            <a:picLocks noChangeAspect="1"/>
          </p:cNvPicPr>
          <p:nvPr/>
        </p:nvPicPr>
        <p:blipFill>
          <a:blip r:embed="rId2"/>
          <a:stretch>
            <a:fillRect/>
          </a:stretch>
        </p:blipFill>
        <p:spPr>
          <a:xfrm>
            <a:off x="6029933" y="2704047"/>
            <a:ext cx="5448772" cy="3132091"/>
          </a:xfrm>
          <a:prstGeom prst="rect">
            <a:avLst/>
          </a:prstGeom>
        </p:spPr>
      </p:pic>
    </p:spTree>
    <p:extLst>
      <p:ext uri="{BB962C8B-B14F-4D97-AF65-F5344CB8AC3E}">
        <p14:creationId xmlns:p14="http://schemas.microsoft.com/office/powerpoint/2010/main" val="611380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1520" y="1478895"/>
            <a:ext cx="10850880" cy="646331"/>
          </a:xfrm>
          <a:prstGeom prst="rect">
            <a:avLst/>
          </a:prstGeom>
        </p:spPr>
        <p:txBody>
          <a:bodyPr wrap="square">
            <a:spAutoFit/>
          </a:bodyPr>
          <a:lstStyle/>
          <a:p>
            <a:r>
              <a:rPr lang="en-US" dirty="0">
                <a:solidFill>
                  <a:srgbClr val="000000"/>
                </a:solidFill>
                <a:latin typeface="Arial" panose="020B0604020202020204" pitchFamily="34" charset="0"/>
              </a:rPr>
              <a:t>The Fourier transform is a mathematical technique that allows an MR signal to be decomposed into a sum of sine waves of different frequencies, phases, and amplitudes.</a:t>
            </a:r>
            <a:endParaRPr lang="fr-FR" dirty="0"/>
          </a:p>
        </p:txBody>
      </p:sp>
      <p:sp>
        <p:nvSpPr>
          <p:cNvPr id="6" name="Rectangle 5"/>
          <p:cNvSpPr/>
          <p:nvPr/>
        </p:nvSpPr>
        <p:spPr>
          <a:xfrm>
            <a:off x="695960" y="2347575"/>
            <a:ext cx="7716520" cy="646331"/>
          </a:xfrm>
          <a:prstGeom prst="rect">
            <a:avLst/>
          </a:prstGeom>
        </p:spPr>
        <p:txBody>
          <a:bodyPr wrap="square">
            <a:spAutoFit/>
          </a:bodyPr>
          <a:lstStyle/>
          <a:p>
            <a:r>
              <a:rPr lang="en-US" dirty="0">
                <a:solidFill>
                  <a:srgbClr val="000000"/>
                </a:solidFill>
                <a:latin typeface="Arial" panose="020B0604020202020204" pitchFamily="34" charset="0"/>
              </a:rPr>
              <a:t>Fourier showed that any periodic signal </a:t>
            </a:r>
            <a:r>
              <a:rPr lang="en-US" i="1" dirty="0">
                <a:solidFill>
                  <a:srgbClr val="000000"/>
                </a:solidFill>
                <a:latin typeface="Arial" panose="020B0604020202020204" pitchFamily="34" charset="0"/>
              </a:rPr>
              <a:t>s</a:t>
            </a:r>
            <a:r>
              <a:rPr lang="en-US" dirty="0">
                <a:solidFill>
                  <a:srgbClr val="000000"/>
                </a:solidFill>
                <a:latin typeface="Arial" panose="020B0604020202020204" pitchFamily="34" charset="0"/>
              </a:rPr>
              <a:t>(</a:t>
            </a:r>
            <a:r>
              <a:rPr lang="en-US" i="1" dirty="0">
                <a:solidFill>
                  <a:srgbClr val="000000"/>
                </a:solidFill>
                <a:latin typeface="Arial" panose="020B0604020202020204" pitchFamily="34" charset="0"/>
              </a:rPr>
              <a:t>t</a:t>
            </a:r>
            <a:r>
              <a:rPr lang="en-US" dirty="0">
                <a:solidFill>
                  <a:srgbClr val="000000"/>
                </a:solidFill>
                <a:latin typeface="Arial" panose="020B0604020202020204" pitchFamily="34" charset="0"/>
              </a:rPr>
              <a:t>) can be written as a sum of sine waves with various </a:t>
            </a:r>
            <a:r>
              <a:rPr lang="en-US" dirty="0" err="1">
                <a:solidFill>
                  <a:srgbClr val="000000"/>
                </a:solidFill>
                <a:latin typeface="Arial" panose="020B0604020202020204" pitchFamily="34" charset="0"/>
              </a:rPr>
              <a:t>amplitudies</a:t>
            </a:r>
            <a:r>
              <a:rPr lang="en-US" dirty="0">
                <a:solidFill>
                  <a:srgbClr val="000000"/>
                </a:solidFill>
                <a:latin typeface="Arial" panose="020B0604020202020204" pitchFamily="34" charset="0"/>
              </a:rPr>
              <a:t>, frequencies and phases</a:t>
            </a:r>
            <a:endParaRPr lang="fr-FR" dirty="0"/>
          </a:p>
        </p:txBody>
      </p:sp>
      <p:pic>
        <p:nvPicPr>
          <p:cNvPr id="8" name="Image 7"/>
          <p:cNvPicPr>
            <a:picLocks noChangeAspect="1"/>
          </p:cNvPicPr>
          <p:nvPr/>
        </p:nvPicPr>
        <p:blipFill>
          <a:blip r:embed="rId2"/>
          <a:stretch>
            <a:fillRect/>
          </a:stretch>
        </p:blipFill>
        <p:spPr>
          <a:xfrm>
            <a:off x="8696184" y="-29067"/>
            <a:ext cx="1390771" cy="1379340"/>
          </a:xfrm>
          <a:prstGeom prst="rect">
            <a:avLst/>
          </a:prstGeom>
        </p:spPr>
      </p:pic>
      <p:sp>
        <p:nvSpPr>
          <p:cNvPr id="9" name="Rectangle 8"/>
          <p:cNvSpPr/>
          <p:nvPr/>
        </p:nvSpPr>
        <p:spPr>
          <a:xfrm>
            <a:off x="10135654" y="569768"/>
            <a:ext cx="1723549" cy="369332"/>
          </a:xfrm>
          <a:prstGeom prst="rect">
            <a:avLst/>
          </a:prstGeom>
        </p:spPr>
        <p:txBody>
          <a:bodyPr wrap="none">
            <a:spAutoFit/>
          </a:bodyPr>
          <a:lstStyle/>
          <a:p>
            <a:r>
              <a:rPr lang="en-US" dirty="0" smtClean="0">
                <a:solidFill>
                  <a:srgbClr val="000000"/>
                </a:solidFill>
                <a:latin typeface="Arial" panose="020B0604020202020204" pitchFamily="34" charset="0"/>
              </a:rPr>
              <a:t>Joseph Fourier</a:t>
            </a:r>
            <a:endParaRPr lang="fr-FR" dirty="0"/>
          </a:p>
        </p:txBody>
      </p:sp>
      <p:pic>
        <p:nvPicPr>
          <p:cNvPr id="10" name="Image 9"/>
          <p:cNvPicPr>
            <a:picLocks noChangeAspect="1"/>
          </p:cNvPicPr>
          <p:nvPr/>
        </p:nvPicPr>
        <p:blipFill>
          <a:blip r:embed="rId3"/>
          <a:stretch>
            <a:fillRect/>
          </a:stretch>
        </p:blipFill>
        <p:spPr>
          <a:xfrm>
            <a:off x="731520" y="3058160"/>
            <a:ext cx="6070187" cy="572151"/>
          </a:xfrm>
          <a:prstGeom prst="rect">
            <a:avLst/>
          </a:prstGeom>
        </p:spPr>
      </p:pic>
      <p:sp>
        <p:nvSpPr>
          <p:cNvPr id="11" name="Rectangle 10"/>
          <p:cNvSpPr/>
          <p:nvPr/>
        </p:nvSpPr>
        <p:spPr>
          <a:xfrm>
            <a:off x="731520" y="3926840"/>
            <a:ext cx="5086688" cy="1200329"/>
          </a:xfrm>
          <a:prstGeom prst="rect">
            <a:avLst/>
          </a:prstGeom>
        </p:spPr>
        <p:txBody>
          <a:bodyPr wrap="square">
            <a:spAutoFit/>
          </a:bodyPr>
          <a:lstStyle/>
          <a:p>
            <a:r>
              <a:rPr lang="en-US" dirty="0">
                <a:solidFill>
                  <a:srgbClr val="000000"/>
                </a:solidFill>
                <a:latin typeface="Arial" panose="020B0604020202020204" pitchFamily="34" charset="0"/>
              </a:rPr>
              <a:t>where </a:t>
            </a:r>
            <a:r>
              <a:rPr lang="en-US" b="1" i="1" dirty="0" err="1" smtClean="0">
                <a:solidFill>
                  <a:srgbClr val="000000"/>
                </a:solidFill>
                <a:latin typeface="Arial" panose="020B0604020202020204" pitchFamily="34" charset="0"/>
              </a:rPr>
              <a:t>ai</a:t>
            </a:r>
            <a:r>
              <a:rPr lang="en-US" dirty="0" smtClean="0">
                <a:solidFill>
                  <a:srgbClr val="000000"/>
                </a:solidFill>
                <a:latin typeface="Arial" panose="020B0604020202020204" pitchFamily="34" charset="0"/>
              </a:rPr>
              <a:t> </a:t>
            </a:r>
            <a:r>
              <a:rPr lang="en-US" dirty="0">
                <a:solidFill>
                  <a:srgbClr val="000000"/>
                </a:solidFill>
                <a:latin typeface="Arial" panose="020B0604020202020204" pitchFamily="34" charset="0"/>
              </a:rPr>
              <a:t>are amplitudes, </a:t>
            </a:r>
            <a:r>
              <a:rPr lang="en-US" b="1" i="1" dirty="0" err="1" smtClean="0">
                <a:solidFill>
                  <a:srgbClr val="000000"/>
                </a:solidFill>
                <a:latin typeface="Arial" panose="020B0604020202020204" pitchFamily="34" charset="0"/>
              </a:rPr>
              <a:t>ϕi</a:t>
            </a:r>
            <a:r>
              <a:rPr lang="en-US" dirty="0" smtClean="0">
                <a:solidFill>
                  <a:srgbClr val="000000"/>
                </a:solidFill>
                <a:latin typeface="Arial" panose="020B0604020202020204" pitchFamily="34" charset="0"/>
              </a:rPr>
              <a:t> </a:t>
            </a:r>
            <a:r>
              <a:rPr lang="en-US" dirty="0">
                <a:solidFill>
                  <a:srgbClr val="000000"/>
                </a:solidFill>
                <a:latin typeface="Arial" panose="020B0604020202020204" pitchFamily="34" charset="0"/>
              </a:rPr>
              <a:t>are phase shifts, and </a:t>
            </a:r>
            <a:r>
              <a:rPr lang="en-US" b="1" i="1" dirty="0">
                <a:solidFill>
                  <a:srgbClr val="000000"/>
                </a:solidFill>
                <a:latin typeface="Arial" panose="020B0604020202020204" pitchFamily="34" charset="0"/>
              </a:rPr>
              <a:t>ω </a:t>
            </a:r>
            <a:r>
              <a:rPr lang="en-US" dirty="0">
                <a:solidFill>
                  <a:srgbClr val="000000"/>
                </a:solidFill>
                <a:latin typeface="Arial" panose="020B0604020202020204" pitchFamily="34" charset="0"/>
              </a:rPr>
              <a:t>is the </a:t>
            </a:r>
            <a:r>
              <a:rPr lang="en-US" b="1" i="1" dirty="0">
                <a:solidFill>
                  <a:srgbClr val="000000"/>
                </a:solidFill>
                <a:latin typeface="Arial" panose="020B0604020202020204" pitchFamily="34" charset="0"/>
              </a:rPr>
              <a:t>fundamental frequency</a:t>
            </a:r>
            <a:r>
              <a:rPr lang="en-US" dirty="0">
                <a:solidFill>
                  <a:srgbClr val="000000"/>
                </a:solidFill>
                <a:latin typeface="Arial" panose="020B0604020202020204" pitchFamily="34" charset="0"/>
              </a:rPr>
              <a:t>. The higher order frequencies </a:t>
            </a:r>
            <a:r>
              <a:rPr lang="en-US" i="1" dirty="0">
                <a:solidFill>
                  <a:srgbClr val="000000"/>
                </a:solidFill>
                <a:latin typeface="Arial" panose="020B0604020202020204" pitchFamily="34" charset="0"/>
              </a:rPr>
              <a:t>2ω</a:t>
            </a:r>
            <a:r>
              <a:rPr lang="en-US" dirty="0">
                <a:solidFill>
                  <a:srgbClr val="000000"/>
                </a:solidFill>
                <a:latin typeface="Arial" panose="020B0604020202020204" pitchFamily="34" charset="0"/>
              </a:rPr>
              <a:t>, </a:t>
            </a:r>
            <a:r>
              <a:rPr lang="en-US" i="1" dirty="0">
                <a:solidFill>
                  <a:srgbClr val="000000"/>
                </a:solidFill>
                <a:latin typeface="Arial" panose="020B0604020202020204" pitchFamily="34" charset="0"/>
              </a:rPr>
              <a:t>3ω</a:t>
            </a:r>
            <a:r>
              <a:rPr lang="en-US" dirty="0">
                <a:solidFill>
                  <a:srgbClr val="000000"/>
                </a:solidFill>
                <a:latin typeface="Arial" panose="020B0604020202020204" pitchFamily="34" charset="0"/>
              </a:rPr>
              <a:t>, etc. are called </a:t>
            </a:r>
            <a:r>
              <a:rPr lang="en-US" b="1" i="1" dirty="0">
                <a:solidFill>
                  <a:srgbClr val="000000"/>
                </a:solidFill>
                <a:latin typeface="Arial" panose="020B0604020202020204" pitchFamily="34" charset="0"/>
              </a:rPr>
              <a:t>harmonics</a:t>
            </a:r>
            <a:r>
              <a:rPr lang="en-US" dirty="0">
                <a:solidFill>
                  <a:srgbClr val="000000"/>
                </a:solidFill>
                <a:latin typeface="Arial" panose="020B0604020202020204" pitchFamily="34" charset="0"/>
              </a:rPr>
              <a:t>.</a:t>
            </a:r>
            <a:endParaRPr lang="fr-FR" dirty="0"/>
          </a:p>
        </p:txBody>
      </p:sp>
      <p:pic>
        <p:nvPicPr>
          <p:cNvPr id="2" name="Image 1"/>
          <p:cNvPicPr>
            <a:picLocks noChangeAspect="1"/>
          </p:cNvPicPr>
          <p:nvPr/>
        </p:nvPicPr>
        <p:blipFill>
          <a:blip r:embed="rId4"/>
          <a:stretch>
            <a:fillRect/>
          </a:stretch>
        </p:blipFill>
        <p:spPr>
          <a:xfrm>
            <a:off x="7485016" y="2774694"/>
            <a:ext cx="4305673" cy="3322608"/>
          </a:xfrm>
          <a:prstGeom prst="rect">
            <a:avLst/>
          </a:prstGeom>
        </p:spPr>
      </p:pic>
      <p:sp>
        <p:nvSpPr>
          <p:cNvPr id="3" name="Rectangle 2"/>
          <p:cNvSpPr/>
          <p:nvPr/>
        </p:nvSpPr>
        <p:spPr>
          <a:xfrm>
            <a:off x="4774233" y="588050"/>
            <a:ext cx="3299301" cy="523220"/>
          </a:xfrm>
          <a:prstGeom prst="rect">
            <a:avLst/>
          </a:prstGeom>
        </p:spPr>
        <p:txBody>
          <a:bodyPr wrap="none">
            <a:spAutoFit/>
          </a:bodyPr>
          <a:lstStyle/>
          <a:p>
            <a:r>
              <a:rPr lang="en-US" sz="2800" b="1" dirty="0">
                <a:solidFill>
                  <a:srgbClr val="000000"/>
                </a:solidFill>
                <a:latin typeface="Arial" panose="020B0604020202020204" pitchFamily="34" charset="0"/>
              </a:rPr>
              <a:t>Fourier transform </a:t>
            </a:r>
            <a:endParaRPr lang="fr-FR" sz="2800" b="1" dirty="0"/>
          </a:p>
        </p:txBody>
      </p:sp>
    </p:spTree>
    <p:extLst>
      <p:ext uri="{BB962C8B-B14F-4D97-AF65-F5344CB8AC3E}">
        <p14:creationId xmlns:p14="http://schemas.microsoft.com/office/powerpoint/2010/main" val="296820580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latin typeface="Times New Roman" panose="02020603050405020304" pitchFamily="18" charset="0"/>
                <a:cs typeface="Times New Roman" panose="02020603050405020304" pitchFamily="18" charset="0"/>
              </a:rPr>
              <a:t>Chapitre 4</a:t>
            </a:r>
            <a:endParaRPr lang="fr-FR" b="1" dirty="0">
              <a:latin typeface="Times New Roman" panose="02020603050405020304" pitchFamily="18" charset="0"/>
              <a:cs typeface="Times New Roman" panose="02020603050405020304" pitchFamily="18" charset="0"/>
            </a:endParaRPr>
          </a:p>
        </p:txBody>
      </p:sp>
      <p:sp>
        <p:nvSpPr>
          <p:cNvPr id="4" name="Rectangle 3"/>
          <p:cNvSpPr/>
          <p:nvPr/>
        </p:nvSpPr>
        <p:spPr>
          <a:xfrm>
            <a:off x="3937401" y="3270832"/>
            <a:ext cx="4829143" cy="752065"/>
          </a:xfrm>
          <a:prstGeom prst="rect">
            <a:avLst/>
          </a:prstGeom>
        </p:spPr>
        <p:txBody>
          <a:bodyPr wrap="none">
            <a:spAutoFit/>
          </a:bodyPr>
          <a:lstStyle/>
          <a:p>
            <a:pPr algn="just">
              <a:lnSpc>
                <a:spcPct val="150000"/>
              </a:lnSpc>
              <a:spcBef>
                <a:spcPts val="1200"/>
              </a:spcBef>
              <a:spcAft>
                <a:spcPts val="0"/>
              </a:spcAft>
            </a:pPr>
            <a:r>
              <a:rPr lang="fr-FR" sz="3200" b="1" dirty="0" smtClean="0">
                <a:solidFill>
                  <a:srgbClr val="FF0000"/>
                </a:solidFill>
                <a:latin typeface="Times New Roman" panose="02020603050405020304" pitchFamily="18" charset="0"/>
                <a:ea typeface="Times New Roman" panose="02020603050405020304" pitchFamily="18" charset="0"/>
                <a:cs typeface="Arial" panose="020B0604020202020204" pitchFamily="34" charset="0"/>
              </a:rPr>
              <a:t>MRI image reconstruction</a:t>
            </a:r>
            <a:endParaRPr lang="fr-FR" sz="32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97835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47171" y="1679563"/>
            <a:ext cx="6973990" cy="3899435"/>
          </a:xfrm>
          <a:prstGeom prst="rect">
            <a:avLst/>
          </a:prstGeom>
        </p:spPr>
      </p:pic>
      <p:pic>
        <p:nvPicPr>
          <p:cNvPr id="3" name="Image 2"/>
          <p:cNvPicPr>
            <a:picLocks noChangeAspect="1"/>
          </p:cNvPicPr>
          <p:nvPr/>
        </p:nvPicPr>
        <p:blipFill>
          <a:blip r:embed="rId3"/>
          <a:stretch>
            <a:fillRect/>
          </a:stretch>
        </p:blipFill>
        <p:spPr>
          <a:xfrm>
            <a:off x="7708497" y="722840"/>
            <a:ext cx="3951312" cy="4972481"/>
          </a:xfrm>
          <a:prstGeom prst="rect">
            <a:avLst/>
          </a:prstGeom>
        </p:spPr>
      </p:pic>
    </p:spTree>
    <p:extLst>
      <p:ext uri="{BB962C8B-B14F-4D97-AF65-F5344CB8AC3E}">
        <p14:creationId xmlns:p14="http://schemas.microsoft.com/office/powerpoint/2010/main" val="3665632215"/>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6483216" y="221531"/>
            <a:ext cx="5439544" cy="3391322"/>
          </a:xfrm>
          <a:prstGeom prst="rect">
            <a:avLst/>
          </a:prstGeom>
        </p:spPr>
      </p:pic>
      <p:sp>
        <p:nvSpPr>
          <p:cNvPr id="5" name="Rectangle 4"/>
          <p:cNvSpPr/>
          <p:nvPr/>
        </p:nvSpPr>
        <p:spPr>
          <a:xfrm>
            <a:off x="96520" y="1608371"/>
            <a:ext cx="6096000" cy="1477328"/>
          </a:xfrm>
          <a:prstGeom prst="rect">
            <a:avLst/>
          </a:prstGeom>
        </p:spPr>
        <p:txBody>
          <a:bodyPr>
            <a:spAutoFit/>
          </a:bodyPr>
          <a:lstStyle/>
          <a:p>
            <a:pPr algn="just"/>
            <a:r>
              <a:rPr lang="en-US" b="1" i="1" dirty="0">
                <a:solidFill>
                  <a:srgbClr val="000000"/>
                </a:solidFill>
                <a:latin typeface="Arial" panose="020B0604020202020204" pitchFamily="34" charset="0"/>
              </a:rPr>
              <a:t>Fourier transformation</a:t>
            </a:r>
            <a:r>
              <a:rPr lang="en-US" dirty="0">
                <a:solidFill>
                  <a:srgbClr val="000000"/>
                </a:solidFill>
                <a:latin typeface="Arial" panose="020B0604020202020204" pitchFamily="34" charset="0"/>
              </a:rPr>
              <a:t> is the mathematical procedure connecting </a:t>
            </a:r>
            <a:r>
              <a:rPr lang="en-US" i="1" dirty="0">
                <a:solidFill>
                  <a:srgbClr val="000000"/>
                </a:solidFill>
                <a:latin typeface="Arial" panose="020B0604020202020204" pitchFamily="34" charset="0"/>
              </a:rPr>
              <a:t>s(t)</a:t>
            </a:r>
            <a:r>
              <a:rPr lang="en-US" dirty="0">
                <a:solidFill>
                  <a:srgbClr val="000000"/>
                </a:solidFill>
                <a:latin typeface="Arial" panose="020B0604020202020204" pitchFamily="34" charset="0"/>
              </a:rPr>
              <a:t> and </a:t>
            </a:r>
            <a:r>
              <a:rPr lang="en-US" i="1" dirty="0">
                <a:solidFill>
                  <a:srgbClr val="000000"/>
                </a:solidFill>
                <a:latin typeface="Arial" panose="020B0604020202020204" pitchFamily="34" charset="0"/>
              </a:rPr>
              <a:t>S</a:t>
            </a:r>
            <a:r>
              <a:rPr lang="en-US" dirty="0">
                <a:solidFill>
                  <a:srgbClr val="000000"/>
                </a:solidFill>
                <a:latin typeface="Arial" panose="020B0604020202020204" pitchFamily="34" charset="0"/>
              </a:rPr>
              <a:t>(</a:t>
            </a:r>
            <a:r>
              <a:rPr lang="en-US" i="1" dirty="0">
                <a:solidFill>
                  <a:srgbClr val="000000"/>
                </a:solidFill>
                <a:latin typeface="Arial" panose="020B0604020202020204" pitchFamily="34" charset="0"/>
              </a:rPr>
              <a:t>ω</a:t>
            </a:r>
            <a:r>
              <a:rPr lang="en-US" dirty="0">
                <a:solidFill>
                  <a:srgbClr val="000000"/>
                </a:solidFill>
                <a:latin typeface="Arial" panose="020B0604020202020204" pitchFamily="34" charset="0"/>
              </a:rPr>
              <a:t>). If </a:t>
            </a:r>
            <a:r>
              <a:rPr lang="en-US" i="1" dirty="0">
                <a:solidFill>
                  <a:srgbClr val="000000"/>
                </a:solidFill>
                <a:latin typeface="Arial" panose="020B0604020202020204" pitchFamily="34" charset="0"/>
              </a:rPr>
              <a:t>s(t)</a:t>
            </a:r>
            <a:r>
              <a:rPr lang="en-US" dirty="0">
                <a:solidFill>
                  <a:srgbClr val="000000"/>
                </a:solidFill>
                <a:latin typeface="Arial" panose="020B0604020202020204" pitchFamily="34" charset="0"/>
              </a:rPr>
              <a:t> is specified, </a:t>
            </a:r>
            <a:r>
              <a:rPr lang="en-US" i="1" dirty="0">
                <a:solidFill>
                  <a:srgbClr val="000000"/>
                </a:solidFill>
                <a:latin typeface="Arial" panose="020B0604020202020204" pitchFamily="34" charset="0"/>
              </a:rPr>
              <a:t>S</a:t>
            </a:r>
            <a:r>
              <a:rPr lang="en-US" dirty="0">
                <a:solidFill>
                  <a:srgbClr val="000000"/>
                </a:solidFill>
                <a:latin typeface="Arial" panose="020B0604020202020204" pitchFamily="34" charset="0"/>
              </a:rPr>
              <a:t>(</a:t>
            </a:r>
            <a:r>
              <a:rPr lang="en-US" i="1" dirty="0">
                <a:solidFill>
                  <a:srgbClr val="000000"/>
                </a:solidFill>
                <a:latin typeface="Arial" panose="020B0604020202020204" pitchFamily="34" charset="0"/>
              </a:rPr>
              <a:t>ω</a:t>
            </a:r>
            <a:r>
              <a:rPr lang="en-US" dirty="0">
                <a:solidFill>
                  <a:srgbClr val="000000"/>
                </a:solidFill>
                <a:latin typeface="Arial" panose="020B0604020202020204" pitchFamily="34" charset="0"/>
              </a:rPr>
              <a:t>) may be computed, and vice versa</a:t>
            </a:r>
            <a:r>
              <a:rPr lang="en-US" i="1" dirty="0">
                <a:solidFill>
                  <a:srgbClr val="000000"/>
                </a:solidFill>
                <a:latin typeface="Arial" panose="020B0604020202020204" pitchFamily="34" charset="0"/>
              </a:rPr>
              <a:t>.</a:t>
            </a:r>
            <a:r>
              <a:rPr lang="en-US" dirty="0">
                <a:solidFill>
                  <a:srgbClr val="000000"/>
                </a:solidFill>
                <a:latin typeface="Arial" panose="020B0604020202020204" pitchFamily="34" charset="0"/>
              </a:rPr>
              <a:t> The equations require some knowledge of complex numbers and calculus to make </a:t>
            </a:r>
            <a:r>
              <a:rPr lang="en-US" dirty="0" smtClean="0">
                <a:solidFill>
                  <a:srgbClr val="000000"/>
                </a:solidFill>
                <a:latin typeface="Arial" panose="020B0604020202020204" pitchFamily="34" charset="0"/>
              </a:rPr>
              <a:t>sense:</a:t>
            </a:r>
            <a:r>
              <a:rPr lang="en-US" dirty="0">
                <a:solidFill>
                  <a:srgbClr val="000000"/>
                </a:solidFill>
                <a:latin typeface="Arial" panose="020B0604020202020204" pitchFamily="34" charset="0"/>
              </a:rPr>
              <a:t> </a:t>
            </a:r>
            <a:endParaRPr lang="fr-FR" dirty="0"/>
          </a:p>
        </p:txBody>
      </p:sp>
      <p:pic>
        <p:nvPicPr>
          <p:cNvPr id="6" name="Image 5"/>
          <p:cNvPicPr>
            <a:picLocks noChangeAspect="1"/>
          </p:cNvPicPr>
          <p:nvPr/>
        </p:nvPicPr>
        <p:blipFill>
          <a:blip r:embed="rId3"/>
          <a:stretch>
            <a:fillRect/>
          </a:stretch>
        </p:blipFill>
        <p:spPr>
          <a:xfrm>
            <a:off x="1367597" y="3473420"/>
            <a:ext cx="4458086" cy="693480"/>
          </a:xfrm>
          <a:prstGeom prst="rect">
            <a:avLst/>
          </a:prstGeom>
        </p:spPr>
      </p:pic>
      <p:sp>
        <p:nvSpPr>
          <p:cNvPr id="7" name="Rectangle 6"/>
          <p:cNvSpPr/>
          <p:nvPr/>
        </p:nvSpPr>
        <p:spPr>
          <a:xfrm>
            <a:off x="568173" y="4512818"/>
            <a:ext cx="6211957" cy="369332"/>
          </a:xfrm>
          <a:prstGeom prst="rect">
            <a:avLst/>
          </a:prstGeom>
        </p:spPr>
        <p:txBody>
          <a:bodyPr wrap="none">
            <a:spAutoFit/>
          </a:bodyPr>
          <a:lstStyle/>
          <a:p>
            <a:r>
              <a:rPr lang="en-US" dirty="0" smtClean="0">
                <a:solidFill>
                  <a:srgbClr val="000000"/>
                </a:solidFill>
                <a:latin typeface="Arial" panose="020B0604020202020204" pitchFamily="34" charset="0"/>
              </a:rPr>
              <a:t>The common </a:t>
            </a:r>
            <a:r>
              <a:rPr lang="en-US" dirty="0">
                <a:solidFill>
                  <a:srgbClr val="000000"/>
                </a:solidFill>
                <a:latin typeface="Arial" panose="020B0604020202020204" pitchFamily="34" charset="0"/>
              </a:rPr>
              <a:t>use in RF-pulse design is the </a:t>
            </a:r>
            <a:r>
              <a:rPr lang="en-US" b="1" i="1" dirty="0" err="1">
                <a:solidFill>
                  <a:srgbClr val="000000"/>
                </a:solidFill>
                <a:latin typeface="Arial" panose="020B0604020202020204" pitchFamily="34" charset="0"/>
              </a:rPr>
              <a:t>sinc</a:t>
            </a:r>
            <a:r>
              <a:rPr lang="en-US" b="1" i="1" dirty="0">
                <a:solidFill>
                  <a:srgbClr val="000000"/>
                </a:solidFill>
                <a:latin typeface="Arial" panose="020B0604020202020204" pitchFamily="34" charset="0"/>
              </a:rPr>
              <a:t> </a:t>
            </a:r>
            <a:r>
              <a:rPr lang="en-US" b="1" i="1" dirty="0" smtClean="0">
                <a:solidFill>
                  <a:srgbClr val="000000"/>
                </a:solidFill>
                <a:latin typeface="Arial" panose="020B0604020202020204" pitchFamily="34" charset="0"/>
              </a:rPr>
              <a:t>function:</a:t>
            </a:r>
            <a:r>
              <a:rPr lang="en-US" dirty="0">
                <a:solidFill>
                  <a:srgbClr val="000000"/>
                </a:solidFill>
                <a:latin typeface="Arial" panose="020B0604020202020204" pitchFamily="34" charset="0"/>
              </a:rPr>
              <a:t> </a:t>
            </a:r>
            <a:endParaRPr lang="fr-FR" dirty="0"/>
          </a:p>
        </p:txBody>
      </p:sp>
      <p:pic>
        <p:nvPicPr>
          <p:cNvPr id="8" name="Image 7"/>
          <p:cNvPicPr>
            <a:picLocks noChangeAspect="1"/>
          </p:cNvPicPr>
          <p:nvPr/>
        </p:nvPicPr>
        <p:blipFill>
          <a:blip r:embed="rId4"/>
          <a:stretch>
            <a:fillRect/>
          </a:stretch>
        </p:blipFill>
        <p:spPr>
          <a:xfrm>
            <a:off x="2294204" y="5251531"/>
            <a:ext cx="1710547" cy="600093"/>
          </a:xfrm>
          <a:prstGeom prst="rect">
            <a:avLst/>
          </a:prstGeom>
        </p:spPr>
      </p:pic>
      <p:sp>
        <p:nvSpPr>
          <p:cNvPr id="9" name="Rectangle 8"/>
          <p:cNvSpPr/>
          <p:nvPr/>
        </p:nvSpPr>
        <p:spPr>
          <a:xfrm>
            <a:off x="182535" y="5986448"/>
            <a:ext cx="7294880" cy="646331"/>
          </a:xfrm>
          <a:prstGeom prst="rect">
            <a:avLst/>
          </a:prstGeom>
        </p:spPr>
        <p:txBody>
          <a:bodyPr wrap="square">
            <a:spAutoFit/>
          </a:bodyPr>
          <a:lstStyle/>
          <a:p>
            <a:r>
              <a:rPr lang="en-US" dirty="0">
                <a:solidFill>
                  <a:srgbClr val="000000"/>
                </a:solidFill>
                <a:latin typeface="Arial" panose="020B0604020202020204" pitchFamily="34" charset="0"/>
              </a:rPr>
              <a:t>whose Fourier transform is a uniform band of frequencies, such as those defining a single slice in conventional 2D MR imaging.</a:t>
            </a:r>
            <a:endParaRPr lang="fr-FR" dirty="0"/>
          </a:p>
        </p:txBody>
      </p:sp>
      <p:pic>
        <p:nvPicPr>
          <p:cNvPr id="10" name="Image 9"/>
          <p:cNvPicPr>
            <a:picLocks noChangeAspect="1"/>
          </p:cNvPicPr>
          <p:nvPr/>
        </p:nvPicPr>
        <p:blipFill>
          <a:blip r:embed="rId5"/>
          <a:stretch>
            <a:fillRect/>
          </a:stretch>
        </p:blipFill>
        <p:spPr>
          <a:xfrm>
            <a:off x="7910663" y="3652304"/>
            <a:ext cx="3848433" cy="3360711"/>
          </a:xfrm>
          <a:prstGeom prst="rect">
            <a:avLst/>
          </a:prstGeom>
        </p:spPr>
      </p:pic>
      <p:pic>
        <p:nvPicPr>
          <p:cNvPr id="2" name="Image 1"/>
          <p:cNvPicPr>
            <a:picLocks noChangeAspect="1"/>
          </p:cNvPicPr>
          <p:nvPr/>
        </p:nvPicPr>
        <p:blipFill>
          <a:blip r:embed="rId6"/>
          <a:stretch>
            <a:fillRect/>
          </a:stretch>
        </p:blipFill>
        <p:spPr>
          <a:xfrm>
            <a:off x="6483216" y="87464"/>
            <a:ext cx="5625544" cy="2711395"/>
          </a:xfrm>
          <a:prstGeom prst="rect">
            <a:avLst/>
          </a:prstGeom>
        </p:spPr>
      </p:pic>
    </p:spTree>
    <p:extLst>
      <p:ext uri="{BB962C8B-B14F-4D97-AF65-F5344CB8AC3E}">
        <p14:creationId xmlns:p14="http://schemas.microsoft.com/office/powerpoint/2010/main" val="3070243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b="1" i="1" dirty="0"/>
              <a:t>What are </a:t>
            </a:r>
            <a:r>
              <a:rPr lang="en-US" b="1" i="1" dirty="0" smtClean="0"/>
              <a:t>2D Fourier </a:t>
            </a:r>
            <a:r>
              <a:rPr lang="en-US" b="1" i="1" dirty="0"/>
              <a:t>transforms?</a:t>
            </a:r>
            <a:endParaRPr lang="fr-FR" dirty="0"/>
          </a:p>
        </p:txBody>
      </p:sp>
      <p:sp>
        <p:nvSpPr>
          <p:cNvPr id="3" name="Espace réservé du contenu 2"/>
          <p:cNvSpPr>
            <a:spLocks noGrp="1"/>
          </p:cNvSpPr>
          <p:nvPr>
            <p:ph idx="1"/>
          </p:nvPr>
        </p:nvSpPr>
        <p:spPr>
          <a:xfrm>
            <a:off x="685800" y="2194560"/>
            <a:ext cx="6619240" cy="4024125"/>
          </a:xfrm>
        </p:spPr>
        <p:txBody>
          <a:bodyPr>
            <a:normAutofit fontScale="92500" lnSpcReduction="20000"/>
          </a:bodyPr>
          <a:lstStyle/>
          <a:p>
            <a:pPr marL="0" indent="0" algn="just">
              <a:buNone/>
            </a:pPr>
            <a:r>
              <a:rPr lang="en-US" dirty="0" smtClean="0"/>
              <a:t>The </a:t>
            </a:r>
            <a:r>
              <a:rPr lang="en-US" dirty="0"/>
              <a:t>same idea can be extended into </a:t>
            </a:r>
            <a:r>
              <a:rPr lang="en-US" dirty="0" smtClean="0"/>
              <a:t>2D:</a:t>
            </a:r>
          </a:p>
          <a:p>
            <a:pPr algn="just"/>
            <a:r>
              <a:rPr lang="en-US" dirty="0" smtClean="0"/>
              <a:t>The </a:t>
            </a:r>
            <a:r>
              <a:rPr lang="en-US" dirty="0"/>
              <a:t>diagram to the right shows how a 2D brain image could be decomposed into </a:t>
            </a:r>
            <a:r>
              <a:rPr lang="en-US" b="1" i="1" dirty="0"/>
              <a:t>planar waves</a:t>
            </a:r>
            <a:r>
              <a:rPr lang="en-US" dirty="0"/>
              <a:t> of different amplitudes and frequencies. The sum of these many waves is used to build up a planar </a:t>
            </a:r>
            <a:r>
              <a:rPr lang="en-US" dirty="0" smtClean="0"/>
              <a:t>image.</a:t>
            </a:r>
          </a:p>
          <a:p>
            <a:pPr algn="just"/>
            <a:r>
              <a:rPr lang="en-US" dirty="0" smtClean="0"/>
              <a:t>A </a:t>
            </a:r>
            <a:r>
              <a:rPr lang="en-US" dirty="0"/>
              <a:t>2-dimensional image can be decomposed into a set of planar waves varying in phase, frequency, amplitude, and </a:t>
            </a:r>
            <a:r>
              <a:rPr lang="en-US" dirty="0" smtClean="0"/>
              <a:t>direction.</a:t>
            </a:r>
            <a:endParaRPr lang="en-US" dirty="0"/>
          </a:p>
          <a:p>
            <a:pPr algn="just"/>
            <a:r>
              <a:rPr lang="en-US" dirty="0" smtClean="0"/>
              <a:t>Unlike </a:t>
            </a:r>
            <a:r>
              <a:rPr lang="en-US" dirty="0"/>
              <a:t>linear waves in one dimension, 2D planar waves may occur in any direction across the image (left-to-right, top-to-bottom, at 30°, 129°, etc.) Thus the Fourier summation must include all these angles and directions to represent the full image.</a:t>
            </a:r>
            <a:endParaRPr lang="fr-FR" dirty="0"/>
          </a:p>
        </p:txBody>
      </p:sp>
      <p:pic>
        <p:nvPicPr>
          <p:cNvPr id="4" name="Image 3"/>
          <p:cNvPicPr>
            <a:picLocks noChangeAspect="1"/>
          </p:cNvPicPr>
          <p:nvPr/>
        </p:nvPicPr>
        <p:blipFill>
          <a:blip r:embed="rId2"/>
          <a:stretch>
            <a:fillRect/>
          </a:stretch>
        </p:blipFill>
        <p:spPr>
          <a:xfrm>
            <a:off x="7638164" y="2251820"/>
            <a:ext cx="4045366" cy="4057539"/>
          </a:xfrm>
          <a:prstGeom prst="rect">
            <a:avLst/>
          </a:prstGeom>
        </p:spPr>
      </p:pic>
    </p:spTree>
    <p:extLst>
      <p:ext uri="{BB962C8B-B14F-4D97-AF65-F5344CB8AC3E}">
        <p14:creationId xmlns:p14="http://schemas.microsoft.com/office/powerpoint/2010/main" val="3511013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68407" y="-181337"/>
            <a:ext cx="8610600" cy="1085128"/>
          </a:xfrm>
        </p:spPr>
        <p:txBody>
          <a:bodyPr/>
          <a:lstStyle/>
          <a:p>
            <a:r>
              <a:rPr lang="fr-FR" b="1" dirty="0" smtClean="0"/>
              <a:t>K </a:t>
            </a:r>
            <a:r>
              <a:rPr lang="fr-FR" b="1" dirty="0" err="1" smtClean="0"/>
              <a:t>space</a:t>
            </a:r>
            <a:endParaRPr lang="fr-FR" b="1" dirty="0"/>
          </a:p>
        </p:txBody>
      </p:sp>
      <p:sp>
        <p:nvSpPr>
          <p:cNvPr id="3" name="Espace réservé du contenu 2"/>
          <p:cNvSpPr>
            <a:spLocks noGrp="1"/>
          </p:cNvSpPr>
          <p:nvPr>
            <p:ph idx="1"/>
          </p:nvPr>
        </p:nvSpPr>
        <p:spPr>
          <a:xfrm>
            <a:off x="527613" y="4670385"/>
            <a:ext cx="10820400" cy="2187615"/>
          </a:xfrm>
        </p:spPr>
        <p:txBody>
          <a:bodyPr>
            <a:normAutofit/>
          </a:bodyPr>
          <a:lstStyle/>
          <a:p>
            <a:pPr marL="0" indent="0" algn="just">
              <a:buNone/>
            </a:pPr>
            <a:r>
              <a:rPr lang="en-US" dirty="0"/>
              <a:t>The cells of </a:t>
            </a:r>
            <a:r>
              <a:rPr lang="en-US" i="1" dirty="0"/>
              <a:t>k</a:t>
            </a:r>
            <a:r>
              <a:rPr lang="en-US" dirty="0"/>
              <a:t>-space are commonly displayed on rectangular grid with principal axes </a:t>
            </a:r>
            <a:r>
              <a:rPr lang="en-US" i="1" dirty="0" err="1"/>
              <a:t>kx</a:t>
            </a:r>
            <a:r>
              <a:rPr lang="en-US" dirty="0"/>
              <a:t> and </a:t>
            </a:r>
            <a:r>
              <a:rPr lang="en-US" i="1" dirty="0" err="1"/>
              <a:t>ky</a:t>
            </a:r>
            <a:r>
              <a:rPr lang="en-US" dirty="0" err="1"/>
              <a:t>.</a:t>
            </a:r>
            <a:r>
              <a:rPr lang="en-US" dirty="0"/>
              <a:t> The </a:t>
            </a:r>
            <a:r>
              <a:rPr lang="en-US" i="1" dirty="0" err="1"/>
              <a:t>kx</a:t>
            </a:r>
            <a:r>
              <a:rPr lang="en-US" dirty="0"/>
              <a:t> and </a:t>
            </a:r>
            <a:r>
              <a:rPr lang="en-US" i="1" dirty="0" err="1"/>
              <a:t>ky</a:t>
            </a:r>
            <a:r>
              <a:rPr lang="en-US" dirty="0"/>
              <a:t> axes of </a:t>
            </a:r>
            <a:r>
              <a:rPr lang="en-US" i="1" dirty="0"/>
              <a:t>k</a:t>
            </a:r>
            <a:r>
              <a:rPr lang="en-US" dirty="0"/>
              <a:t>-space correspond to the horizontal (</a:t>
            </a:r>
            <a:r>
              <a:rPr lang="en-US" i="1" dirty="0"/>
              <a:t>x</a:t>
            </a:r>
            <a:r>
              <a:rPr lang="en-US" dirty="0"/>
              <a:t>-) and vertical (</a:t>
            </a:r>
            <a:r>
              <a:rPr lang="en-US" i="1" dirty="0"/>
              <a:t>y</a:t>
            </a:r>
            <a:r>
              <a:rPr lang="en-US" dirty="0"/>
              <a:t>-) axes of the image. The </a:t>
            </a:r>
            <a:r>
              <a:rPr lang="en-US" i="1" dirty="0"/>
              <a:t>k</a:t>
            </a:r>
            <a:r>
              <a:rPr lang="en-US" dirty="0"/>
              <a:t>-axes, however, represent </a:t>
            </a:r>
            <a:r>
              <a:rPr lang="en-US" b="1" i="1" dirty="0"/>
              <a:t>spatial </a:t>
            </a:r>
            <a:r>
              <a:rPr lang="en-US" b="1" i="1" dirty="0" smtClean="0"/>
              <a:t>frequencies</a:t>
            </a:r>
            <a:r>
              <a:rPr lang="en-US" dirty="0" smtClean="0"/>
              <a:t>.</a:t>
            </a:r>
            <a:r>
              <a:rPr lang="en-US" dirty="0"/>
              <a:t> </a:t>
            </a:r>
            <a:r>
              <a:rPr lang="en-US" dirty="0" smtClean="0"/>
              <a:t>Each</a:t>
            </a:r>
            <a:r>
              <a:rPr lang="en-US" dirty="0"/>
              <a:t> </a:t>
            </a:r>
            <a:r>
              <a:rPr lang="en-US" i="1" dirty="0"/>
              <a:t>k</a:t>
            </a:r>
            <a:r>
              <a:rPr lang="en-US" dirty="0"/>
              <a:t>-space point contains spatial frequency and phase information about </a:t>
            </a:r>
            <a:r>
              <a:rPr lang="en-US" i="1" dirty="0"/>
              <a:t>every </a:t>
            </a:r>
            <a:r>
              <a:rPr lang="en-US" dirty="0"/>
              <a:t>pixel in the final image. </a:t>
            </a:r>
            <a:r>
              <a:rPr lang="en-US" dirty="0" smtClean="0"/>
              <a:t>Each </a:t>
            </a:r>
            <a:r>
              <a:rPr lang="en-US" dirty="0"/>
              <a:t>pixel in the image maps to </a:t>
            </a:r>
            <a:r>
              <a:rPr lang="en-US" i="1" dirty="0"/>
              <a:t>every </a:t>
            </a:r>
            <a:r>
              <a:rPr lang="en-US" dirty="0"/>
              <a:t>point in </a:t>
            </a:r>
            <a:r>
              <a:rPr lang="en-US" i="1" dirty="0"/>
              <a:t>k</a:t>
            </a:r>
            <a:r>
              <a:rPr lang="en-US" dirty="0"/>
              <a:t>-space. </a:t>
            </a:r>
            <a:endParaRPr lang="fr-FR" dirty="0"/>
          </a:p>
        </p:txBody>
      </p:sp>
      <p:pic>
        <p:nvPicPr>
          <p:cNvPr id="5" name="Image 4"/>
          <p:cNvPicPr>
            <a:picLocks noChangeAspect="1"/>
          </p:cNvPicPr>
          <p:nvPr/>
        </p:nvPicPr>
        <p:blipFill>
          <a:blip r:embed="rId2"/>
          <a:stretch>
            <a:fillRect/>
          </a:stretch>
        </p:blipFill>
        <p:spPr>
          <a:xfrm>
            <a:off x="2961357" y="1150719"/>
            <a:ext cx="6332102" cy="3011686"/>
          </a:xfrm>
          <a:prstGeom prst="rect">
            <a:avLst/>
          </a:prstGeom>
        </p:spPr>
      </p:pic>
    </p:spTree>
    <p:extLst>
      <p:ext uri="{BB962C8B-B14F-4D97-AF65-F5344CB8AC3E}">
        <p14:creationId xmlns:p14="http://schemas.microsoft.com/office/powerpoint/2010/main" val="3620268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623358" y="2731007"/>
            <a:ext cx="6613239" cy="3765873"/>
          </a:xfrm>
          <a:prstGeom prst="rect">
            <a:avLst/>
          </a:prstGeom>
        </p:spPr>
      </p:pic>
      <p:pic>
        <p:nvPicPr>
          <p:cNvPr id="5" name="Image 4"/>
          <p:cNvPicPr>
            <a:picLocks noChangeAspect="1"/>
          </p:cNvPicPr>
          <p:nvPr/>
        </p:nvPicPr>
        <p:blipFill>
          <a:blip r:embed="rId3"/>
          <a:stretch>
            <a:fillRect/>
          </a:stretch>
        </p:blipFill>
        <p:spPr>
          <a:xfrm>
            <a:off x="3940977" y="1137560"/>
            <a:ext cx="4372168" cy="1261730"/>
          </a:xfrm>
          <a:prstGeom prst="rect">
            <a:avLst/>
          </a:prstGeom>
        </p:spPr>
      </p:pic>
      <p:sp>
        <p:nvSpPr>
          <p:cNvPr id="6" name="Titre 1"/>
          <p:cNvSpPr>
            <a:spLocks noGrp="1"/>
          </p:cNvSpPr>
          <p:nvPr>
            <p:ph type="title"/>
          </p:nvPr>
        </p:nvSpPr>
        <p:spPr>
          <a:xfrm>
            <a:off x="2069939" y="0"/>
            <a:ext cx="8610600" cy="1085128"/>
          </a:xfrm>
        </p:spPr>
        <p:txBody>
          <a:bodyPr/>
          <a:lstStyle/>
          <a:p>
            <a:r>
              <a:rPr lang="fr-FR" b="1" dirty="0" smtClean="0"/>
              <a:t>K </a:t>
            </a:r>
            <a:r>
              <a:rPr lang="fr-FR" b="1" dirty="0" err="1" smtClean="0"/>
              <a:t>space</a:t>
            </a:r>
            <a:endParaRPr lang="fr-FR" b="1" dirty="0"/>
          </a:p>
        </p:txBody>
      </p:sp>
    </p:spTree>
    <p:extLst>
      <p:ext uri="{BB962C8B-B14F-4D97-AF65-F5344CB8AC3E}">
        <p14:creationId xmlns:p14="http://schemas.microsoft.com/office/powerpoint/2010/main" val="3843973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08201" y="154773"/>
            <a:ext cx="3693289" cy="1293028"/>
          </a:xfrm>
        </p:spPr>
        <p:txBody>
          <a:bodyPr/>
          <a:lstStyle/>
          <a:p>
            <a:r>
              <a:rPr lang="fr-FR" b="1" dirty="0"/>
              <a:t>K </a:t>
            </a:r>
            <a:r>
              <a:rPr lang="fr-FR" b="1" dirty="0" err="1"/>
              <a:t>space</a:t>
            </a:r>
            <a:endParaRPr lang="fr-FR" dirty="0"/>
          </a:p>
        </p:txBody>
      </p:sp>
      <p:sp>
        <p:nvSpPr>
          <p:cNvPr id="3" name="Espace réservé du contenu 2"/>
          <p:cNvSpPr>
            <a:spLocks noGrp="1"/>
          </p:cNvSpPr>
          <p:nvPr>
            <p:ph idx="1"/>
          </p:nvPr>
        </p:nvSpPr>
        <p:spPr>
          <a:xfrm>
            <a:off x="245962" y="2057401"/>
            <a:ext cx="7038372" cy="4024125"/>
          </a:xfrm>
        </p:spPr>
        <p:txBody>
          <a:bodyPr>
            <a:normAutofit lnSpcReduction="10000"/>
          </a:bodyPr>
          <a:lstStyle/>
          <a:p>
            <a:pPr algn="just"/>
            <a:r>
              <a:rPr lang="en-US" dirty="0"/>
              <a:t>Points along the </a:t>
            </a:r>
            <a:r>
              <a:rPr lang="en-US" i="1" dirty="0" err="1"/>
              <a:t>kx</a:t>
            </a:r>
            <a:r>
              <a:rPr lang="en-US" dirty="0"/>
              <a:t>-axis represent frequency components along the </a:t>
            </a:r>
            <a:r>
              <a:rPr lang="en-US" i="1" dirty="0"/>
              <a:t>x</a:t>
            </a:r>
            <a:r>
              <a:rPr lang="en-US" dirty="0"/>
              <a:t>-direction of the image. Conversely, points along the </a:t>
            </a:r>
            <a:r>
              <a:rPr lang="en-US" i="1" dirty="0" err="1"/>
              <a:t>ky</a:t>
            </a:r>
            <a:r>
              <a:rPr lang="en-US" dirty="0"/>
              <a:t>-axis reflect frequency components along the </a:t>
            </a:r>
            <a:r>
              <a:rPr lang="en-US" i="1" dirty="0"/>
              <a:t>y</a:t>
            </a:r>
            <a:r>
              <a:rPr lang="en-US" dirty="0"/>
              <a:t>-direction of the image. The k-space image of a square block whose sides are aligned with the x- and y-axes would look like the top image (right</a:t>
            </a:r>
            <a:r>
              <a:rPr lang="en-US" dirty="0" smtClean="0"/>
              <a:t>).</a:t>
            </a:r>
          </a:p>
          <a:p>
            <a:pPr algn="just"/>
            <a:r>
              <a:rPr lang="en-US" dirty="0"/>
              <a:t>If the block were rotated by 45º, the dominant spatial frequencies corresponding to the edges of the block would now be oriented at a 45º angle to the </a:t>
            </a:r>
            <a:r>
              <a:rPr lang="en-US" i="1" dirty="0" err="1"/>
              <a:t>kx</a:t>
            </a:r>
            <a:r>
              <a:rPr lang="en-US" dirty="0"/>
              <a:t>- and </a:t>
            </a:r>
            <a:r>
              <a:rPr lang="en-US" i="1" dirty="0" err="1"/>
              <a:t>ky</a:t>
            </a:r>
            <a:r>
              <a:rPr lang="en-US" dirty="0"/>
              <a:t>-axes. The relation between angle of the planar image waves and </a:t>
            </a:r>
            <a:r>
              <a:rPr lang="en-US" i="1" dirty="0"/>
              <a:t>k</a:t>
            </a:r>
            <a:r>
              <a:rPr lang="en-US" dirty="0"/>
              <a:t>-space location is shown below.</a:t>
            </a:r>
            <a:endParaRPr lang="fr-FR" dirty="0"/>
          </a:p>
        </p:txBody>
      </p:sp>
      <p:pic>
        <p:nvPicPr>
          <p:cNvPr id="5" name="Image 4"/>
          <p:cNvPicPr>
            <a:picLocks noChangeAspect="1"/>
          </p:cNvPicPr>
          <p:nvPr/>
        </p:nvPicPr>
        <p:blipFill>
          <a:blip r:embed="rId2"/>
          <a:stretch>
            <a:fillRect/>
          </a:stretch>
        </p:blipFill>
        <p:spPr>
          <a:xfrm>
            <a:off x="7690007" y="2089339"/>
            <a:ext cx="3772227" cy="4160881"/>
          </a:xfrm>
          <a:prstGeom prst="rect">
            <a:avLst/>
          </a:prstGeom>
        </p:spPr>
      </p:pic>
    </p:spTree>
    <p:extLst>
      <p:ext uri="{BB962C8B-B14F-4D97-AF65-F5344CB8AC3E}">
        <p14:creationId xmlns:p14="http://schemas.microsoft.com/office/powerpoint/2010/main" val="3341469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97061" y="1573386"/>
            <a:ext cx="10820400" cy="1054068"/>
          </a:xfrm>
        </p:spPr>
        <p:txBody>
          <a:bodyPr>
            <a:normAutofit fontScale="92500" lnSpcReduction="20000"/>
          </a:bodyPr>
          <a:lstStyle/>
          <a:p>
            <a:pPr marL="0" indent="0" algn="just">
              <a:buNone/>
            </a:pPr>
            <a:r>
              <a:rPr lang="en-US" dirty="0"/>
              <a:t>Real images will</a:t>
            </a:r>
            <a:r>
              <a:rPr lang="en-US" dirty="0" smtClean="0"/>
              <a:t>, </a:t>
            </a:r>
            <a:r>
              <a:rPr lang="en-US" dirty="0"/>
              <a:t>have frequency components in all directions, resulting in a "galaxy"-like appearance of k-space. A bright "star" at a particular location in </a:t>
            </a:r>
            <a:r>
              <a:rPr lang="en-US" i="1" dirty="0"/>
              <a:t>k</a:t>
            </a:r>
            <a:r>
              <a:rPr lang="en-US" dirty="0"/>
              <a:t>-space implies that the spatial frequencies that point represents are making a positive contribution to final image.</a:t>
            </a:r>
            <a:endParaRPr lang="fr-FR" dirty="0"/>
          </a:p>
        </p:txBody>
      </p:sp>
      <p:sp>
        <p:nvSpPr>
          <p:cNvPr id="4" name="Titre 1"/>
          <p:cNvSpPr>
            <a:spLocks noGrp="1"/>
          </p:cNvSpPr>
          <p:nvPr>
            <p:ph type="title"/>
          </p:nvPr>
        </p:nvSpPr>
        <p:spPr>
          <a:xfrm>
            <a:off x="2069939" y="0"/>
            <a:ext cx="8610600" cy="1085128"/>
          </a:xfrm>
        </p:spPr>
        <p:txBody>
          <a:bodyPr/>
          <a:lstStyle/>
          <a:p>
            <a:r>
              <a:rPr lang="fr-FR" b="1" dirty="0" smtClean="0"/>
              <a:t>K </a:t>
            </a:r>
            <a:r>
              <a:rPr lang="fr-FR" b="1" dirty="0" err="1" smtClean="0"/>
              <a:t>space</a:t>
            </a:r>
            <a:endParaRPr lang="fr-FR" b="1" dirty="0"/>
          </a:p>
        </p:txBody>
      </p:sp>
      <p:pic>
        <p:nvPicPr>
          <p:cNvPr id="5" name="Image 4"/>
          <p:cNvPicPr>
            <a:picLocks noChangeAspect="1"/>
          </p:cNvPicPr>
          <p:nvPr/>
        </p:nvPicPr>
        <p:blipFill>
          <a:blip r:embed="rId2"/>
          <a:stretch>
            <a:fillRect/>
          </a:stretch>
        </p:blipFill>
        <p:spPr>
          <a:xfrm>
            <a:off x="597061" y="3015101"/>
            <a:ext cx="5556185" cy="3478296"/>
          </a:xfrm>
          <a:prstGeom prst="rect">
            <a:avLst/>
          </a:prstGeom>
        </p:spPr>
      </p:pic>
      <p:pic>
        <p:nvPicPr>
          <p:cNvPr id="6" name="Image 5"/>
          <p:cNvPicPr>
            <a:picLocks noChangeAspect="1"/>
          </p:cNvPicPr>
          <p:nvPr/>
        </p:nvPicPr>
        <p:blipFill>
          <a:blip r:embed="rId3"/>
          <a:stretch>
            <a:fillRect/>
          </a:stretch>
        </p:blipFill>
        <p:spPr>
          <a:xfrm>
            <a:off x="6375239" y="2980273"/>
            <a:ext cx="5467824" cy="3513124"/>
          </a:xfrm>
          <a:prstGeom prst="rect">
            <a:avLst/>
          </a:prstGeom>
        </p:spPr>
      </p:pic>
    </p:spTree>
    <p:extLst>
      <p:ext uri="{BB962C8B-B14F-4D97-AF65-F5344CB8AC3E}">
        <p14:creationId xmlns:p14="http://schemas.microsoft.com/office/powerpoint/2010/main" val="1723261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K </a:t>
            </a:r>
            <a:r>
              <a:rPr lang="fr-FR" b="1" dirty="0" err="1"/>
              <a:t>space</a:t>
            </a:r>
            <a:endParaRPr lang="fr-FR" dirty="0"/>
          </a:p>
        </p:txBody>
      </p:sp>
      <p:sp>
        <p:nvSpPr>
          <p:cNvPr id="3" name="Espace réservé du contenu 2"/>
          <p:cNvSpPr>
            <a:spLocks noGrp="1"/>
          </p:cNvSpPr>
          <p:nvPr>
            <p:ph idx="1"/>
          </p:nvPr>
        </p:nvSpPr>
        <p:spPr/>
        <p:txBody>
          <a:bodyPr/>
          <a:lstStyle/>
          <a:p>
            <a:pPr algn="just"/>
            <a:r>
              <a:rPr lang="en-US" dirty="0"/>
              <a:t>The data to fill </a:t>
            </a:r>
            <a:r>
              <a:rPr lang="en-US" i="1" dirty="0"/>
              <a:t>k</a:t>
            </a:r>
            <a:r>
              <a:rPr lang="en-US" dirty="0"/>
              <a:t>-space is taken directly from the MR signal but can be acquired in any order. The dominant method for filling </a:t>
            </a:r>
            <a:r>
              <a:rPr lang="en-US" i="1" dirty="0"/>
              <a:t>k</a:t>
            </a:r>
            <a:r>
              <a:rPr lang="en-US" dirty="0"/>
              <a:t>-space over the last 30 years has been the line-by-line </a:t>
            </a:r>
            <a:r>
              <a:rPr lang="en-US" b="1" i="1" dirty="0"/>
              <a:t>Cartesian</a:t>
            </a:r>
            <a:r>
              <a:rPr lang="en-US" dirty="0"/>
              <a:t> </a:t>
            </a:r>
            <a:r>
              <a:rPr lang="en-US" b="1" i="1" dirty="0"/>
              <a:t>method.</a:t>
            </a:r>
            <a:r>
              <a:rPr lang="en-US" dirty="0"/>
              <a:t> Today spiral and </a:t>
            </a:r>
            <a:r>
              <a:rPr lang="en-US" dirty="0" smtClean="0"/>
              <a:t>radially </a:t>
            </a:r>
            <a:r>
              <a:rPr lang="en-US" dirty="0"/>
              <a:t>oriented trajectories are becoming more popular. </a:t>
            </a:r>
            <a:endParaRPr lang="en-US" dirty="0" smtClean="0"/>
          </a:p>
          <a:p>
            <a:pPr algn="just"/>
            <a:r>
              <a:rPr lang="en-US" dirty="0"/>
              <a:t>In the Cartesian method each digitized echo completely fills a line of </a:t>
            </a:r>
            <a:r>
              <a:rPr lang="en-US" i="1" dirty="0"/>
              <a:t>k</a:t>
            </a:r>
            <a:r>
              <a:rPr lang="en-US" dirty="0"/>
              <a:t>-space. The echo signal is recorded in quadrature, so each k-space point contains </a:t>
            </a:r>
            <a:r>
              <a:rPr lang="en-US" i="1" dirty="0"/>
              <a:t>real</a:t>
            </a:r>
            <a:r>
              <a:rPr lang="en-US" dirty="0"/>
              <a:t> and </a:t>
            </a:r>
            <a:r>
              <a:rPr lang="en-US" i="1" dirty="0"/>
              <a:t>imaginary</a:t>
            </a:r>
            <a:r>
              <a:rPr lang="en-US" dirty="0"/>
              <a:t> components. The </a:t>
            </a:r>
            <a:r>
              <a:rPr lang="en-US" i="1" dirty="0"/>
              <a:t>k</a:t>
            </a:r>
            <a:r>
              <a:rPr lang="en-US" dirty="0"/>
              <a:t>-space values on the left side of each row are obtained early in the evolution of the echo, while those on the right side are obtained later.  The center of the echo (and hence largest values) occur near the middle of each row of </a:t>
            </a:r>
            <a:r>
              <a:rPr lang="en-US" i="1" dirty="0"/>
              <a:t>k</a:t>
            </a:r>
            <a:r>
              <a:rPr lang="en-US" dirty="0"/>
              <a:t>-space.</a:t>
            </a:r>
            <a:endParaRPr lang="fr-FR" dirty="0"/>
          </a:p>
        </p:txBody>
      </p:sp>
    </p:spTree>
    <p:extLst>
      <p:ext uri="{BB962C8B-B14F-4D97-AF65-F5344CB8AC3E}">
        <p14:creationId xmlns:p14="http://schemas.microsoft.com/office/powerpoint/2010/main" val="2086821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FOV and </a:t>
            </a:r>
            <a:r>
              <a:rPr lang="fr-FR" b="1" i="1" dirty="0"/>
              <a:t>k</a:t>
            </a:r>
            <a:r>
              <a:rPr lang="fr-FR" b="1" dirty="0"/>
              <a:t>-</a:t>
            </a:r>
            <a:r>
              <a:rPr lang="fr-FR" b="1" dirty="0" err="1"/>
              <a:t>space</a:t>
            </a:r>
            <a:r>
              <a:rPr lang="fr-FR" b="1" dirty="0"/>
              <a:t/>
            </a:r>
            <a:br>
              <a:rPr lang="fr-FR" b="1" dirty="0"/>
            </a:br>
            <a:endParaRPr lang="fr-FR" dirty="0"/>
          </a:p>
        </p:txBody>
      </p:sp>
      <p:pic>
        <p:nvPicPr>
          <p:cNvPr id="4" name="Image 3"/>
          <p:cNvPicPr>
            <a:picLocks noChangeAspect="1"/>
          </p:cNvPicPr>
          <p:nvPr/>
        </p:nvPicPr>
        <p:blipFill>
          <a:blip r:embed="rId2"/>
          <a:stretch>
            <a:fillRect/>
          </a:stretch>
        </p:blipFill>
        <p:spPr>
          <a:xfrm>
            <a:off x="533763" y="2229917"/>
            <a:ext cx="2981083" cy="3040310"/>
          </a:xfrm>
          <a:prstGeom prst="rect">
            <a:avLst/>
          </a:prstGeom>
        </p:spPr>
      </p:pic>
      <p:pic>
        <p:nvPicPr>
          <p:cNvPr id="5" name="Image 4"/>
          <p:cNvPicPr>
            <a:picLocks noChangeAspect="1"/>
          </p:cNvPicPr>
          <p:nvPr/>
        </p:nvPicPr>
        <p:blipFill>
          <a:blip r:embed="rId3"/>
          <a:stretch>
            <a:fillRect/>
          </a:stretch>
        </p:blipFill>
        <p:spPr>
          <a:xfrm>
            <a:off x="3790239" y="2110452"/>
            <a:ext cx="7468069" cy="3890838"/>
          </a:xfrm>
          <a:prstGeom prst="rect">
            <a:avLst/>
          </a:prstGeom>
        </p:spPr>
      </p:pic>
    </p:spTree>
    <p:extLst>
      <p:ext uri="{BB962C8B-B14F-4D97-AF65-F5344CB8AC3E}">
        <p14:creationId xmlns:p14="http://schemas.microsoft.com/office/powerpoint/2010/main" val="385654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419" y="114860"/>
            <a:ext cx="1585562" cy="461665"/>
          </a:xfrm>
          <a:prstGeom prst="rect">
            <a:avLst/>
          </a:prstGeom>
        </p:spPr>
        <p:txBody>
          <a:bodyPr wrap="square">
            <a:spAutoFit/>
          </a:bodyPr>
          <a:lstStyle/>
          <a:p>
            <a:r>
              <a:rPr lang="fr-FR" sz="2400" b="1" dirty="0">
                <a:latin typeface="Times New Roman" panose="02020603050405020304" pitchFamily="18" charset="0"/>
                <a:ea typeface="Times New Roman" panose="02020603050405020304" pitchFamily="18" charset="0"/>
              </a:rPr>
              <a:t>Interface</a:t>
            </a:r>
            <a:endParaRPr lang="fr-FR" sz="2400" dirty="0"/>
          </a:p>
        </p:txBody>
      </p:sp>
      <p:pic>
        <p:nvPicPr>
          <p:cNvPr id="5" name="Image 4"/>
          <p:cNvPicPr/>
          <p:nvPr/>
        </p:nvPicPr>
        <p:blipFill>
          <a:blip r:embed="rId2"/>
          <a:stretch>
            <a:fillRect/>
          </a:stretch>
        </p:blipFill>
        <p:spPr>
          <a:xfrm>
            <a:off x="1746981" y="238323"/>
            <a:ext cx="9914646" cy="6743140"/>
          </a:xfrm>
          <a:prstGeom prst="rect">
            <a:avLst/>
          </a:prstGeom>
        </p:spPr>
      </p:pic>
    </p:spTree>
    <p:extLst>
      <p:ext uri="{BB962C8B-B14F-4D97-AF65-F5344CB8AC3E}">
        <p14:creationId xmlns:p14="http://schemas.microsoft.com/office/powerpoint/2010/main" val="20273942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5648" y="2121253"/>
            <a:ext cx="5012803" cy="4487891"/>
          </a:xfrm>
        </p:spPr>
        <p:txBody>
          <a:bodyPr>
            <a:normAutofit fontScale="92500" lnSpcReduction="20000"/>
          </a:bodyPr>
          <a:lstStyle/>
          <a:p>
            <a:pPr algn="just"/>
            <a:r>
              <a:rPr lang="en-US" dirty="0"/>
              <a:t>Image reconstruction is a mathematical process performed by the computer. It transforms the data collected during the acquisition phase into an image. We can think of reconstruction as the process of sorting the signals collected during the acquisition and then delivering them to the appropriate image pixels. The mathematical process used is known as </a:t>
            </a:r>
            <a:r>
              <a:rPr lang="en-US" i="1" dirty="0"/>
              <a:t>Fourier transformation</a:t>
            </a:r>
            <a:r>
              <a:rPr lang="en-US" dirty="0"/>
              <a:t>. </a:t>
            </a:r>
            <a:endParaRPr lang="en-US" dirty="0" smtClean="0"/>
          </a:p>
          <a:p>
            <a:pPr algn="just"/>
            <a:r>
              <a:rPr lang="en-US" dirty="0" smtClean="0"/>
              <a:t>The </a:t>
            </a:r>
            <a:r>
              <a:rPr lang="en-US" dirty="0"/>
              <a:t>MR image formation process subdivides a section of the patient’s body into a set of slices and then each slice is cut into rows and columns to form a matrix of individual tissue voxels.</a:t>
            </a:r>
            <a:endParaRPr lang="fr-FR" dirty="0"/>
          </a:p>
        </p:txBody>
      </p:sp>
      <p:pic>
        <p:nvPicPr>
          <p:cNvPr id="4" name="Image 3"/>
          <p:cNvPicPr>
            <a:picLocks noChangeAspect="1"/>
          </p:cNvPicPr>
          <p:nvPr/>
        </p:nvPicPr>
        <p:blipFill>
          <a:blip r:embed="rId2"/>
          <a:stretch>
            <a:fillRect/>
          </a:stretch>
        </p:blipFill>
        <p:spPr>
          <a:xfrm>
            <a:off x="5418995" y="1496993"/>
            <a:ext cx="6406473" cy="5061215"/>
          </a:xfrm>
          <a:prstGeom prst="rect">
            <a:avLst/>
          </a:prstGeom>
        </p:spPr>
      </p:pic>
      <p:sp>
        <p:nvSpPr>
          <p:cNvPr id="5" name="Titre 1"/>
          <p:cNvSpPr txBox="1">
            <a:spLocks/>
          </p:cNvSpPr>
          <p:nvPr/>
        </p:nvSpPr>
        <p:spPr>
          <a:xfrm>
            <a:off x="1794076" y="83396"/>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fr-FR" b="1" dirty="0" smtClean="0"/>
              <a:t>introduction</a:t>
            </a:r>
            <a:endParaRPr lang="fr-FR" b="1" dirty="0"/>
          </a:p>
        </p:txBody>
      </p:sp>
    </p:spTree>
    <p:extLst>
      <p:ext uri="{BB962C8B-B14F-4D97-AF65-F5344CB8AC3E}">
        <p14:creationId xmlns:p14="http://schemas.microsoft.com/office/powerpoint/2010/main" val="3329730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0" y="138112"/>
            <a:ext cx="2958353" cy="1124211"/>
          </a:xfrm>
        </p:spPr>
        <p:txBody>
          <a:bodyPr>
            <a:normAutofit/>
          </a:bodyPr>
          <a:lstStyle/>
          <a:p>
            <a:pPr marL="0" indent="0">
              <a:buNone/>
            </a:pPr>
            <a:r>
              <a:rPr lang="fr-FR" sz="1800" dirty="0" smtClean="0"/>
              <a:t> </a:t>
            </a:r>
            <a:r>
              <a:rPr lang="fr-FR" sz="1800" dirty="0"/>
              <a:t>Interface permettant de choisir le protocole selon le type d’examen</a:t>
            </a:r>
          </a:p>
        </p:txBody>
      </p:sp>
      <p:pic>
        <p:nvPicPr>
          <p:cNvPr id="6" name="Image 5"/>
          <p:cNvPicPr/>
          <p:nvPr/>
        </p:nvPicPr>
        <p:blipFill>
          <a:blip r:embed="rId2"/>
          <a:stretch>
            <a:fillRect/>
          </a:stretch>
        </p:blipFill>
        <p:spPr>
          <a:xfrm>
            <a:off x="3005137" y="138112"/>
            <a:ext cx="9186863" cy="6581775"/>
          </a:xfrm>
          <a:prstGeom prst="rect">
            <a:avLst/>
          </a:prstGeom>
        </p:spPr>
      </p:pic>
      <p:sp>
        <p:nvSpPr>
          <p:cNvPr id="2" name="Rectangle 1"/>
          <p:cNvSpPr/>
          <p:nvPr/>
        </p:nvSpPr>
        <p:spPr>
          <a:xfrm>
            <a:off x="183649" y="1893388"/>
            <a:ext cx="2591054" cy="3831818"/>
          </a:xfrm>
          <a:prstGeom prst="rect">
            <a:avLst/>
          </a:prstGeom>
        </p:spPr>
        <p:txBody>
          <a:bodyPr wrap="square">
            <a:spAutoFit/>
          </a:bodyPr>
          <a:lstStyle/>
          <a:p>
            <a:pPr algn="just">
              <a:lnSpc>
                <a:spcPct val="150000"/>
              </a:lnSpc>
              <a:spcAft>
                <a:spcPts val="1000"/>
              </a:spcAft>
            </a:pPr>
            <a:r>
              <a:rPr lang="fr-FR" dirty="0">
                <a:latin typeface="Times New Roman" panose="02020603050405020304" pitchFamily="18" charset="0"/>
                <a:ea typeface="Times New Roman" panose="02020603050405020304" pitchFamily="18" charset="0"/>
                <a:cs typeface="Arial" panose="020B0604020202020204" pitchFamily="34" charset="0"/>
              </a:rPr>
              <a:t>Il choisit le protocole selon le type d’examen, s’il s’agit d’un examen cérébral il doit sélectionner le bouton ‘Head</a:t>
            </a:r>
            <a:r>
              <a:rPr lang="fr-FR" dirty="0" smtClean="0">
                <a:latin typeface="Times New Roman" panose="02020603050405020304" pitchFamily="18" charset="0"/>
                <a:ea typeface="Times New Roman" panose="02020603050405020304" pitchFamily="18" charset="0"/>
                <a:cs typeface="Arial" panose="020B0604020202020204" pitchFamily="34" charset="0"/>
              </a:rPr>
              <a:t>’, </a:t>
            </a:r>
            <a:r>
              <a:rPr lang="fr-FR" dirty="0">
                <a:latin typeface="Times New Roman" panose="02020603050405020304" pitchFamily="18" charset="0"/>
                <a:ea typeface="Times New Roman" panose="02020603050405020304" pitchFamily="18" charset="0"/>
                <a:cs typeface="Arial" panose="020B0604020202020204" pitchFamily="34" charset="0"/>
              </a:rPr>
              <a:t>s’il s’agit d’un examen abdominal il doit sélectionner le bouton ‘Abdomen’…etc. </a:t>
            </a:r>
            <a:endParaRPr lang="fr-FR" sz="1600" dirty="0">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30425844"/>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p:nvPr/>
        </p:nvPicPr>
        <p:blipFill>
          <a:blip r:embed="rId2"/>
          <a:stretch>
            <a:fillRect/>
          </a:stretch>
        </p:blipFill>
        <p:spPr>
          <a:xfrm>
            <a:off x="3303699" y="66677"/>
            <a:ext cx="8888301" cy="6697196"/>
          </a:xfrm>
          <a:prstGeom prst="rect">
            <a:avLst/>
          </a:prstGeom>
        </p:spPr>
      </p:pic>
      <p:sp>
        <p:nvSpPr>
          <p:cNvPr id="6" name="Rectangle 5"/>
          <p:cNvSpPr/>
          <p:nvPr/>
        </p:nvSpPr>
        <p:spPr>
          <a:xfrm>
            <a:off x="310773" y="1845840"/>
            <a:ext cx="2257616" cy="923330"/>
          </a:xfrm>
          <a:prstGeom prst="rect">
            <a:avLst/>
          </a:prstGeom>
        </p:spPr>
        <p:txBody>
          <a:bodyPr wrap="square">
            <a:spAutoFit/>
          </a:bodyPr>
          <a:lstStyle/>
          <a:p>
            <a:r>
              <a:rPr lang="fr-FR" dirty="0">
                <a:latin typeface="Times New Roman" panose="02020603050405020304" pitchFamily="18" charset="0"/>
                <a:ea typeface="Times New Roman" panose="02020603050405020304" pitchFamily="18" charset="0"/>
              </a:rPr>
              <a:t>Zoom de la liste de protocole pour les images cérébrales</a:t>
            </a:r>
            <a:endParaRPr lang="fr-FR" dirty="0"/>
          </a:p>
        </p:txBody>
      </p:sp>
    </p:spTree>
    <p:extLst>
      <p:ext uri="{BB962C8B-B14F-4D97-AF65-F5344CB8AC3E}">
        <p14:creationId xmlns:p14="http://schemas.microsoft.com/office/powerpoint/2010/main" val="2217558474"/>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a:blip r:embed="rId2"/>
          <a:stretch>
            <a:fillRect/>
          </a:stretch>
        </p:blipFill>
        <p:spPr>
          <a:xfrm rot="5400000">
            <a:off x="3700882" y="742529"/>
            <a:ext cx="6952131" cy="5467072"/>
          </a:xfrm>
          <a:prstGeom prst="rect">
            <a:avLst/>
          </a:prstGeom>
        </p:spPr>
      </p:pic>
      <p:sp>
        <p:nvSpPr>
          <p:cNvPr id="2" name="Rectangle 1"/>
          <p:cNvSpPr/>
          <p:nvPr/>
        </p:nvSpPr>
        <p:spPr>
          <a:xfrm>
            <a:off x="712694" y="2450958"/>
            <a:ext cx="2389927" cy="923330"/>
          </a:xfrm>
          <a:prstGeom prst="rect">
            <a:avLst/>
          </a:prstGeom>
        </p:spPr>
        <p:txBody>
          <a:bodyPr wrap="square">
            <a:spAutoFit/>
          </a:bodyPr>
          <a:lstStyle/>
          <a:p>
            <a:r>
              <a:rPr lang="fr-FR" dirty="0">
                <a:latin typeface="Times New Roman" panose="02020603050405020304" pitchFamily="18" charset="0"/>
                <a:ea typeface="Times New Roman" panose="02020603050405020304" pitchFamily="18" charset="0"/>
              </a:rPr>
              <a:t>Séquences utilisées par l’appareil pendant un examen cérébral.</a:t>
            </a:r>
            <a:endParaRPr lang="fr-FR" dirty="0"/>
          </a:p>
        </p:txBody>
      </p:sp>
    </p:spTree>
    <p:extLst>
      <p:ext uri="{BB962C8B-B14F-4D97-AF65-F5344CB8AC3E}">
        <p14:creationId xmlns:p14="http://schemas.microsoft.com/office/powerpoint/2010/main" val="40514255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a:blip r:embed="rId2"/>
          <a:stretch>
            <a:fillRect/>
          </a:stretch>
        </p:blipFill>
        <p:spPr>
          <a:xfrm>
            <a:off x="3114675" y="-12324"/>
            <a:ext cx="8960784" cy="6870324"/>
          </a:xfrm>
          <a:prstGeom prst="rect">
            <a:avLst/>
          </a:prstGeom>
        </p:spPr>
      </p:pic>
      <p:sp>
        <p:nvSpPr>
          <p:cNvPr id="2" name="Rectangle 1"/>
          <p:cNvSpPr/>
          <p:nvPr/>
        </p:nvSpPr>
        <p:spPr>
          <a:xfrm>
            <a:off x="121023" y="2030070"/>
            <a:ext cx="2877671" cy="1200329"/>
          </a:xfrm>
          <a:prstGeom prst="rect">
            <a:avLst/>
          </a:prstGeom>
        </p:spPr>
        <p:txBody>
          <a:bodyPr wrap="square">
            <a:spAutoFit/>
          </a:bodyPr>
          <a:lstStyle/>
          <a:p>
            <a:r>
              <a:rPr lang="fr-FR" dirty="0">
                <a:latin typeface="Times New Roman" panose="02020603050405020304" pitchFamily="18" charset="0"/>
                <a:ea typeface="Times New Roman" panose="02020603050405020304" pitchFamily="18" charset="0"/>
              </a:rPr>
              <a:t>Types d’antennes </a:t>
            </a:r>
            <a:r>
              <a:rPr lang="fr-FR" dirty="0" smtClean="0">
                <a:latin typeface="Times New Roman" panose="02020603050405020304" pitchFamily="18" charset="0"/>
                <a:ea typeface="Times New Roman" panose="02020603050405020304" pitchFamily="18" charset="0"/>
              </a:rPr>
              <a:t>radiofréquences </a:t>
            </a:r>
            <a:r>
              <a:rPr lang="fr-FR" dirty="0">
                <a:latin typeface="Times New Roman" panose="02020603050405020304" pitchFamily="18" charset="0"/>
                <a:ea typeface="Times New Roman" panose="02020603050405020304" pitchFamily="18" charset="0"/>
              </a:rPr>
              <a:t>sélectionnées à partir de l’interface</a:t>
            </a:r>
            <a:endParaRPr lang="fr-FR" dirty="0"/>
          </a:p>
        </p:txBody>
      </p:sp>
    </p:spTree>
    <p:extLst>
      <p:ext uri="{BB962C8B-B14F-4D97-AF65-F5344CB8AC3E}">
        <p14:creationId xmlns:p14="http://schemas.microsoft.com/office/powerpoint/2010/main" val="36007186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06055" y="1851952"/>
            <a:ext cx="6358360" cy="4271056"/>
          </a:xfrm>
        </p:spPr>
        <p:txBody>
          <a:bodyPr>
            <a:normAutofit/>
          </a:bodyPr>
          <a:lstStyle/>
          <a:p>
            <a:pPr marL="0" indent="0" algn="just">
              <a:buNone/>
            </a:pPr>
            <a:r>
              <a:rPr lang="en-US" dirty="0" smtClean="0"/>
              <a:t>The signals in MR imaging arise from multiple voxels, often from an entire slice recorded all at once. These </a:t>
            </a:r>
            <a:r>
              <a:rPr lang="en-US" dirty="0"/>
              <a:t>voxels contain different materials with different spin densities and relaxation times. Furthermore, the main magnetic field (</a:t>
            </a:r>
            <a:r>
              <a:rPr lang="en-US" b="1" dirty="0"/>
              <a:t>Bo</a:t>
            </a:r>
            <a:r>
              <a:rPr lang="en-US" dirty="0"/>
              <a:t>) has often been purposely distorted by the use of gradients to change the frequency and phase of protons as a function of spatial position. The resulting total MR signal is thus the sum of thousands of FIDs and echoes arising from individual voxels with different amplitudes, frequencies, and phases.</a:t>
            </a:r>
          </a:p>
          <a:p>
            <a:endParaRPr lang="fr-FR" dirty="0"/>
          </a:p>
        </p:txBody>
      </p:sp>
      <p:pic>
        <p:nvPicPr>
          <p:cNvPr id="5" name="Image 4"/>
          <p:cNvPicPr>
            <a:picLocks noChangeAspect="1"/>
          </p:cNvPicPr>
          <p:nvPr/>
        </p:nvPicPr>
        <p:blipFill>
          <a:blip r:embed="rId2"/>
          <a:stretch>
            <a:fillRect/>
          </a:stretch>
        </p:blipFill>
        <p:spPr>
          <a:xfrm>
            <a:off x="7581417" y="2215589"/>
            <a:ext cx="3672495" cy="2669565"/>
          </a:xfrm>
          <a:prstGeom prst="rect">
            <a:avLst/>
          </a:prstGeom>
        </p:spPr>
      </p:pic>
      <p:sp>
        <p:nvSpPr>
          <p:cNvPr id="7" name="Titre 1"/>
          <p:cNvSpPr>
            <a:spLocks noGrp="1"/>
          </p:cNvSpPr>
          <p:nvPr>
            <p:ph type="title"/>
          </p:nvPr>
        </p:nvSpPr>
        <p:spPr>
          <a:xfrm>
            <a:off x="2832366" y="243512"/>
            <a:ext cx="8610600" cy="1293028"/>
          </a:xfrm>
        </p:spPr>
        <p:txBody>
          <a:bodyPr/>
          <a:lstStyle/>
          <a:p>
            <a:r>
              <a:rPr lang="en-US" b="1" dirty="0"/>
              <a:t>Image reconstruction</a:t>
            </a:r>
            <a:endParaRPr lang="fr-FR" b="1" dirty="0"/>
          </a:p>
        </p:txBody>
      </p:sp>
    </p:spTree>
    <p:extLst>
      <p:ext uri="{BB962C8B-B14F-4D97-AF65-F5344CB8AC3E}">
        <p14:creationId xmlns:p14="http://schemas.microsoft.com/office/powerpoint/2010/main" val="320914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6292" y="2133925"/>
            <a:ext cx="5606006" cy="3014911"/>
          </a:xfrm>
        </p:spPr>
        <p:txBody>
          <a:bodyPr>
            <a:normAutofit fontScale="92500"/>
          </a:bodyPr>
          <a:lstStyle/>
          <a:p>
            <a:pPr marL="0" indent="0" algn="just">
              <a:buNone/>
            </a:pPr>
            <a:r>
              <a:rPr lang="en-US" dirty="0" smtClean="0"/>
              <a:t>Sorting </a:t>
            </a:r>
            <a:r>
              <a:rPr lang="en-US" dirty="0"/>
              <a:t>out this huge array of overlapping and interfering signals might seem impossible, but a number of very clever techniques have been developed to do just that. Such methods include </a:t>
            </a:r>
            <a:r>
              <a:rPr lang="en-US" dirty="0" smtClean="0"/>
              <a:t>frequency-encoding</a:t>
            </a:r>
            <a:r>
              <a:rPr lang="en-US" dirty="0"/>
              <a:t> </a:t>
            </a:r>
            <a:r>
              <a:rPr lang="en-US" dirty="0" smtClean="0"/>
              <a:t>and phase-encoding.</a:t>
            </a:r>
          </a:p>
          <a:p>
            <a:pPr marL="0" indent="0" algn="just">
              <a:buNone/>
            </a:pPr>
            <a:r>
              <a:rPr lang="en-US" dirty="0" smtClean="0"/>
              <a:t>Fourier </a:t>
            </a:r>
            <a:r>
              <a:rPr lang="en-US" dirty="0"/>
              <a:t>transform methods also allow the data to be sorted out according to differences in frequency and accumulated phase.  </a:t>
            </a:r>
            <a:endParaRPr lang="fr-FR" dirty="0">
              <a:latin typeface="Times New Roman" panose="02020603050405020304" pitchFamily="18" charset="0"/>
              <a:cs typeface="Times New Roman" panose="02020603050405020304" pitchFamily="18" charset="0"/>
            </a:endParaRPr>
          </a:p>
          <a:p>
            <a:endParaRPr lang="fr-FR" dirty="0"/>
          </a:p>
        </p:txBody>
      </p:sp>
      <p:pic>
        <p:nvPicPr>
          <p:cNvPr id="4" name="Image 3"/>
          <p:cNvPicPr>
            <a:picLocks noChangeAspect="1"/>
          </p:cNvPicPr>
          <p:nvPr/>
        </p:nvPicPr>
        <p:blipFill>
          <a:blip r:embed="rId2"/>
          <a:stretch>
            <a:fillRect/>
          </a:stretch>
        </p:blipFill>
        <p:spPr>
          <a:xfrm>
            <a:off x="6227178" y="1720769"/>
            <a:ext cx="5419044" cy="3572720"/>
          </a:xfrm>
          <a:prstGeom prst="rect">
            <a:avLst/>
          </a:prstGeom>
        </p:spPr>
      </p:pic>
      <p:sp>
        <p:nvSpPr>
          <p:cNvPr id="7" name="Titre 1"/>
          <p:cNvSpPr>
            <a:spLocks noGrp="1"/>
          </p:cNvSpPr>
          <p:nvPr>
            <p:ph type="title"/>
          </p:nvPr>
        </p:nvSpPr>
        <p:spPr>
          <a:xfrm>
            <a:off x="2832366" y="243512"/>
            <a:ext cx="8610600" cy="1293028"/>
          </a:xfrm>
        </p:spPr>
        <p:txBody>
          <a:bodyPr/>
          <a:lstStyle/>
          <a:p>
            <a:r>
              <a:rPr lang="en-US" b="1" dirty="0"/>
              <a:t>Image reconstruction</a:t>
            </a:r>
            <a:endParaRPr lang="fr-FR" b="1" dirty="0"/>
          </a:p>
        </p:txBody>
      </p:sp>
      <p:sp>
        <p:nvSpPr>
          <p:cNvPr id="6" name="Rectangle 5"/>
          <p:cNvSpPr/>
          <p:nvPr/>
        </p:nvSpPr>
        <p:spPr>
          <a:xfrm>
            <a:off x="536292" y="5468429"/>
            <a:ext cx="10906674" cy="646331"/>
          </a:xfrm>
          <a:prstGeom prst="rect">
            <a:avLst/>
          </a:prstGeom>
        </p:spPr>
        <p:txBody>
          <a:bodyPr wrap="square">
            <a:spAutoFit/>
          </a:bodyPr>
          <a:lstStyle/>
          <a:p>
            <a:pPr algn="just"/>
            <a:r>
              <a:rPr lang="en-US" dirty="0">
                <a:solidFill>
                  <a:srgbClr val="000000"/>
                </a:solidFill>
                <a:latin typeface="Arial" panose="020B0604020202020204" pitchFamily="34" charset="0"/>
              </a:rPr>
              <a:t>A typical MR scan may contain over 4 million voxels, each generating its own tiny MR signal. With such a huge array to analyze, how does the scanner possibly sort out where each signal is coming from? </a:t>
            </a:r>
            <a:endParaRPr lang="fr-FR" dirty="0"/>
          </a:p>
        </p:txBody>
      </p:sp>
    </p:spTree>
    <p:extLst>
      <p:ext uri="{BB962C8B-B14F-4D97-AF65-F5344CB8AC3E}">
        <p14:creationId xmlns:p14="http://schemas.microsoft.com/office/powerpoint/2010/main" val="3124336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30324" y="446074"/>
            <a:ext cx="8610600" cy="1293028"/>
          </a:xfrm>
        </p:spPr>
        <p:txBody>
          <a:bodyPr/>
          <a:lstStyle/>
          <a:p>
            <a:r>
              <a:rPr lang="fr-FR" b="1" dirty="0"/>
              <a:t>Spatial </a:t>
            </a:r>
            <a:r>
              <a:rPr lang="fr-FR" b="1" dirty="0" err="1"/>
              <a:t>Encoding</a:t>
            </a:r>
            <a:endParaRPr lang="fr-FR" b="1" dirty="0"/>
          </a:p>
        </p:txBody>
      </p:sp>
      <p:sp>
        <p:nvSpPr>
          <p:cNvPr id="3" name="Espace réservé du contenu 2"/>
          <p:cNvSpPr>
            <a:spLocks noGrp="1"/>
          </p:cNvSpPr>
          <p:nvPr>
            <p:ph idx="1"/>
          </p:nvPr>
        </p:nvSpPr>
        <p:spPr>
          <a:xfrm>
            <a:off x="597528" y="2580928"/>
            <a:ext cx="6470745" cy="2828308"/>
          </a:xfrm>
        </p:spPr>
        <p:txBody>
          <a:bodyPr/>
          <a:lstStyle/>
          <a:p>
            <a:pPr algn="just"/>
            <a:r>
              <a:rPr lang="en-US" dirty="0"/>
              <a:t>Spatial encoding is the process by which MRI acquires information about the location of protons (typically hydrogen nuclei) within the body to create a spatial map or image</a:t>
            </a:r>
            <a:r>
              <a:rPr lang="en-US" dirty="0" smtClean="0"/>
              <a:t>.</a:t>
            </a:r>
          </a:p>
          <a:p>
            <a:pPr algn="just"/>
            <a:r>
              <a:rPr lang="en-US" dirty="0"/>
              <a:t>There are three different types of spatial encoding: </a:t>
            </a:r>
            <a:r>
              <a:rPr lang="en-US" b="1" dirty="0"/>
              <a:t>slice selective excitation, frequency encoding, and phase encoding.</a:t>
            </a:r>
            <a:endParaRPr lang="fr-FR" b="1" dirty="0"/>
          </a:p>
        </p:txBody>
      </p:sp>
      <p:pic>
        <p:nvPicPr>
          <p:cNvPr id="12" name="Image 11"/>
          <p:cNvPicPr>
            <a:picLocks noChangeAspect="1"/>
          </p:cNvPicPr>
          <p:nvPr/>
        </p:nvPicPr>
        <p:blipFill>
          <a:blip r:embed="rId2"/>
          <a:stretch>
            <a:fillRect/>
          </a:stretch>
        </p:blipFill>
        <p:spPr>
          <a:xfrm>
            <a:off x="7805195" y="2205435"/>
            <a:ext cx="3155789" cy="3336120"/>
          </a:xfrm>
          <a:prstGeom prst="rect">
            <a:avLst/>
          </a:prstGeom>
        </p:spPr>
      </p:pic>
    </p:spTree>
    <p:extLst>
      <p:ext uri="{BB962C8B-B14F-4D97-AF65-F5344CB8AC3E}">
        <p14:creationId xmlns:p14="http://schemas.microsoft.com/office/powerpoint/2010/main" val="641811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09372" y="608900"/>
            <a:ext cx="2924198" cy="523220"/>
          </a:xfrm>
          <a:prstGeom prst="rect">
            <a:avLst/>
          </a:prstGeom>
        </p:spPr>
        <p:txBody>
          <a:bodyPr wrap="none">
            <a:spAutoFit/>
          </a:bodyPr>
          <a:lstStyle/>
          <a:p>
            <a:r>
              <a:rPr lang="fr-FR" sz="2800" b="1" dirty="0"/>
              <a:t>Slice </a:t>
            </a:r>
            <a:r>
              <a:rPr lang="fr-FR" sz="2800" b="1" dirty="0" err="1"/>
              <a:t>Selection</a:t>
            </a:r>
            <a:r>
              <a:rPr lang="fr-FR" sz="2800" b="1" dirty="0"/>
              <a:t> </a:t>
            </a:r>
            <a:r>
              <a:rPr lang="fr-FR" b="1" dirty="0"/>
              <a:t> </a:t>
            </a:r>
            <a:r>
              <a:rPr lang="fr-FR" b="1" dirty="0">
                <a:solidFill>
                  <a:srgbClr val="000000"/>
                </a:solidFill>
                <a:latin typeface="Times New Roman" panose="02020603050405020304" pitchFamily="18" charset="0"/>
                <a:ea typeface="Times New Roman" panose="02020603050405020304" pitchFamily="18" charset="0"/>
              </a:rPr>
              <a:t> </a:t>
            </a:r>
            <a:endParaRPr lang="fr-FR" dirty="0"/>
          </a:p>
        </p:txBody>
      </p:sp>
      <p:pic>
        <p:nvPicPr>
          <p:cNvPr id="9" name="Image 8"/>
          <p:cNvPicPr/>
          <p:nvPr/>
        </p:nvPicPr>
        <p:blipFill>
          <a:blip r:embed="rId2"/>
          <a:stretch>
            <a:fillRect/>
          </a:stretch>
        </p:blipFill>
        <p:spPr>
          <a:xfrm>
            <a:off x="3383290" y="3576577"/>
            <a:ext cx="2353895" cy="2594782"/>
          </a:xfrm>
          <a:prstGeom prst="rect">
            <a:avLst/>
          </a:prstGeom>
        </p:spPr>
      </p:pic>
      <p:pic>
        <p:nvPicPr>
          <p:cNvPr id="10" name="Image 9"/>
          <p:cNvPicPr/>
          <p:nvPr/>
        </p:nvPicPr>
        <p:blipFill>
          <a:blip r:embed="rId3"/>
          <a:stretch>
            <a:fillRect/>
          </a:stretch>
        </p:blipFill>
        <p:spPr>
          <a:xfrm>
            <a:off x="7048682" y="3507129"/>
            <a:ext cx="3144755" cy="2654705"/>
          </a:xfrm>
          <a:prstGeom prst="rect">
            <a:avLst/>
          </a:prstGeom>
        </p:spPr>
      </p:pic>
      <p:sp>
        <p:nvSpPr>
          <p:cNvPr id="2" name="Rectangle 1"/>
          <p:cNvSpPr/>
          <p:nvPr/>
        </p:nvSpPr>
        <p:spPr>
          <a:xfrm>
            <a:off x="732244" y="1844256"/>
            <a:ext cx="10583937" cy="1200329"/>
          </a:xfrm>
          <a:prstGeom prst="rect">
            <a:avLst/>
          </a:prstGeom>
        </p:spPr>
        <p:txBody>
          <a:bodyPr wrap="square">
            <a:spAutoFit/>
          </a:bodyPr>
          <a:lstStyle/>
          <a:p>
            <a:pPr algn="just"/>
            <a:r>
              <a:rPr lang="en-US" dirty="0"/>
              <a:t>The first gradient </a:t>
            </a:r>
            <a:r>
              <a:rPr lang="en-US" dirty="0" smtClean="0"/>
              <a:t>action (</a:t>
            </a:r>
            <a:r>
              <a:rPr lang="en-US" dirty="0" err="1" smtClean="0"/>
              <a:t>Gz</a:t>
            </a:r>
            <a:r>
              <a:rPr lang="en-US" dirty="0" smtClean="0"/>
              <a:t>) </a:t>
            </a:r>
            <a:r>
              <a:rPr lang="en-US" dirty="0"/>
              <a:t>in a cycle defines the location and thickness of the tissue slice to be imaged. We will illustrate the procedure for a conventional </a:t>
            </a:r>
            <a:r>
              <a:rPr lang="en-US" dirty="0" err="1"/>
              <a:t>transaxial</a:t>
            </a:r>
            <a:r>
              <a:rPr lang="en-US" dirty="0"/>
              <a:t> slice orientation. Other orientations, such as sagittal, coronal, and angled combinations, are created by interchanging and combining gradient directions.</a:t>
            </a:r>
            <a:endParaRPr lang="fr-FR" dirty="0"/>
          </a:p>
        </p:txBody>
      </p:sp>
    </p:spTree>
    <p:extLst>
      <p:ext uri="{BB962C8B-B14F-4D97-AF65-F5344CB8AC3E}">
        <p14:creationId xmlns:p14="http://schemas.microsoft.com/office/powerpoint/2010/main" val="26223957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a:blip r:embed="rId2"/>
          <a:stretch>
            <a:fillRect/>
          </a:stretch>
        </p:blipFill>
        <p:spPr>
          <a:xfrm>
            <a:off x="6470248" y="537548"/>
            <a:ext cx="5567083" cy="6118411"/>
          </a:xfrm>
          <a:prstGeom prst="rect">
            <a:avLst/>
          </a:prstGeom>
        </p:spPr>
      </p:pic>
      <p:sp>
        <p:nvSpPr>
          <p:cNvPr id="2" name="Rectangle 1"/>
          <p:cNvSpPr/>
          <p:nvPr/>
        </p:nvSpPr>
        <p:spPr>
          <a:xfrm>
            <a:off x="334070" y="1386196"/>
            <a:ext cx="6136178" cy="5078313"/>
          </a:xfrm>
          <a:prstGeom prst="rect">
            <a:avLst/>
          </a:prstGeom>
        </p:spPr>
        <p:txBody>
          <a:bodyPr wrap="square">
            <a:spAutoFit/>
          </a:bodyPr>
          <a:lstStyle/>
          <a:p>
            <a:pPr algn="just"/>
            <a:r>
              <a:rPr lang="en-US" dirty="0"/>
              <a:t>Two steps are required to uniquely excite a slice in 2D MR imaging: </a:t>
            </a:r>
            <a:endParaRPr lang="en-US" dirty="0" smtClean="0"/>
          </a:p>
          <a:p>
            <a:pPr algn="just"/>
            <a:r>
              <a:rPr lang="en-US" b="1" dirty="0" smtClean="0"/>
              <a:t>1. Slice-Selective </a:t>
            </a:r>
            <a:r>
              <a:rPr lang="en-US" b="1" dirty="0"/>
              <a:t>RF Pulse: </a:t>
            </a:r>
            <a:r>
              <a:rPr lang="en-US" dirty="0"/>
              <a:t>To select a particular slice, a slice-selective RF pulse is applied. This pulse is tuned to a specific frequency that corresponds to the desired slice thickness. The RF pulse is usually applied perpendicular to the direction of the main magnetic field (B0), which is typically aligned with the </a:t>
            </a:r>
            <a:r>
              <a:rPr lang="en-US" dirty="0" smtClean="0"/>
              <a:t>z-axis.</a:t>
            </a:r>
          </a:p>
          <a:p>
            <a:pPr algn="just"/>
            <a:r>
              <a:rPr lang="en-US" b="1" dirty="0" smtClean="0"/>
              <a:t>2. Slice-Selective </a:t>
            </a:r>
            <a:r>
              <a:rPr lang="en-US" b="1" dirty="0"/>
              <a:t>Gradient: </a:t>
            </a:r>
            <a:r>
              <a:rPr lang="en-US" dirty="0"/>
              <a:t>Along with the slice-selective RF pulse, a gradient magnetic </a:t>
            </a:r>
            <a:r>
              <a:rPr lang="en-US" dirty="0" smtClean="0"/>
              <a:t>field (</a:t>
            </a:r>
            <a:r>
              <a:rPr lang="en-US" dirty="0" err="1" smtClean="0"/>
              <a:t>Gz</a:t>
            </a:r>
            <a:r>
              <a:rPr lang="en-US" dirty="0" smtClean="0"/>
              <a:t>) </a:t>
            </a:r>
            <a:r>
              <a:rPr lang="en-US" dirty="0"/>
              <a:t>is applied in the z-axis direction. This gradient field is superimposed on the main magnetic field, causing a variation in magnetic field strength along the z-axis. The gradient field varies linearly, with the highest field strength at one end of the desired slice and the lowest field strength at the other end</a:t>
            </a:r>
            <a:r>
              <a:rPr lang="en-US" dirty="0" smtClean="0"/>
              <a:t>.</a:t>
            </a:r>
          </a:p>
          <a:p>
            <a:pPr algn="just"/>
            <a:r>
              <a:rPr lang="en-US" b="1" dirty="0"/>
              <a:t>The combination of steps (1) and (2) insures that only protons within the chosen slice are </a:t>
            </a:r>
            <a:r>
              <a:rPr lang="en-US" b="1" dirty="0" smtClean="0"/>
              <a:t>excited.</a:t>
            </a:r>
            <a:endParaRPr lang="en-US" b="1" dirty="0"/>
          </a:p>
        </p:txBody>
      </p:sp>
      <p:sp>
        <p:nvSpPr>
          <p:cNvPr id="6" name="Rectangle 5"/>
          <p:cNvSpPr/>
          <p:nvPr/>
        </p:nvSpPr>
        <p:spPr>
          <a:xfrm>
            <a:off x="8803241" y="187349"/>
            <a:ext cx="2701381" cy="523220"/>
          </a:xfrm>
          <a:prstGeom prst="rect">
            <a:avLst/>
          </a:prstGeom>
        </p:spPr>
        <p:txBody>
          <a:bodyPr wrap="none">
            <a:spAutoFit/>
          </a:bodyPr>
          <a:lstStyle/>
          <a:p>
            <a:r>
              <a:rPr lang="fr-FR" sz="2800" b="1" dirty="0"/>
              <a:t>Slice </a:t>
            </a:r>
            <a:r>
              <a:rPr lang="fr-FR" sz="2800" b="1" dirty="0" err="1"/>
              <a:t>Selection</a:t>
            </a:r>
            <a:endParaRPr lang="fr-FR" sz="2800" dirty="0"/>
          </a:p>
        </p:txBody>
      </p:sp>
    </p:spTree>
    <p:extLst>
      <p:ext uri="{BB962C8B-B14F-4D97-AF65-F5344CB8AC3E}">
        <p14:creationId xmlns:p14="http://schemas.microsoft.com/office/powerpoint/2010/main" val="402481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334070" y="1386196"/>
                <a:ext cx="6136178" cy="5078313"/>
              </a:xfrm>
              <a:prstGeom prst="rect">
                <a:avLst/>
              </a:prstGeom>
            </p:spPr>
            <p:txBody>
              <a:bodyPr wrap="square">
                <a:spAutoFit/>
              </a:bodyPr>
              <a:lstStyle/>
              <a:p>
                <a:pPr algn="just"/>
                <a:r>
                  <a:rPr lang="en-US" dirty="0" smtClean="0"/>
                  <a:t>Each slice has a different center frequency </a:t>
                </a:r>
                <a14:m>
                  <m:oMath xmlns:m="http://schemas.openxmlformats.org/officeDocument/2006/math">
                    <m:sSub>
                      <m:sSubPr>
                        <m:ctrlPr>
                          <a:rPr lang="en-US" i="1">
                            <a:latin typeface="Cambria Math" panose="02040503050406030204" pitchFamily="18" charset="0"/>
                          </a:rPr>
                        </m:ctrlPr>
                      </m:sSubPr>
                      <m:e>
                        <m:r>
                          <m:rPr>
                            <m:nor/>
                          </m:rPr>
                          <a:rPr lang="en-US" i="1" dirty="0">
                            <a:latin typeface="Times New Roman" panose="02020603050405020304" pitchFamily="18" charset="0"/>
                            <a:cs typeface="Times New Roman" panose="02020603050405020304" pitchFamily="18" charset="0"/>
                          </a:rPr>
                          <m:t>υ</m:t>
                        </m:r>
                      </m:e>
                      <m:sub>
                        <m:r>
                          <a:rPr lang="fr-FR" i="1" dirty="0">
                            <a:latin typeface="Cambria Math" panose="02040503050406030204" pitchFamily="18" charset="0"/>
                            <a:cs typeface="Times New Roman" panose="02020603050405020304" pitchFamily="18" charset="0"/>
                          </a:rPr>
                          <m:t>𝑐</m:t>
                        </m:r>
                      </m:sub>
                    </m:sSub>
                  </m:oMath>
                </a14:m>
                <a:r>
                  <a:rPr lang="en-US" dirty="0"/>
                  <a:t> determined by its position (</a:t>
                </a:r>
                <a:r>
                  <a:rPr lang="en-US" i="1" dirty="0"/>
                  <a:t>z</a:t>
                </a:r>
                <a:r>
                  <a:rPr lang="en-US" dirty="0"/>
                  <a:t>) along the slice-select gradient (</a:t>
                </a:r>
                <a:r>
                  <a:rPr lang="en-US" i="1" dirty="0" err="1"/>
                  <a:t>Gss</a:t>
                </a:r>
                <a:r>
                  <a:rPr lang="en-US" dirty="0"/>
                  <a:t>), given by </a:t>
                </a:r>
                <a:endParaRPr lang="en-US" dirty="0" smtClean="0"/>
              </a:p>
              <a:p>
                <a:pPr algn="just"/>
                <a:endParaRPr lang="en-US" dirty="0"/>
              </a:p>
              <a:p>
                <a:pPr algn="ctr"/>
                <a14:m>
                  <m:oMath xmlns:m="http://schemas.openxmlformats.org/officeDocument/2006/math">
                    <m:sSub>
                      <m:sSubPr>
                        <m:ctrlPr>
                          <a:rPr lang="en-US" i="1">
                            <a:latin typeface="Cambria Math" panose="02040503050406030204" pitchFamily="18" charset="0"/>
                          </a:rPr>
                        </m:ctrlPr>
                      </m:sSubPr>
                      <m:e>
                        <m:r>
                          <m:rPr>
                            <m:nor/>
                          </m:rPr>
                          <a:rPr lang="en-US" i="1" dirty="0">
                            <a:latin typeface="Times New Roman" panose="02020603050405020304" pitchFamily="18" charset="0"/>
                            <a:cs typeface="Times New Roman" panose="02020603050405020304" pitchFamily="18" charset="0"/>
                          </a:rPr>
                          <m:t>υ</m:t>
                        </m:r>
                      </m:e>
                      <m:sub>
                        <m:r>
                          <a:rPr lang="fr-FR" b="0" i="1" dirty="0" smtClean="0">
                            <a:latin typeface="Cambria Math" panose="02040503050406030204" pitchFamily="18" charset="0"/>
                            <a:cs typeface="Times New Roman" panose="02020603050405020304" pitchFamily="18" charset="0"/>
                          </a:rPr>
                          <m:t>𝑐</m:t>
                        </m:r>
                      </m:sub>
                    </m:sSub>
                  </m:oMath>
                </a14:m>
                <a:r>
                  <a:rPr lang="en-US" i="1" dirty="0"/>
                  <a:t> =  γ(Bo + </a:t>
                </a:r>
                <a:r>
                  <a:rPr lang="en-US" i="1" dirty="0" err="1"/>
                  <a:t>z•Gss</a:t>
                </a:r>
                <a:r>
                  <a:rPr lang="en-US" i="1" dirty="0"/>
                  <a:t>) = </a:t>
                </a:r>
                <a14:m>
                  <m:oMath xmlns:m="http://schemas.openxmlformats.org/officeDocument/2006/math">
                    <m:sSub>
                      <m:sSubPr>
                        <m:ctrlPr>
                          <a:rPr lang="en-US" i="1">
                            <a:latin typeface="Cambria Math" panose="02040503050406030204" pitchFamily="18" charset="0"/>
                          </a:rPr>
                        </m:ctrlPr>
                      </m:sSubPr>
                      <m:e>
                        <m:r>
                          <m:rPr>
                            <m:nor/>
                          </m:rPr>
                          <a:rPr lang="en-US" i="1" dirty="0">
                            <a:latin typeface="Times New Roman" panose="02020603050405020304" pitchFamily="18" charset="0"/>
                            <a:cs typeface="Times New Roman" panose="02020603050405020304" pitchFamily="18" charset="0"/>
                          </a:rPr>
                          <m:t>υ</m:t>
                        </m:r>
                      </m:e>
                      <m:sub>
                        <m:r>
                          <a:rPr lang="fr-FR" i="1" dirty="0">
                            <a:latin typeface="Cambria Math" panose="02040503050406030204" pitchFamily="18" charset="0"/>
                            <a:cs typeface="Times New Roman" panose="02020603050405020304" pitchFamily="18" charset="0"/>
                          </a:rPr>
                          <m:t>0</m:t>
                        </m:r>
                      </m:sub>
                    </m:sSub>
                  </m:oMath>
                </a14:m>
                <a:r>
                  <a:rPr lang="en-US" i="1" dirty="0"/>
                  <a:t> + </a:t>
                </a:r>
                <a:r>
                  <a:rPr lang="en-US" i="1" dirty="0" err="1" smtClean="0"/>
                  <a:t>γ•z•Gss</a:t>
                </a:r>
                <a:endParaRPr lang="en-US" i="1" dirty="0" smtClean="0"/>
              </a:p>
              <a:p>
                <a:pPr algn="ctr"/>
                <a:endParaRPr lang="en-US" dirty="0"/>
              </a:p>
              <a:p>
                <a:pPr algn="just"/>
                <a:r>
                  <a:rPr lang="en-US" dirty="0"/>
                  <a:t>where </a:t>
                </a:r>
                <a:r>
                  <a:rPr lang="en-US" i="1" dirty="0"/>
                  <a:t>Bo</a:t>
                </a:r>
                <a:r>
                  <a:rPr lang="en-US" dirty="0"/>
                  <a:t> is the main magnetic field strength and </a:t>
                </a:r>
                <a14:m>
                  <m:oMath xmlns:m="http://schemas.openxmlformats.org/officeDocument/2006/math">
                    <m:sSub>
                      <m:sSubPr>
                        <m:ctrlPr>
                          <a:rPr lang="en-US" i="1">
                            <a:latin typeface="Cambria Math" panose="02040503050406030204" pitchFamily="18" charset="0"/>
                          </a:rPr>
                        </m:ctrlPr>
                      </m:sSubPr>
                      <m:e>
                        <m:r>
                          <m:rPr>
                            <m:nor/>
                          </m:rPr>
                          <a:rPr lang="en-US" i="1" dirty="0">
                            <a:latin typeface="Times New Roman" panose="02020603050405020304" pitchFamily="18" charset="0"/>
                            <a:cs typeface="Times New Roman" panose="02020603050405020304" pitchFamily="18" charset="0"/>
                          </a:rPr>
                          <m:t>υ</m:t>
                        </m:r>
                      </m:e>
                      <m:sub>
                        <m:r>
                          <a:rPr lang="fr-FR" b="0" i="1" dirty="0" smtClean="0">
                            <a:latin typeface="Cambria Math" panose="02040503050406030204" pitchFamily="18" charset="0"/>
                            <a:cs typeface="Times New Roman" panose="02020603050405020304" pitchFamily="18" charset="0"/>
                          </a:rPr>
                          <m:t>0</m:t>
                        </m:r>
                      </m:sub>
                    </m:sSub>
                  </m:oMath>
                </a14:m>
                <a:r>
                  <a:rPr lang="en-US" dirty="0"/>
                  <a:t> is its corresponding </a:t>
                </a:r>
                <a:r>
                  <a:rPr lang="en-US" dirty="0" err="1"/>
                  <a:t>Larmor</a:t>
                </a:r>
                <a:r>
                  <a:rPr lang="en-US" dirty="0"/>
                  <a:t> frequency.</a:t>
                </a:r>
              </a:p>
              <a:p>
                <a:pPr algn="just"/>
                <a:r>
                  <a:rPr lang="en-US" dirty="0"/>
                  <a:t>Each slice has a finite width (</a:t>
                </a:r>
                <a:r>
                  <a:rPr lang="en-US" i="1" dirty="0" err="1"/>
                  <a:t>Δz</a:t>
                </a:r>
                <a:r>
                  <a:rPr lang="en-US" dirty="0"/>
                  <a:t>) and so it contains a range of frequencies (</a:t>
                </a:r>
                <a:r>
                  <a:rPr lang="en-US" i="1" dirty="0"/>
                  <a:t>Δ</a:t>
                </a:r>
                <a14:m>
                  <m:oMath xmlns:m="http://schemas.openxmlformats.org/officeDocument/2006/math">
                    <m:r>
                      <m:rPr>
                        <m:nor/>
                      </m:rPr>
                      <a:rPr lang="en-US" i="1" dirty="0">
                        <a:latin typeface="Times New Roman" panose="02020603050405020304" pitchFamily="18" charset="0"/>
                        <a:cs typeface="Times New Roman" panose="02020603050405020304" pitchFamily="18" charset="0"/>
                      </a:rPr>
                      <m:t>υ</m:t>
                    </m:r>
                  </m:oMath>
                </a14:m>
                <a:r>
                  <a:rPr lang="en-US" dirty="0"/>
                  <a:t>) centered around </a:t>
                </a:r>
                <a14:m>
                  <m:oMath xmlns:m="http://schemas.openxmlformats.org/officeDocument/2006/math">
                    <m:sSub>
                      <m:sSubPr>
                        <m:ctrlPr>
                          <a:rPr lang="en-US" i="1">
                            <a:latin typeface="Cambria Math" panose="02040503050406030204" pitchFamily="18" charset="0"/>
                          </a:rPr>
                        </m:ctrlPr>
                      </m:sSubPr>
                      <m:e>
                        <m:r>
                          <m:rPr>
                            <m:nor/>
                          </m:rPr>
                          <a:rPr lang="en-US" i="1" dirty="0">
                            <a:latin typeface="Times New Roman" panose="02020603050405020304" pitchFamily="18" charset="0"/>
                            <a:cs typeface="Times New Roman" panose="02020603050405020304" pitchFamily="18" charset="0"/>
                          </a:rPr>
                          <m:t>υ</m:t>
                        </m:r>
                      </m:e>
                      <m:sub>
                        <m:r>
                          <a:rPr lang="fr-FR" i="1" dirty="0">
                            <a:latin typeface="Cambria Math" panose="02040503050406030204" pitchFamily="18" charset="0"/>
                            <a:cs typeface="Times New Roman" panose="02020603050405020304" pitchFamily="18" charset="0"/>
                          </a:rPr>
                          <m:t>𝑐</m:t>
                        </m:r>
                      </m:sub>
                    </m:sSub>
                  </m:oMath>
                </a14:m>
                <a:r>
                  <a:rPr lang="en-US" dirty="0"/>
                  <a:t>. These quantities are related by the equation </a:t>
                </a:r>
                <a:endParaRPr lang="en-US" dirty="0" smtClean="0"/>
              </a:p>
              <a:p>
                <a:pPr algn="just"/>
                <a:endParaRPr lang="en-US" dirty="0"/>
              </a:p>
              <a:p>
                <a:pPr algn="ctr"/>
                <a:r>
                  <a:rPr lang="en-US" i="1" dirty="0" smtClean="0"/>
                  <a:t>Δ</a:t>
                </a:r>
                <a:r>
                  <a:rPr lang="el-GR" i="1" dirty="0" smtClean="0">
                    <a:latin typeface="Times New Roman" panose="02020603050405020304" pitchFamily="18" charset="0"/>
                    <a:cs typeface="Times New Roman" panose="02020603050405020304" pitchFamily="18" charset="0"/>
                  </a:rPr>
                  <a:t>υ</a:t>
                </a:r>
                <a:r>
                  <a:rPr lang="en-US" dirty="0"/>
                  <a:t> = </a:t>
                </a:r>
                <a:r>
                  <a:rPr lang="en-US" i="1" dirty="0"/>
                  <a:t>γ • </a:t>
                </a:r>
                <a:r>
                  <a:rPr lang="en-US" i="1" dirty="0" err="1"/>
                  <a:t>Gss</a:t>
                </a:r>
                <a:r>
                  <a:rPr lang="en-US" i="1" dirty="0"/>
                  <a:t> • </a:t>
                </a:r>
                <a:r>
                  <a:rPr lang="en-US" i="1" dirty="0" err="1" smtClean="0"/>
                  <a:t>Δz</a:t>
                </a:r>
                <a:endParaRPr lang="en-US" i="1" dirty="0" smtClean="0"/>
              </a:p>
              <a:p>
                <a:pPr algn="just"/>
                <a:endParaRPr lang="en-US" dirty="0"/>
              </a:p>
              <a:p>
                <a:pPr algn="just"/>
                <a:r>
                  <a:rPr lang="en-US" dirty="0"/>
                  <a:t>In common practice </a:t>
                </a:r>
                <a:r>
                  <a:rPr lang="en-US" i="1" dirty="0"/>
                  <a:t> Δ</a:t>
                </a:r>
                <a:r>
                  <a:rPr lang="el-GR" i="1" dirty="0">
                    <a:latin typeface="Times New Roman" panose="02020603050405020304" pitchFamily="18" charset="0"/>
                    <a:cs typeface="Times New Roman" panose="02020603050405020304" pitchFamily="18" charset="0"/>
                  </a:rPr>
                  <a:t>υ </a:t>
                </a:r>
                <a:r>
                  <a:rPr lang="en-US" dirty="0" smtClean="0"/>
                  <a:t>is </a:t>
                </a:r>
                <a:r>
                  <a:rPr lang="en-US" dirty="0"/>
                  <a:t>held constant (on the order of 1000-2000 Hz) and slice thickness </a:t>
                </a:r>
                <a:r>
                  <a:rPr lang="en-US" i="1" dirty="0" err="1"/>
                  <a:t>Δz</a:t>
                </a:r>
                <a:r>
                  <a:rPr lang="en-US" dirty="0"/>
                  <a:t> is varied by adjusting </a:t>
                </a:r>
                <a:r>
                  <a:rPr lang="en-US" i="1" dirty="0" err="1"/>
                  <a:t>Gss</a:t>
                </a:r>
                <a:r>
                  <a:rPr lang="en-US" dirty="0"/>
                  <a:t>. Stronger gradients produce thinner slices, and vice versa.</a:t>
                </a:r>
              </a:p>
            </p:txBody>
          </p:sp>
        </mc:Choice>
        <mc:Fallback xmlns="">
          <p:sp>
            <p:nvSpPr>
              <p:cNvPr id="2" name="Rectangle 1"/>
              <p:cNvSpPr>
                <a:spLocks noRot="1" noChangeAspect="1" noMove="1" noResize="1" noEditPoints="1" noAdjustHandles="1" noChangeArrowheads="1" noChangeShapeType="1" noTextEdit="1"/>
              </p:cNvSpPr>
              <p:nvPr/>
            </p:nvSpPr>
            <p:spPr>
              <a:xfrm>
                <a:off x="334070" y="1386196"/>
                <a:ext cx="6136178" cy="5078313"/>
              </a:xfrm>
              <a:prstGeom prst="rect">
                <a:avLst/>
              </a:prstGeom>
              <a:blipFill>
                <a:blip r:embed="rId2"/>
                <a:stretch>
                  <a:fillRect l="-895" t="-600" r="-895" b="-960"/>
                </a:stretch>
              </a:blipFill>
            </p:spPr>
            <p:txBody>
              <a:bodyPr/>
              <a:lstStyle/>
              <a:p>
                <a:r>
                  <a:rPr lang="fr-FR">
                    <a:noFill/>
                  </a:rPr>
                  <a:t> </a:t>
                </a:r>
              </a:p>
            </p:txBody>
          </p:sp>
        </mc:Fallback>
      </mc:AlternateContent>
      <p:sp>
        <p:nvSpPr>
          <p:cNvPr id="6" name="Rectangle 5"/>
          <p:cNvSpPr/>
          <p:nvPr/>
        </p:nvSpPr>
        <p:spPr>
          <a:xfrm>
            <a:off x="8803241" y="187349"/>
            <a:ext cx="2701381" cy="523220"/>
          </a:xfrm>
          <a:prstGeom prst="rect">
            <a:avLst/>
          </a:prstGeom>
        </p:spPr>
        <p:txBody>
          <a:bodyPr wrap="none">
            <a:spAutoFit/>
          </a:bodyPr>
          <a:lstStyle/>
          <a:p>
            <a:r>
              <a:rPr lang="fr-FR" sz="2800" b="1" dirty="0"/>
              <a:t>Slice </a:t>
            </a:r>
            <a:r>
              <a:rPr lang="fr-FR" sz="2800" b="1" dirty="0" err="1"/>
              <a:t>Selection</a:t>
            </a:r>
            <a:endParaRPr lang="fr-FR" sz="2800" dirty="0"/>
          </a:p>
        </p:txBody>
      </p:sp>
      <p:pic>
        <p:nvPicPr>
          <p:cNvPr id="3" name="Image 2"/>
          <p:cNvPicPr>
            <a:picLocks noChangeAspect="1"/>
          </p:cNvPicPr>
          <p:nvPr/>
        </p:nvPicPr>
        <p:blipFill>
          <a:blip r:embed="rId3"/>
          <a:stretch>
            <a:fillRect/>
          </a:stretch>
        </p:blipFill>
        <p:spPr>
          <a:xfrm>
            <a:off x="7578914" y="1386196"/>
            <a:ext cx="3619500" cy="476250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0608543" y="5223605"/>
                <a:ext cx="45442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m:rPr>
                              <m:nor/>
                            </m:rPr>
                            <a:rPr lang="en-US" i="1" dirty="0">
                              <a:latin typeface="Times New Roman" panose="02020603050405020304" pitchFamily="18" charset="0"/>
                              <a:cs typeface="Times New Roman" panose="02020603050405020304" pitchFamily="18" charset="0"/>
                            </a:rPr>
                            <m:t>υ</m:t>
                          </m:r>
                        </m:e>
                        <m:sub>
                          <m:r>
                            <a:rPr lang="fr-FR" i="1" dirty="0">
                              <a:latin typeface="Cambria Math" panose="02040503050406030204" pitchFamily="18" charset="0"/>
                              <a:cs typeface="Times New Roman" panose="02020603050405020304" pitchFamily="18" charset="0"/>
                            </a:rPr>
                            <m:t>𝑐</m:t>
                          </m:r>
                        </m:sub>
                      </m:sSub>
                    </m:oMath>
                  </m:oMathPara>
                </a14:m>
                <a:endParaRPr lang="fr-FR" dirty="0"/>
              </a:p>
            </p:txBody>
          </p:sp>
        </mc:Choice>
        <mc:Fallback xmlns="">
          <p:sp>
            <p:nvSpPr>
              <p:cNvPr id="4" name="Rectangle 3"/>
              <p:cNvSpPr>
                <a:spLocks noRot="1" noChangeAspect="1" noMove="1" noResize="1" noEditPoints="1" noAdjustHandles="1" noChangeArrowheads="1" noChangeShapeType="1" noTextEdit="1"/>
              </p:cNvSpPr>
              <p:nvPr/>
            </p:nvSpPr>
            <p:spPr>
              <a:xfrm>
                <a:off x="10608543" y="5223605"/>
                <a:ext cx="454420" cy="369332"/>
              </a:xfrm>
              <a:prstGeom prst="rect">
                <a:avLst/>
              </a:prstGeom>
              <a:blipFill>
                <a:blip r:embed="rId4"/>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236901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raînée de condensation">
  <a:themeElements>
    <a:clrScheme name="Traînée de condensation">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Traînée de condensation">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înée de condensatio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4CABCF48337846AE25B20C303DAD83" ma:contentTypeVersion="5" ma:contentTypeDescription="Crée un document." ma:contentTypeScope="" ma:versionID="0942c97629f4f3f18ad9a74f33e02ff2">
  <xsd:schema xmlns:xsd="http://www.w3.org/2001/XMLSchema" xmlns:xs="http://www.w3.org/2001/XMLSchema" xmlns:p="http://schemas.microsoft.com/office/2006/metadata/properties" xmlns:ns2="3e09d498-3e73-485b-99f6-ad835f785115" targetNamespace="http://schemas.microsoft.com/office/2006/metadata/properties" ma:root="true" ma:fieldsID="359c0b2b18fc42a7b7bea41013a3fe7e" ns2:_="">
    <xsd:import namespace="3e09d498-3e73-485b-99f6-ad835f78511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09d498-3e73-485b-99f6-ad835f7851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B95E47-80CC-4E73-94EA-E2AE082433F8}">
  <ds:schemaRefs>
    <ds:schemaRef ds:uri="http://schemas.microsoft.com/sharepoint/v3/contenttype/forms"/>
  </ds:schemaRefs>
</ds:datastoreItem>
</file>

<file path=customXml/itemProps2.xml><?xml version="1.0" encoding="utf-8"?>
<ds:datastoreItem xmlns:ds="http://schemas.openxmlformats.org/officeDocument/2006/customXml" ds:itemID="{CDABB159-5AD4-4C33-9FEA-F5D7BE5F3F46}">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3e09d498-3e73-485b-99f6-ad835f785115"/>
    <ds:schemaRef ds:uri="http://www.w3.org/XML/1998/namespace"/>
    <ds:schemaRef ds:uri="http://purl.org/dc/elements/1.1/"/>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E6D0DF5F-B243-470E-8343-EF04F3544F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09d498-3e73-485b-99f6-ad835f7851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TM04033937[[fn=Traînée de condensation]]</Template>
  <TotalTime>3823</TotalTime>
  <Words>912</Words>
  <Application>Microsoft Office PowerPoint</Application>
  <PresentationFormat>Grand écran</PresentationFormat>
  <Paragraphs>105</Paragraphs>
  <Slides>33</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33</vt:i4>
      </vt:variant>
    </vt:vector>
  </HeadingPairs>
  <TitlesOfParts>
    <vt:vector size="41" baseType="lpstr">
      <vt:lpstr>Arial</vt:lpstr>
      <vt:lpstr>Arial Rounded MT Bold</vt:lpstr>
      <vt:lpstr>Calibri</vt:lpstr>
      <vt:lpstr>Cambria Math</vt:lpstr>
      <vt:lpstr>Century Gothic</vt:lpstr>
      <vt:lpstr>French Script MT</vt:lpstr>
      <vt:lpstr>Times New Roman</vt:lpstr>
      <vt:lpstr>Traînée de condensation</vt:lpstr>
      <vt:lpstr>Présentation PowerPoint</vt:lpstr>
      <vt:lpstr>Chapitre 4</vt:lpstr>
      <vt:lpstr>Présentation PowerPoint</vt:lpstr>
      <vt:lpstr>Image reconstruction</vt:lpstr>
      <vt:lpstr>Image reconstruction</vt:lpstr>
      <vt:lpstr>Spatial Encoding</vt:lpstr>
      <vt:lpstr>Présentation PowerPoint</vt:lpstr>
      <vt:lpstr>Présentation PowerPoint</vt:lpstr>
      <vt:lpstr>Présentation PowerPoint</vt:lpstr>
      <vt:lpstr>Présentation PowerPoint</vt:lpstr>
      <vt:lpstr>Phase-encoding </vt:lpstr>
      <vt:lpstr>Phase-encoding </vt:lpstr>
      <vt:lpstr>Phase-encoding </vt:lpstr>
      <vt:lpstr>Phase-encoding </vt:lpstr>
      <vt:lpstr>2D Fourier Transform </vt:lpstr>
      <vt:lpstr>Présentation PowerPoint</vt:lpstr>
      <vt:lpstr>2D Fourier transforms</vt:lpstr>
      <vt:lpstr>2D Fourier transforms</vt:lpstr>
      <vt:lpstr>Présentation PowerPoint</vt:lpstr>
      <vt:lpstr>Présentation PowerPoint</vt:lpstr>
      <vt:lpstr>Présentation PowerPoint</vt:lpstr>
      <vt:lpstr>What are 2D Fourier transforms?</vt:lpstr>
      <vt:lpstr>K space</vt:lpstr>
      <vt:lpstr>K space</vt:lpstr>
      <vt:lpstr>K space</vt:lpstr>
      <vt:lpstr>K space</vt:lpstr>
      <vt:lpstr>K space</vt:lpstr>
      <vt:lpstr>FOV and k-space </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samiha</dc:creator>
  <cp:lastModifiedBy>Spectre</cp:lastModifiedBy>
  <cp:revision>278</cp:revision>
  <dcterms:created xsi:type="dcterms:W3CDTF">2013-10-31T12:04:11Z</dcterms:created>
  <dcterms:modified xsi:type="dcterms:W3CDTF">2024-11-05T19:33:31Z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0x010100A64CABCF48337846AE25B20C303DAD83</vt:lpwstr>
  </property>
</Properties>
</file>