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72" r:id="rId11"/>
    <p:sldId id="273" r:id="rId12"/>
    <p:sldId id="274" r:id="rId13"/>
    <p:sldId id="265" r:id="rId14"/>
    <p:sldId id="266" r:id="rId15"/>
    <p:sldId id="267" r:id="rId16"/>
    <p:sldId id="268" r:id="rId17"/>
    <p:sldId id="269" r:id="rId18"/>
    <p:sldId id="270" r:id="rId19"/>
    <p:sldId id="271" r:id="rId20"/>
    <p:sldId id="275" r:id="rId2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04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C96F69DF-CE3C-45A9-825B-497DD97CFA18}" type="datetimeFigureOut">
              <a:rPr lang="fr-FR" smtClean="0"/>
              <a:t>11/11/2025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C5225F3-F575-4156-A2DC-D2542CBD727D}" type="slidenum">
              <a:rPr lang="fr-FR" smtClean="0"/>
              <a:t>‹N°›</a:t>
            </a:fld>
            <a:endParaRPr lang="fr-FR"/>
          </a:p>
        </p:txBody>
      </p:sp>
    </p:spTree>
    <p:extLst>
      <p:ext uri="{BB962C8B-B14F-4D97-AF65-F5344CB8AC3E}">
        <p14:creationId xmlns:p14="http://schemas.microsoft.com/office/powerpoint/2010/main" val="24131062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96F69DF-CE3C-45A9-825B-497DD97CFA18}" type="datetimeFigureOut">
              <a:rPr lang="fr-FR" smtClean="0"/>
              <a:t>11/11/2025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C5225F3-F575-4156-A2DC-D2542CBD727D}" type="slidenum">
              <a:rPr lang="fr-FR" smtClean="0"/>
              <a:t>‹N°›</a:t>
            </a:fld>
            <a:endParaRPr lang="fr-FR"/>
          </a:p>
        </p:txBody>
      </p:sp>
    </p:spTree>
    <p:extLst>
      <p:ext uri="{BB962C8B-B14F-4D97-AF65-F5344CB8AC3E}">
        <p14:creationId xmlns:p14="http://schemas.microsoft.com/office/powerpoint/2010/main" val="41644560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96F69DF-CE3C-45A9-825B-497DD97CFA18}" type="datetimeFigureOut">
              <a:rPr lang="fr-FR" smtClean="0"/>
              <a:t>11/11/2025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C5225F3-F575-4156-A2DC-D2542CBD727D}" type="slidenum">
              <a:rPr lang="fr-FR" smtClean="0"/>
              <a:t>‹N°›</a:t>
            </a:fld>
            <a:endParaRPr lang="fr-FR"/>
          </a:p>
        </p:txBody>
      </p:sp>
    </p:spTree>
    <p:extLst>
      <p:ext uri="{BB962C8B-B14F-4D97-AF65-F5344CB8AC3E}">
        <p14:creationId xmlns:p14="http://schemas.microsoft.com/office/powerpoint/2010/main" val="2372017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96F69DF-CE3C-45A9-825B-497DD97CFA18}" type="datetimeFigureOut">
              <a:rPr lang="fr-FR" smtClean="0"/>
              <a:t>11/11/2025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C5225F3-F575-4156-A2DC-D2542CBD727D}" type="slidenum">
              <a:rPr lang="fr-FR" smtClean="0"/>
              <a:t>‹N°›</a:t>
            </a:fld>
            <a:endParaRPr lang="fr-FR"/>
          </a:p>
        </p:txBody>
      </p:sp>
    </p:spTree>
    <p:extLst>
      <p:ext uri="{BB962C8B-B14F-4D97-AF65-F5344CB8AC3E}">
        <p14:creationId xmlns:p14="http://schemas.microsoft.com/office/powerpoint/2010/main" val="9199077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C96F69DF-CE3C-45A9-825B-497DD97CFA18}" type="datetimeFigureOut">
              <a:rPr lang="fr-FR" smtClean="0"/>
              <a:t>11/11/2025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C5225F3-F575-4156-A2DC-D2542CBD727D}" type="slidenum">
              <a:rPr lang="fr-FR" smtClean="0"/>
              <a:t>‹N°›</a:t>
            </a:fld>
            <a:endParaRPr lang="fr-FR"/>
          </a:p>
        </p:txBody>
      </p:sp>
    </p:spTree>
    <p:extLst>
      <p:ext uri="{BB962C8B-B14F-4D97-AF65-F5344CB8AC3E}">
        <p14:creationId xmlns:p14="http://schemas.microsoft.com/office/powerpoint/2010/main" val="4246047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C96F69DF-CE3C-45A9-825B-497DD97CFA18}" type="datetimeFigureOut">
              <a:rPr lang="fr-FR" smtClean="0"/>
              <a:t>11/11/2025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C5225F3-F575-4156-A2DC-D2542CBD727D}" type="slidenum">
              <a:rPr lang="fr-FR" smtClean="0"/>
              <a:t>‹N°›</a:t>
            </a:fld>
            <a:endParaRPr lang="fr-FR"/>
          </a:p>
        </p:txBody>
      </p:sp>
    </p:spTree>
    <p:extLst>
      <p:ext uri="{BB962C8B-B14F-4D97-AF65-F5344CB8AC3E}">
        <p14:creationId xmlns:p14="http://schemas.microsoft.com/office/powerpoint/2010/main" val="3120696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C96F69DF-CE3C-45A9-825B-497DD97CFA18}" type="datetimeFigureOut">
              <a:rPr lang="fr-FR" smtClean="0"/>
              <a:t>11/11/2025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4C5225F3-F575-4156-A2DC-D2542CBD727D}" type="slidenum">
              <a:rPr lang="fr-FR" smtClean="0"/>
              <a:t>‹N°›</a:t>
            </a:fld>
            <a:endParaRPr lang="fr-FR"/>
          </a:p>
        </p:txBody>
      </p:sp>
    </p:spTree>
    <p:extLst>
      <p:ext uri="{BB962C8B-B14F-4D97-AF65-F5344CB8AC3E}">
        <p14:creationId xmlns:p14="http://schemas.microsoft.com/office/powerpoint/2010/main" val="19239162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C96F69DF-CE3C-45A9-825B-497DD97CFA18}" type="datetimeFigureOut">
              <a:rPr lang="fr-FR" smtClean="0"/>
              <a:t>11/11/2025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C5225F3-F575-4156-A2DC-D2542CBD727D}" type="slidenum">
              <a:rPr lang="fr-FR" smtClean="0"/>
              <a:t>‹N°›</a:t>
            </a:fld>
            <a:endParaRPr lang="fr-FR"/>
          </a:p>
        </p:txBody>
      </p:sp>
    </p:spTree>
    <p:extLst>
      <p:ext uri="{BB962C8B-B14F-4D97-AF65-F5344CB8AC3E}">
        <p14:creationId xmlns:p14="http://schemas.microsoft.com/office/powerpoint/2010/main" val="3998750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96F69DF-CE3C-45A9-825B-497DD97CFA18}" type="datetimeFigureOut">
              <a:rPr lang="fr-FR" smtClean="0"/>
              <a:t>11/11/2025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C5225F3-F575-4156-A2DC-D2542CBD727D}" type="slidenum">
              <a:rPr lang="fr-FR" smtClean="0"/>
              <a:t>‹N°›</a:t>
            </a:fld>
            <a:endParaRPr lang="fr-FR"/>
          </a:p>
        </p:txBody>
      </p:sp>
    </p:spTree>
    <p:extLst>
      <p:ext uri="{BB962C8B-B14F-4D97-AF65-F5344CB8AC3E}">
        <p14:creationId xmlns:p14="http://schemas.microsoft.com/office/powerpoint/2010/main" val="3218781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C96F69DF-CE3C-45A9-825B-497DD97CFA18}" type="datetimeFigureOut">
              <a:rPr lang="fr-FR" smtClean="0"/>
              <a:t>11/11/2025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C5225F3-F575-4156-A2DC-D2542CBD727D}" type="slidenum">
              <a:rPr lang="fr-FR" smtClean="0"/>
              <a:t>‹N°›</a:t>
            </a:fld>
            <a:endParaRPr lang="fr-FR"/>
          </a:p>
        </p:txBody>
      </p:sp>
    </p:spTree>
    <p:extLst>
      <p:ext uri="{BB962C8B-B14F-4D97-AF65-F5344CB8AC3E}">
        <p14:creationId xmlns:p14="http://schemas.microsoft.com/office/powerpoint/2010/main" val="21461413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C96F69DF-CE3C-45A9-825B-497DD97CFA18}" type="datetimeFigureOut">
              <a:rPr lang="fr-FR" smtClean="0"/>
              <a:t>11/11/2025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C5225F3-F575-4156-A2DC-D2542CBD727D}" type="slidenum">
              <a:rPr lang="fr-FR" smtClean="0"/>
              <a:t>‹N°›</a:t>
            </a:fld>
            <a:endParaRPr lang="fr-FR"/>
          </a:p>
        </p:txBody>
      </p:sp>
    </p:spTree>
    <p:extLst>
      <p:ext uri="{BB962C8B-B14F-4D97-AF65-F5344CB8AC3E}">
        <p14:creationId xmlns:p14="http://schemas.microsoft.com/office/powerpoint/2010/main" val="42479851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6F69DF-CE3C-45A9-825B-497DD97CFA18}" type="datetimeFigureOut">
              <a:rPr lang="fr-FR" smtClean="0"/>
              <a:t>11/11/2025</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5225F3-F575-4156-A2DC-D2542CBD727D}" type="slidenum">
              <a:rPr lang="fr-FR" smtClean="0"/>
              <a:t>‹N°›</a:t>
            </a:fld>
            <a:endParaRPr lang="fr-FR"/>
          </a:p>
        </p:txBody>
      </p:sp>
    </p:spTree>
    <p:extLst>
      <p:ext uri="{BB962C8B-B14F-4D97-AF65-F5344CB8AC3E}">
        <p14:creationId xmlns:p14="http://schemas.microsoft.com/office/powerpoint/2010/main" val="24252106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err="1" smtClean="0"/>
              <a:t>Biolinguistics</a:t>
            </a:r>
            <a:r>
              <a:rPr lang="fr-FR" dirty="0" smtClean="0"/>
              <a:t> </a:t>
            </a:r>
            <a:br>
              <a:rPr lang="fr-FR" dirty="0" smtClean="0"/>
            </a:br>
            <a:r>
              <a:rPr lang="fr-FR" dirty="0" smtClean="0"/>
              <a:t>(</a:t>
            </a:r>
            <a:r>
              <a:rPr lang="fr-FR" dirty="0" err="1" smtClean="0"/>
              <a:t>Genes</a:t>
            </a:r>
            <a:r>
              <a:rPr lang="fr-FR" dirty="0" smtClean="0"/>
              <a:t> &amp; </a:t>
            </a:r>
            <a:r>
              <a:rPr lang="fr-FR" dirty="0" err="1" smtClean="0"/>
              <a:t>Brain</a:t>
            </a:r>
            <a:r>
              <a:rPr lang="fr-FR" dirty="0" smtClean="0"/>
              <a:t> Structures)</a:t>
            </a:r>
            <a:endParaRPr lang="fr-FR" dirty="0"/>
          </a:p>
        </p:txBody>
      </p:sp>
      <p:sp>
        <p:nvSpPr>
          <p:cNvPr id="3" name="Sous-titre 2"/>
          <p:cNvSpPr>
            <a:spLocks noGrp="1"/>
          </p:cNvSpPr>
          <p:nvPr>
            <p:ph type="subTitle" idx="1"/>
          </p:nvPr>
        </p:nvSpPr>
        <p:spPr/>
        <p:txBody>
          <a:bodyPr/>
          <a:lstStyle/>
          <a:p>
            <a:endParaRPr lang="fr-FR"/>
          </a:p>
        </p:txBody>
      </p:sp>
    </p:spTree>
    <p:extLst>
      <p:ext uri="{BB962C8B-B14F-4D97-AF65-F5344CB8AC3E}">
        <p14:creationId xmlns:p14="http://schemas.microsoft.com/office/powerpoint/2010/main" val="28792916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endParaRPr lang="fr-F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76275"/>
            <a:ext cx="9144000" cy="550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1149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endParaRPr lang="fr-FR"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681038"/>
            <a:ext cx="9144000" cy="549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93515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endParaRPr lang="fr-FR"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12" y="980728"/>
            <a:ext cx="9084788"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5501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US" b="1" dirty="0" smtClean="0"/>
              <a:t>PART 3: Brain Anatomy and Language Areas</a:t>
            </a:r>
            <a:br>
              <a:rPr lang="en-US" b="1" dirty="0" smtClean="0"/>
            </a:br>
            <a:endParaRPr lang="fr-FR" dirty="0"/>
          </a:p>
        </p:txBody>
      </p:sp>
      <p:sp>
        <p:nvSpPr>
          <p:cNvPr id="3" name="Espace réservé du contenu 2"/>
          <p:cNvSpPr>
            <a:spLocks noGrp="1"/>
          </p:cNvSpPr>
          <p:nvPr>
            <p:ph idx="1"/>
          </p:nvPr>
        </p:nvSpPr>
        <p:spPr>
          <a:xfrm>
            <a:off x="35496" y="1600200"/>
            <a:ext cx="3168352" cy="4525963"/>
          </a:xfrm>
        </p:spPr>
        <p:txBody>
          <a:bodyPr>
            <a:normAutofit fontScale="47500" lnSpcReduction="20000"/>
          </a:bodyPr>
          <a:lstStyle/>
          <a:p>
            <a:pPr marL="0" indent="0">
              <a:buNone/>
            </a:pPr>
            <a:r>
              <a:rPr lang="en-US" b="1" dirty="0" smtClean="0"/>
              <a:t>3.1 The Classical Model: </a:t>
            </a:r>
            <a:r>
              <a:rPr lang="en-US" b="1" dirty="0" err="1" smtClean="0"/>
              <a:t>Broca</a:t>
            </a:r>
            <a:r>
              <a:rPr lang="en-US" b="1" dirty="0" smtClean="0"/>
              <a:t> and Wernicke</a:t>
            </a:r>
          </a:p>
          <a:p>
            <a:r>
              <a:rPr lang="en-US" dirty="0" smtClean="0"/>
              <a:t>In the 19th century, two physicians made discoveries that revolutionized our understanding of language in the brain:</a:t>
            </a:r>
          </a:p>
          <a:p>
            <a:r>
              <a:rPr lang="en-US" b="1" dirty="0" err="1" smtClean="0"/>
              <a:t>Broca's</a:t>
            </a:r>
            <a:r>
              <a:rPr lang="en-US" b="1" dirty="0" smtClean="0"/>
              <a:t> Area (1861)</a:t>
            </a:r>
            <a:endParaRPr lang="en-US" dirty="0" smtClean="0"/>
          </a:p>
          <a:p>
            <a:r>
              <a:rPr lang="en-US" b="1" dirty="0" smtClean="0"/>
              <a:t>Location</a:t>
            </a:r>
            <a:r>
              <a:rPr lang="en-US" dirty="0" smtClean="0"/>
              <a:t>: Posterior inferior frontal </a:t>
            </a:r>
            <a:r>
              <a:rPr lang="en-US" dirty="0" err="1" smtClean="0"/>
              <a:t>gyrus</a:t>
            </a:r>
            <a:r>
              <a:rPr lang="en-US" dirty="0" smtClean="0"/>
              <a:t> of the left hemisphere (</a:t>
            </a:r>
            <a:r>
              <a:rPr lang="en-US" dirty="0" err="1" smtClean="0"/>
              <a:t>Brodmann</a:t>
            </a:r>
            <a:r>
              <a:rPr lang="en-US" dirty="0" smtClean="0"/>
              <a:t> areas 44 and 45)</a:t>
            </a:r>
          </a:p>
          <a:p>
            <a:r>
              <a:rPr lang="en-US" b="1" dirty="0" smtClean="0"/>
              <a:t>Discovered by</a:t>
            </a:r>
            <a:r>
              <a:rPr lang="en-US" dirty="0" smtClean="0"/>
              <a:t>: Pierre Paul </a:t>
            </a:r>
            <a:r>
              <a:rPr lang="en-US" dirty="0" err="1" smtClean="0"/>
              <a:t>Broca</a:t>
            </a:r>
            <a:r>
              <a:rPr lang="en-US" dirty="0" smtClean="0"/>
              <a:t>, who studied patients who could understand language but couldn't speak fluently</a:t>
            </a:r>
          </a:p>
          <a:p>
            <a:r>
              <a:rPr lang="en-US" b="1" dirty="0" smtClean="0"/>
              <a:t>Function</a:t>
            </a:r>
            <a:r>
              <a:rPr lang="en-US" dirty="0" smtClean="0"/>
              <a:t>: Language </a:t>
            </a:r>
            <a:r>
              <a:rPr lang="en-US" b="1" dirty="0" smtClean="0"/>
              <a:t>production</a:t>
            </a:r>
            <a:r>
              <a:rPr lang="en-US" dirty="0" smtClean="0"/>
              <a:t> </a:t>
            </a:r>
          </a:p>
          <a:p>
            <a:pPr lvl="1"/>
            <a:r>
              <a:rPr lang="en-US" dirty="0" smtClean="0"/>
              <a:t>Planning and producing speech</a:t>
            </a:r>
          </a:p>
          <a:p>
            <a:pPr lvl="1"/>
            <a:r>
              <a:rPr lang="en-US" dirty="0" smtClean="0"/>
              <a:t>Grammar and sentence structure</a:t>
            </a:r>
          </a:p>
          <a:p>
            <a:pPr lvl="1"/>
            <a:r>
              <a:rPr lang="en-US" dirty="0" smtClean="0"/>
              <a:t>Articulation and motor control for speech</a:t>
            </a:r>
          </a:p>
          <a:p>
            <a:endParaRPr lang="fr-FR"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2188" y="1340768"/>
            <a:ext cx="5467350" cy="478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17074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US" b="1" dirty="0" smtClean="0"/>
              <a:t>What happens when </a:t>
            </a:r>
            <a:r>
              <a:rPr lang="en-US" b="1" dirty="0" err="1" smtClean="0"/>
              <a:t>Broca's</a:t>
            </a:r>
            <a:r>
              <a:rPr lang="en-US" b="1" dirty="0" smtClean="0"/>
              <a:t> area is damaged?</a:t>
            </a:r>
            <a:r>
              <a:rPr lang="en-US" dirty="0" smtClean="0"/>
              <a:t> (</a:t>
            </a:r>
            <a:r>
              <a:rPr lang="en-US" dirty="0" err="1" smtClean="0"/>
              <a:t>Broca's</a:t>
            </a:r>
            <a:r>
              <a:rPr lang="en-US" dirty="0" smtClean="0"/>
              <a:t> Aphasia)</a:t>
            </a:r>
            <a:br>
              <a:rPr lang="en-US" dirty="0" smtClean="0"/>
            </a:br>
            <a:endParaRPr lang="fr-FR" dirty="0"/>
          </a:p>
        </p:txBody>
      </p:sp>
      <p:sp>
        <p:nvSpPr>
          <p:cNvPr id="3" name="Espace réservé du contenu 2"/>
          <p:cNvSpPr>
            <a:spLocks noGrp="1"/>
          </p:cNvSpPr>
          <p:nvPr>
            <p:ph idx="1"/>
          </p:nvPr>
        </p:nvSpPr>
        <p:spPr>
          <a:xfrm>
            <a:off x="107504" y="1600200"/>
            <a:ext cx="2160240" cy="4525963"/>
          </a:xfrm>
        </p:spPr>
        <p:txBody>
          <a:bodyPr>
            <a:normAutofit fontScale="47500" lnSpcReduction="20000"/>
          </a:bodyPr>
          <a:lstStyle/>
          <a:p>
            <a:r>
              <a:rPr lang="en-US" dirty="0" smtClean="0"/>
              <a:t>Speech is </a:t>
            </a:r>
            <a:r>
              <a:rPr lang="en-US" b="1" dirty="0" smtClean="0"/>
              <a:t>non-fluent</a:t>
            </a:r>
            <a:r>
              <a:rPr lang="en-US" dirty="0" smtClean="0"/>
              <a:t> and effortful</a:t>
            </a:r>
          </a:p>
          <a:p>
            <a:r>
              <a:rPr lang="en-US" dirty="0" smtClean="0"/>
              <a:t>"Telegraphic speech" - like a telegram, missing small words ("The boy is running" becomes "Boy... run")</a:t>
            </a:r>
          </a:p>
          <a:p>
            <a:r>
              <a:rPr lang="en-US" dirty="0" smtClean="0"/>
              <a:t>Comprehension is relatively preserved</a:t>
            </a:r>
          </a:p>
          <a:p>
            <a:r>
              <a:rPr lang="en-US" dirty="0" smtClean="0"/>
              <a:t>Patients are aware of their difficulties (often leading to frustration and depression)</a:t>
            </a:r>
          </a:p>
          <a:p>
            <a:r>
              <a:rPr lang="en-US" dirty="0" smtClean="0"/>
              <a:t>Example: Patient trying to say "I want to go home": "I... go... home... I... want..."</a:t>
            </a:r>
          </a:p>
          <a:p>
            <a:endParaRPr lang="fr-F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1484784"/>
            <a:ext cx="6588224" cy="4701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5663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US" b="1" dirty="0" smtClean="0"/>
              <a:t>Wernicke's Area (1874)</a:t>
            </a:r>
            <a:r>
              <a:rPr lang="en-US" dirty="0" smtClean="0"/>
              <a:t/>
            </a:r>
            <a:br>
              <a:rPr lang="en-US" dirty="0" smtClean="0"/>
            </a:br>
            <a:endParaRPr lang="fr-FR" dirty="0"/>
          </a:p>
        </p:txBody>
      </p:sp>
      <p:sp>
        <p:nvSpPr>
          <p:cNvPr id="3" name="Espace réservé du contenu 2"/>
          <p:cNvSpPr>
            <a:spLocks noGrp="1"/>
          </p:cNvSpPr>
          <p:nvPr>
            <p:ph idx="1"/>
          </p:nvPr>
        </p:nvSpPr>
        <p:spPr>
          <a:xfrm>
            <a:off x="107504" y="1600200"/>
            <a:ext cx="2818656" cy="4525963"/>
          </a:xfrm>
        </p:spPr>
        <p:txBody>
          <a:bodyPr>
            <a:normAutofit fontScale="62500" lnSpcReduction="20000"/>
          </a:bodyPr>
          <a:lstStyle/>
          <a:p>
            <a:r>
              <a:rPr lang="en-US" b="1" dirty="0" smtClean="0"/>
              <a:t>Location</a:t>
            </a:r>
            <a:r>
              <a:rPr lang="en-US" dirty="0" smtClean="0"/>
              <a:t>: Posterior superior temporal </a:t>
            </a:r>
            <a:r>
              <a:rPr lang="en-US" dirty="0" err="1" smtClean="0"/>
              <a:t>gyrus</a:t>
            </a:r>
            <a:r>
              <a:rPr lang="en-US" dirty="0" smtClean="0"/>
              <a:t> of the left hemisphere (</a:t>
            </a:r>
            <a:r>
              <a:rPr lang="en-US" dirty="0" err="1" smtClean="0"/>
              <a:t>Brodmann</a:t>
            </a:r>
            <a:r>
              <a:rPr lang="en-US" dirty="0" smtClean="0"/>
              <a:t> area 22)</a:t>
            </a:r>
          </a:p>
          <a:p>
            <a:r>
              <a:rPr lang="en-US" b="1" dirty="0" smtClean="0"/>
              <a:t>Discovered by</a:t>
            </a:r>
            <a:r>
              <a:rPr lang="en-US" dirty="0" smtClean="0"/>
              <a:t>: Carl Wernicke</a:t>
            </a:r>
          </a:p>
          <a:p>
            <a:r>
              <a:rPr lang="en-US" b="1" dirty="0" smtClean="0"/>
              <a:t>Function</a:t>
            </a:r>
            <a:r>
              <a:rPr lang="en-US" dirty="0" smtClean="0"/>
              <a:t>: Language </a:t>
            </a:r>
            <a:r>
              <a:rPr lang="en-US" b="1" dirty="0" smtClean="0"/>
              <a:t>comprehension</a:t>
            </a:r>
            <a:r>
              <a:rPr lang="en-US" dirty="0" smtClean="0"/>
              <a:t> </a:t>
            </a:r>
          </a:p>
          <a:p>
            <a:pPr lvl="1"/>
            <a:r>
              <a:rPr lang="en-US" dirty="0" smtClean="0"/>
              <a:t>Understanding spoken words</a:t>
            </a:r>
          </a:p>
          <a:p>
            <a:pPr lvl="1"/>
            <a:r>
              <a:rPr lang="en-US" dirty="0" smtClean="0"/>
              <a:t>Semantic processing (word meanings)</a:t>
            </a:r>
          </a:p>
          <a:p>
            <a:pPr lvl="1"/>
            <a:r>
              <a:rPr lang="en-US" dirty="0" smtClean="0"/>
              <a:t>Connecting sounds to meanings</a:t>
            </a:r>
          </a:p>
          <a:p>
            <a:endParaRPr lang="fr-FR"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1470148"/>
            <a:ext cx="6105525" cy="395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33846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US" b="1" dirty="0" smtClean="0"/>
              <a:t>What happens when Wernicke's area is damaged?</a:t>
            </a:r>
            <a:r>
              <a:rPr lang="en-US" dirty="0" smtClean="0"/>
              <a:t> (Wernicke's Aphasia)</a:t>
            </a:r>
            <a:br>
              <a:rPr lang="en-US" dirty="0" smtClean="0"/>
            </a:br>
            <a:endParaRPr lang="fr-FR" dirty="0"/>
          </a:p>
        </p:txBody>
      </p:sp>
      <p:sp>
        <p:nvSpPr>
          <p:cNvPr id="3" name="Espace réservé du contenu 2"/>
          <p:cNvSpPr>
            <a:spLocks noGrp="1"/>
          </p:cNvSpPr>
          <p:nvPr>
            <p:ph idx="1"/>
          </p:nvPr>
        </p:nvSpPr>
        <p:spPr>
          <a:xfrm>
            <a:off x="457200" y="1600200"/>
            <a:ext cx="5122912" cy="4525963"/>
          </a:xfrm>
        </p:spPr>
        <p:txBody>
          <a:bodyPr>
            <a:normAutofit fontScale="77500" lnSpcReduction="20000"/>
          </a:bodyPr>
          <a:lstStyle/>
          <a:p>
            <a:r>
              <a:rPr lang="en-US" dirty="0" smtClean="0"/>
              <a:t>Speech is </a:t>
            </a:r>
            <a:r>
              <a:rPr lang="en-US" b="1" dirty="0" smtClean="0"/>
              <a:t>fluent</a:t>
            </a:r>
            <a:r>
              <a:rPr lang="en-US" dirty="0" smtClean="0"/>
              <a:t> but meaningless</a:t>
            </a:r>
          </a:p>
          <a:p>
            <a:r>
              <a:rPr lang="en-US" dirty="0" smtClean="0"/>
              <a:t>Makes up non-words ("jargon aphasia")</a:t>
            </a:r>
          </a:p>
          <a:p>
            <a:r>
              <a:rPr lang="en-US" dirty="0" smtClean="0"/>
              <a:t>Cannot understand spoken language</a:t>
            </a:r>
          </a:p>
          <a:p>
            <a:r>
              <a:rPr lang="en-US" dirty="0" smtClean="0"/>
              <a:t>Unaware of their problem (lack of insight)</a:t>
            </a:r>
          </a:p>
          <a:p>
            <a:r>
              <a:rPr lang="en-US" dirty="0" smtClean="0"/>
              <a:t>Example: Asked "What brings you to the hospital?", patient might say: "Well, I thought the thing was the best one to take because the mother was there with the flowers and everything was going nicely."</a:t>
            </a:r>
          </a:p>
          <a:p>
            <a:endParaRPr lang="fr-FR" dirty="0"/>
          </a:p>
        </p:txBody>
      </p:sp>
    </p:spTree>
    <p:extLst>
      <p:ext uri="{BB962C8B-B14F-4D97-AF65-F5344CB8AC3E}">
        <p14:creationId xmlns:p14="http://schemas.microsoft.com/office/powerpoint/2010/main" val="2073442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US" b="1" dirty="0" smtClean="0"/>
              <a:t>3.2 Brain Lateralization</a:t>
            </a:r>
            <a:br>
              <a:rPr lang="en-US" b="1" dirty="0" smtClean="0"/>
            </a:br>
            <a:endParaRPr lang="fr-FR" dirty="0"/>
          </a:p>
        </p:txBody>
      </p:sp>
      <p:sp>
        <p:nvSpPr>
          <p:cNvPr id="3" name="Espace réservé du contenu 2"/>
          <p:cNvSpPr>
            <a:spLocks noGrp="1"/>
          </p:cNvSpPr>
          <p:nvPr>
            <p:ph idx="1"/>
          </p:nvPr>
        </p:nvSpPr>
        <p:spPr/>
        <p:txBody>
          <a:bodyPr>
            <a:normAutofit fontScale="92500" lnSpcReduction="20000"/>
          </a:bodyPr>
          <a:lstStyle/>
          <a:p>
            <a:r>
              <a:rPr lang="en-US" b="1" dirty="0" smtClean="0"/>
              <a:t>Why is language in the left hemisphere?</a:t>
            </a:r>
            <a:endParaRPr lang="en-US" dirty="0" smtClean="0"/>
          </a:p>
          <a:p>
            <a:r>
              <a:rPr lang="en-US" dirty="0" smtClean="0"/>
              <a:t>About </a:t>
            </a:r>
            <a:r>
              <a:rPr lang="en-US" b="1" dirty="0" smtClean="0"/>
              <a:t>95% of right-handed people</a:t>
            </a:r>
            <a:r>
              <a:rPr lang="en-US" dirty="0" smtClean="0"/>
              <a:t> have language in the left hemisphere</a:t>
            </a:r>
          </a:p>
          <a:p>
            <a:r>
              <a:rPr lang="en-US" dirty="0" smtClean="0"/>
              <a:t>About </a:t>
            </a:r>
            <a:r>
              <a:rPr lang="en-US" b="1" dirty="0" smtClean="0"/>
              <a:t>70% of left-handed people</a:t>
            </a:r>
            <a:r>
              <a:rPr lang="en-US" dirty="0" smtClean="0"/>
              <a:t> also have left-hemisphere language dominance</a:t>
            </a:r>
          </a:p>
          <a:p>
            <a:r>
              <a:rPr lang="en-US" dirty="0" smtClean="0"/>
              <a:t>This is called </a:t>
            </a:r>
            <a:r>
              <a:rPr lang="en-US" b="1" dirty="0" smtClean="0"/>
              <a:t>lateralization</a:t>
            </a:r>
            <a:endParaRPr lang="en-US" dirty="0" smtClean="0"/>
          </a:p>
          <a:p>
            <a:r>
              <a:rPr lang="en-US" dirty="0" smtClean="0"/>
              <a:t>This doesn't mean the right hemisphere does nothing for language:</a:t>
            </a:r>
          </a:p>
          <a:p>
            <a:r>
              <a:rPr lang="en-US" dirty="0" smtClean="0"/>
              <a:t>Right hemisphere processes: </a:t>
            </a:r>
            <a:r>
              <a:rPr lang="en-US" b="1" dirty="0" smtClean="0"/>
              <a:t>prosody</a:t>
            </a:r>
            <a:r>
              <a:rPr lang="en-US" dirty="0" smtClean="0"/>
              <a:t> (emotional tone, intonation), metaphor, humor, and context</a:t>
            </a:r>
          </a:p>
          <a:p>
            <a:endParaRPr lang="fr-FR" dirty="0"/>
          </a:p>
        </p:txBody>
      </p:sp>
    </p:spTree>
    <p:extLst>
      <p:ext uri="{BB962C8B-B14F-4D97-AF65-F5344CB8AC3E}">
        <p14:creationId xmlns:p14="http://schemas.microsoft.com/office/powerpoint/2010/main" val="27796486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85800"/>
            <a:ext cx="8229600" cy="1143000"/>
          </a:xfrm>
        </p:spPr>
        <p:txBody>
          <a:bodyPr>
            <a:normAutofit fontScale="90000"/>
          </a:bodyPr>
          <a:lstStyle/>
          <a:p>
            <a:r>
              <a:rPr lang="en-US" b="1" dirty="0" smtClean="0"/>
              <a:t>3.3 Blood Supply to Language Areas</a:t>
            </a:r>
            <a:br>
              <a:rPr lang="en-US" b="1" dirty="0" smtClean="0"/>
            </a:br>
            <a:endParaRPr lang="fr-FR" dirty="0"/>
          </a:p>
        </p:txBody>
      </p:sp>
      <p:sp>
        <p:nvSpPr>
          <p:cNvPr id="3" name="Espace réservé du contenu 2"/>
          <p:cNvSpPr>
            <a:spLocks noGrp="1"/>
          </p:cNvSpPr>
          <p:nvPr>
            <p:ph idx="1"/>
          </p:nvPr>
        </p:nvSpPr>
        <p:spPr>
          <a:xfrm>
            <a:off x="179512" y="1600200"/>
            <a:ext cx="4258816" cy="4525963"/>
          </a:xfrm>
        </p:spPr>
        <p:txBody>
          <a:bodyPr>
            <a:normAutofit fontScale="70000" lnSpcReduction="20000"/>
          </a:bodyPr>
          <a:lstStyle/>
          <a:p>
            <a:r>
              <a:rPr lang="en-US" dirty="0" smtClean="0"/>
              <a:t>Understanding blood supply is crucial because strokes (blockages or bleeding in blood vessels) are the most common cause of language problems:</a:t>
            </a:r>
          </a:p>
          <a:p>
            <a:r>
              <a:rPr lang="en-US" b="1" dirty="0" smtClean="0"/>
              <a:t>Middle Cerebral Artery (MCA)</a:t>
            </a:r>
            <a:r>
              <a:rPr lang="en-US" dirty="0" smtClean="0"/>
              <a:t> supplies both </a:t>
            </a:r>
            <a:r>
              <a:rPr lang="en-US" dirty="0" err="1" smtClean="0"/>
              <a:t>Broca's</a:t>
            </a:r>
            <a:r>
              <a:rPr lang="en-US" dirty="0" smtClean="0"/>
              <a:t> and Wernicke's areas</a:t>
            </a:r>
          </a:p>
          <a:p>
            <a:r>
              <a:rPr lang="en-US" dirty="0" smtClean="0"/>
              <a:t>Left MCA stroke often causes aphasia</a:t>
            </a:r>
          </a:p>
          <a:p>
            <a:r>
              <a:rPr lang="en-US" dirty="0" smtClean="0"/>
              <a:t>MCA is the most commonly affected vessel in strokes</a:t>
            </a:r>
          </a:p>
          <a:p>
            <a:r>
              <a:rPr lang="en-US" dirty="0" smtClean="0"/>
              <a:t>This is why stroke is the leading cause of aphasia</a:t>
            </a:r>
          </a:p>
          <a:p>
            <a:endParaRPr lang="fr-F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960" y="1916832"/>
            <a:ext cx="4824536"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87586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13792"/>
            <a:ext cx="8229600" cy="1143000"/>
          </a:xfrm>
        </p:spPr>
        <p:txBody>
          <a:bodyPr>
            <a:normAutofit fontScale="90000"/>
          </a:bodyPr>
          <a:lstStyle/>
          <a:p>
            <a:r>
              <a:rPr lang="en-US" b="1" dirty="0" smtClean="0"/>
              <a:t>3.4 Beyond the Classical Model: Modern Understanding</a:t>
            </a:r>
            <a:br>
              <a:rPr lang="en-US" b="1" dirty="0" smtClean="0"/>
            </a:br>
            <a:endParaRPr lang="fr-FR" dirty="0"/>
          </a:p>
        </p:txBody>
      </p:sp>
      <p:sp>
        <p:nvSpPr>
          <p:cNvPr id="3" name="Espace réservé du contenu 2"/>
          <p:cNvSpPr>
            <a:spLocks noGrp="1"/>
          </p:cNvSpPr>
          <p:nvPr>
            <p:ph idx="1"/>
          </p:nvPr>
        </p:nvSpPr>
        <p:spPr>
          <a:xfrm>
            <a:off x="457200" y="1600200"/>
            <a:ext cx="3826768" cy="4525963"/>
          </a:xfrm>
        </p:spPr>
        <p:txBody>
          <a:bodyPr>
            <a:normAutofit fontScale="62500" lnSpcReduction="20000"/>
          </a:bodyPr>
          <a:lstStyle/>
          <a:p>
            <a:r>
              <a:rPr lang="en-US" dirty="0" smtClean="0"/>
              <a:t>Modern research shows language involves much more than just two areas:</a:t>
            </a:r>
          </a:p>
          <a:p>
            <a:r>
              <a:rPr lang="en-US" b="1" dirty="0" smtClean="0"/>
              <a:t>Additional Key Areas:</a:t>
            </a:r>
            <a:endParaRPr lang="en-US" dirty="0" smtClean="0"/>
          </a:p>
          <a:p>
            <a:r>
              <a:rPr lang="en-US" b="1" dirty="0" smtClean="0"/>
              <a:t>Angular </a:t>
            </a:r>
            <a:r>
              <a:rPr lang="en-US" b="1" dirty="0" err="1" smtClean="0"/>
              <a:t>Gyrus</a:t>
            </a:r>
            <a:r>
              <a:rPr lang="en-US" dirty="0" smtClean="0"/>
              <a:t> (Inferior parietal lobe)</a:t>
            </a:r>
          </a:p>
          <a:p>
            <a:pPr lvl="1"/>
            <a:r>
              <a:rPr lang="en-US" dirty="0" smtClean="0"/>
              <a:t>Reading and writing</a:t>
            </a:r>
          </a:p>
          <a:p>
            <a:pPr lvl="1"/>
            <a:r>
              <a:rPr lang="en-US" dirty="0" smtClean="0"/>
              <a:t>Integrating visual and auditory information</a:t>
            </a:r>
          </a:p>
          <a:p>
            <a:pPr lvl="1"/>
            <a:r>
              <a:rPr lang="en-US" dirty="0" smtClean="0"/>
              <a:t>Number processing</a:t>
            </a:r>
          </a:p>
          <a:p>
            <a:r>
              <a:rPr lang="en-US" b="1" dirty="0" err="1" smtClean="0"/>
              <a:t>Supramarginal</a:t>
            </a:r>
            <a:r>
              <a:rPr lang="en-US" b="1" dirty="0" smtClean="0"/>
              <a:t> </a:t>
            </a:r>
            <a:r>
              <a:rPr lang="en-US" b="1" dirty="0" err="1" smtClean="0"/>
              <a:t>Gyrus</a:t>
            </a:r>
            <a:r>
              <a:rPr lang="en-US" dirty="0" smtClean="0"/>
              <a:t> (Inferior parietal lobe)</a:t>
            </a:r>
          </a:p>
          <a:p>
            <a:pPr lvl="1"/>
            <a:r>
              <a:rPr lang="en-US" dirty="0" smtClean="0"/>
              <a:t>Phonological processing (sound structure of language)</a:t>
            </a:r>
          </a:p>
          <a:p>
            <a:pPr lvl="1"/>
            <a:r>
              <a:rPr lang="en-US" dirty="0" smtClean="0"/>
              <a:t>Working memory for language</a:t>
            </a:r>
          </a:p>
          <a:p>
            <a:endParaRPr lang="fr-FR"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968" y="1988840"/>
            <a:ext cx="4549130" cy="345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38430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US" b="1" dirty="0" smtClean="0"/>
              <a:t>PART 1: Historical Development of </a:t>
            </a:r>
            <a:r>
              <a:rPr lang="en-US" b="1" dirty="0" err="1" smtClean="0"/>
              <a:t>Biolinguistics</a:t>
            </a:r>
            <a:r>
              <a:rPr lang="en-US" b="1" dirty="0" smtClean="0"/>
              <a:t/>
            </a:r>
            <a:br>
              <a:rPr lang="en-US" b="1" dirty="0" smtClean="0"/>
            </a:br>
            <a:endParaRPr lang="fr-FR" dirty="0"/>
          </a:p>
        </p:txBody>
      </p:sp>
      <p:sp>
        <p:nvSpPr>
          <p:cNvPr id="3" name="Espace réservé du contenu 2"/>
          <p:cNvSpPr>
            <a:spLocks noGrp="1"/>
          </p:cNvSpPr>
          <p:nvPr>
            <p:ph idx="1"/>
          </p:nvPr>
        </p:nvSpPr>
        <p:spPr/>
        <p:txBody>
          <a:bodyPr/>
          <a:lstStyle/>
          <a:p>
            <a:r>
              <a:rPr lang="en-US" b="1" dirty="0" smtClean="0"/>
              <a:t>Introduction: What is </a:t>
            </a:r>
            <a:r>
              <a:rPr lang="en-US" b="1" dirty="0" err="1" smtClean="0"/>
              <a:t>Biolinguistics</a:t>
            </a:r>
            <a:r>
              <a:rPr lang="en-US" b="1" dirty="0" smtClean="0"/>
              <a:t>?</a:t>
            </a:r>
          </a:p>
          <a:p>
            <a:pPr marL="0" indent="0">
              <a:buNone/>
            </a:pPr>
            <a:r>
              <a:rPr lang="en-US" dirty="0" err="1" smtClean="0"/>
              <a:t>Biolinguistics</a:t>
            </a:r>
            <a:r>
              <a:rPr lang="en-US" dirty="0" smtClean="0"/>
              <a:t> is the study of language from a biological perspective. It approaches language as a natural object, much like the heart or the visual system, examining how it develops, functions, and evolved as a biological capacity unique to humans.</a:t>
            </a:r>
          </a:p>
          <a:p>
            <a:endParaRPr lang="fr-FR" dirty="0"/>
          </a:p>
        </p:txBody>
      </p:sp>
    </p:spTree>
    <p:extLst>
      <p:ext uri="{BB962C8B-B14F-4D97-AF65-F5344CB8AC3E}">
        <p14:creationId xmlns:p14="http://schemas.microsoft.com/office/powerpoint/2010/main" val="9621593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600200"/>
            <a:ext cx="3898776" cy="4525963"/>
          </a:xfrm>
        </p:spPr>
        <p:txBody>
          <a:bodyPr>
            <a:normAutofit fontScale="77500" lnSpcReduction="20000"/>
          </a:bodyPr>
          <a:lstStyle/>
          <a:p>
            <a:r>
              <a:rPr lang="en-US" b="1" dirty="0" smtClean="0"/>
              <a:t>Supplementary Motor Area</a:t>
            </a:r>
            <a:endParaRPr lang="en-US" dirty="0" smtClean="0"/>
          </a:p>
          <a:p>
            <a:pPr lvl="1"/>
            <a:r>
              <a:rPr lang="en-US" dirty="0" smtClean="0"/>
              <a:t>Planning complex speech sequences</a:t>
            </a:r>
          </a:p>
          <a:p>
            <a:pPr lvl="1"/>
            <a:r>
              <a:rPr lang="en-US" dirty="0" smtClean="0"/>
              <a:t>Initiation of speech</a:t>
            </a:r>
          </a:p>
          <a:p>
            <a:r>
              <a:rPr lang="en-US" b="1" dirty="0" smtClean="0"/>
              <a:t>Temporal Pole</a:t>
            </a:r>
            <a:endParaRPr lang="en-US" dirty="0" smtClean="0"/>
          </a:p>
          <a:p>
            <a:pPr lvl="1"/>
            <a:r>
              <a:rPr lang="en-US" dirty="0" smtClean="0"/>
              <a:t>Semantic knowledge</a:t>
            </a:r>
          </a:p>
          <a:p>
            <a:pPr lvl="1"/>
            <a:r>
              <a:rPr lang="en-US" dirty="0" smtClean="0"/>
              <a:t>Conceptual representations</a:t>
            </a:r>
          </a:p>
          <a:p>
            <a:r>
              <a:rPr lang="en-US" b="1" dirty="0" smtClean="0"/>
              <a:t>Inferior Temporal Cortex</a:t>
            </a:r>
            <a:endParaRPr lang="en-US" dirty="0" smtClean="0"/>
          </a:p>
          <a:p>
            <a:pPr lvl="1"/>
            <a:r>
              <a:rPr lang="en-US" dirty="0" smtClean="0"/>
              <a:t>Visual word recognition</a:t>
            </a:r>
          </a:p>
          <a:p>
            <a:pPr lvl="1"/>
            <a:r>
              <a:rPr lang="en-US" dirty="0" smtClean="0"/>
              <a:t>Reading</a:t>
            </a:r>
          </a:p>
          <a:p>
            <a:endParaRPr lang="fr-FR"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988840"/>
            <a:ext cx="4464495" cy="345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2555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fontScale="62500" lnSpcReduction="20000"/>
          </a:bodyPr>
          <a:lstStyle/>
          <a:p>
            <a:r>
              <a:rPr lang="en-US" b="1" dirty="0" smtClean="0"/>
              <a:t>1. Early Foundations (1600s-1800s)</a:t>
            </a:r>
            <a:endParaRPr lang="en-US" dirty="0" smtClean="0"/>
          </a:p>
          <a:p>
            <a:r>
              <a:rPr lang="en-US" dirty="0" smtClean="0"/>
              <a:t>The roots of </a:t>
            </a:r>
            <a:r>
              <a:rPr lang="en-US" dirty="0" err="1" smtClean="0"/>
              <a:t>biolinguistics</a:t>
            </a:r>
            <a:r>
              <a:rPr lang="en-US" dirty="0" smtClean="0"/>
              <a:t> can be traced back to the Scientific Revolution. Galileo and philosophers at Port Royal (1660s) recognized what we now call the "Galilean Challenge": How can humans construct "from 25 or 30 sounds an infinite variety of expressions" that reveal "all of the secrets of the mind"? This was the first recognition that language involves creating unlimited expressions from limited means.</a:t>
            </a:r>
          </a:p>
          <a:p>
            <a:r>
              <a:rPr lang="en-US" dirty="0" smtClean="0"/>
              <a:t>René Descartes (1637) observed that the human capacity for "unbounded and appropriate use of language" was a defining characteristic separating humans from animals. He recognized language as a "creative principle" of the mind.</a:t>
            </a:r>
          </a:p>
          <a:p>
            <a:r>
              <a:rPr lang="en-US" dirty="0" smtClean="0"/>
              <a:t>Wilhelm von Humboldt (1836) described language as involving "infinite use of finite means" - a profound insight that anticipated modern theories but lacked the mathematical tools to explain how this works.</a:t>
            </a:r>
          </a:p>
          <a:p>
            <a:endParaRPr lang="fr-FR" dirty="0"/>
          </a:p>
        </p:txBody>
      </p:sp>
    </p:spTree>
    <p:extLst>
      <p:ext uri="{BB962C8B-B14F-4D97-AF65-F5344CB8AC3E}">
        <p14:creationId xmlns:p14="http://schemas.microsoft.com/office/powerpoint/2010/main" val="15670553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fontScale="55000" lnSpcReduction="20000"/>
          </a:bodyPr>
          <a:lstStyle/>
          <a:p>
            <a:r>
              <a:rPr lang="en-US" b="1" dirty="0" smtClean="0"/>
              <a:t>2. The Modern Revolution (1950s-1960s)</a:t>
            </a:r>
            <a:endParaRPr lang="en-US" dirty="0" smtClean="0"/>
          </a:p>
          <a:p>
            <a:r>
              <a:rPr lang="en-US" dirty="0" smtClean="0"/>
              <a:t>The field truly began in the mid-20th century with </a:t>
            </a:r>
            <a:r>
              <a:rPr lang="en-US" b="1" dirty="0" smtClean="0"/>
              <a:t>Noam Chomsky's revolutionary work</a:t>
            </a:r>
            <a:r>
              <a:rPr lang="en-US" dirty="0" smtClean="0"/>
              <a:t>. Why then? Because the intellectual tools finally became available. Alan Turing and other mathematicians developed the </a:t>
            </a:r>
            <a:r>
              <a:rPr lang="en-US" b="1" dirty="0" smtClean="0"/>
              <a:t>theory of computability</a:t>
            </a:r>
            <a:r>
              <a:rPr lang="en-US" dirty="0" smtClean="0"/>
              <a:t> in the 1930s-1940s, showing how a finite system (like the brain) could generate infinite outputs.</a:t>
            </a:r>
          </a:p>
          <a:p>
            <a:r>
              <a:rPr lang="en-US" dirty="0" smtClean="0"/>
              <a:t>In 1957, Chomsky published "Syntactic Structures," proposing that:</a:t>
            </a:r>
          </a:p>
          <a:p>
            <a:r>
              <a:rPr lang="en-US" dirty="0" smtClean="0"/>
              <a:t>Language is a species-specific biological capacity</a:t>
            </a:r>
          </a:p>
          <a:p>
            <a:r>
              <a:rPr lang="en-US" dirty="0" smtClean="0"/>
              <a:t>Humans are born with a </a:t>
            </a:r>
            <a:r>
              <a:rPr lang="en-US" b="1" dirty="0" smtClean="0"/>
              <a:t>Language Faculty</a:t>
            </a:r>
            <a:r>
              <a:rPr lang="en-US" dirty="0" smtClean="0"/>
              <a:t> (an innate mental organ for language)</a:t>
            </a:r>
          </a:p>
          <a:p>
            <a:r>
              <a:rPr lang="en-US" dirty="0" smtClean="0"/>
              <a:t>All human languages share a </a:t>
            </a:r>
            <a:r>
              <a:rPr lang="en-US" b="1" dirty="0" smtClean="0"/>
              <a:t>Universal Grammar</a:t>
            </a:r>
            <a:r>
              <a:rPr lang="en-US" dirty="0" smtClean="0"/>
              <a:t> (UG) - a set of principles common to all languages</a:t>
            </a:r>
          </a:p>
          <a:p>
            <a:r>
              <a:rPr lang="en-US" dirty="0" smtClean="0"/>
              <a:t>Children don't learn language through imitation alone; they acquire it naturally because the brain is pre-wired for it</a:t>
            </a:r>
          </a:p>
          <a:p>
            <a:r>
              <a:rPr lang="en-US" b="1" dirty="0" smtClean="0"/>
              <a:t>Key Concept</a:t>
            </a:r>
            <a:r>
              <a:rPr lang="en-US" dirty="0" smtClean="0"/>
              <a:t>: The </a:t>
            </a:r>
            <a:r>
              <a:rPr lang="en-US" b="1" dirty="0" smtClean="0"/>
              <a:t>Basic Property</a:t>
            </a:r>
            <a:r>
              <a:rPr lang="en-US" dirty="0" smtClean="0"/>
              <a:t> of human language is that the language faculty provides the means to construct a digitally infinite array of structured expressions, each with semantic interpretation (meaning) and each capable of being externalized through speech, sign, or writing.</a:t>
            </a:r>
          </a:p>
          <a:p>
            <a:endParaRPr lang="fr-FR" dirty="0"/>
          </a:p>
        </p:txBody>
      </p:sp>
    </p:spTree>
    <p:extLst>
      <p:ext uri="{BB962C8B-B14F-4D97-AF65-F5344CB8AC3E}">
        <p14:creationId xmlns:p14="http://schemas.microsoft.com/office/powerpoint/2010/main" val="869866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lnSpcReduction="10000"/>
          </a:bodyPr>
          <a:lstStyle/>
          <a:p>
            <a:r>
              <a:rPr lang="en-US" b="1" dirty="0" smtClean="0"/>
              <a:t>3. The </a:t>
            </a:r>
            <a:r>
              <a:rPr lang="en-US" b="1" dirty="0" err="1" smtClean="0"/>
              <a:t>Biolinguistic</a:t>
            </a:r>
            <a:r>
              <a:rPr lang="en-US" b="1" dirty="0" smtClean="0"/>
              <a:t> Program (1970s-Present)</a:t>
            </a:r>
            <a:endParaRPr lang="en-US" dirty="0" smtClean="0"/>
          </a:p>
          <a:p>
            <a:r>
              <a:rPr lang="en-US" dirty="0" smtClean="0"/>
              <a:t>The </a:t>
            </a:r>
            <a:r>
              <a:rPr lang="en-US" dirty="0" err="1" smtClean="0"/>
              <a:t>biolinguistic</a:t>
            </a:r>
            <a:r>
              <a:rPr lang="en-US" dirty="0" smtClean="0"/>
              <a:t> program asks these fundamental questions:</a:t>
            </a:r>
          </a:p>
          <a:p>
            <a:r>
              <a:rPr lang="en-US" dirty="0" smtClean="0"/>
              <a:t>What exactly is the language faculty?</a:t>
            </a:r>
          </a:p>
          <a:p>
            <a:r>
              <a:rPr lang="en-US" dirty="0" smtClean="0"/>
              <a:t>How is it represented in the brain?</a:t>
            </a:r>
          </a:p>
          <a:p>
            <a:r>
              <a:rPr lang="en-US" dirty="0" smtClean="0"/>
              <a:t>How does it develop in children?</a:t>
            </a:r>
          </a:p>
          <a:p>
            <a:r>
              <a:rPr lang="en-US" dirty="0" smtClean="0"/>
              <a:t>How did it evolve in humans?</a:t>
            </a:r>
          </a:p>
          <a:p>
            <a:r>
              <a:rPr lang="en-US" dirty="0" smtClean="0"/>
              <a:t>What are its genetic foundations?</a:t>
            </a:r>
          </a:p>
          <a:p>
            <a:endParaRPr lang="fr-FR" dirty="0"/>
          </a:p>
        </p:txBody>
      </p:sp>
    </p:spTree>
    <p:extLst>
      <p:ext uri="{BB962C8B-B14F-4D97-AF65-F5344CB8AC3E}">
        <p14:creationId xmlns:p14="http://schemas.microsoft.com/office/powerpoint/2010/main" val="38939659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fontScale="92500" lnSpcReduction="20000"/>
          </a:bodyPr>
          <a:lstStyle/>
          <a:p>
            <a:r>
              <a:rPr lang="en-US" b="1" dirty="0" smtClean="0"/>
              <a:t>Important Principle</a:t>
            </a:r>
            <a:r>
              <a:rPr lang="en-US" dirty="0" smtClean="0"/>
              <a:t>: Language is studied like any other biological system. We distinguish between:</a:t>
            </a:r>
          </a:p>
          <a:p>
            <a:r>
              <a:rPr lang="en-US" b="1" dirty="0" smtClean="0"/>
              <a:t>I-language</a:t>
            </a:r>
            <a:r>
              <a:rPr lang="en-US" dirty="0" smtClean="0"/>
              <a:t> (Internal language): The mental system of knowledge in your brain</a:t>
            </a:r>
          </a:p>
          <a:p>
            <a:r>
              <a:rPr lang="en-US" b="1" dirty="0" smtClean="0"/>
              <a:t>E-language</a:t>
            </a:r>
            <a:r>
              <a:rPr lang="en-US" dirty="0" smtClean="0"/>
              <a:t> (External language): The actual speech or writing you produce</a:t>
            </a:r>
          </a:p>
          <a:p>
            <a:r>
              <a:rPr lang="en-US" dirty="0" smtClean="0"/>
              <a:t>This is like distinguishing between your knowledge of arithmetic (internal) and your actual performance when multiplying numbers in your head (which involves memory limits, attention, etc.).</a:t>
            </a:r>
          </a:p>
          <a:p>
            <a:endParaRPr lang="fr-FR" dirty="0"/>
          </a:p>
        </p:txBody>
      </p:sp>
    </p:spTree>
    <p:extLst>
      <p:ext uri="{BB962C8B-B14F-4D97-AF65-F5344CB8AC3E}">
        <p14:creationId xmlns:p14="http://schemas.microsoft.com/office/powerpoint/2010/main" val="28092413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fontScale="70000" lnSpcReduction="20000"/>
          </a:bodyPr>
          <a:lstStyle/>
          <a:p>
            <a:r>
              <a:rPr lang="en-US" b="1" dirty="0" smtClean="0"/>
              <a:t>PART 2: Biological Basis of Language Capacity</a:t>
            </a:r>
          </a:p>
          <a:p>
            <a:pPr marL="0" indent="0">
              <a:buNone/>
            </a:pPr>
            <a:endParaRPr lang="en-US" b="1" dirty="0"/>
          </a:p>
          <a:p>
            <a:pPr marL="0" indent="0">
              <a:buNone/>
            </a:pPr>
            <a:r>
              <a:rPr lang="en-US" b="1" dirty="0" smtClean="0"/>
              <a:t>Language as a Species Property</a:t>
            </a:r>
          </a:p>
          <a:p>
            <a:r>
              <a:rPr lang="en-US" dirty="0" smtClean="0"/>
              <a:t>Language is </a:t>
            </a:r>
            <a:r>
              <a:rPr lang="en-US" b="1" dirty="0" smtClean="0"/>
              <a:t>unique to humans</a:t>
            </a:r>
            <a:r>
              <a:rPr lang="en-US" dirty="0" smtClean="0"/>
              <a:t>. No other species has anything remotely like it:</a:t>
            </a:r>
          </a:p>
          <a:p>
            <a:r>
              <a:rPr lang="en-US" b="1" dirty="0" smtClean="0"/>
              <a:t>Universal among humans</a:t>
            </a:r>
            <a:r>
              <a:rPr lang="en-US" dirty="0" smtClean="0"/>
              <a:t>: All normal humans acquire language. There are no human groups without language.</a:t>
            </a:r>
          </a:p>
          <a:p>
            <a:r>
              <a:rPr lang="en-US" b="1" dirty="0" smtClean="0"/>
              <a:t>Absent in other species</a:t>
            </a:r>
            <a:r>
              <a:rPr lang="en-US" dirty="0" smtClean="0"/>
              <a:t>: Animal communication systems (like monkey calls) are fundamentally different - they're tied to specific situations and don't have the creative, generative properties of human language.</a:t>
            </a:r>
          </a:p>
          <a:p>
            <a:r>
              <a:rPr lang="en-US" b="1" dirty="0" smtClean="0"/>
              <a:t>Minimal genetic variation</a:t>
            </a:r>
            <a:r>
              <a:rPr lang="en-US" dirty="0" smtClean="0"/>
              <a:t>: Humans are genetically very similar, having separated from common ancestors only ~200,000 years ago. The language faculty shows essentially no variation across populations.</a:t>
            </a:r>
          </a:p>
          <a:p>
            <a:endParaRPr lang="fr-FR" dirty="0"/>
          </a:p>
        </p:txBody>
      </p:sp>
    </p:spTree>
    <p:extLst>
      <p:ext uri="{BB962C8B-B14F-4D97-AF65-F5344CB8AC3E}">
        <p14:creationId xmlns:p14="http://schemas.microsoft.com/office/powerpoint/2010/main" val="17211087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US" b="1" dirty="0" smtClean="0"/>
              <a:t>The Genetics of Language: FOXP2 and Beyond</a:t>
            </a:r>
            <a:br>
              <a:rPr lang="en-US" b="1" dirty="0" smtClean="0"/>
            </a:br>
            <a:endParaRPr lang="fr-FR" dirty="0"/>
          </a:p>
        </p:txBody>
      </p:sp>
      <p:sp>
        <p:nvSpPr>
          <p:cNvPr id="3" name="Espace réservé du contenu 2"/>
          <p:cNvSpPr>
            <a:spLocks noGrp="1"/>
          </p:cNvSpPr>
          <p:nvPr>
            <p:ph idx="1"/>
          </p:nvPr>
        </p:nvSpPr>
        <p:spPr>
          <a:xfrm>
            <a:off x="457200" y="1340768"/>
            <a:ext cx="8229600" cy="5112568"/>
          </a:xfrm>
        </p:spPr>
        <p:txBody>
          <a:bodyPr>
            <a:normAutofit fontScale="70000" lnSpcReduction="20000"/>
          </a:bodyPr>
          <a:lstStyle/>
          <a:p>
            <a:r>
              <a:rPr lang="en-US" b="1" dirty="0" smtClean="0"/>
              <a:t>FOXP2: The "Language Gene"</a:t>
            </a:r>
            <a:endParaRPr lang="en-US" dirty="0" smtClean="0"/>
          </a:p>
          <a:p>
            <a:pPr marL="0" indent="0">
              <a:buNone/>
            </a:pPr>
            <a:r>
              <a:rPr lang="en-US" dirty="0" smtClean="0"/>
              <a:t>In the 1990s, researchers discovered a family (the KE family) where half the members had severe speech and language difficulties. They all shared a mutation in a gene called </a:t>
            </a:r>
            <a:r>
              <a:rPr lang="en-US" b="1" dirty="0" smtClean="0"/>
              <a:t>FOXP2</a:t>
            </a:r>
            <a:r>
              <a:rPr lang="en-US" dirty="0" smtClean="0"/>
              <a:t>.</a:t>
            </a:r>
          </a:p>
          <a:p>
            <a:r>
              <a:rPr lang="en-US" b="1" dirty="0" smtClean="0"/>
              <a:t>What FOXP2 does:</a:t>
            </a:r>
            <a:endParaRPr lang="en-US" dirty="0" smtClean="0"/>
          </a:p>
          <a:p>
            <a:r>
              <a:rPr lang="en-US" dirty="0" smtClean="0"/>
              <a:t>It's a </a:t>
            </a:r>
            <a:r>
              <a:rPr lang="en-US" b="1" dirty="0" smtClean="0"/>
              <a:t>transcription factor</a:t>
            </a:r>
            <a:r>
              <a:rPr lang="en-US" dirty="0" smtClean="0"/>
              <a:t> - a gene that controls other genes</a:t>
            </a:r>
          </a:p>
          <a:p>
            <a:r>
              <a:rPr lang="en-US" dirty="0" smtClean="0"/>
              <a:t>It's active in the developing brain, particularly in areas involved in learning sequences of movements</a:t>
            </a:r>
          </a:p>
          <a:p>
            <a:r>
              <a:rPr lang="en-US" dirty="0" smtClean="0"/>
              <a:t>The human version of FOXP2 differs from chimpanzees by only 2 amino acids, but these changes appeared after humans split from chimps</a:t>
            </a:r>
          </a:p>
          <a:p>
            <a:r>
              <a:rPr lang="en-US" dirty="0" smtClean="0"/>
              <a:t>Mutations in FOXP2 cause difficulties with speech articulation and grammar</a:t>
            </a:r>
          </a:p>
          <a:p>
            <a:r>
              <a:rPr lang="en-US" b="1" dirty="0" smtClean="0">
                <a:solidFill>
                  <a:srgbClr val="FF0000"/>
                </a:solidFill>
              </a:rPr>
              <a:t>Important note</a:t>
            </a:r>
            <a:r>
              <a:rPr lang="en-US" dirty="0" smtClean="0"/>
              <a:t>: FOXP2 is NOT "the language gene." Language involves many genes working together. FOXP2 is just the first one we discovered with a clear link to language disorders.</a:t>
            </a:r>
          </a:p>
          <a:p>
            <a:endParaRPr lang="fr-FR" dirty="0"/>
          </a:p>
        </p:txBody>
      </p:sp>
    </p:spTree>
    <p:extLst>
      <p:ext uri="{BB962C8B-B14F-4D97-AF65-F5344CB8AC3E}">
        <p14:creationId xmlns:p14="http://schemas.microsoft.com/office/powerpoint/2010/main" val="20970105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US" b="1" dirty="0" smtClean="0"/>
              <a:t>Other genetic factors:</a:t>
            </a:r>
            <a:r>
              <a:rPr lang="en-US" dirty="0" smtClean="0"/>
              <a:t/>
            </a:r>
            <a:br>
              <a:rPr lang="en-US" dirty="0" smtClean="0"/>
            </a:br>
            <a:endParaRPr lang="fr-FR" dirty="0"/>
          </a:p>
        </p:txBody>
      </p:sp>
      <p:sp>
        <p:nvSpPr>
          <p:cNvPr id="3" name="Espace réservé du contenu 2"/>
          <p:cNvSpPr>
            <a:spLocks noGrp="1"/>
          </p:cNvSpPr>
          <p:nvPr>
            <p:ph idx="1"/>
          </p:nvPr>
        </p:nvSpPr>
        <p:spPr/>
        <p:txBody>
          <a:bodyPr>
            <a:normAutofit/>
          </a:bodyPr>
          <a:lstStyle/>
          <a:p>
            <a:r>
              <a:rPr lang="en-US" dirty="0" smtClean="0"/>
              <a:t>Language involves networks of genes, not single genes</a:t>
            </a:r>
          </a:p>
          <a:p>
            <a:r>
              <a:rPr lang="en-US" dirty="0" smtClean="0"/>
              <a:t>Genetic research has identified dozens of genes potentially involved in language and speech</a:t>
            </a:r>
          </a:p>
          <a:p>
            <a:r>
              <a:rPr lang="en-US" dirty="0" smtClean="0"/>
              <a:t>These genes affect brain development, neural connections, and the motor control needed for speech</a:t>
            </a:r>
          </a:p>
          <a:p>
            <a:endParaRPr lang="fr-FR" dirty="0"/>
          </a:p>
        </p:txBody>
      </p:sp>
    </p:spTree>
    <p:extLst>
      <p:ext uri="{BB962C8B-B14F-4D97-AF65-F5344CB8AC3E}">
        <p14:creationId xmlns:p14="http://schemas.microsoft.com/office/powerpoint/2010/main" val="1091927655"/>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TotalTime>
  <Words>1336</Words>
  <Application>Microsoft Office PowerPoint</Application>
  <PresentationFormat>Affichage à l'écran (4:3)</PresentationFormat>
  <Paragraphs>108</Paragraphs>
  <Slides>20</Slides>
  <Notes>0</Notes>
  <HiddenSlides>0</HiddenSlides>
  <MMClips>0</MMClips>
  <ScaleCrop>false</ScaleCrop>
  <HeadingPairs>
    <vt:vector size="4" baseType="variant">
      <vt:variant>
        <vt:lpstr>Thème</vt:lpstr>
      </vt:variant>
      <vt:variant>
        <vt:i4>1</vt:i4>
      </vt:variant>
      <vt:variant>
        <vt:lpstr>Titres des diapositives</vt:lpstr>
      </vt:variant>
      <vt:variant>
        <vt:i4>20</vt:i4>
      </vt:variant>
    </vt:vector>
  </HeadingPairs>
  <TitlesOfParts>
    <vt:vector size="21" baseType="lpstr">
      <vt:lpstr>Thème Office</vt:lpstr>
      <vt:lpstr>Biolinguistics  (Genes &amp; Brain Structures)</vt:lpstr>
      <vt:lpstr>PART 1: Historical Development of Biolinguistics </vt:lpstr>
      <vt:lpstr>Présentation PowerPoint</vt:lpstr>
      <vt:lpstr>Présentation PowerPoint</vt:lpstr>
      <vt:lpstr>Présentation PowerPoint</vt:lpstr>
      <vt:lpstr>Présentation PowerPoint</vt:lpstr>
      <vt:lpstr>Présentation PowerPoint</vt:lpstr>
      <vt:lpstr>The Genetics of Language: FOXP2 and Beyond </vt:lpstr>
      <vt:lpstr>Other genetic factors: </vt:lpstr>
      <vt:lpstr>Présentation PowerPoint</vt:lpstr>
      <vt:lpstr>Présentation PowerPoint</vt:lpstr>
      <vt:lpstr>Présentation PowerPoint</vt:lpstr>
      <vt:lpstr>PART 3: Brain Anatomy and Language Areas </vt:lpstr>
      <vt:lpstr>What happens when Broca's area is damaged? (Broca's Aphasia) </vt:lpstr>
      <vt:lpstr>Wernicke's Area (1874) </vt:lpstr>
      <vt:lpstr>What happens when Wernicke's area is damaged? (Wernicke's Aphasia) </vt:lpstr>
      <vt:lpstr>3.2 Brain Lateralization </vt:lpstr>
      <vt:lpstr>3.3 Blood Supply to Language Areas </vt:lpstr>
      <vt:lpstr>3.4 Beyond the Classical Model: Modern Understanding </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Home</dc:creator>
  <cp:lastModifiedBy>Home</cp:lastModifiedBy>
  <cp:revision>10</cp:revision>
  <dcterms:created xsi:type="dcterms:W3CDTF">2025-11-11T09:41:27Z</dcterms:created>
  <dcterms:modified xsi:type="dcterms:W3CDTF">2025-11-11T11:19:56Z</dcterms:modified>
</cp:coreProperties>
</file>