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60" r:id="rId4"/>
    <p:sldId id="288" r:id="rId5"/>
    <p:sldId id="261" r:id="rId6"/>
    <p:sldId id="290" r:id="rId7"/>
    <p:sldId id="289" r:id="rId8"/>
    <p:sldId id="269" r:id="rId9"/>
    <p:sldId id="25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4" r:id="rId18"/>
    <p:sldId id="279" r:id="rId19"/>
    <p:sldId id="280" r:id="rId20"/>
    <p:sldId id="281" r:id="rId21"/>
    <p:sldId id="282" r:id="rId22"/>
    <p:sldId id="283" r:id="rId23"/>
    <p:sldId id="267" r:id="rId24"/>
    <p:sldId id="293" r:id="rId25"/>
    <p:sldId id="292" r:id="rId26"/>
    <p:sldId id="291" r:id="rId27"/>
    <p:sldId id="29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00D90-CD0C-40F9-89D2-028D99E16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378A4C-C959-47C5-A7E1-7177C258E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AB8E3-3FA8-4780-84A4-031E4B68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55ABE-EFF3-4DF5-9BCE-1B5E161C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F48E1-890F-4B0A-836F-A59E417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09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AD079-B3DB-4938-B2BB-A1089BE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9501E3-B933-42CE-A6AA-D11AB45CC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9CAD6A-BC6B-46F1-89CA-D6D0C157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DCEDE-2F4A-4294-BF1A-58A40300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512A64-2DBA-4E59-AE60-12892344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3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32961E-6EB7-4F9F-A05A-43CD0441B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F1D727-3382-49B4-BD90-6B2F44055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D72A04-DD22-4795-B058-8F79D0BB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D82B84-98B9-4CF8-877E-27D5974E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866821-F9D2-4C52-BA25-33D986E7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03CFC-C308-4880-B9FA-FC8FF468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F6DC3-7E7C-4113-B5D1-878154D3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81143-4F05-4A80-BB4C-9E816C0C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7AB35-C66E-4679-84BF-F1A315D8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77ABE6-5156-4810-88EB-5E28B304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2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A8A7A-64AB-437B-95A6-25E58D9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C3545-9846-4078-818B-F9FB27F5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DC48B-D9D1-46BA-A84A-CF65F68C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2FBBD-548C-40C2-AC7D-902188F1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275A1F-D5AF-45DE-A7F1-DC52244E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8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F8EB4-B53C-4711-A563-7F2008CD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37875-C1E0-40DD-A17F-14A5F4770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62A19-14E9-43AE-AF55-907C5B85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76E9A3-D225-472C-A232-52E7F60C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CE78AA-EC9B-46F7-A024-6929A8F6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998A29-B0EA-44CE-98ED-29933D63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8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F851E-6D17-464D-A2F8-67A090B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C46A3A-5595-4F1C-982C-55455EBB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E1602D-C667-4CC5-BE14-3424BC289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1C3542-736F-4731-AA73-2E139E7B9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82B890-7850-4D39-BBD4-4704B55F2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25413C-51F7-4E80-9A77-89207E4E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BB2E79-05CF-434D-9B8E-7C194BAB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AFBBC6-4F75-4B87-BBDA-26167C15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4882B-C2C6-4F70-B585-70024C5B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1AB01E-2E79-4982-A49A-57A647DF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C5ED6E-1171-4209-9BBA-C8D279E8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9E213A-4806-452B-B08A-1EC9436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3EABFD-D41B-4445-AC3F-8B5689B8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B20B09-592E-4F9C-B6E2-797A5270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BF6517-A662-4F49-8AAB-63BDF019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58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AB67B-4237-40EA-820D-82908646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FF13D7-FBEF-4A40-BA57-12A026B4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5AB5CD-443A-45A6-911F-D7B365D39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3D69F0-E44F-4A3E-AE0C-82E00E00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77DDF-A072-41A7-A3BF-D3A1BED3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7895AF-DEB1-4B23-81BE-5E3EA344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42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BC46D-5085-44D2-BD54-EC48A660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A1028A-CF18-48E5-AAE7-D6698CA9C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7A5D98-85A6-4CBE-9FAC-E5DF17012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161622-D1A6-475B-A9EA-6D9699D1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EEA05-C732-4AE6-8BB6-FAAFB919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A7FF69-C865-4AAC-AA6B-4A2B6CC9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0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DC9899-928E-434B-8694-D89FD248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5771D6-257A-4B7C-85D4-91F9DC74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66A3A-85F0-4DE4-9923-02B00A238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0DBE-63E5-4265-98BB-1F05788CC805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570BC-A551-4A12-8504-B6C7A83D5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B7FBC0-DA4A-4D73-B92A-A9BF321A2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1384-9394-4111-B254-BFA07E6B4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4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total-number-of-websites/" TargetMode="External"/><Relationship Id="rId2" Type="http://schemas.openxmlformats.org/officeDocument/2006/relationships/hyperlink" Target="http://info.cern.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63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/>
              <a:t>Département d’Informatique</a:t>
            </a:r>
          </a:p>
          <a:p>
            <a:r>
              <a:rPr lang="fr-FR" sz="2000" b="1" dirty="0"/>
              <a:t>Master 1 Modèles Intelligents et Décision (MID)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847528" y="2996952"/>
            <a:ext cx="8568952" cy="648072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 sur le web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9537" y="5734998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20136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universitaire: 2019 - 2020</a:t>
            </a:r>
          </a:p>
        </p:txBody>
      </p:sp>
      <p:sp>
        <p:nvSpPr>
          <p:cNvPr id="35842" name="AutoShape 2" descr="Résultat de recherche d'images pour &quot;administration réseau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 descr="Image associÃ©e">
            <a:extLst>
              <a:ext uri="{FF2B5EF4-FFF2-40B4-BE49-F238E27FC236}">
                <a16:creationId xmlns:a16="http://schemas.microsoft.com/office/drawing/2014/main" id="{1167E558-E908-40AA-9297-6B8EFD6A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38" y="3816508"/>
            <a:ext cx="4545556" cy="15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 Serveur</a:t>
            </a:r>
          </a:p>
          <a:p>
            <a:pPr algn="just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pPr marL="539750" indent="0" algn="just">
              <a:buFont typeface="Wingdings" pitchFamily="2" charset="2"/>
              <a:buChar char="Ø"/>
            </a:pPr>
            <a:r>
              <a:rPr lang="fr-FR" dirty="0"/>
              <a:t> Attend une connexion entrante sur un ou plusieurs ports réseaux locaux</a:t>
            </a:r>
          </a:p>
          <a:p>
            <a:pPr marL="539750" indent="0" algn="just">
              <a:buFont typeface="Wingdings" pitchFamily="2" charset="2"/>
              <a:buChar char="Ø"/>
            </a:pPr>
            <a:endParaRPr lang="fr-FR" dirty="0"/>
          </a:p>
          <a:p>
            <a:pPr marL="539750" indent="0" algn="just">
              <a:buFont typeface="Wingdings" pitchFamily="2" charset="2"/>
              <a:buChar char="Ø"/>
            </a:pPr>
            <a:r>
              <a:rPr lang="fr-FR" dirty="0"/>
              <a:t> A la connexion d'un client sur le port en écoute, il ouvre un socket local au système d'exploitation</a:t>
            </a:r>
          </a:p>
          <a:p>
            <a:pPr marL="539750" indent="0" algn="just">
              <a:buFont typeface="Wingdings" pitchFamily="2" charset="2"/>
              <a:buChar char="Ø"/>
            </a:pPr>
            <a:endParaRPr lang="fr-FR" dirty="0"/>
          </a:p>
          <a:p>
            <a:pPr marL="539750" indent="0" algn="just">
              <a:buFont typeface="Wingdings" pitchFamily="2" charset="2"/>
              <a:buChar char="Ø"/>
            </a:pPr>
            <a:r>
              <a:rPr lang="fr-FR" dirty="0"/>
              <a:t> A la suite de la connexion, le processus serveur communique avec le client suivant le protocole prévu par la couche application du modèle OSI.</a:t>
            </a:r>
          </a:p>
          <a:p>
            <a:pPr algn="just"/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Notion de Client / Serveur</a:t>
            </a:r>
          </a:p>
        </p:txBody>
      </p:sp>
    </p:spTree>
    <p:extLst>
      <p:ext uri="{BB962C8B-B14F-4D97-AF65-F5344CB8AC3E}">
        <p14:creationId xmlns:p14="http://schemas.microsoft.com/office/powerpoint/2010/main" val="301364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L'environnement </a:t>
            </a:r>
            <a:r>
              <a:rPr lang="fr-FR" b="1" dirty="0"/>
              <a:t>client-serveur</a:t>
            </a:r>
            <a:r>
              <a:rPr lang="fr-FR" dirty="0"/>
              <a:t> désigne un mode de communication entre plusieurs programmes ou logiciels :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marL="538163" indent="1588" algn="just">
              <a:buFont typeface="Wingdings" pitchFamily="2" charset="2"/>
              <a:buChar char="Ø"/>
            </a:pPr>
            <a:r>
              <a:rPr lang="fr-FR" dirty="0"/>
              <a:t> Le client, envoie des requêtes</a:t>
            </a:r>
          </a:p>
          <a:p>
            <a:pPr marL="538163" indent="1588" algn="just">
              <a:buFont typeface="Wingdings" pitchFamily="2" charset="2"/>
              <a:buChar char="Ø"/>
            </a:pPr>
            <a:r>
              <a:rPr lang="fr-FR" dirty="0"/>
              <a:t> Le ou les serveurs, attendent les requêtes des clients et y répondent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Notion de Client / Serveur</a:t>
            </a:r>
          </a:p>
        </p:txBody>
      </p:sp>
    </p:spTree>
    <p:extLst>
      <p:ext uri="{BB962C8B-B14F-4D97-AF65-F5344CB8AC3E}">
        <p14:creationId xmlns:p14="http://schemas.microsoft.com/office/powerpoint/2010/main" val="5177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Les clients ne voient que le serveur.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Le système d'exploitation du serveur peut être différent de celui des stations clientes.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Le système d'exploitation du serveur doit être multitâche afin de pouvoir servir un grand nombre de requêtes en même temps et de façon équitable.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Caractéristiques Client / Serveur</a:t>
            </a:r>
          </a:p>
        </p:txBody>
      </p:sp>
    </p:spTree>
    <p:extLst>
      <p:ext uri="{BB962C8B-B14F-4D97-AF65-F5344CB8AC3E}">
        <p14:creationId xmlns:p14="http://schemas.microsoft.com/office/powerpoint/2010/main" val="356880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Caractéristiques Client / Serveur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Le client et le serveur communiquent via des protocoles.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Les applications et les données sont réparties entre le client et le serveur de manière à réduire les coûts.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61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Avantages des réseaux à base de serveurs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99938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Gestion des fichiers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Mobilité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Collaboration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Sécurité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Performances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61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Architectures client / serveur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P2P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2-tiers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3-tiers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N-tiers</a:t>
            </a:r>
          </a:p>
        </p:txBody>
      </p:sp>
    </p:spTree>
    <p:extLst>
      <p:ext uri="{BB962C8B-B14F-4D97-AF65-F5344CB8AC3E}">
        <p14:creationId xmlns:p14="http://schemas.microsoft.com/office/powerpoint/2010/main" val="279215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Peer to </a:t>
            </a:r>
            <a:r>
              <a:rPr lang="fr-FR" b="1" dirty="0" err="1">
                <a:solidFill>
                  <a:srgbClr val="0070C0"/>
                </a:solidFill>
              </a:rPr>
              <a:t>peer</a:t>
            </a:r>
            <a:r>
              <a:rPr lang="fr-FR" b="1" dirty="0">
                <a:solidFill>
                  <a:srgbClr val="0070C0"/>
                </a:solidFill>
              </a:rPr>
              <a:t> (P2P)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/>
              <a:t>   Chaque ordinateur connecté au réseau est susceptible de jouer le rôle de client et celui de serveur.</a:t>
            </a:r>
          </a:p>
        </p:txBody>
      </p:sp>
      <p:pic>
        <p:nvPicPr>
          <p:cNvPr id="15362" name="Picture 2" descr="http://3.bp.blogspot.com/-MlkFMAWDZ8s/TcEfyKnAXWI/AAAAAAAAABk/9ddo6AToWJI/s1600/P2P_peer-to_pe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395685"/>
            <a:ext cx="4464496" cy="4620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31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2-tiers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/>
              <a:t>    Le client demande une ressource au serveur qui la fournit à partir de ses propres ressources.</a:t>
            </a:r>
          </a:p>
          <a:p>
            <a:pPr algn="just"/>
            <a:endParaRPr lang="fr-FR" dirty="0"/>
          </a:p>
        </p:txBody>
      </p:sp>
      <p:pic>
        <p:nvPicPr>
          <p:cNvPr id="5" name="Picture 2" descr="http://uploads.lightcode.fr/books/01-les_reseaux/client-serve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3501008"/>
            <a:ext cx="7512690" cy="2454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70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423592" y="1772816"/>
          <a:ext cx="748883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483">
                <a:tc>
                  <a:txBody>
                    <a:bodyPr/>
                    <a:lstStyle/>
                    <a:p>
                      <a:r>
                        <a:rPr lang="fr-FR" sz="2000" b="1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83"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Ressources centralisées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Pas flexible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97">
                <a:tc>
                  <a:txBody>
                    <a:bodyPr/>
                    <a:lstStyle/>
                    <a:p>
                      <a:r>
                        <a:rPr lang="fr-FR" sz="2000" b="1" dirty="0"/>
                        <a:t>Sécurité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Si le</a:t>
                      </a:r>
                      <a:r>
                        <a:rPr lang="fr-FR" sz="2000" b="1" baseline="0" dirty="0"/>
                        <a:t> serveur tombe en panne, tout le système arrête de fonctionner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97">
                <a:tc>
                  <a:txBody>
                    <a:bodyPr/>
                    <a:lstStyle/>
                    <a:p>
                      <a:r>
                        <a:rPr lang="fr-FR" sz="2000" b="1" dirty="0"/>
                        <a:t>Administration</a:t>
                      </a:r>
                      <a:r>
                        <a:rPr lang="fr-FR" sz="2000" b="1" baseline="0" dirty="0"/>
                        <a:t> simple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Les clients ne peuvent pas communiquer entre eux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2-tiers</a:t>
            </a:r>
          </a:p>
        </p:txBody>
      </p:sp>
    </p:spTree>
    <p:extLst>
      <p:ext uri="{BB962C8B-B14F-4D97-AF65-F5344CB8AC3E}">
        <p14:creationId xmlns:p14="http://schemas.microsoft.com/office/powerpoint/2010/main" val="287218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3-tiers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b="1" dirty="0">
                <a:solidFill>
                  <a:srgbClr val="7030A0"/>
                </a:solidFill>
              </a:rPr>
              <a:t>Un client </a:t>
            </a:r>
            <a:r>
              <a:rPr lang="fr-FR" dirty="0"/>
              <a:t>équipé d'une interface utilisateur chargée de la présentation.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b="1" dirty="0">
                <a:solidFill>
                  <a:srgbClr val="7030A0"/>
                </a:solidFill>
              </a:rPr>
              <a:t>Un serveur d'application </a:t>
            </a:r>
            <a:r>
              <a:rPr lang="fr-FR" dirty="0"/>
              <a:t>(middleware) qui fournit la ressource, mais en faisant appel à un autre serveur.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b="1" dirty="0">
                <a:solidFill>
                  <a:srgbClr val="7030A0"/>
                </a:solidFill>
              </a:rPr>
              <a:t>Un serveur de données </a:t>
            </a:r>
            <a:r>
              <a:rPr lang="fr-FR" dirty="0"/>
              <a:t>qui fournit au serveur d'application les données requises pour répondre au client.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03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41C22-A7BA-4C43-A59A-30C1BFBC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FDE07-ADEE-4F51-A5ED-5FE8710F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Web = Internet?</a:t>
            </a:r>
          </a:p>
          <a:p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6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3-tiers</a:t>
            </a:r>
          </a:p>
        </p:txBody>
      </p:sp>
      <p:pic>
        <p:nvPicPr>
          <p:cNvPr id="3074" name="Picture 2" descr="http://www.gruppozenit.com/images/software_solution/client-ser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060848"/>
            <a:ext cx="806489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12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351584" y="2420888"/>
          <a:ext cx="7416824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r>
                        <a:rPr lang="fr-FR" b="1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fr-FR" b="1" dirty="0"/>
                        <a:t>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Coût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fr-FR" b="1" dirty="0"/>
                        <a:t>Sécurité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fr-FR" b="1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3-tiers</a:t>
            </a:r>
          </a:p>
        </p:txBody>
      </p:sp>
    </p:spTree>
    <p:extLst>
      <p:ext uri="{BB962C8B-B14F-4D97-AF65-F5344CB8AC3E}">
        <p14:creationId xmlns:p14="http://schemas.microsoft.com/office/powerpoint/2010/main" val="283932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N-tiers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/>
              <a:t>    L'architecture peut être étendue sur un nombre de niveaux plus important : on parle dans ce cas d'architecture à </a:t>
            </a:r>
            <a:r>
              <a:rPr lang="fr-FR" i="1" dirty="0"/>
              <a:t>N</a:t>
            </a:r>
            <a:r>
              <a:rPr lang="fr-FR" dirty="0"/>
              <a:t> niveaux. </a:t>
            </a:r>
          </a:p>
        </p:txBody>
      </p:sp>
      <p:pic>
        <p:nvPicPr>
          <p:cNvPr id="12290" name="Picture 2" descr="http://weblogs.foxite.com/photos/1000.257.6938.cs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3104766"/>
            <a:ext cx="6912768" cy="3564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6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Client / serveur, comment?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Les ports</a:t>
            </a:r>
          </a:p>
          <a:p>
            <a:pPr marL="538163" indent="196850" algn="just"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Côté serveur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dirty="0"/>
              <a:t>chaque application ouvre un port de communication identifié par un n° </a:t>
            </a:r>
          </a:p>
          <a:p>
            <a:pPr marL="538163" indent="196850" algn="just">
              <a:buFont typeface="Wingdings" pitchFamily="2" charset="2"/>
              <a:buChar char="Ø"/>
            </a:pPr>
            <a:endParaRPr lang="fr-FR" dirty="0"/>
          </a:p>
          <a:p>
            <a:pPr marL="538163" indent="196850" algn="just">
              <a:buFont typeface="Wingdings" pitchFamily="2" charset="2"/>
              <a:buChar char="Ø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Côté client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fr-FR" dirty="0"/>
              <a:t> chaque application ouvre un port de communication identifié par n°</a:t>
            </a:r>
          </a:p>
          <a:p>
            <a:pPr marL="538163" indent="196850" algn="just">
              <a:buFont typeface="Wingdings" pitchFamily="2" charset="2"/>
              <a:buChar char="Ø"/>
            </a:pPr>
            <a:r>
              <a:rPr lang="fr-FR" dirty="0"/>
              <a:t>La communication s’établit entre deux applications identifiées (</a:t>
            </a:r>
            <a:r>
              <a:rPr lang="fr-FR" b="1" dirty="0">
                <a:solidFill>
                  <a:srgbClr val="7030A0"/>
                </a:solidFill>
              </a:rPr>
              <a:t>ports</a:t>
            </a:r>
            <a:r>
              <a:rPr lang="fr-FR" dirty="0"/>
              <a:t>) sur deux machines identifiées (</a:t>
            </a:r>
            <a:r>
              <a:rPr lang="fr-FR" b="1" dirty="0">
                <a:solidFill>
                  <a:srgbClr val="7030A0"/>
                </a:solidFill>
              </a:rPr>
              <a:t>@IP</a:t>
            </a:r>
            <a:r>
              <a:rPr lang="fr-FR" dirty="0"/>
              <a:t>).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02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858D5-2C6B-4C20-8289-EB5AC25E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HTTP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21EC1-7125-4DB1-A96C-69C5A83E1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HyperText Transfer Protocol (Port 80)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Protocole de communication client/serveur développé pour le </a:t>
            </a:r>
            <a:r>
              <a:rPr lang="fr-FR" i="1" dirty="0"/>
              <a:t>World Wide Web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Transférer les ressources du web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HTTPS est la variante sécurisée (Port 443)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Client HTTP (navigateur Web, aspirateur, accélérateur de téléchargement, robot d’indexation, 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Serveur HTTP (Apache, Internet Information Services, Tomcat,…)</a:t>
            </a:r>
          </a:p>
        </p:txBody>
      </p:sp>
    </p:spTree>
    <p:extLst>
      <p:ext uri="{BB962C8B-B14F-4D97-AF65-F5344CB8AC3E}">
        <p14:creationId xmlns:p14="http://schemas.microsoft.com/office/powerpoint/2010/main" val="2414434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C52BA-C47E-4DE4-A97E-13A9E0F3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Personnalités influentes du web</a:t>
            </a:r>
          </a:p>
        </p:txBody>
      </p:sp>
      <p:pic>
        <p:nvPicPr>
          <p:cNvPr id="5122" name="Picture 2" descr="Image associÃ©e">
            <a:extLst>
              <a:ext uri="{FF2B5EF4-FFF2-40B4-BE49-F238E27FC236}">
                <a16:creationId xmlns:a16="http://schemas.microsoft.com/office/drawing/2014/main" id="{8FD9ABB5-7D20-4074-B0DF-843215EF74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1" y="2477296"/>
            <a:ext cx="2824178" cy="18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4DC285F-8628-4159-8298-719332022527}"/>
              </a:ext>
            </a:extLst>
          </p:cNvPr>
          <p:cNvSpPr txBox="1"/>
          <p:nvPr/>
        </p:nvSpPr>
        <p:spPr>
          <a:xfrm>
            <a:off x="962211" y="4434127"/>
            <a:ext cx="252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Larry Page &amp; Sergey Brin</a:t>
            </a:r>
          </a:p>
          <a:p>
            <a:pPr algn="ctr"/>
            <a:r>
              <a:rPr lang="fr-FR" dirty="0"/>
              <a:t>Google</a:t>
            </a:r>
          </a:p>
        </p:txBody>
      </p:sp>
      <p:pic>
        <p:nvPicPr>
          <p:cNvPr id="5124" name="Picture 4" descr="Image associÃ©e">
            <a:extLst>
              <a:ext uri="{FF2B5EF4-FFF2-40B4-BE49-F238E27FC236}">
                <a16:creationId xmlns:a16="http://schemas.microsoft.com/office/drawing/2014/main" id="{860685CD-B897-480B-B170-BF00DEB06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48" y="2477296"/>
            <a:ext cx="2824179" cy="18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9F6865-1C2D-423D-962B-EFBDBE229E92}"/>
              </a:ext>
            </a:extLst>
          </p:cNvPr>
          <p:cNvSpPr txBox="1"/>
          <p:nvPr/>
        </p:nvSpPr>
        <p:spPr>
          <a:xfrm>
            <a:off x="5195426" y="4475630"/>
            <a:ext cx="117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Steve Jobs</a:t>
            </a:r>
          </a:p>
          <a:p>
            <a:pPr algn="ctr"/>
            <a:r>
              <a:rPr lang="fr-FR" dirty="0"/>
              <a:t>Apple</a:t>
            </a:r>
          </a:p>
        </p:txBody>
      </p:sp>
      <p:pic>
        <p:nvPicPr>
          <p:cNvPr id="5126" name="Picture 6" descr="RÃ©sultat de recherche d'images pour &quot;Jimmy Wales&quot;">
            <a:extLst>
              <a:ext uri="{FF2B5EF4-FFF2-40B4-BE49-F238E27FC236}">
                <a16:creationId xmlns:a16="http://schemas.microsoft.com/office/drawing/2014/main" id="{9869D97D-DC22-44CD-BA46-4E59119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71" y="2496508"/>
            <a:ext cx="1482867" cy="18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DEC36EB-8E45-40AF-8F4F-D935F21223D1}"/>
              </a:ext>
            </a:extLst>
          </p:cNvPr>
          <p:cNvSpPr txBox="1"/>
          <p:nvPr/>
        </p:nvSpPr>
        <p:spPr>
          <a:xfrm>
            <a:off x="8108614" y="4475630"/>
            <a:ext cx="1449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Jimmy </a:t>
            </a:r>
            <a:r>
              <a:rPr lang="fr-FR" b="1" dirty="0" err="1"/>
              <a:t>wales</a:t>
            </a:r>
            <a:r>
              <a:rPr lang="fr-FR" b="1" dirty="0"/>
              <a:t> </a:t>
            </a:r>
          </a:p>
          <a:p>
            <a:pPr algn="ctr"/>
            <a:r>
              <a:rPr lang="fr-FR" dirty="0" err="1"/>
              <a:t>Wikipedia</a:t>
            </a:r>
            <a:endParaRPr lang="fr-FR" dirty="0"/>
          </a:p>
        </p:txBody>
      </p:sp>
      <p:pic>
        <p:nvPicPr>
          <p:cNvPr id="5128" name="Picture 8" descr="Image associÃ©e">
            <a:extLst>
              <a:ext uri="{FF2B5EF4-FFF2-40B4-BE49-F238E27FC236}">
                <a16:creationId xmlns:a16="http://schemas.microsoft.com/office/drawing/2014/main" id="{0D5E0DA8-CA4D-4BC1-B8F2-3BD6B1A8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16" y="2496507"/>
            <a:ext cx="1686884" cy="18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B150B5-5C4F-4B20-A790-6539F5309496}"/>
              </a:ext>
            </a:extLst>
          </p:cNvPr>
          <p:cNvSpPr txBox="1"/>
          <p:nvPr/>
        </p:nvSpPr>
        <p:spPr>
          <a:xfrm>
            <a:off x="10041028" y="4473482"/>
            <a:ext cx="180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Mark Zuckerberg</a:t>
            </a:r>
          </a:p>
          <a:p>
            <a:pPr algn="ctr"/>
            <a:r>
              <a:rPr lang="fr-FR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2145377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39E69-DCAD-4DB3-A0CF-6D2A7BC5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113C4-772A-4AD4-A812-6BF85122D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Le web est un service d'Internet parmi d'autres.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C'est la création du web par Tim Berners-Lee en 1989 qui a popularisé l'utilisation d'Internet auprès du grand public.</a:t>
            </a:r>
          </a:p>
        </p:txBody>
      </p:sp>
    </p:spTree>
    <p:extLst>
      <p:ext uri="{BB962C8B-B14F-4D97-AF65-F5344CB8AC3E}">
        <p14:creationId xmlns:p14="http://schemas.microsoft.com/office/powerpoint/2010/main" val="59520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81C04-72CF-43A1-93E3-A31D5A3B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TP1 : Wordpress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15EBB-1DD7-4233-A2E2-A862C569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Création d’un site web pour un centre d’imagerie médicale avec le CMS Wordpress.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Le site doit obligatoirement contenir les pages suivantes:</a:t>
            </a:r>
          </a:p>
          <a:p>
            <a:pPr marL="0" indent="0">
              <a:buNone/>
            </a:pPr>
            <a:r>
              <a:rPr lang="fr-FR" dirty="0"/>
              <a:t>	Accueil, présentation, services, équipe, rendez-vous, contact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Les services (IRM, Scanner, </a:t>
            </a:r>
            <a:r>
              <a:rPr lang="fr-FR" dirty="0" err="1"/>
              <a:t>echographie</a:t>
            </a:r>
            <a:r>
              <a:rPr lang="fr-FR" dirty="0"/>
              <a:t>…), chaque service doit avoir sa propre page avec es détails le concernant.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Travail en binôme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Tout </a:t>
            </a:r>
            <a:r>
              <a:rPr lang="fr-FR"/>
              <a:t>supplément constitue un </a:t>
            </a:r>
            <a:r>
              <a:rPr lang="fr-FR" dirty="0"/>
              <a:t>plus dans la note</a:t>
            </a:r>
          </a:p>
        </p:txBody>
      </p:sp>
    </p:spTree>
    <p:extLst>
      <p:ext uri="{BB962C8B-B14F-4D97-AF65-F5344CB8AC3E}">
        <p14:creationId xmlns:p14="http://schemas.microsoft.com/office/powerpoint/2010/main" val="303480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1D716-C282-40A8-BC32-06DDE81E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Web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FAA07-8B2D-4508-AFD0-E7F0902E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 Créé en 1989 par Tim Berners-Lee.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 World Wide Web (WWW) &gt;&gt; </a:t>
            </a:r>
            <a:r>
              <a:rPr lang="fr-FR" i="1" dirty="0"/>
              <a:t>Toile mondiale </a:t>
            </a:r>
            <a:r>
              <a:rPr lang="fr-FR" dirty="0"/>
              <a:t>en français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 Permet de consulter via un navigateur des pages regroupées sur des sites via le réseau internet.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L’image de la toile d’araignée découle des liens hypertextes qui relient les pages entre elles et qui peuvent donc faire penser à une toile d’araignée.</a:t>
            </a:r>
          </a:p>
        </p:txBody>
      </p:sp>
      <p:pic>
        <p:nvPicPr>
          <p:cNvPr id="6146" name="Picture 2" descr="Image associÃ©e">
            <a:extLst>
              <a:ext uri="{FF2B5EF4-FFF2-40B4-BE49-F238E27FC236}">
                <a16:creationId xmlns:a16="http://schemas.microsoft.com/office/drawing/2014/main" id="{6A1BAE51-AA5E-42B6-B363-70C52F6D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74" y="210332"/>
            <a:ext cx="3192887" cy="2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Ã©sultat de recherche d'images pour &quot;toile internet&quot;">
            <a:extLst>
              <a:ext uri="{FF2B5EF4-FFF2-40B4-BE49-F238E27FC236}">
                <a16:creationId xmlns:a16="http://schemas.microsoft.com/office/drawing/2014/main" id="{0FDC998C-F874-430D-A47D-C0F38745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33" y="4675031"/>
            <a:ext cx="3246150" cy="18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6F14D-C378-4FDE-80B7-0B297C86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W3C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72C60-5FD5-4DC1-9BEB-C16DDE696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Le W3C est l'organisme officiel de normalisation du Web.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Le World Wide Web Consortium propose et normalise les technologies, protocoles et les langages du Web. Parmi les très nombreuses réalisations et spécifications introduites par le W3C: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XML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HTML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HTTP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CSS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XSL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…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1026" name="Picture 2" descr="RÃ©sultat de recherche d'images pour &quot;w3c&quot;">
            <a:extLst>
              <a:ext uri="{FF2B5EF4-FFF2-40B4-BE49-F238E27FC236}">
                <a16:creationId xmlns:a16="http://schemas.microsoft.com/office/drawing/2014/main" id="{CCF8F8BB-D0C0-4E00-A214-7A959774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32" y="230188"/>
            <a:ext cx="1787368" cy="12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1/1f/Valid_XHTML_1.0.svg/1200px-Valid_XHTML_1.0.svg.png">
            <a:extLst>
              <a:ext uri="{FF2B5EF4-FFF2-40B4-BE49-F238E27FC236}">
                <a16:creationId xmlns:a16="http://schemas.microsoft.com/office/drawing/2014/main" id="{154DB5F2-1435-49CF-87BC-50D7B936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1" y="5434884"/>
            <a:ext cx="1266766" cy="4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iverr-res.cloudinary.com/images/t_main1,q_auto,f_auto/gigs/5770693/original/w3c-validated/make-w3c-validated.png">
            <a:extLst>
              <a:ext uri="{FF2B5EF4-FFF2-40B4-BE49-F238E27FC236}">
                <a16:creationId xmlns:a16="http://schemas.microsoft.com/office/drawing/2014/main" id="{4407E912-5A3B-4DE9-8B08-27968911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34" y="5379649"/>
            <a:ext cx="1266766" cy="5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4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5BA03-2A6D-477D-BE70-300B716B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Internet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00377-2300-4F19-8523-8A6A64F0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Internet est un réseau informatique mondial utilisant un même protocole de communication : TCP/IP.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Internet propose plusieurs types de services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Le courrier électronique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Le Web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L'échange de fichiers par FTP.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Les communications téléphoniques.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La transmission de vidéos et d'audio (en direct ou en </a:t>
            </a:r>
            <a:r>
              <a:rPr lang="fr-FR" i="1" dirty="0"/>
              <a:t>streaming</a:t>
            </a:r>
            <a:r>
              <a:rPr lang="fr-FR" dirty="0"/>
              <a:t>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70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5BA03-2A6D-477D-BE70-300B716B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Internet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00377-2300-4F19-8523-8A6A64F0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Tout a commencé en 1969 par la création de TCP/IP.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Anciennement appelé Arpanet.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Un réseau d’abord militaire (guerre froide).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Premier message électronique en 1972.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1983: Premier serveur DNS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Le boom du Net  dans les années 90.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Premiers navigateurs: </a:t>
            </a:r>
            <a:r>
              <a:rPr lang="fr-FR" dirty="0" err="1"/>
              <a:t>Mosaïc</a:t>
            </a:r>
            <a:r>
              <a:rPr lang="fr-FR" dirty="0"/>
              <a:t> (1992), Netscape Navigator (1994)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Premiers moteurs de recherche: Yahoo (1994), Google (1998)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2050" name="Picture 2" descr="RÃ©sultat de recherche d'images pour &quot;Netscape Navigator&quot;">
            <a:extLst>
              <a:ext uri="{FF2B5EF4-FFF2-40B4-BE49-F238E27FC236}">
                <a16:creationId xmlns:a16="http://schemas.microsoft.com/office/drawing/2014/main" id="{825A6101-061E-4779-BFCE-E1534197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4" y="5524679"/>
            <a:ext cx="1106510" cy="9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mosaic navigateur&quot;">
            <a:extLst>
              <a:ext uri="{FF2B5EF4-FFF2-40B4-BE49-F238E27FC236}">
                <a16:creationId xmlns:a16="http://schemas.microsoft.com/office/drawing/2014/main" id="{922F49E8-ABA6-498B-ACC6-1018B196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64" y="5510906"/>
            <a:ext cx="857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yahoo&quot;">
            <a:extLst>
              <a:ext uri="{FF2B5EF4-FFF2-40B4-BE49-F238E27FC236}">
                <a16:creationId xmlns:a16="http://schemas.microsoft.com/office/drawing/2014/main" id="{6FE936F8-3680-4F73-9C01-5FAEA84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88" y="5510863"/>
            <a:ext cx="982012" cy="9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google&quot;">
            <a:extLst>
              <a:ext uri="{FF2B5EF4-FFF2-40B4-BE49-F238E27FC236}">
                <a16:creationId xmlns:a16="http://schemas.microsoft.com/office/drawing/2014/main" id="{4E3D7CDE-2C2B-4A6E-AD1B-70CF48F9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5510863"/>
            <a:ext cx="1581152" cy="8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5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46C0B-6168-4D98-A393-1C6BF022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Sites internet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0888D6-7A83-4A23-AE41-FC0B3023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Le premier site web</a:t>
            </a:r>
          </a:p>
          <a:p>
            <a:pPr marL="0" indent="0" algn="just">
              <a:buNone/>
            </a:pPr>
            <a:r>
              <a:rPr lang="fr-FR" dirty="0"/>
              <a:t>Il est toujours possible de consulter le tout premier site web créé par Tim Berners-Lee et mis en ligne à la fin de l’année 1990.  </a:t>
            </a:r>
          </a:p>
          <a:p>
            <a:pPr marL="0" indent="0" algn="just">
              <a:buNone/>
            </a:pPr>
            <a:r>
              <a:rPr lang="fr-FR" dirty="0"/>
              <a:t> </a:t>
            </a:r>
            <a:r>
              <a:rPr lang="fr-FR" u="sng" dirty="0">
                <a:hlinkClick r:id="rId2"/>
              </a:rPr>
              <a:t>http://info.cern.ch/</a:t>
            </a:r>
            <a:endParaRPr lang="fr-FR" u="sng" dirty="0"/>
          </a:p>
          <a:p>
            <a:pPr marL="0" indent="0" algn="just">
              <a:buNone/>
            </a:pPr>
            <a:endParaRPr lang="fr-FR" u="sng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Nombre de sites web</a:t>
            </a:r>
          </a:p>
          <a:p>
            <a:pPr marL="0" indent="0" algn="just">
              <a:buNone/>
            </a:pPr>
            <a:r>
              <a:rPr lang="fr-FR" dirty="0"/>
              <a:t>Il existe plusieurs centaines de millions de sites Web (chiffres en temps réel sur Internet Live Stats)</a:t>
            </a:r>
          </a:p>
          <a:p>
            <a:pPr marL="0" indent="0" algn="just">
              <a:buNone/>
            </a:pPr>
            <a:r>
              <a:rPr lang="fr-FR" dirty="0">
                <a:hlinkClick r:id="rId3"/>
              </a:rPr>
              <a:t>http://www.internetlivestats.com/total-number-of-websites/</a:t>
            </a: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0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B0C1C-1DCC-450D-999A-D10D7736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Accès à Internet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B4499-5E11-4A51-94F5-86C21EB6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Fournisseur d’accès à Internet (FAI)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Connexion filaire (réseaux téléphonique commuté, ADSL, Fibre optique)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Connexion sans fil (Wifi, </a:t>
            </a:r>
            <a:r>
              <a:rPr lang="fr-FR" dirty="0" err="1"/>
              <a:t>Wimax</a:t>
            </a:r>
            <a:r>
              <a:rPr lang="fr-FR" dirty="0"/>
              <a:t>, Satellite, …)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Connexion mobile (3G, 4G,…)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4098" name="Picture 2" descr="Visuel accÃ¨s Ã  internet">
            <a:extLst>
              <a:ext uri="{FF2B5EF4-FFF2-40B4-BE49-F238E27FC236}">
                <a16:creationId xmlns:a16="http://schemas.microsoft.com/office/drawing/2014/main" id="{75142E03-1B7D-42B2-8DCC-45A83529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23" y="5176838"/>
            <a:ext cx="2095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8D257F-FB5C-41EC-ACE2-7D53C72C6B46}"/>
              </a:ext>
            </a:extLst>
          </p:cNvPr>
          <p:cNvSpPr/>
          <p:nvPr/>
        </p:nvSpPr>
        <p:spPr>
          <a:xfrm>
            <a:off x="4665640" y="3244334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>
                <a:solidFill>
                  <a:srgbClr val="000000"/>
                </a:solidFill>
                <a:latin typeface="Linux Libertine"/>
              </a:rPr>
              <a:t>Hypertext</a:t>
            </a:r>
            <a:r>
              <a:rPr lang="fr-FR" i="1" dirty="0">
                <a:solidFill>
                  <a:srgbClr val="000000"/>
                </a:solidFill>
                <a:latin typeface="Linux Libertine"/>
              </a:rPr>
              <a:t> Transfer Protocol</a:t>
            </a:r>
            <a:endParaRPr lang="fr-FR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210295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Notion de Client / Serveur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 Client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rgbClr val="0070C0"/>
              </a:solidFill>
            </a:endParaRPr>
          </a:p>
          <a:p>
            <a:pPr marL="449263" indent="0" algn="just">
              <a:buFont typeface="Wingdings" pitchFamily="2" charset="2"/>
              <a:buChar char="Ø"/>
            </a:pPr>
            <a:r>
              <a:rPr lang="fr-FR" dirty="0"/>
              <a:t> Etablit la connexion au serveur à destination d'un ou plusieurs ports réseaux</a:t>
            </a:r>
          </a:p>
          <a:p>
            <a:pPr marL="449263" indent="0" algn="just">
              <a:buFont typeface="Wingdings" pitchFamily="2" charset="2"/>
              <a:buChar char="Ø"/>
            </a:pPr>
            <a:endParaRPr lang="fr-FR" dirty="0"/>
          </a:p>
          <a:p>
            <a:pPr marL="449263" indent="0" algn="just">
              <a:buFont typeface="Wingdings" pitchFamily="2" charset="2"/>
              <a:buChar char="Ø"/>
            </a:pPr>
            <a:r>
              <a:rPr lang="fr-FR" dirty="0"/>
              <a:t> Communique comme le prévoit la couche applicative du modèle OSI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399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1048</Words>
  <Application>Microsoft Office PowerPoint</Application>
  <PresentationFormat>Grand écran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Linux Libertine</vt:lpstr>
      <vt:lpstr>Wingdings</vt:lpstr>
      <vt:lpstr>Thème Office</vt:lpstr>
      <vt:lpstr>Présentation PowerPoint</vt:lpstr>
      <vt:lpstr>Introduction</vt:lpstr>
      <vt:lpstr>Web </vt:lpstr>
      <vt:lpstr>W3C</vt:lpstr>
      <vt:lpstr>Internet</vt:lpstr>
      <vt:lpstr>Internet</vt:lpstr>
      <vt:lpstr>Sites internet</vt:lpstr>
      <vt:lpstr>Accès à Internet</vt:lpstr>
      <vt:lpstr>Notion de Client / Serveur</vt:lpstr>
      <vt:lpstr>Notion de Client / Serveur</vt:lpstr>
      <vt:lpstr>Notion de Client / Serveur</vt:lpstr>
      <vt:lpstr>Caractéristiques Client / Serveur</vt:lpstr>
      <vt:lpstr>Caractéristiques Client / Serveur</vt:lpstr>
      <vt:lpstr>Avantages des réseaux à base de serveurs</vt:lpstr>
      <vt:lpstr>Architectures client / serveur</vt:lpstr>
      <vt:lpstr>Peer to peer (P2P)</vt:lpstr>
      <vt:lpstr>2-tiers</vt:lpstr>
      <vt:lpstr>2-tiers</vt:lpstr>
      <vt:lpstr>3-tiers</vt:lpstr>
      <vt:lpstr>3-tiers</vt:lpstr>
      <vt:lpstr>3-tiers</vt:lpstr>
      <vt:lpstr>N-tiers</vt:lpstr>
      <vt:lpstr>Client / serveur, comment?</vt:lpstr>
      <vt:lpstr>HTTP</vt:lpstr>
      <vt:lpstr>Personnalités influentes du web</vt:lpstr>
      <vt:lpstr>Conclusion</vt:lpstr>
      <vt:lpstr>TP1 : Wordpress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SAMSUNG</dc:creator>
  <cp:lastModifiedBy>SAMSUNG</cp:lastModifiedBy>
  <cp:revision>30</cp:revision>
  <dcterms:created xsi:type="dcterms:W3CDTF">2019-02-03T16:46:24Z</dcterms:created>
  <dcterms:modified xsi:type="dcterms:W3CDTF">2020-02-20T11:09:57Z</dcterms:modified>
</cp:coreProperties>
</file>