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Petrona"/>
      <p:regular r:id="rId27"/>
    </p:embeddedFont>
    <p:embeddedFont>
      <p:font typeface="Petrona"/>
      <p:regular r:id="rId28"/>
    </p:embeddedFont>
    <p:embeddedFont>
      <p:font typeface="Petrona"/>
      <p:regular r:id="rId29"/>
    </p:embeddedFont>
    <p:embeddedFont>
      <p:font typeface="Petrona"/>
      <p:regular r:id="rId30"/>
    </p:embeddedFont>
    <p:embeddedFont>
      <p:font typeface="Inter"/>
      <p:regular r:id="rId31"/>
    </p:embeddedFont>
    <p:embeddedFont>
      <p:font typeface="Inter"/>
      <p:regular r:id="rId32"/>
    </p:embeddedFont>
    <p:embeddedFont>
      <p:font typeface="Inter"/>
      <p:regular r:id="rId33"/>
    </p:embeddedFont>
    <p:embeddedFont>
      <p:font typeface="Inter"/>
      <p:regular r:id="rId3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 Id="rId33" Type="http://schemas.openxmlformats.org/officeDocument/2006/relationships/font" Target="fonts/font7.fntdata"/><Relationship Id="rId3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slideLayout" Target="../slideLayouts/slideLayout15.xml"/><Relationship Id="rId6"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slideLayout" Target="../slideLayouts/slideLayout16.xml"/><Relationship Id="rId6"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7.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slideLayout" Target="../slideLayouts/slideLayout18.xml"/><Relationship Id="rId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9.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20.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6.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slideLayout" Target="../slideLayouts/slideLayout7.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10.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232178"/>
            <a:ext cx="7556421" cy="2232779"/>
          </a:xfrm>
          <a:prstGeom prst="rect">
            <a:avLst/>
          </a:prstGeom>
          <a:noFill/>
          <a:ln/>
        </p:spPr>
        <p:txBody>
          <a:bodyPr wrap="square" lIns="0" tIns="0" rIns="0" bIns="0" rtlCol="0" anchor="t"/>
          <a:lstStyle/>
          <a:p>
            <a:pPr algn="l"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The Sociological Approach to the Culture and Identity of the Organization</a:t>
            </a:r>
            <a:endParaRPr lang="en-US" sz="4650" dirty="0"/>
          </a:p>
        </p:txBody>
      </p:sp>
      <p:sp>
        <p:nvSpPr>
          <p:cNvPr id="4" name="Text 1"/>
          <p:cNvSpPr/>
          <p:nvPr/>
        </p:nvSpPr>
        <p:spPr>
          <a:xfrm>
            <a:off x="793790" y="3805118"/>
            <a:ext cx="7556421" cy="2540318"/>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The concepts of organizational culture and identity are central to both everyday and academic discussions of organizations. They are seen by many as the 'glue that holds organizations together' and something that offers individuals who are part of a 'social system' a feeling of stability, distinctiveness, or a recognizable role or place. This presentation explores the sociological development of these concepts and how they enhance our understanding of organizational life.</a:t>
            </a:r>
            <a:endParaRPr lang="en-US" sz="1750" dirty="0"/>
          </a:p>
        </p:txBody>
      </p:sp>
      <p:sp>
        <p:nvSpPr>
          <p:cNvPr id="5" name="Shape 2"/>
          <p:cNvSpPr/>
          <p:nvPr/>
        </p:nvSpPr>
        <p:spPr>
          <a:xfrm>
            <a:off x="793790" y="6617494"/>
            <a:ext cx="362903" cy="362903"/>
          </a:xfrm>
          <a:prstGeom prst="roundRect">
            <a:avLst>
              <a:gd name="adj" fmla="val 25194296"/>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801410" y="6625114"/>
            <a:ext cx="347663" cy="347663"/>
          </a:xfrm>
          <a:prstGeom prst="rect">
            <a:avLst/>
          </a:prstGeom>
        </p:spPr>
      </p:pic>
      <p:sp>
        <p:nvSpPr>
          <p:cNvPr id="7" name="Text 3"/>
          <p:cNvSpPr/>
          <p:nvPr/>
        </p:nvSpPr>
        <p:spPr>
          <a:xfrm>
            <a:off x="1270040" y="6600587"/>
            <a:ext cx="2016323" cy="396835"/>
          </a:xfrm>
          <a:prstGeom prst="rect">
            <a:avLst/>
          </a:prstGeom>
          <a:noFill/>
          <a:ln/>
        </p:spPr>
        <p:txBody>
          <a:bodyPr wrap="none" lIns="0" tIns="0" rIns="0" bIns="0" rtlCol="0" anchor="t"/>
          <a:lstStyle/>
          <a:p>
            <a:pPr algn="l" indent="0" marL="0">
              <a:lnSpc>
                <a:spcPts val="3100"/>
              </a:lnSpc>
              <a:buNone/>
            </a:pPr>
            <a:r>
              <a:rPr lang="en-US" sz="2200" b="1" dirty="0">
                <a:solidFill>
                  <a:srgbClr val="272525"/>
                </a:solidFill>
                <a:latin typeface="Inter Bold" pitchFamily="34" charset="0"/>
                <a:ea typeface="Inter Bold" pitchFamily="34" charset="-122"/>
                <a:cs typeface="Inter Bold" pitchFamily="34" charset="-120"/>
              </a:rPr>
              <a:t>by Djazia CHIB</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835235"/>
          </a:xfrm>
          <a:prstGeom prst="rect">
            <a:avLst/>
          </a:prstGeom>
        </p:spPr>
      </p:pic>
      <p:sp>
        <p:nvSpPr>
          <p:cNvPr id="3" name="Text 0"/>
          <p:cNvSpPr/>
          <p:nvPr/>
        </p:nvSpPr>
        <p:spPr>
          <a:xfrm>
            <a:off x="793790" y="3696653"/>
            <a:ext cx="12058650" cy="744260"/>
          </a:xfrm>
          <a:prstGeom prst="rect">
            <a:avLst/>
          </a:prstGeom>
          <a:noFill/>
          <a:ln/>
        </p:spPr>
        <p:txBody>
          <a:bodyPr wrap="none" lIns="0" tIns="0" rIns="0" bIns="0" rtlCol="0" anchor="t"/>
          <a:lstStyle/>
          <a:p>
            <a:pPr algn="l"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Methods of Studying Organizational Culture</a:t>
            </a:r>
            <a:endParaRPr lang="en-US" sz="4650" dirty="0"/>
          </a:p>
        </p:txBody>
      </p:sp>
      <p:sp>
        <p:nvSpPr>
          <p:cNvPr id="4" name="Shape 1"/>
          <p:cNvSpPr/>
          <p:nvPr/>
        </p:nvSpPr>
        <p:spPr>
          <a:xfrm>
            <a:off x="793790" y="5036225"/>
            <a:ext cx="510302" cy="510302"/>
          </a:xfrm>
          <a:prstGeom prst="roundRect">
            <a:avLst>
              <a:gd name="adj" fmla="val 18669"/>
            </a:avLst>
          </a:prstGeom>
          <a:solidFill>
            <a:srgbClr val="CCEEFF"/>
          </a:solidFill>
          <a:ln w="7620">
            <a:solidFill>
              <a:srgbClr val="B2D4E5"/>
            </a:solidFill>
            <a:prstDash val="solid"/>
          </a:ln>
        </p:spPr>
      </p:sp>
      <p:sp>
        <p:nvSpPr>
          <p:cNvPr id="5" name="Text 2"/>
          <p:cNvSpPr/>
          <p:nvPr/>
        </p:nvSpPr>
        <p:spPr>
          <a:xfrm>
            <a:off x="870347" y="5068133"/>
            <a:ext cx="357188" cy="446484"/>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1</a:t>
            </a:r>
            <a:endParaRPr lang="en-US" sz="2800" dirty="0"/>
          </a:p>
        </p:txBody>
      </p:sp>
      <p:sp>
        <p:nvSpPr>
          <p:cNvPr id="6" name="Text 3"/>
          <p:cNvSpPr/>
          <p:nvPr/>
        </p:nvSpPr>
        <p:spPr>
          <a:xfrm>
            <a:off x="1530906" y="5036225"/>
            <a:ext cx="3459242" cy="744141"/>
          </a:xfrm>
          <a:prstGeom prst="rect">
            <a:avLst/>
          </a:prstGeom>
          <a:noFill/>
          <a:ln/>
        </p:spPr>
        <p:txBody>
          <a:bodyPr wrap="squar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Observation and Ethnography</a:t>
            </a:r>
            <a:endParaRPr lang="en-US" sz="2300" dirty="0"/>
          </a:p>
        </p:txBody>
      </p:sp>
      <p:sp>
        <p:nvSpPr>
          <p:cNvPr id="7" name="Text 4"/>
          <p:cNvSpPr/>
          <p:nvPr/>
        </p:nvSpPr>
        <p:spPr>
          <a:xfrm>
            <a:off x="1530906" y="5916454"/>
            <a:ext cx="3459242" cy="1451610"/>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In-depth, long-term engagement to capture the complexity of daily organizational life.</a:t>
            </a:r>
            <a:endParaRPr lang="en-US" sz="1750" dirty="0"/>
          </a:p>
        </p:txBody>
      </p:sp>
      <p:sp>
        <p:nvSpPr>
          <p:cNvPr id="8" name="Shape 5"/>
          <p:cNvSpPr/>
          <p:nvPr/>
        </p:nvSpPr>
        <p:spPr>
          <a:xfrm>
            <a:off x="5216962" y="5036225"/>
            <a:ext cx="510302" cy="510302"/>
          </a:xfrm>
          <a:prstGeom prst="roundRect">
            <a:avLst>
              <a:gd name="adj" fmla="val 18669"/>
            </a:avLst>
          </a:prstGeom>
          <a:solidFill>
            <a:srgbClr val="CCEEFF"/>
          </a:solidFill>
          <a:ln w="7620">
            <a:solidFill>
              <a:srgbClr val="B2D4E5"/>
            </a:solidFill>
            <a:prstDash val="solid"/>
          </a:ln>
        </p:spPr>
      </p:sp>
      <p:sp>
        <p:nvSpPr>
          <p:cNvPr id="9" name="Text 6"/>
          <p:cNvSpPr/>
          <p:nvPr/>
        </p:nvSpPr>
        <p:spPr>
          <a:xfrm>
            <a:off x="5293519" y="5068133"/>
            <a:ext cx="357188" cy="446484"/>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2</a:t>
            </a:r>
            <a:endParaRPr lang="en-US" sz="2800" dirty="0"/>
          </a:p>
        </p:txBody>
      </p:sp>
      <p:sp>
        <p:nvSpPr>
          <p:cNvPr id="10" name="Text 7"/>
          <p:cNvSpPr/>
          <p:nvPr/>
        </p:nvSpPr>
        <p:spPr>
          <a:xfrm>
            <a:off x="5954078" y="5036225"/>
            <a:ext cx="3139083"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Interviews and Surveys</a:t>
            </a:r>
            <a:endParaRPr lang="en-US" sz="2300" dirty="0"/>
          </a:p>
        </p:txBody>
      </p:sp>
      <p:sp>
        <p:nvSpPr>
          <p:cNvPr id="11" name="Text 8"/>
          <p:cNvSpPr/>
          <p:nvPr/>
        </p:nvSpPr>
        <p:spPr>
          <a:xfrm>
            <a:off x="5954078" y="5544383"/>
            <a:ext cx="3459242" cy="1814513"/>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Structured or unstructured conversations and questionnaires to gather perceptions from many respondents.</a:t>
            </a:r>
            <a:endParaRPr lang="en-US" sz="1750" dirty="0"/>
          </a:p>
        </p:txBody>
      </p:sp>
      <p:sp>
        <p:nvSpPr>
          <p:cNvPr id="12" name="Shape 9"/>
          <p:cNvSpPr/>
          <p:nvPr/>
        </p:nvSpPr>
        <p:spPr>
          <a:xfrm>
            <a:off x="9640133" y="5036225"/>
            <a:ext cx="510302" cy="510302"/>
          </a:xfrm>
          <a:prstGeom prst="roundRect">
            <a:avLst>
              <a:gd name="adj" fmla="val 18669"/>
            </a:avLst>
          </a:prstGeom>
          <a:solidFill>
            <a:srgbClr val="CCEEFF"/>
          </a:solidFill>
          <a:ln w="7620">
            <a:solidFill>
              <a:srgbClr val="B2D4E5"/>
            </a:solidFill>
            <a:prstDash val="solid"/>
          </a:ln>
        </p:spPr>
      </p:sp>
      <p:sp>
        <p:nvSpPr>
          <p:cNvPr id="13" name="Text 10"/>
          <p:cNvSpPr/>
          <p:nvPr/>
        </p:nvSpPr>
        <p:spPr>
          <a:xfrm>
            <a:off x="9716691" y="5068133"/>
            <a:ext cx="357188" cy="446484"/>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3</a:t>
            </a:r>
            <a:endParaRPr lang="en-US" sz="2800" dirty="0"/>
          </a:p>
        </p:txBody>
      </p:sp>
      <p:sp>
        <p:nvSpPr>
          <p:cNvPr id="14" name="Text 11"/>
          <p:cNvSpPr/>
          <p:nvPr/>
        </p:nvSpPr>
        <p:spPr>
          <a:xfrm>
            <a:off x="10377249" y="5036225"/>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Document Analysis</a:t>
            </a:r>
            <a:endParaRPr lang="en-US" sz="2300" dirty="0"/>
          </a:p>
        </p:txBody>
      </p:sp>
      <p:sp>
        <p:nvSpPr>
          <p:cNvPr id="15" name="Text 12"/>
          <p:cNvSpPr/>
          <p:nvPr/>
        </p:nvSpPr>
        <p:spPr>
          <a:xfrm>
            <a:off x="10377249" y="5544383"/>
            <a:ext cx="3459242" cy="1451610"/>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Systematic examination of organizational documents, from formal mission statements to informal communications.</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053584"/>
            <a:ext cx="7556421" cy="1488519"/>
          </a:xfrm>
          <a:prstGeom prst="rect">
            <a:avLst/>
          </a:prstGeom>
          <a:noFill/>
          <a:ln/>
        </p:spPr>
        <p:txBody>
          <a:bodyPr wrap="square" lIns="0" tIns="0" rIns="0" bIns="0" rtlCol="0" anchor="t"/>
          <a:lstStyle/>
          <a:p>
            <a:pPr algn="l"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Observation and Ethnography</a:t>
            </a:r>
            <a:endParaRPr lang="en-US" sz="4650" dirty="0"/>
          </a:p>
        </p:txBody>
      </p:sp>
      <p:sp>
        <p:nvSpPr>
          <p:cNvPr id="4" name="Shape 1"/>
          <p:cNvSpPr/>
          <p:nvPr/>
        </p:nvSpPr>
        <p:spPr>
          <a:xfrm>
            <a:off x="793790" y="3137416"/>
            <a:ext cx="510302" cy="510302"/>
          </a:xfrm>
          <a:prstGeom prst="roundRect">
            <a:avLst>
              <a:gd name="adj" fmla="val 18669"/>
            </a:avLst>
          </a:prstGeom>
          <a:solidFill>
            <a:srgbClr val="CCEEFF"/>
          </a:solidFill>
          <a:ln w="7620">
            <a:solidFill>
              <a:srgbClr val="B2D4E5"/>
            </a:solidFill>
            <a:prstDash val="solid"/>
          </a:ln>
        </p:spPr>
      </p:sp>
      <p:sp>
        <p:nvSpPr>
          <p:cNvPr id="5" name="Text 2"/>
          <p:cNvSpPr/>
          <p:nvPr/>
        </p:nvSpPr>
        <p:spPr>
          <a:xfrm>
            <a:off x="870347" y="3169325"/>
            <a:ext cx="357188" cy="446484"/>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1</a:t>
            </a:r>
            <a:endParaRPr lang="en-US" sz="2800" dirty="0"/>
          </a:p>
        </p:txBody>
      </p:sp>
      <p:sp>
        <p:nvSpPr>
          <p:cNvPr id="6" name="Text 3"/>
          <p:cNvSpPr/>
          <p:nvPr/>
        </p:nvSpPr>
        <p:spPr>
          <a:xfrm>
            <a:off x="1530906" y="3137416"/>
            <a:ext cx="2927747"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Immersive Approach</a:t>
            </a:r>
            <a:endParaRPr lang="en-US" sz="2300" dirty="0"/>
          </a:p>
        </p:txBody>
      </p:sp>
      <p:sp>
        <p:nvSpPr>
          <p:cNvPr id="7" name="Text 4"/>
          <p:cNvSpPr/>
          <p:nvPr/>
        </p:nvSpPr>
        <p:spPr>
          <a:xfrm>
            <a:off x="1530906" y="3645575"/>
            <a:ext cx="2927747" cy="1451610"/>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Allows researchers to participate in interactions and observe practices directly.</a:t>
            </a:r>
            <a:endParaRPr lang="en-US" sz="1750" dirty="0"/>
          </a:p>
        </p:txBody>
      </p:sp>
      <p:sp>
        <p:nvSpPr>
          <p:cNvPr id="8" name="Shape 5"/>
          <p:cNvSpPr/>
          <p:nvPr/>
        </p:nvSpPr>
        <p:spPr>
          <a:xfrm>
            <a:off x="4685467" y="3137416"/>
            <a:ext cx="510302" cy="510302"/>
          </a:xfrm>
          <a:prstGeom prst="roundRect">
            <a:avLst>
              <a:gd name="adj" fmla="val 18669"/>
            </a:avLst>
          </a:prstGeom>
          <a:solidFill>
            <a:srgbClr val="CCEEFF"/>
          </a:solidFill>
          <a:ln w="7620">
            <a:solidFill>
              <a:srgbClr val="B2D4E5"/>
            </a:solidFill>
            <a:prstDash val="solid"/>
          </a:ln>
        </p:spPr>
      </p:sp>
      <p:sp>
        <p:nvSpPr>
          <p:cNvPr id="9" name="Text 6"/>
          <p:cNvSpPr/>
          <p:nvPr/>
        </p:nvSpPr>
        <p:spPr>
          <a:xfrm>
            <a:off x="4762024" y="3169325"/>
            <a:ext cx="357188" cy="446484"/>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2</a:t>
            </a:r>
            <a:endParaRPr lang="en-US" sz="2800" dirty="0"/>
          </a:p>
        </p:txBody>
      </p:sp>
      <p:sp>
        <p:nvSpPr>
          <p:cNvPr id="10" name="Text 7"/>
          <p:cNvSpPr/>
          <p:nvPr/>
        </p:nvSpPr>
        <p:spPr>
          <a:xfrm>
            <a:off x="5422583" y="3137416"/>
            <a:ext cx="2927747"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Rich Data Collection</a:t>
            </a:r>
            <a:endParaRPr lang="en-US" sz="2300" dirty="0"/>
          </a:p>
        </p:txBody>
      </p:sp>
      <p:sp>
        <p:nvSpPr>
          <p:cNvPr id="11" name="Text 8"/>
          <p:cNvSpPr/>
          <p:nvPr/>
        </p:nvSpPr>
        <p:spPr>
          <a:xfrm>
            <a:off x="5422583" y="3645575"/>
            <a:ext cx="2927747" cy="1814513"/>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Provides firsthand insights into organizational practices, communication, decision-making, and routines.</a:t>
            </a:r>
            <a:endParaRPr lang="en-US" sz="1750" dirty="0"/>
          </a:p>
        </p:txBody>
      </p:sp>
      <p:sp>
        <p:nvSpPr>
          <p:cNvPr id="12" name="Shape 9"/>
          <p:cNvSpPr/>
          <p:nvPr/>
        </p:nvSpPr>
        <p:spPr>
          <a:xfrm>
            <a:off x="793790" y="5942052"/>
            <a:ext cx="510302" cy="510302"/>
          </a:xfrm>
          <a:prstGeom prst="roundRect">
            <a:avLst>
              <a:gd name="adj" fmla="val 18669"/>
            </a:avLst>
          </a:prstGeom>
          <a:solidFill>
            <a:srgbClr val="CCEEFF"/>
          </a:solidFill>
          <a:ln w="7620">
            <a:solidFill>
              <a:srgbClr val="B2D4E5"/>
            </a:solidFill>
            <a:prstDash val="solid"/>
          </a:ln>
        </p:spPr>
      </p:sp>
      <p:sp>
        <p:nvSpPr>
          <p:cNvPr id="13" name="Text 10"/>
          <p:cNvSpPr/>
          <p:nvPr/>
        </p:nvSpPr>
        <p:spPr>
          <a:xfrm>
            <a:off x="870347" y="5973961"/>
            <a:ext cx="357188" cy="446484"/>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3</a:t>
            </a:r>
            <a:endParaRPr lang="en-US" sz="2800" dirty="0"/>
          </a:p>
        </p:txBody>
      </p:sp>
      <p:sp>
        <p:nvSpPr>
          <p:cNvPr id="14" name="Text 11"/>
          <p:cNvSpPr/>
          <p:nvPr/>
        </p:nvSpPr>
        <p:spPr>
          <a:xfrm>
            <a:off x="1530906" y="5942052"/>
            <a:ext cx="3775472"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Capturing Informal Culture</a:t>
            </a:r>
            <a:endParaRPr lang="en-US" sz="2300" dirty="0"/>
          </a:p>
        </p:txBody>
      </p:sp>
      <p:sp>
        <p:nvSpPr>
          <p:cNvPr id="15" name="Text 12"/>
          <p:cNvSpPr/>
          <p:nvPr/>
        </p:nvSpPr>
        <p:spPr>
          <a:xfrm>
            <a:off x="1530906" y="6450211"/>
            <a:ext cx="6819305" cy="725805"/>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Reveals implicit values and norms that may not be displayed through public forums or documentation.</a:t>
            </a:r>
            <a:endParaRPr lang="en-US" sz="17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2513290"/>
            <a:ext cx="6280547" cy="744260"/>
          </a:xfrm>
          <a:prstGeom prst="rect">
            <a:avLst/>
          </a:prstGeom>
          <a:noFill/>
          <a:ln/>
        </p:spPr>
        <p:txBody>
          <a:bodyPr wrap="none" lIns="0" tIns="0" rIns="0" bIns="0" rtlCol="0" anchor="t"/>
          <a:lstStyle/>
          <a:p>
            <a:pPr algn="l"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Interviews and Surveys</a:t>
            </a:r>
            <a:endParaRPr lang="en-US" sz="4650" dirty="0"/>
          </a:p>
        </p:txBody>
      </p:sp>
      <p:sp>
        <p:nvSpPr>
          <p:cNvPr id="3" name="Text 1"/>
          <p:cNvSpPr/>
          <p:nvPr/>
        </p:nvSpPr>
        <p:spPr>
          <a:xfrm>
            <a:off x="793790" y="3824526"/>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000000"/>
                </a:solidFill>
                <a:latin typeface="Petrona Bold" pitchFamily="34" charset="0"/>
                <a:ea typeface="Petrona Bold" pitchFamily="34" charset="-122"/>
                <a:cs typeface="Petrona Bold" pitchFamily="34" charset="-120"/>
              </a:rPr>
              <a:t>Interviews</a:t>
            </a:r>
            <a:endParaRPr lang="en-US" sz="2300" dirty="0"/>
          </a:p>
        </p:txBody>
      </p:sp>
      <p:sp>
        <p:nvSpPr>
          <p:cNvPr id="4" name="Text 2"/>
          <p:cNvSpPr/>
          <p:nvPr/>
        </p:nvSpPr>
        <p:spPr>
          <a:xfrm>
            <a:off x="793790" y="4423410"/>
            <a:ext cx="6244709" cy="1088708"/>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Can be structured or unstructured, allowing for in-depth exploration of perceptions and experiences. Provides qualitative data on organizational culture.</a:t>
            </a:r>
            <a:endParaRPr lang="en-US" sz="1750" dirty="0"/>
          </a:p>
        </p:txBody>
      </p:sp>
      <p:sp>
        <p:nvSpPr>
          <p:cNvPr id="5" name="Text 3"/>
          <p:cNvSpPr/>
          <p:nvPr/>
        </p:nvSpPr>
        <p:spPr>
          <a:xfrm>
            <a:off x="7599521" y="3824526"/>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000000"/>
                </a:solidFill>
                <a:latin typeface="Petrona Bold" pitchFamily="34" charset="0"/>
                <a:ea typeface="Petrona Bold" pitchFamily="34" charset="-122"/>
                <a:cs typeface="Petrona Bold" pitchFamily="34" charset="-120"/>
              </a:rPr>
              <a:t>Surveys</a:t>
            </a:r>
            <a:endParaRPr lang="en-US" sz="2300" dirty="0"/>
          </a:p>
        </p:txBody>
      </p:sp>
      <p:sp>
        <p:nvSpPr>
          <p:cNvPr id="6" name="Text 4"/>
          <p:cNvSpPr/>
          <p:nvPr/>
        </p:nvSpPr>
        <p:spPr>
          <a:xfrm>
            <a:off x="7599521" y="4423410"/>
            <a:ext cx="6244709" cy="1088708"/>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Questionnaires designed to gather data from many respondents. Allows for statistical analysis and broader generalizations about organizational culture.</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421130"/>
            <a:ext cx="5954197" cy="744260"/>
          </a:xfrm>
          <a:prstGeom prst="rect">
            <a:avLst/>
          </a:prstGeom>
          <a:noFill/>
          <a:ln/>
        </p:spPr>
        <p:txBody>
          <a:bodyPr wrap="none" lIns="0" tIns="0" rIns="0" bIns="0" rtlCol="0" anchor="t"/>
          <a:lstStyle/>
          <a:p>
            <a:pPr algn="l"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Document Analysis</a:t>
            </a:r>
            <a:endParaRPr lang="en-US" sz="4650" dirty="0"/>
          </a:p>
        </p:txBody>
      </p:sp>
      <p:sp>
        <p:nvSpPr>
          <p:cNvPr id="4" name="Shape 1"/>
          <p:cNvSpPr/>
          <p:nvPr/>
        </p:nvSpPr>
        <p:spPr>
          <a:xfrm>
            <a:off x="793790" y="2760702"/>
            <a:ext cx="510302" cy="510302"/>
          </a:xfrm>
          <a:prstGeom prst="roundRect">
            <a:avLst>
              <a:gd name="adj" fmla="val 18669"/>
            </a:avLst>
          </a:prstGeom>
          <a:solidFill>
            <a:srgbClr val="CCEEFF"/>
          </a:solidFill>
          <a:ln w="7620">
            <a:solidFill>
              <a:srgbClr val="B2D4E5"/>
            </a:solidFill>
            <a:prstDash val="solid"/>
          </a:ln>
        </p:spPr>
      </p:sp>
      <p:sp>
        <p:nvSpPr>
          <p:cNvPr id="5" name="Text 2"/>
          <p:cNvSpPr/>
          <p:nvPr/>
        </p:nvSpPr>
        <p:spPr>
          <a:xfrm>
            <a:off x="870347" y="2792611"/>
            <a:ext cx="357188" cy="446484"/>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1</a:t>
            </a:r>
            <a:endParaRPr lang="en-US" sz="2800" dirty="0"/>
          </a:p>
        </p:txBody>
      </p:sp>
      <p:sp>
        <p:nvSpPr>
          <p:cNvPr id="6" name="Text 3"/>
          <p:cNvSpPr/>
          <p:nvPr/>
        </p:nvSpPr>
        <p:spPr>
          <a:xfrm>
            <a:off x="1530906" y="2760702"/>
            <a:ext cx="2927747" cy="744141"/>
          </a:xfrm>
          <a:prstGeom prst="rect">
            <a:avLst/>
          </a:prstGeom>
          <a:noFill/>
          <a:ln/>
        </p:spPr>
        <p:txBody>
          <a:bodyPr wrap="squar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Systematic Examination</a:t>
            </a:r>
            <a:endParaRPr lang="en-US" sz="2300" dirty="0"/>
          </a:p>
        </p:txBody>
      </p:sp>
      <p:sp>
        <p:nvSpPr>
          <p:cNvPr id="7" name="Text 4"/>
          <p:cNvSpPr/>
          <p:nvPr/>
        </p:nvSpPr>
        <p:spPr>
          <a:xfrm>
            <a:off x="1530906" y="3640931"/>
            <a:ext cx="2927747" cy="1451610"/>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Analysis of formal and informal organizational documents to understand cultural narratives.</a:t>
            </a:r>
            <a:endParaRPr lang="en-US" sz="1750" dirty="0"/>
          </a:p>
        </p:txBody>
      </p:sp>
      <p:sp>
        <p:nvSpPr>
          <p:cNvPr id="8" name="Shape 5"/>
          <p:cNvSpPr/>
          <p:nvPr/>
        </p:nvSpPr>
        <p:spPr>
          <a:xfrm>
            <a:off x="4685467" y="2760702"/>
            <a:ext cx="510302" cy="510302"/>
          </a:xfrm>
          <a:prstGeom prst="roundRect">
            <a:avLst>
              <a:gd name="adj" fmla="val 18669"/>
            </a:avLst>
          </a:prstGeom>
          <a:solidFill>
            <a:srgbClr val="CCEEFF"/>
          </a:solidFill>
          <a:ln w="7620">
            <a:solidFill>
              <a:srgbClr val="B2D4E5"/>
            </a:solidFill>
            <a:prstDash val="solid"/>
          </a:ln>
        </p:spPr>
      </p:sp>
      <p:sp>
        <p:nvSpPr>
          <p:cNvPr id="9" name="Text 6"/>
          <p:cNvSpPr/>
          <p:nvPr/>
        </p:nvSpPr>
        <p:spPr>
          <a:xfrm>
            <a:off x="4762024" y="2792611"/>
            <a:ext cx="357188" cy="446484"/>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2</a:t>
            </a:r>
            <a:endParaRPr lang="en-US" sz="2800" dirty="0"/>
          </a:p>
        </p:txBody>
      </p:sp>
      <p:sp>
        <p:nvSpPr>
          <p:cNvPr id="10" name="Text 7"/>
          <p:cNvSpPr/>
          <p:nvPr/>
        </p:nvSpPr>
        <p:spPr>
          <a:xfrm>
            <a:off x="5422583" y="2760702"/>
            <a:ext cx="2927747"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Diverse Sources</a:t>
            </a:r>
            <a:endParaRPr lang="en-US" sz="2300" dirty="0"/>
          </a:p>
        </p:txBody>
      </p:sp>
      <p:sp>
        <p:nvSpPr>
          <p:cNvPr id="11" name="Text 8"/>
          <p:cNvSpPr/>
          <p:nvPr/>
        </p:nvSpPr>
        <p:spPr>
          <a:xfrm>
            <a:off x="5422583" y="3268861"/>
            <a:ext cx="2927747" cy="1451610"/>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Includes mission statements, websites, email communications, and other written materials.</a:t>
            </a:r>
            <a:endParaRPr lang="en-US" sz="1750" dirty="0"/>
          </a:p>
        </p:txBody>
      </p:sp>
      <p:sp>
        <p:nvSpPr>
          <p:cNvPr id="12" name="Shape 9"/>
          <p:cNvSpPr/>
          <p:nvPr/>
        </p:nvSpPr>
        <p:spPr>
          <a:xfrm>
            <a:off x="793790" y="5574506"/>
            <a:ext cx="510302" cy="510302"/>
          </a:xfrm>
          <a:prstGeom prst="roundRect">
            <a:avLst>
              <a:gd name="adj" fmla="val 18669"/>
            </a:avLst>
          </a:prstGeom>
          <a:solidFill>
            <a:srgbClr val="CCEEFF"/>
          </a:solidFill>
          <a:ln w="7620">
            <a:solidFill>
              <a:srgbClr val="B2D4E5"/>
            </a:solidFill>
            <a:prstDash val="solid"/>
          </a:ln>
        </p:spPr>
      </p:sp>
      <p:sp>
        <p:nvSpPr>
          <p:cNvPr id="13" name="Text 10"/>
          <p:cNvSpPr/>
          <p:nvPr/>
        </p:nvSpPr>
        <p:spPr>
          <a:xfrm>
            <a:off x="870347" y="5606415"/>
            <a:ext cx="357188" cy="446484"/>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3</a:t>
            </a:r>
            <a:endParaRPr lang="en-US" sz="2800" dirty="0"/>
          </a:p>
        </p:txBody>
      </p:sp>
      <p:sp>
        <p:nvSpPr>
          <p:cNvPr id="14" name="Text 11"/>
          <p:cNvSpPr/>
          <p:nvPr/>
        </p:nvSpPr>
        <p:spPr>
          <a:xfrm>
            <a:off x="1530906" y="5574506"/>
            <a:ext cx="3629382"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Contextual Understanding</a:t>
            </a:r>
            <a:endParaRPr lang="en-US" sz="2300" dirty="0"/>
          </a:p>
        </p:txBody>
      </p:sp>
      <p:sp>
        <p:nvSpPr>
          <p:cNvPr id="15" name="Text 12"/>
          <p:cNvSpPr/>
          <p:nvPr/>
        </p:nvSpPr>
        <p:spPr>
          <a:xfrm>
            <a:off x="1530906" y="6082665"/>
            <a:ext cx="6819305" cy="725805"/>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Provides insights into the organizational context and potential cultural frameworks.</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1233368"/>
            <a:ext cx="12637889" cy="744260"/>
          </a:xfrm>
          <a:prstGeom prst="rect">
            <a:avLst/>
          </a:prstGeom>
          <a:noFill/>
          <a:ln/>
        </p:spPr>
        <p:txBody>
          <a:bodyPr wrap="none" lIns="0" tIns="0" rIns="0" bIns="0" rtlCol="0" anchor="t"/>
          <a:lstStyle/>
          <a:p>
            <a:pPr algn="l"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Culture and Identity in Organizational Change</a:t>
            </a:r>
            <a:endParaRPr lang="en-US" sz="4650" dirty="0"/>
          </a:p>
        </p:txBody>
      </p:sp>
      <p:sp>
        <p:nvSpPr>
          <p:cNvPr id="3" name="Text 1"/>
          <p:cNvSpPr/>
          <p:nvPr/>
        </p:nvSpPr>
        <p:spPr>
          <a:xfrm>
            <a:off x="1715453" y="2870478"/>
            <a:ext cx="2977039" cy="372070"/>
          </a:xfrm>
          <a:prstGeom prst="rect">
            <a:avLst/>
          </a:prstGeom>
          <a:noFill/>
          <a:ln/>
        </p:spPr>
        <p:txBody>
          <a:bodyPr wrap="none" lIns="0" tIns="0" rIns="0" bIns="0" rtlCol="0" anchor="t"/>
          <a:lstStyle/>
          <a:p>
            <a:pPr algn="r"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Cultural Dynamics</a:t>
            </a:r>
            <a:endParaRPr lang="en-US" sz="2300" dirty="0"/>
          </a:p>
        </p:txBody>
      </p:sp>
      <p:sp>
        <p:nvSpPr>
          <p:cNvPr id="4" name="Text 2"/>
          <p:cNvSpPr/>
          <p:nvPr/>
        </p:nvSpPr>
        <p:spPr>
          <a:xfrm>
            <a:off x="793790" y="3378637"/>
            <a:ext cx="3898702" cy="725805"/>
          </a:xfrm>
          <a:prstGeom prst="rect">
            <a:avLst/>
          </a:prstGeom>
          <a:noFill/>
          <a:ln/>
        </p:spPr>
        <p:txBody>
          <a:bodyPr wrap="square" lIns="0" tIns="0" rIns="0" bIns="0" rtlCol="0" anchor="t"/>
          <a:lstStyle/>
          <a:p>
            <a:pPr algn="r" indent="0" marL="0">
              <a:lnSpc>
                <a:spcPts val="2850"/>
              </a:lnSpc>
              <a:buNone/>
            </a:pPr>
            <a:r>
              <a:rPr lang="en-US" sz="1750" dirty="0">
                <a:solidFill>
                  <a:srgbClr val="272525"/>
                </a:solidFill>
                <a:latin typeface="Inter" pitchFamily="34" charset="0"/>
                <a:ea typeface="Inter" pitchFamily="34" charset="-122"/>
                <a:cs typeface="Inter" pitchFamily="34" charset="-120"/>
              </a:rPr>
              <a:t>How culture evolves and adapts during organizational change.</a:t>
            </a:r>
            <a:endParaRPr lang="en-US" sz="1750" dirty="0"/>
          </a:p>
        </p:txBody>
      </p:sp>
      <p:pic>
        <p:nvPicPr>
          <p:cNvPr id="5" name="Image 0" descr="preencoded.png">    </p:cNvPr>
          <p:cNvPicPr>
            <a:picLocks noChangeAspect="1"/>
          </p:cNvPicPr>
          <p:nvPr/>
        </p:nvPicPr>
        <p:blipFill>
          <a:blip r:embed="rId1"/>
          <a:stretch>
            <a:fillRect/>
          </a:stretch>
        </p:blipFill>
        <p:spPr>
          <a:xfrm>
            <a:off x="5032653" y="2431256"/>
            <a:ext cx="4564975" cy="4564975"/>
          </a:xfrm>
          <a:prstGeom prst="rect">
            <a:avLst/>
          </a:prstGeom>
        </p:spPr>
      </p:pic>
      <p:sp>
        <p:nvSpPr>
          <p:cNvPr id="6" name="Text 3"/>
          <p:cNvSpPr/>
          <p:nvPr/>
        </p:nvSpPr>
        <p:spPr>
          <a:xfrm>
            <a:off x="6226731" y="3194328"/>
            <a:ext cx="339328" cy="424220"/>
          </a:xfrm>
          <a:prstGeom prst="rect">
            <a:avLst/>
          </a:prstGeom>
          <a:noFill/>
          <a:ln/>
        </p:spPr>
        <p:txBody>
          <a:bodyPr wrap="none" lIns="0" tIns="0" rIns="0" bIns="0" rtlCol="0" anchor="t"/>
          <a:lstStyle/>
          <a:p>
            <a:pPr algn="l" indent="0" marL="0">
              <a:lnSpc>
                <a:spcPts val="4250"/>
              </a:lnSpc>
              <a:buNone/>
            </a:pPr>
            <a:r>
              <a:rPr lang="en-US" sz="2650" b="1" dirty="0">
                <a:solidFill>
                  <a:srgbClr val="272525"/>
                </a:solidFill>
                <a:latin typeface="Petrona Bold" pitchFamily="34" charset="0"/>
                <a:ea typeface="Petrona Bold" pitchFamily="34" charset="-122"/>
                <a:cs typeface="Petrona Bold" pitchFamily="34" charset="-120"/>
              </a:rPr>
              <a:t>1</a:t>
            </a:r>
            <a:endParaRPr lang="en-US" sz="2650" dirty="0"/>
          </a:p>
        </p:txBody>
      </p:sp>
      <p:sp>
        <p:nvSpPr>
          <p:cNvPr id="7" name="Text 4"/>
          <p:cNvSpPr/>
          <p:nvPr/>
        </p:nvSpPr>
        <p:spPr>
          <a:xfrm>
            <a:off x="9937790" y="2689027"/>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Identity Shifts</a:t>
            </a:r>
            <a:endParaRPr lang="en-US" sz="2300" dirty="0"/>
          </a:p>
        </p:txBody>
      </p:sp>
      <p:sp>
        <p:nvSpPr>
          <p:cNvPr id="8" name="Text 5"/>
          <p:cNvSpPr/>
          <p:nvPr/>
        </p:nvSpPr>
        <p:spPr>
          <a:xfrm>
            <a:off x="9937790" y="3197185"/>
            <a:ext cx="3898821" cy="1088708"/>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Changes in how individuals and the organization as a whole perceive themselves.</a:t>
            </a:r>
            <a:endParaRPr lang="en-US" sz="1750" dirty="0"/>
          </a:p>
        </p:txBody>
      </p:sp>
      <p:pic>
        <p:nvPicPr>
          <p:cNvPr id="9" name="Image 1" descr="preencoded.png">    </p:cNvPr>
          <p:cNvPicPr>
            <a:picLocks noChangeAspect="1"/>
          </p:cNvPicPr>
          <p:nvPr/>
        </p:nvPicPr>
        <p:blipFill>
          <a:blip r:embed="rId2"/>
          <a:stretch>
            <a:fillRect/>
          </a:stretch>
        </p:blipFill>
        <p:spPr>
          <a:xfrm>
            <a:off x="5032653" y="2431256"/>
            <a:ext cx="4564975" cy="4564975"/>
          </a:xfrm>
          <a:prstGeom prst="rect">
            <a:avLst/>
          </a:prstGeom>
        </p:spPr>
      </p:pic>
      <p:sp>
        <p:nvSpPr>
          <p:cNvPr id="10" name="Text 6"/>
          <p:cNvSpPr/>
          <p:nvPr/>
        </p:nvSpPr>
        <p:spPr>
          <a:xfrm>
            <a:off x="8452604" y="3582829"/>
            <a:ext cx="339328" cy="424220"/>
          </a:xfrm>
          <a:prstGeom prst="rect">
            <a:avLst/>
          </a:prstGeom>
          <a:noFill/>
          <a:ln/>
        </p:spPr>
        <p:txBody>
          <a:bodyPr wrap="none" lIns="0" tIns="0" rIns="0" bIns="0" rtlCol="0" anchor="t"/>
          <a:lstStyle/>
          <a:p>
            <a:pPr algn="l" indent="0" marL="0">
              <a:lnSpc>
                <a:spcPts val="4250"/>
              </a:lnSpc>
              <a:buNone/>
            </a:pPr>
            <a:r>
              <a:rPr lang="en-US" sz="2650" b="1" dirty="0">
                <a:solidFill>
                  <a:srgbClr val="272525"/>
                </a:solidFill>
                <a:latin typeface="Petrona Bold" pitchFamily="34" charset="0"/>
                <a:ea typeface="Petrona Bold" pitchFamily="34" charset="-122"/>
                <a:cs typeface="Petrona Bold" pitchFamily="34" charset="-120"/>
              </a:rPr>
              <a:t>2</a:t>
            </a:r>
            <a:endParaRPr lang="en-US" sz="2650" dirty="0"/>
          </a:p>
        </p:txBody>
      </p:sp>
      <p:sp>
        <p:nvSpPr>
          <p:cNvPr id="11" name="Text 7"/>
          <p:cNvSpPr/>
          <p:nvPr/>
        </p:nvSpPr>
        <p:spPr>
          <a:xfrm>
            <a:off x="9937790" y="5141595"/>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Resistance to Change</a:t>
            </a:r>
            <a:endParaRPr lang="en-US" sz="2300" dirty="0"/>
          </a:p>
        </p:txBody>
      </p:sp>
      <p:sp>
        <p:nvSpPr>
          <p:cNvPr id="12" name="Text 8"/>
          <p:cNvSpPr/>
          <p:nvPr/>
        </p:nvSpPr>
        <p:spPr>
          <a:xfrm>
            <a:off x="9937790" y="5649754"/>
            <a:ext cx="3898821" cy="1088708"/>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How cultural and identity factors can lead to opposition to organizational changes.</a:t>
            </a:r>
            <a:endParaRPr lang="en-US" sz="1750" dirty="0"/>
          </a:p>
        </p:txBody>
      </p:sp>
      <p:pic>
        <p:nvPicPr>
          <p:cNvPr id="13" name="Image 2" descr="preencoded.png">    </p:cNvPr>
          <p:cNvPicPr>
            <a:picLocks noChangeAspect="1"/>
          </p:cNvPicPr>
          <p:nvPr/>
        </p:nvPicPr>
        <p:blipFill>
          <a:blip r:embed="rId3"/>
          <a:stretch>
            <a:fillRect/>
          </a:stretch>
        </p:blipFill>
        <p:spPr>
          <a:xfrm>
            <a:off x="5032653" y="2431256"/>
            <a:ext cx="4564975" cy="4564975"/>
          </a:xfrm>
          <a:prstGeom prst="rect">
            <a:avLst/>
          </a:prstGeom>
        </p:spPr>
      </p:pic>
      <p:sp>
        <p:nvSpPr>
          <p:cNvPr id="14" name="Text 9"/>
          <p:cNvSpPr/>
          <p:nvPr/>
        </p:nvSpPr>
        <p:spPr>
          <a:xfrm>
            <a:off x="8064103" y="5808702"/>
            <a:ext cx="339328" cy="424220"/>
          </a:xfrm>
          <a:prstGeom prst="rect">
            <a:avLst/>
          </a:prstGeom>
          <a:noFill/>
          <a:ln/>
        </p:spPr>
        <p:txBody>
          <a:bodyPr wrap="none" lIns="0" tIns="0" rIns="0" bIns="0" rtlCol="0" anchor="t"/>
          <a:lstStyle/>
          <a:p>
            <a:pPr algn="l" indent="0" marL="0">
              <a:lnSpc>
                <a:spcPts val="4250"/>
              </a:lnSpc>
              <a:buNone/>
            </a:pPr>
            <a:r>
              <a:rPr lang="en-US" sz="2650" b="1" dirty="0">
                <a:solidFill>
                  <a:srgbClr val="272525"/>
                </a:solidFill>
                <a:latin typeface="Petrona Bold" pitchFamily="34" charset="0"/>
                <a:ea typeface="Petrona Bold" pitchFamily="34" charset="-122"/>
                <a:cs typeface="Petrona Bold" pitchFamily="34" charset="-120"/>
              </a:rPr>
              <a:t>3</a:t>
            </a:r>
            <a:endParaRPr lang="en-US" sz="2650" dirty="0"/>
          </a:p>
        </p:txBody>
      </p:sp>
      <p:sp>
        <p:nvSpPr>
          <p:cNvPr id="15" name="Text 10"/>
          <p:cNvSpPr/>
          <p:nvPr/>
        </p:nvSpPr>
        <p:spPr>
          <a:xfrm>
            <a:off x="1584722" y="5323046"/>
            <a:ext cx="3107769" cy="372070"/>
          </a:xfrm>
          <a:prstGeom prst="rect">
            <a:avLst/>
          </a:prstGeom>
          <a:noFill/>
          <a:ln/>
        </p:spPr>
        <p:txBody>
          <a:bodyPr wrap="none" lIns="0" tIns="0" rIns="0" bIns="0" rtlCol="0" anchor="t"/>
          <a:lstStyle/>
          <a:p>
            <a:pPr algn="r"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Integration Challenges</a:t>
            </a:r>
            <a:endParaRPr lang="en-US" sz="2300" dirty="0"/>
          </a:p>
        </p:txBody>
      </p:sp>
      <p:sp>
        <p:nvSpPr>
          <p:cNvPr id="16" name="Text 11"/>
          <p:cNvSpPr/>
          <p:nvPr/>
        </p:nvSpPr>
        <p:spPr>
          <a:xfrm>
            <a:off x="793790" y="5831205"/>
            <a:ext cx="3898702" cy="725805"/>
          </a:xfrm>
          <a:prstGeom prst="rect">
            <a:avLst/>
          </a:prstGeom>
          <a:noFill/>
          <a:ln/>
        </p:spPr>
        <p:txBody>
          <a:bodyPr wrap="square" lIns="0" tIns="0" rIns="0" bIns="0" rtlCol="0" anchor="t"/>
          <a:lstStyle/>
          <a:p>
            <a:pPr algn="r" indent="0" marL="0">
              <a:lnSpc>
                <a:spcPts val="2850"/>
              </a:lnSpc>
              <a:buNone/>
            </a:pPr>
            <a:r>
              <a:rPr lang="en-US" sz="1750" dirty="0">
                <a:solidFill>
                  <a:srgbClr val="272525"/>
                </a:solidFill>
                <a:latin typeface="Inter" pitchFamily="34" charset="0"/>
                <a:ea typeface="Inter" pitchFamily="34" charset="-122"/>
                <a:cs typeface="Inter" pitchFamily="34" charset="-120"/>
              </a:rPr>
              <a:t>Difficulties in blending cultures during mergers and acquisitions.</a:t>
            </a:r>
            <a:endParaRPr lang="en-US" sz="1750" dirty="0"/>
          </a:p>
        </p:txBody>
      </p:sp>
      <p:pic>
        <p:nvPicPr>
          <p:cNvPr id="17" name="Image 3" descr="preencoded.png">    </p:cNvPr>
          <p:cNvPicPr>
            <a:picLocks noChangeAspect="1"/>
          </p:cNvPicPr>
          <p:nvPr/>
        </p:nvPicPr>
        <p:blipFill>
          <a:blip r:embed="rId4"/>
          <a:stretch>
            <a:fillRect/>
          </a:stretch>
        </p:blipFill>
        <p:spPr>
          <a:xfrm>
            <a:off x="5032653" y="2431256"/>
            <a:ext cx="4564975" cy="4564975"/>
          </a:xfrm>
          <a:prstGeom prst="rect">
            <a:avLst/>
          </a:prstGeom>
        </p:spPr>
      </p:pic>
      <p:sp>
        <p:nvSpPr>
          <p:cNvPr id="18" name="Text 12"/>
          <p:cNvSpPr/>
          <p:nvPr/>
        </p:nvSpPr>
        <p:spPr>
          <a:xfrm>
            <a:off x="5838230" y="5420201"/>
            <a:ext cx="339328" cy="424220"/>
          </a:xfrm>
          <a:prstGeom prst="rect">
            <a:avLst/>
          </a:prstGeom>
          <a:noFill/>
          <a:ln/>
        </p:spPr>
        <p:txBody>
          <a:bodyPr wrap="none" lIns="0" tIns="0" rIns="0" bIns="0" rtlCol="0" anchor="t"/>
          <a:lstStyle/>
          <a:p>
            <a:pPr algn="l" indent="0" marL="0">
              <a:lnSpc>
                <a:spcPts val="4250"/>
              </a:lnSpc>
              <a:buNone/>
            </a:pPr>
            <a:r>
              <a:rPr lang="en-US" sz="2650" b="1" dirty="0">
                <a:solidFill>
                  <a:srgbClr val="272525"/>
                </a:solidFill>
                <a:latin typeface="Petrona Bold" pitchFamily="34" charset="0"/>
                <a:ea typeface="Petrona Bold" pitchFamily="34" charset="-122"/>
                <a:cs typeface="Petrona Bold" pitchFamily="34" charset="-120"/>
              </a:rPr>
              <a:t>4</a:t>
            </a:r>
            <a:endParaRPr lang="en-US" sz="26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21730" y="578406"/>
            <a:ext cx="7673340" cy="2068116"/>
          </a:xfrm>
          <a:prstGeom prst="rect">
            <a:avLst/>
          </a:prstGeom>
          <a:noFill/>
          <a:ln/>
        </p:spPr>
        <p:txBody>
          <a:bodyPr wrap="square" lIns="0" tIns="0" rIns="0" bIns="0" rtlCol="0" anchor="t"/>
          <a:lstStyle/>
          <a:p>
            <a:pPr algn="l" indent="0" marL="0">
              <a:lnSpc>
                <a:spcPts val="5400"/>
              </a:lnSpc>
              <a:buNone/>
            </a:pPr>
            <a:r>
              <a:rPr lang="en-US" sz="4300" b="1" dirty="0">
                <a:solidFill>
                  <a:srgbClr val="000000"/>
                </a:solidFill>
                <a:latin typeface="Petrona Bold" pitchFamily="34" charset="0"/>
                <a:ea typeface="Petrona Bold" pitchFamily="34" charset="-122"/>
                <a:cs typeface="Petrona Bold" pitchFamily="34" charset="-120"/>
              </a:rPr>
              <a:t>The Role of Leadership in Shaping Organizational Culture</a:t>
            </a:r>
            <a:endParaRPr lang="en-US" sz="4300" dirty="0"/>
          </a:p>
        </p:txBody>
      </p:sp>
      <p:pic>
        <p:nvPicPr>
          <p:cNvPr id="4" name="Image 1" descr="preencoded.png">    </p:cNvPr>
          <p:cNvPicPr>
            <a:picLocks noChangeAspect="1"/>
          </p:cNvPicPr>
          <p:nvPr/>
        </p:nvPicPr>
        <p:blipFill>
          <a:blip r:embed="rId2"/>
          <a:stretch>
            <a:fillRect/>
          </a:stretch>
        </p:blipFill>
        <p:spPr>
          <a:xfrm>
            <a:off x="6221730" y="2961561"/>
            <a:ext cx="1050488" cy="1563172"/>
          </a:xfrm>
          <a:prstGeom prst="rect">
            <a:avLst/>
          </a:prstGeom>
        </p:spPr>
      </p:pic>
      <p:sp>
        <p:nvSpPr>
          <p:cNvPr id="5" name="Text 1"/>
          <p:cNvSpPr/>
          <p:nvPr/>
        </p:nvSpPr>
        <p:spPr>
          <a:xfrm>
            <a:off x="7587258" y="3171587"/>
            <a:ext cx="3493651" cy="344686"/>
          </a:xfrm>
          <a:prstGeom prst="rect">
            <a:avLst/>
          </a:prstGeom>
          <a:noFill/>
          <a:ln/>
        </p:spPr>
        <p:txBody>
          <a:bodyPr wrap="none" lIns="0" tIns="0" rIns="0" bIns="0" rtlCol="0" anchor="t"/>
          <a:lstStyle/>
          <a:p>
            <a:pPr algn="l" indent="0" marL="0">
              <a:lnSpc>
                <a:spcPts val="2700"/>
              </a:lnSpc>
              <a:buNone/>
            </a:pPr>
            <a:r>
              <a:rPr lang="en-US" sz="2150" b="1" dirty="0">
                <a:solidFill>
                  <a:srgbClr val="272525"/>
                </a:solidFill>
                <a:latin typeface="Petrona Bold" pitchFamily="34" charset="0"/>
                <a:ea typeface="Petrona Bold" pitchFamily="34" charset="-122"/>
                <a:cs typeface="Petrona Bold" pitchFamily="34" charset="-120"/>
              </a:rPr>
              <a:t>Vision and Communication</a:t>
            </a:r>
            <a:endParaRPr lang="en-US" sz="2150" dirty="0"/>
          </a:p>
        </p:txBody>
      </p:sp>
      <p:sp>
        <p:nvSpPr>
          <p:cNvPr id="6" name="Text 2"/>
          <p:cNvSpPr/>
          <p:nvPr/>
        </p:nvSpPr>
        <p:spPr>
          <a:xfrm>
            <a:off x="7587258" y="3642241"/>
            <a:ext cx="6307812" cy="672465"/>
          </a:xfrm>
          <a:prstGeom prst="rect">
            <a:avLst/>
          </a:prstGeom>
          <a:noFill/>
          <a:ln/>
        </p:spPr>
        <p:txBody>
          <a:bodyPr wrap="square" lIns="0" tIns="0" rIns="0" bIns="0" rtlCol="0" anchor="t"/>
          <a:lstStyle/>
          <a:p>
            <a:pPr algn="l" indent="0" marL="0">
              <a:lnSpc>
                <a:spcPts val="2600"/>
              </a:lnSpc>
              <a:buNone/>
            </a:pPr>
            <a:r>
              <a:rPr lang="en-US" sz="1650" dirty="0">
                <a:solidFill>
                  <a:srgbClr val="272525"/>
                </a:solidFill>
                <a:latin typeface="Inter" pitchFamily="34" charset="0"/>
                <a:ea typeface="Inter" pitchFamily="34" charset="-122"/>
                <a:cs typeface="Inter" pitchFamily="34" charset="-120"/>
              </a:rPr>
              <a:t>Leaders lay the basis for shared values and expectations through their vision and messages.</a:t>
            </a:r>
            <a:endParaRPr lang="en-US" sz="1650" dirty="0"/>
          </a:p>
        </p:txBody>
      </p:sp>
      <p:pic>
        <p:nvPicPr>
          <p:cNvPr id="7" name="Image 2" descr="preencoded.png">    </p:cNvPr>
          <p:cNvPicPr>
            <a:picLocks noChangeAspect="1"/>
          </p:cNvPicPr>
          <p:nvPr/>
        </p:nvPicPr>
        <p:blipFill>
          <a:blip r:embed="rId3"/>
          <a:stretch>
            <a:fillRect/>
          </a:stretch>
        </p:blipFill>
        <p:spPr>
          <a:xfrm>
            <a:off x="6221730" y="4524732"/>
            <a:ext cx="1050488" cy="1563172"/>
          </a:xfrm>
          <a:prstGeom prst="rect">
            <a:avLst/>
          </a:prstGeom>
        </p:spPr>
      </p:pic>
      <p:sp>
        <p:nvSpPr>
          <p:cNvPr id="8" name="Text 3"/>
          <p:cNvSpPr/>
          <p:nvPr/>
        </p:nvSpPr>
        <p:spPr>
          <a:xfrm>
            <a:off x="7587258" y="4734758"/>
            <a:ext cx="2757488" cy="344686"/>
          </a:xfrm>
          <a:prstGeom prst="rect">
            <a:avLst/>
          </a:prstGeom>
          <a:noFill/>
          <a:ln/>
        </p:spPr>
        <p:txBody>
          <a:bodyPr wrap="none" lIns="0" tIns="0" rIns="0" bIns="0" rtlCol="0" anchor="t"/>
          <a:lstStyle/>
          <a:p>
            <a:pPr algn="l" indent="0" marL="0">
              <a:lnSpc>
                <a:spcPts val="2700"/>
              </a:lnSpc>
              <a:buNone/>
            </a:pPr>
            <a:r>
              <a:rPr lang="en-US" sz="2150" b="1" dirty="0">
                <a:solidFill>
                  <a:srgbClr val="272525"/>
                </a:solidFill>
                <a:latin typeface="Petrona Bold" pitchFamily="34" charset="0"/>
                <a:ea typeface="Petrona Bold" pitchFamily="34" charset="-122"/>
                <a:cs typeface="Petrona Bold" pitchFamily="34" charset="-120"/>
              </a:rPr>
              <a:t>Behavior Modeling</a:t>
            </a:r>
            <a:endParaRPr lang="en-US" sz="2150" dirty="0"/>
          </a:p>
        </p:txBody>
      </p:sp>
      <p:sp>
        <p:nvSpPr>
          <p:cNvPr id="9" name="Text 4"/>
          <p:cNvSpPr/>
          <p:nvPr/>
        </p:nvSpPr>
        <p:spPr>
          <a:xfrm>
            <a:off x="7587258" y="5205413"/>
            <a:ext cx="6307812" cy="672465"/>
          </a:xfrm>
          <a:prstGeom prst="rect">
            <a:avLst/>
          </a:prstGeom>
          <a:noFill/>
          <a:ln/>
        </p:spPr>
        <p:txBody>
          <a:bodyPr wrap="square" lIns="0" tIns="0" rIns="0" bIns="0" rtlCol="0" anchor="t"/>
          <a:lstStyle/>
          <a:p>
            <a:pPr algn="l" indent="0" marL="0">
              <a:lnSpc>
                <a:spcPts val="2600"/>
              </a:lnSpc>
              <a:buNone/>
            </a:pPr>
            <a:r>
              <a:rPr lang="en-US" sz="1650" dirty="0">
                <a:solidFill>
                  <a:srgbClr val="272525"/>
                </a:solidFill>
                <a:latin typeface="Inter" pitchFamily="34" charset="0"/>
                <a:ea typeface="Inter" pitchFamily="34" charset="-122"/>
                <a:cs typeface="Inter" pitchFamily="34" charset="-120"/>
              </a:rPr>
              <a:t>Leaders demonstrate desired behaviors and set standards for others to follow.</a:t>
            </a:r>
            <a:endParaRPr lang="en-US" sz="1650" dirty="0"/>
          </a:p>
        </p:txBody>
      </p:sp>
      <p:pic>
        <p:nvPicPr>
          <p:cNvPr id="10" name="Image 3" descr="preencoded.png">    </p:cNvPr>
          <p:cNvPicPr>
            <a:picLocks noChangeAspect="1"/>
          </p:cNvPicPr>
          <p:nvPr/>
        </p:nvPicPr>
        <p:blipFill>
          <a:blip r:embed="rId4"/>
          <a:stretch>
            <a:fillRect/>
          </a:stretch>
        </p:blipFill>
        <p:spPr>
          <a:xfrm>
            <a:off x="6221730" y="6087904"/>
            <a:ext cx="1050488" cy="1563172"/>
          </a:xfrm>
          <a:prstGeom prst="rect">
            <a:avLst/>
          </a:prstGeom>
        </p:spPr>
      </p:pic>
      <p:sp>
        <p:nvSpPr>
          <p:cNvPr id="11" name="Text 5"/>
          <p:cNvSpPr/>
          <p:nvPr/>
        </p:nvSpPr>
        <p:spPr>
          <a:xfrm>
            <a:off x="7587258" y="6297930"/>
            <a:ext cx="2757488" cy="344686"/>
          </a:xfrm>
          <a:prstGeom prst="rect">
            <a:avLst/>
          </a:prstGeom>
          <a:noFill/>
          <a:ln/>
        </p:spPr>
        <p:txBody>
          <a:bodyPr wrap="none" lIns="0" tIns="0" rIns="0" bIns="0" rtlCol="0" anchor="t"/>
          <a:lstStyle/>
          <a:p>
            <a:pPr algn="l" indent="0" marL="0">
              <a:lnSpc>
                <a:spcPts val="2700"/>
              </a:lnSpc>
              <a:buNone/>
            </a:pPr>
            <a:r>
              <a:rPr lang="en-US" sz="2150" b="1" dirty="0">
                <a:solidFill>
                  <a:srgbClr val="272525"/>
                </a:solidFill>
                <a:latin typeface="Petrona Bold" pitchFamily="34" charset="0"/>
                <a:ea typeface="Petrona Bold" pitchFamily="34" charset="-122"/>
                <a:cs typeface="Petrona Bold" pitchFamily="34" charset="-120"/>
              </a:rPr>
              <a:t>Cultural Alignment</a:t>
            </a:r>
            <a:endParaRPr lang="en-US" sz="2150" dirty="0"/>
          </a:p>
        </p:txBody>
      </p:sp>
      <p:sp>
        <p:nvSpPr>
          <p:cNvPr id="12" name="Text 6"/>
          <p:cNvSpPr/>
          <p:nvPr/>
        </p:nvSpPr>
        <p:spPr>
          <a:xfrm>
            <a:off x="7587258" y="6768584"/>
            <a:ext cx="6307812" cy="672465"/>
          </a:xfrm>
          <a:prstGeom prst="rect">
            <a:avLst/>
          </a:prstGeom>
          <a:noFill/>
          <a:ln/>
        </p:spPr>
        <p:txBody>
          <a:bodyPr wrap="square" lIns="0" tIns="0" rIns="0" bIns="0" rtlCol="0" anchor="t"/>
          <a:lstStyle/>
          <a:p>
            <a:pPr algn="l" indent="0" marL="0">
              <a:lnSpc>
                <a:spcPts val="2600"/>
              </a:lnSpc>
              <a:buNone/>
            </a:pPr>
            <a:r>
              <a:rPr lang="en-US" sz="1650" dirty="0">
                <a:solidFill>
                  <a:srgbClr val="272525"/>
                </a:solidFill>
                <a:latin typeface="Inter" pitchFamily="34" charset="0"/>
                <a:ea typeface="Inter" pitchFamily="34" charset="-122"/>
                <a:cs typeface="Inter" pitchFamily="34" charset="-120"/>
              </a:rPr>
              <a:t>Ensuring coherence between preferred values and leadership style to reduce barriers to change.</a:t>
            </a:r>
            <a:endParaRPr lang="en-US" sz="16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17815" y="764143"/>
            <a:ext cx="7908369" cy="1158478"/>
          </a:xfrm>
          <a:prstGeom prst="rect">
            <a:avLst/>
          </a:prstGeom>
          <a:noFill/>
          <a:ln/>
        </p:spPr>
        <p:txBody>
          <a:bodyPr wrap="square" lIns="0" tIns="0" rIns="0" bIns="0" rtlCol="0" anchor="t"/>
          <a:lstStyle/>
          <a:p>
            <a:pPr algn="l" indent="0" marL="0">
              <a:lnSpc>
                <a:spcPts val="4550"/>
              </a:lnSpc>
              <a:buNone/>
            </a:pPr>
            <a:r>
              <a:rPr lang="en-US" sz="3600" b="1" dirty="0">
                <a:solidFill>
                  <a:srgbClr val="000000"/>
                </a:solidFill>
                <a:latin typeface="Petrona Bold" pitchFamily="34" charset="0"/>
                <a:ea typeface="Petrona Bold" pitchFamily="34" charset="-122"/>
                <a:cs typeface="Petrona Bold" pitchFamily="34" charset="-120"/>
              </a:rPr>
              <a:t>Diversity and Inclusion in Organizational Culture</a:t>
            </a:r>
            <a:endParaRPr lang="en-US" sz="3600" dirty="0"/>
          </a:p>
        </p:txBody>
      </p:sp>
      <p:sp>
        <p:nvSpPr>
          <p:cNvPr id="4" name="Shape 1"/>
          <p:cNvSpPr/>
          <p:nvPr/>
        </p:nvSpPr>
        <p:spPr>
          <a:xfrm>
            <a:off x="617815" y="2187297"/>
            <a:ext cx="7908369" cy="1045964"/>
          </a:xfrm>
          <a:prstGeom prst="roundRect">
            <a:avLst>
              <a:gd name="adj" fmla="val 7088"/>
            </a:avLst>
          </a:prstGeom>
          <a:solidFill>
            <a:srgbClr val="CCEEFF"/>
          </a:solidFill>
          <a:ln w="7620">
            <a:solidFill>
              <a:srgbClr val="B2D4E5"/>
            </a:solidFill>
            <a:prstDash val="solid"/>
          </a:ln>
        </p:spPr>
      </p:sp>
      <p:sp>
        <p:nvSpPr>
          <p:cNvPr id="5" name="Text 2"/>
          <p:cNvSpPr/>
          <p:nvPr/>
        </p:nvSpPr>
        <p:spPr>
          <a:xfrm>
            <a:off x="801886" y="2371368"/>
            <a:ext cx="2316837" cy="289560"/>
          </a:xfrm>
          <a:prstGeom prst="rect">
            <a:avLst/>
          </a:prstGeom>
          <a:noFill/>
          <a:ln/>
        </p:spPr>
        <p:txBody>
          <a:bodyPr wrap="none" lIns="0" tIns="0" rIns="0" bIns="0" rtlCol="0" anchor="t"/>
          <a:lstStyle/>
          <a:p>
            <a:pPr algn="l" indent="0" marL="0">
              <a:lnSpc>
                <a:spcPts val="2250"/>
              </a:lnSpc>
              <a:buNone/>
            </a:pPr>
            <a:r>
              <a:rPr lang="en-US" sz="1800" b="1" dirty="0">
                <a:solidFill>
                  <a:srgbClr val="272525"/>
                </a:solidFill>
                <a:latin typeface="Petrona Bold" pitchFamily="34" charset="0"/>
                <a:ea typeface="Petrona Bold" pitchFamily="34" charset="-122"/>
                <a:cs typeface="Petrona Bold" pitchFamily="34" charset="-120"/>
              </a:rPr>
              <a:t>Valuing Differences</a:t>
            </a:r>
            <a:endParaRPr lang="en-US" sz="1800" dirty="0"/>
          </a:p>
        </p:txBody>
      </p:sp>
      <p:sp>
        <p:nvSpPr>
          <p:cNvPr id="6" name="Text 3"/>
          <p:cNvSpPr/>
          <p:nvPr/>
        </p:nvSpPr>
        <p:spPr>
          <a:xfrm>
            <a:off x="801886" y="2766774"/>
            <a:ext cx="7540228" cy="282416"/>
          </a:xfrm>
          <a:prstGeom prst="rect">
            <a:avLst/>
          </a:prstGeom>
          <a:noFill/>
          <a:ln/>
        </p:spPr>
        <p:txBody>
          <a:bodyPr wrap="none" lIns="0" tIns="0" rIns="0" bIns="0" rtlCol="0" anchor="t"/>
          <a:lstStyle/>
          <a:p>
            <a:pPr algn="l" indent="0" marL="0">
              <a:lnSpc>
                <a:spcPts val="2200"/>
              </a:lnSpc>
              <a:buNone/>
            </a:pPr>
            <a:r>
              <a:rPr lang="en-US" sz="1350" dirty="0">
                <a:solidFill>
                  <a:srgbClr val="272525"/>
                </a:solidFill>
                <a:latin typeface="Inter" pitchFamily="34" charset="0"/>
                <a:ea typeface="Inter" pitchFamily="34" charset="-122"/>
                <a:cs typeface="Inter" pitchFamily="34" charset="-120"/>
              </a:rPr>
              <a:t>Recognizing and appreciating the diverse characteristics of organizational members.</a:t>
            </a:r>
            <a:endParaRPr lang="en-US" sz="1350" dirty="0"/>
          </a:p>
        </p:txBody>
      </p:sp>
      <p:sp>
        <p:nvSpPr>
          <p:cNvPr id="7" name="Shape 4"/>
          <p:cNvSpPr/>
          <p:nvPr/>
        </p:nvSpPr>
        <p:spPr>
          <a:xfrm>
            <a:off x="617815" y="3409712"/>
            <a:ext cx="7908369" cy="1328380"/>
          </a:xfrm>
          <a:prstGeom prst="roundRect">
            <a:avLst>
              <a:gd name="adj" fmla="val 5581"/>
            </a:avLst>
          </a:prstGeom>
          <a:solidFill>
            <a:srgbClr val="CCEEFF"/>
          </a:solidFill>
          <a:ln w="7620">
            <a:solidFill>
              <a:srgbClr val="B2D4E5"/>
            </a:solidFill>
            <a:prstDash val="solid"/>
          </a:ln>
        </p:spPr>
      </p:sp>
      <p:sp>
        <p:nvSpPr>
          <p:cNvPr id="8" name="Text 5"/>
          <p:cNvSpPr/>
          <p:nvPr/>
        </p:nvSpPr>
        <p:spPr>
          <a:xfrm>
            <a:off x="801886" y="3593783"/>
            <a:ext cx="2316837" cy="289560"/>
          </a:xfrm>
          <a:prstGeom prst="rect">
            <a:avLst/>
          </a:prstGeom>
          <a:noFill/>
          <a:ln/>
        </p:spPr>
        <p:txBody>
          <a:bodyPr wrap="none" lIns="0" tIns="0" rIns="0" bIns="0" rtlCol="0" anchor="t"/>
          <a:lstStyle/>
          <a:p>
            <a:pPr algn="l" indent="0" marL="0">
              <a:lnSpc>
                <a:spcPts val="2250"/>
              </a:lnSpc>
              <a:buNone/>
            </a:pPr>
            <a:r>
              <a:rPr lang="en-US" sz="1800" b="1" dirty="0">
                <a:solidFill>
                  <a:srgbClr val="272525"/>
                </a:solidFill>
                <a:latin typeface="Petrona Bold" pitchFamily="34" charset="0"/>
                <a:ea typeface="Petrona Bold" pitchFamily="34" charset="-122"/>
                <a:cs typeface="Petrona Bold" pitchFamily="34" charset="-120"/>
              </a:rPr>
              <a:t>Creating Belonging</a:t>
            </a:r>
            <a:endParaRPr lang="en-US" sz="1800" dirty="0"/>
          </a:p>
        </p:txBody>
      </p:sp>
      <p:sp>
        <p:nvSpPr>
          <p:cNvPr id="9" name="Text 6"/>
          <p:cNvSpPr/>
          <p:nvPr/>
        </p:nvSpPr>
        <p:spPr>
          <a:xfrm>
            <a:off x="801886" y="3989189"/>
            <a:ext cx="7540228" cy="564833"/>
          </a:xfrm>
          <a:prstGeom prst="rect">
            <a:avLst/>
          </a:prstGeom>
          <a:noFill/>
          <a:ln/>
        </p:spPr>
        <p:txBody>
          <a:bodyPr wrap="square" lIns="0" tIns="0" rIns="0" bIns="0" rtlCol="0" anchor="t"/>
          <a:lstStyle/>
          <a:p>
            <a:pPr algn="l" indent="0" marL="0">
              <a:lnSpc>
                <a:spcPts val="2200"/>
              </a:lnSpc>
              <a:buNone/>
            </a:pPr>
            <a:r>
              <a:rPr lang="en-US" sz="1350" dirty="0">
                <a:solidFill>
                  <a:srgbClr val="272525"/>
                </a:solidFill>
                <a:latin typeface="Inter" pitchFamily="34" charset="0"/>
                <a:ea typeface="Inter" pitchFamily="34" charset="-122"/>
                <a:cs typeface="Inter" pitchFamily="34" charset="-120"/>
              </a:rPr>
              <a:t>Fostering an environment where all employees feel welcomed and that their contributions matter.</a:t>
            </a:r>
            <a:endParaRPr lang="en-US" sz="1350" dirty="0"/>
          </a:p>
        </p:txBody>
      </p:sp>
      <p:sp>
        <p:nvSpPr>
          <p:cNvPr id="10" name="Shape 7"/>
          <p:cNvSpPr/>
          <p:nvPr/>
        </p:nvSpPr>
        <p:spPr>
          <a:xfrm>
            <a:off x="617815" y="4914543"/>
            <a:ext cx="7908369" cy="1045964"/>
          </a:xfrm>
          <a:prstGeom prst="roundRect">
            <a:avLst>
              <a:gd name="adj" fmla="val 7088"/>
            </a:avLst>
          </a:prstGeom>
          <a:solidFill>
            <a:srgbClr val="CCEEFF"/>
          </a:solidFill>
          <a:ln w="7620">
            <a:solidFill>
              <a:srgbClr val="B2D4E5"/>
            </a:solidFill>
            <a:prstDash val="solid"/>
          </a:ln>
        </p:spPr>
      </p:sp>
      <p:sp>
        <p:nvSpPr>
          <p:cNvPr id="11" name="Text 8"/>
          <p:cNvSpPr/>
          <p:nvPr/>
        </p:nvSpPr>
        <p:spPr>
          <a:xfrm>
            <a:off x="801886" y="5098613"/>
            <a:ext cx="2316837" cy="289560"/>
          </a:xfrm>
          <a:prstGeom prst="rect">
            <a:avLst/>
          </a:prstGeom>
          <a:noFill/>
          <a:ln/>
        </p:spPr>
        <p:txBody>
          <a:bodyPr wrap="none" lIns="0" tIns="0" rIns="0" bIns="0" rtlCol="0" anchor="t"/>
          <a:lstStyle/>
          <a:p>
            <a:pPr algn="l" indent="0" marL="0">
              <a:lnSpc>
                <a:spcPts val="2250"/>
              </a:lnSpc>
              <a:buNone/>
            </a:pPr>
            <a:r>
              <a:rPr lang="en-US" sz="1800" b="1" dirty="0">
                <a:solidFill>
                  <a:srgbClr val="272525"/>
                </a:solidFill>
                <a:latin typeface="Petrona Bold" pitchFamily="34" charset="0"/>
                <a:ea typeface="Petrona Bold" pitchFamily="34" charset="-122"/>
                <a:cs typeface="Petrona Bold" pitchFamily="34" charset="-120"/>
              </a:rPr>
              <a:t>Driving Innovation</a:t>
            </a:r>
            <a:endParaRPr lang="en-US" sz="1800" dirty="0"/>
          </a:p>
        </p:txBody>
      </p:sp>
      <p:sp>
        <p:nvSpPr>
          <p:cNvPr id="12" name="Text 9"/>
          <p:cNvSpPr/>
          <p:nvPr/>
        </p:nvSpPr>
        <p:spPr>
          <a:xfrm>
            <a:off x="801886" y="5494020"/>
            <a:ext cx="7540228" cy="282416"/>
          </a:xfrm>
          <a:prstGeom prst="rect">
            <a:avLst/>
          </a:prstGeom>
          <a:noFill/>
          <a:ln/>
        </p:spPr>
        <p:txBody>
          <a:bodyPr wrap="none" lIns="0" tIns="0" rIns="0" bIns="0" rtlCol="0" anchor="t"/>
          <a:lstStyle/>
          <a:p>
            <a:pPr algn="l" indent="0" marL="0">
              <a:lnSpc>
                <a:spcPts val="2200"/>
              </a:lnSpc>
              <a:buNone/>
            </a:pPr>
            <a:r>
              <a:rPr lang="en-US" sz="1350" dirty="0">
                <a:solidFill>
                  <a:srgbClr val="272525"/>
                </a:solidFill>
                <a:latin typeface="Inter" pitchFamily="34" charset="0"/>
                <a:ea typeface="Inter" pitchFamily="34" charset="-122"/>
                <a:cs typeface="Inter" pitchFamily="34" charset="-120"/>
              </a:rPr>
              <a:t>Leveraging diversity of thought to improve creativity and problem-solving capabilities.</a:t>
            </a:r>
            <a:endParaRPr lang="en-US" sz="1350" dirty="0"/>
          </a:p>
        </p:txBody>
      </p:sp>
      <p:sp>
        <p:nvSpPr>
          <p:cNvPr id="13" name="Shape 10"/>
          <p:cNvSpPr/>
          <p:nvPr/>
        </p:nvSpPr>
        <p:spPr>
          <a:xfrm>
            <a:off x="617815" y="6136957"/>
            <a:ext cx="7908369" cy="1328380"/>
          </a:xfrm>
          <a:prstGeom prst="roundRect">
            <a:avLst>
              <a:gd name="adj" fmla="val 5581"/>
            </a:avLst>
          </a:prstGeom>
          <a:solidFill>
            <a:srgbClr val="CCEEFF"/>
          </a:solidFill>
          <a:ln w="7620">
            <a:solidFill>
              <a:srgbClr val="B2D4E5"/>
            </a:solidFill>
            <a:prstDash val="solid"/>
          </a:ln>
        </p:spPr>
      </p:sp>
      <p:sp>
        <p:nvSpPr>
          <p:cNvPr id="14" name="Text 11"/>
          <p:cNvSpPr/>
          <p:nvPr/>
        </p:nvSpPr>
        <p:spPr>
          <a:xfrm>
            <a:off x="801886" y="6321028"/>
            <a:ext cx="2731532" cy="289560"/>
          </a:xfrm>
          <a:prstGeom prst="rect">
            <a:avLst/>
          </a:prstGeom>
          <a:noFill/>
          <a:ln/>
        </p:spPr>
        <p:txBody>
          <a:bodyPr wrap="none" lIns="0" tIns="0" rIns="0" bIns="0" rtlCol="0" anchor="t"/>
          <a:lstStyle/>
          <a:p>
            <a:pPr algn="l" indent="0" marL="0">
              <a:lnSpc>
                <a:spcPts val="2250"/>
              </a:lnSpc>
              <a:buNone/>
            </a:pPr>
            <a:r>
              <a:rPr lang="en-US" sz="1800" b="1" dirty="0">
                <a:solidFill>
                  <a:srgbClr val="272525"/>
                </a:solidFill>
                <a:latin typeface="Petrona Bold" pitchFamily="34" charset="0"/>
                <a:ea typeface="Petrona Bold" pitchFamily="34" charset="-122"/>
                <a:cs typeface="Petrona Bold" pitchFamily="34" charset="-120"/>
              </a:rPr>
              <a:t>Strategic Implementation</a:t>
            </a:r>
            <a:endParaRPr lang="en-US" sz="1800" dirty="0"/>
          </a:p>
        </p:txBody>
      </p:sp>
      <p:sp>
        <p:nvSpPr>
          <p:cNvPr id="15" name="Text 12"/>
          <p:cNvSpPr/>
          <p:nvPr/>
        </p:nvSpPr>
        <p:spPr>
          <a:xfrm>
            <a:off x="801886" y="6716435"/>
            <a:ext cx="7540228" cy="564833"/>
          </a:xfrm>
          <a:prstGeom prst="rect">
            <a:avLst/>
          </a:prstGeom>
          <a:noFill/>
          <a:ln/>
        </p:spPr>
        <p:txBody>
          <a:bodyPr wrap="square" lIns="0" tIns="0" rIns="0" bIns="0" rtlCol="0" anchor="t"/>
          <a:lstStyle/>
          <a:p>
            <a:pPr algn="l" indent="0" marL="0">
              <a:lnSpc>
                <a:spcPts val="2200"/>
              </a:lnSpc>
              <a:buNone/>
            </a:pPr>
            <a:r>
              <a:rPr lang="en-US" sz="1350" dirty="0">
                <a:solidFill>
                  <a:srgbClr val="272525"/>
                </a:solidFill>
                <a:latin typeface="Inter" pitchFamily="34" charset="0"/>
                <a:ea typeface="Inter" pitchFamily="34" charset="-122"/>
                <a:cs typeface="Inter" pitchFamily="34" charset="-120"/>
              </a:rPr>
              <a:t>Developing comprehensive policies and practices to support diversity and inclusion initiatives.</a:t>
            </a:r>
            <a:endParaRPr lang="en-US" sz="13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58071" y="1123236"/>
            <a:ext cx="12667893" cy="710565"/>
          </a:xfrm>
          <a:prstGeom prst="rect">
            <a:avLst/>
          </a:prstGeom>
          <a:noFill/>
          <a:ln/>
        </p:spPr>
        <p:txBody>
          <a:bodyPr wrap="none" lIns="0" tIns="0" rIns="0" bIns="0" rtlCol="0" anchor="t"/>
          <a:lstStyle/>
          <a:p>
            <a:pPr algn="l" indent="0" marL="0">
              <a:lnSpc>
                <a:spcPts val="5550"/>
              </a:lnSpc>
              <a:buNone/>
            </a:pPr>
            <a:r>
              <a:rPr lang="en-US" sz="4450" b="1" dirty="0">
                <a:solidFill>
                  <a:srgbClr val="000000"/>
                </a:solidFill>
                <a:latin typeface="Petrona Bold" pitchFamily="34" charset="0"/>
                <a:ea typeface="Petrona Bold" pitchFamily="34" charset="-122"/>
                <a:cs typeface="Petrona Bold" pitchFamily="34" charset="-120"/>
              </a:rPr>
              <a:t>Organizational Subcultures and Countercultures</a:t>
            </a:r>
            <a:endParaRPr lang="en-US" sz="4450" dirty="0"/>
          </a:p>
        </p:txBody>
      </p:sp>
      <p:pic>
        <p:nvPicPr>
          <p:cNvPr id="3" name="Image 0" descr="preencoded.png">    </p:cNvPr>
          <p:cNvPicPr>
            <a:picLocks noChangeAspect="1"/>
          </p:cNvPicPr>
          <p:nvPr/>
        </p:nvPicPr>
        <p:blipFill>
          <a:blip r:embed="rId1"/>
          <a:stretch>
            <a:fillRect/>
          </a:stretch>
        </p:blipFill>
        <p:spPr>
          <a:xfrm>
            <a:off x="2954655" y="2266950"/>
            <a:ext cx="2163842" cy="1264920"/>
          </a:xfrm>
          <a:prstGeom prst="rect">
            <a:avLst/>
          </a:prstGeom>
        </p:spPr>
      </p:pic>
      <p:sp>
        <p:nvSpPr>
          <p:cNvPr id="4" name="Text 1"/>
          <p:cNvSpPr/>
          <p:nvPr/>
        </p:nvSpPr>
        <p:spPr>
          <a:xfrm>
            <a:off x="3884176" y="2866192"/>
            <a:ext cx="304562" cy="380643"/>
          </a:xfrm>
          <a:prstGeom prst="rect">
            <a:avLst/>
          </a:prstGeom>
          <a:noFill/>
          <a:ln/>
        </p:spPr>
        <p:txBody>
          <a:bodyPr wrap="none" lIns="0" tIns="0" rIns="0" bIns="0" rtlCol="0" anchor="t"/>
          <a:lstStyle/>
          <a:p>
            <a:pPr algn="ctr" indent="0" marL="0">
              <a:lnSpc>
                <a:spcPts val="3800"/>
              </a:lnSpc>
              <a:buNone/>
            </a:pPr>
            <a:r>
              <a:rPr lang="en-US" sz="2350" b="1" dirty="0">
                <a:solidFill>
                  <a:srgbClr val="272525"/>
                </a:solidFill>
                <a:latin typeface="Petrona Bold" pitchFamily="34" charset="0"/>
                <a:ea typeface="Petrona Bold" pitchFamily="34" charset="-122"/>
                <a:cs typeface="Petrona Bold" pitchFamily="34" charset="-120"/>
              </a:rPr>
              <a:t>1</a:t>
            </a:r>
            <a:endParaRPr lang="en-US" sz="2350" dirty="0"/>
          </a:p>
        </p:txBody>
      </p:sp>
      <p:sp>
        <p:nvSpPr>
          <p:cNvPr id="5" name="Text 2"/>
          <p:cNvSpPr/>
          <p:nvPr/>
        </p:nvSpPr>
        <p:spPr>
          <a:xfrm>
            <a:off x="5335072" y="2483525"/>
            <a:ext cx="2842855" cy="355402"/>
          </a:xfrm>
          <a:prstGeom prst="rect">
            <a:avLst/>
          </a:prstGeom>
          <a:noFill/>
          <a:ln/>
        </p:spPr>
        <p:txBody>
          <a:bodyPr wrap="none" lIns="0" tIns="0" rIns="0" bIns="0" rtlCol="0" anchor="t"/>
          <a:lstStyle/>
          <a:p>
            <a:pPr algn="l" indent="0" marL="0">
              <a:lnSpc>
                <a:spcPts val="2750"/>
              </a:lnSpc>
              <a:buNone/>
            </a:pPr>
            <a:r>
              <a:rPr lang="en-US" sz="2200" b="1" dirty="0">
                <a:solidFill>
                  <a:srgbClr val="272525"/>
                </a:solidFill>
                <a:latin typeface="Petrona Bold" pitchFamily="34" charset="0"/>
                <a:ea typeface="Petrona Bold" pitchFamily="34" charset="-122"/>
                <a:cs typeface="Petrona Bold" pitchFamily="34" charset="-120"/>
              </a:rPr>
              <a:t>Dominant Culture</a:t>
            </a:r>
            <a:endParaRPr lang="en-US" sz="2200" dirty="0"/>
          </a:p>
        </p:txBody>
      </p:sp>
      <p:sp>
        <p:nvSpPr>
          <p:cNvPr id="6" name="Text 3"/>
          <p:cNvSpPr/>
          <p:nvPr/>
        </p:nvSpPr>
        <p:spPr>
          <a:xfrm>
            <a:off x="5335072" y="2968823"/>
            <a:ext cx="3524964" cy="346472"/>
          </a:xfrm>
          <a:prstGeom prst="rect">
            <a:avLst/>
          </a:prstGeom>
          <a:noFill/>
          <a:ln/>
        </p:spPr>
        <p:txBody>
          <a:bodyPr wrap="none" lIns="0" tIns="0" rIns="0" bIns="0" rtlCol="0" anchor="t"/>
          <a:lstStyle/>
          <a:p>
            <a:pPr algn="l" indent="0" marL="0">
              <a:lnSpc>
                <a:spcPts val="2700"/>
              </a:lnSpc>
              <a:buNone/>
            </a:pPr>
            <a:r>
              <a:rPr lang="en-US" sz="1700" dirty="0">
                <a:solidFill>
                  <a:srgbClr val="272525"/>
                </a:solidFill>
                <a:latin typeface="Inter" pitchFamily="34" charset="0"/>
                <a:ea typeface="Inter" pitchFamily="34" charset="-122"/>
                <a:cs typeface="Inter" pitchFamily="34" charset="-120"/>
              </a:rPr>
              <a:t>Overarching organizational culture</a:t>
            </a:r>
            <a:endParaRPr lang="en-US" sz="1700" dirty="0"/>
          </a:p>
        </p:txBody>
      </p:sp>
      <p:sp>
        <p:nvSpPr>
          <p:cNvPr id="7" name="Shape 4"/>
          <p:cNvSpPr/>
          <p:nvPr/>
        </p:nvSpPr>
        <p:spPr>
          <a:xfrm>
            <a:off x="5172551" y="3543657"/>
            <a:ext cx="8645723" cy="15240"/>
          </a:xfrm>
          <a:prstGeom prst="roundRect">
            <a:avLst>
              <a:gd name="adj" fmla="val 596928"/>
            </a:avLst>
          </a:prstGeom>
          <a:solidFill>
            <a:srgbClr val="B2D4E5"/>
          </a:solidFill>
          <a:ln/>
        </p:spPr>
      </p:sp>
      <p:pic>
        <p:nvPicPr>
          <p:cNvPr id="8" name="Image 1" descr="preencoded.png">    </p:cNvPr>
          <p:cNvPicPr>
            <a:picLocks noChangeAspect="1"/>
          </p:cNvPicPr>
          <p:nvPr/>
        </p:nvPicPr>
        <p:blipFill>
          <a:blip r:embed="rId2"/>
          <a:stretch>
            <a:fillRect/>
          </a:stretch>
        </p:blipFill>
        <p:spPr>
          <a:xfrm>
            <a:off x="1872734" y="3585924"/>
            <a:ext cx="4327684" cy="1264920"/>
          </a:xfrm>
          <a:prstGeom prst="rect">
            <a:avLst/>
          </a:prstGeom>
        </p:spPr>
      </p:pic>
      <p:sp>
        <p:nvSpPr>
          <p:cNvPr id="9" name="Text 5"/>
          <p:cNvSpPr/>
          <p:nvPr/>
        </p:nvSpPr>
        <p:spPr>
          <a:xfrm>
            <a:off x="3884295" y="4028003"/>
            <a:ext cx="304562" cy="380643"/>
          </a:xfrm>
          <a:prstGeom prst="rect">
            <a:avLst/>
          </a:prstGeom>
          <a:noFill/>
          <a:ln/>
        </p:spPr>
        <p:txBody>
          <a:bodyPr wrap="none" lIns="0" tIns="0" rIns="0" bIns="0" rtlCol="0" anchor="t"/>
          <a:lstStyle/>
          <a:p>
            <a:pPr algn="ctr" indent="0" marL="0">
              <a:lnSpc>
                <a:spcPts val="3800"/>
              </a:lnSpc>
              <a:buNone/>
            </a:pPr>
            <a:r>
              <a:rPr lang="en-US" sz="2350" b="1" dirty="0">
                <a:solidFill>
                  <a:srgbClr val="272525"/>
                </a:solidFill>
                <a:latin typeface="Petrona Bold" pitchFamily="34" charset="0"/>
                <a:ea typeface="Petrona Bold" pitchFamily="34" charset="-122"/>
                <a:cs typeface="Petrona Bold" pitchFamily="34" charset="-120"/>
              </a:rPr>
              <a:t>2</a:t>
            </a:r>
            <a:endParaRPr lang="en-US" sz="2350" dirty="0"/>
          </a:p>
        </p:txBody>
      </p:sp>
      <p:sp>
        <p:nvSpPr>
          <p:cNvPr id="10" name="Text 6"/>
          <p:cNvSpPr/>
          <p:nvPr/>
        </p:nvSpPr>
        <p:spPr>
          <a:xfrm>
            <a:off x="6416993" y="3802499"/>
            <a:ext cx="2842855" cy="355402"/>
          </a:xfrm>
          <a:prstGeom prst="rect">
            <a:avLst/>
          </a:prstGeom>
          <a:noFill/>
          <a:ln/>
        </p:spPr>
        <p:txBody>
          <a:bodyPr wrap="none" lIns="0" tIns="0" rIns="0" bIns="0" rtlCol="0" anchor="t"/>
          <a:lstStyle/>
          <a:p>
            <a:pPr algn="l" indent="0" marL="0">
              <a:lnSpc>
                <a:spcPts val="2750"/>
              </a:lnSpc>
              <a:buNone/>
            </a:pPr>
            <a:r>
              <a:rPr lang="en-US" sz="2200" b="1" dirty="0">
                <a:solidFill>
                  <a:srgbClr val="272525"/>
                </a:solidFill>
                <a:latin typeface="Petrona Bold" pitchFamily="34" charset="0"/>
                <a:ea typeface="Petrona Bold" pitchFamily="34" charset="-122"/>
                <a:cs typeface="Petrona Bold" pitchFamily="34" charset="-120"/>
              </a:rPr>
              <a:t>Subcultures</a:t>
            </a:r>
            <a:endParaRPr lang="en-US" sz="2200" dirty="0"/>
          </a:p>
        </p:txBody>
      </p:sp>
      <p:sp>
        <p:nvSpPr>
          <p:cNvPr id="11" name="Text 7"/>
          <p:cNvSpPr/>
          <p:nvPr/>
        </p:nvSpPr>
        <p:spPr>
          <a:xfrm>
            <a:off x="6416993" y="4287798"/>
            <a:ext cx="4523661" cy="346472"/>
          </a:xfrm>
          <a:prstGeom prst="rect">
            <a:avLst/>
          </a:prstGeom>
          <a:noFill/>
          <a:ln/>
        </p:spPr>
        <p:txBody>
          <a:bodyPr wrap="none" lIns="0" tIns="0" rIns="0" bIns="0" rtlCol="0" anchor="t"/>
          <a:lstStyle/>
          <a:p>
            <a:pPr algn="l" indent="0" marL="0">
              <a:lnSpc>
                <a:spcPts val="2700"/>
              </a:lnSpc>
              <a:buNone/>
            </a:pPr>
            <a:r>
              <a:rPr lang="en-US" sz="1700" dirty="0">
                <a:solidFill>
                  <a:srgbClr val="272525"/>
                </a:solidFill>
                <a:latin typeface="Inter" pitchFamily="34" charset="0"/>
                <a:ea typeface="Inter" pitchFamily="34" charset="-122"/>
                <a:cs typeface="Inter" pitchFamily="34" charset="-120"/>
              </a:rPr>
              <a:t>Distinct cultural units within the organization</a:t>
            </a:r>
            <a:endParaRPr lang="en-US" sz="1700" dirty="0"/>
          </a:p>
        </p:txBody>
      </p:sp>
      <p:sp>
        <p:nvSpPr>
          <p:cNvPr id="12" name="Shape 8"/>
          <p:cNvSpPr/>
          <p:nvPr/>
        </p:nvSpPr>
        <p:spPr>
          <a:xfrm>
            <a:off x="6254472" y="4862632"/>
            <a:ext cx="7563803" cy="15240"/>
          </a:xfrm>
          <a:prstGeom prst="roundRect">
            <a:avLst>
              <a:gd name="adj" fmla="val 596928"/>
            </a:avLst>
          </a:prstGeom>
          <a:solidFill>
            <a:srgbClr val="B2D4E5"/>
          </a:solidFill>
          <a:ln/>
        </p:spPr>
      </p:sp>
      <p:pic>
        <p:nvPicPr>
          <p:cNvPr id="13" name="Image 2" descr="preencoded.png">    </p:cNvPr>
          <p:cNvPicPr>
            <a:picLocks noChangeAspect="1"/>
          </p:cNvPicPr>
          <p:nvPr/>
        </p:nvPicPr>
        <p:blipFill>
          <a:blip r:embed="rId3"/>
          <a:stretch>
            <a:fillRect/>
          </a:stretch>
        </p:blipFill>
        <p:spPr>
          <a:xfrm>
            <a:off x="790813" y="4904899"/>
            <a:ext cx="6491526" cy="1264920"/>
          </a:xfrm>
          <a:prstGeom prst="rect">
            <a:avLst/>
          </a:prstGeom>
        </p:spPr>
      </p:pic>
      <p:sp>
        <p:nvSpPr>
          <p:cNvPr id="14" name="Text 9"/>
          <p:cNvSpPr/>
          <p:nvPr/>
        </p:nvSpPr>
        <p:spPr>
          <a:xfrm>
            <a:off x="3884295" y="5346978"/>
            <a:ext cx="304562" cy="380643"/>
          </a:xfrm>
          <a:prstGeom prst="rect">
            <a:avLst/>
          </a:prstGeom>
          <a:noFill/>
          <a:ln/>
        </p:spPr>
        <p:txBody>
          <a:bodyPr wrap="none" lIns="0" tIns="0" rIns="0" bIns="0" rtlCol="0" anchor="t"/>
          <a:lstStyle/>
          <a:p>
            <a:pPr algn="ctr" indent="0" marL="0">
              <a:lnSpc>
                <a:spcPts val="3800"/>
              </a:lnSpc>
              <a:buNone/>
            </a:pPr>
            <a:r>
              <a:rPr lang="en-US" sz="2350" b="1" dirty="0">
                <a:solidFill>
                  <a:srgbClr val="272525"/>
                </a:solidFill>
                <a:latin typeface="Petrona Bold" pitchFamily="34" charset="0"/>
                <a:ea typeface="Petrona Bold" pitchFamily="34" charset="-122"/>
                <a:cs typeface="Petrona Bold" pitchFamily="34" charset="-120"/>
              </a:rPr>
              <a:t>3</a:t>
            </a:r>
            <a:endParaRPr lang="en-US" sz="2350" dirty="0"/>
          </a:p>
        </p:txBody>
      </p:sp>
      <p:sp>
        <p:nvSpPr>
          <p:cNvPr id="15" name="Text 10"/>
          <p:cNvSpPr/>
          <p:nvPr/>
        </p:nvSpPr>
        <p:spPr>
          <a:xfrm>
            <a:off x="7498913" y="5121473"/>
            <a:ext cx="2842855" cy="355402"/>
          </a:xfrm>
          <a:prstGeom prst="rect">
            <a:avLst/>
          </a:prstGeom>
          <a:noFill/>
          <a:ln/>
        </p:spPr>
        <p:txBody>
          <a:bodyPr wrap="none" lIns="0" tIns="0" rIns="0" bIns="0" rtlCol="0" anchor="t"/>
          <a:lstStyle/>
          <a:p>
            <a:pPr algn="l" indent="0" marL="0">
              <a:lnSpc>
                <a:spcPts val="2750"/>
              </a:lnSpc>
              <a:buNone/>
            </a:pPr>
            <a:r>
              <a:rPr lang="en-US" sz="2200" b="1" dirty="0">
                <a:solidFill>
                  <a:srgbClr val="272525"/>
                </a:solidFill>
                <a:latin typeface="Petrona Bold" pitchFamily="34" charset="0"/>
                <a:ea typeface="Petrona Bold" pitchFamily="34" charset="-122"/>
                <a:cs typeface="Petrona Bold" pitchFamily="34" charset="-120"/>
              </a:rPr>
              <a:t>Countercultures</a:t>
            </a:r>
            <a:endParaRPr lang="en-US" sz="2200" dirty="0"/>
          </a:p>
        </p:txBody>
      </p:sp>
      <p:sp>
        <p:nvSpPr>
          <p:cNvPr id="16" name="Text 11"/>
          <p:cNvSpPr/>
          <p:nvPr/>
        </p:nvSpPr>
        <p:spPr>
          <a:xfrm>
            <a:off x="7498913" y="5606772"/>
            <a:ext cx="4672132" cy="346472"/>
          </a:xfrm>
          <a:prstGeom prst="rect">
            <a:avLst/>
          </a:prstGeom>
          <a:noFill/>
          <a:ln/>
        </p:spPr>
        <p:txBody>
          <a:bodyPr wrap="none" lIns="0" tIns="0" rIns="0" bIns="0" rtlCol="0" anchor="t"/>
          <a:lstStyle/>
          <a:p>
            <a:pPr algn="l" indent="0" marL="0">
              <a:lnSpc>
                <a:spcPts val="2700"/>
              </a:lnSpc>
              <a:buNone/>
            </a:pPr>
            <a:r>
              <a:rPr lang="en-US" sz="1700" dirty="0">
                <a:solidFill>
                  <a:srgbClr val="272525"/>
                </a:solidFill>
                <a:latin typeface="Inter" pitchFamily="34" charset="0"/>
                <a:ea typeface="Inter" pitchFamily="34" charset="-122"/>
                <a:cs typeface="Inter" pitchFamily="34" charset="-120"/>
              </a:rPr>
              <a:t>Subcultures that oppose the dominant culture</a:t>
            </a:r>
            <a:endParaRPr lang="en-US" sz="1700" dirty="0"/>
          </a:p>
        </p:txBody>
      </p:sp>
      <p:sp>
        <p:nvSpPr>
          <p:cNvPr id="17" name="Text 12"/>
          <p:cNvSpPr/>
          <p:nvPr/>
        </p:nvSpPr>
        <p:spPr>
          <a:xfrm>
            <a:off x="758071" y="6413421"/>
            <a:ext cx="13114258" cy="692944"/>
          </a:xfrm>
          <a:prstGeom prst="rect">
            <a:avLst/>
          </a:prstGeom>
          <a:noFill/>
          <a:ln/>
        </p:spPr>
        <p:txBody>
          <a:bodyPr wrap="square" lIns="0" tIns="0" rIns="0" bIns="0" rtlCol="0" anchor="t"/>
          <a:lstStyle/>
          <a:p>
            <a:pPr algn="l" indent="0" marL="0">
              <a:lnSpc>
                <a:spcPts val="2700"/>
              </a:lnSpc>
              <a:buNone/>
            </a:pPr>
            <a:r>
              <a:rPr lang="en-US" sz="1700" dirty="0">
                <a:solidFill>
                  <a:srgbClr val="272525"/>
                </a:solidFill>
                <a:latin typeface="Inter" pitchFamily="34" charset="0"/>
                <a:ea typeface="Inter" pitchFamily="34" charset="-122"/>
                <a:cs typeface="Inter" pitchFamily="34" charset="-120"/>
              </a:rPr>
              <a:t>Subcultures and countercultures can emerge from departmental goals, employee demographics, or opposition to mainstream values. They can challenge the status quo and drive innovation, but may also create conflicts within the organization.</a:t>
            </a:r>
            <a:endParaRPr lang="en-US" sz="17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746296"/>
          </a:xfrm>
          <a:prstGeom prst="rect">
            <a:avLst/>
          </a:prstGeom>
        </p:spPr>
      </p:pic>
      <p:sp>
        <p:nvSpPr>
          <p:cNvPr id="3" name="Text 0"/>
          <p:cNvSpPr/>
          <p:nvPr/>
        </p:nvSpPr>
        <p:spPr>
          <a:xfrm>
            <a:off x="768906" y="3350419"/>
            <a:ext cx="13092589" cy="1441847"/>
          </a:xfrm>
          <a:prstGeom prst="rect">
            <a:avLst/>
          </a:prstGeom>
          <a:noFill/>
          <a:ln/>
        </p:spPr>
        <p:txBody>
          <a:bodyPr wrap="square" lIns="0" tIns="0" rIns="0" bIns="0" rtlCol="0" anchor="t"/>
          <a:lstStyle/>
          <a:p>
            <a:pPr algn="l" indent="0" marL="0">
              <a:lnSpc>
                <a:spcPts val="5650"/>
              </a:lnSpc>
              <a:buNone/>
            </a:pPr>
            <a:r>
              <a:rPr lang="en-US" sz="4500" b="1" dirty="0">
                <a:solidFill>
                  <a:srgbClr val="000000"/>
                </a:solidFill>
                <a:latin typeface="Petrona Bold" pitchFamily="34" charset="0"/>
                <a:ea typeface="Petrona Bold" pitchFamily="34" charset="-122"/>
                <a:cs typeface="Petrona Bold" pitchFamily="34" charset="-120"/>
              </a:rPr>
              <a:t>Globalization and Cross-Cultural Organizational Identity</a:t>
            </a:r>
            <a:endParaRPr lang="en-US" sz="4500" dirty="0"/>
          </a:p>
        </p:txBody>
      </p:sp>
      <p:sp>
        <p:nvSpPr>
          <p:cNvPr id="4" name="Shape 1"/>
          <p:cNvSpPr/>
          <p:nvPr/>
        </p:nvSpPr>
        <p:spPr>
          <a:xfrm>
            <a:off x="768906" y="5368766"/>
            <a:ext cx="494228" cy="494228"/>
          </a:xfrm>
          <a:prstGeom prst="roundRect">
            <a:avLst>
              <a:gd name="adj" fmla="val 18671"/>
            </a:avLst>
          </a:prstGeom>
          <a:solidFill>
            <a:srgbClr val="CCEEFF"/>
          </a:solidFill>
          <a:ln w="7620">
            <a:solidFill>
              <a:srgbClr val="B2D4E5"/>
            </a:solidFill>
            <a:prstDash val="solid"/>
          </a:ln>
        </p:spPr>
      </p:sp>
      <p:sp>
        <p:nvSpPr>
          <p:cNvPr id="5" name="Text 2"/>
          <p:cNvSpPr/>
          <p:nvPr/>
        </p:nvSpPr>
        <p:spPr>
          <a:xfrm>
            <a:off x="842963" y="5399603"/>
            <a:ext cx="345996" cy="432435"/>
          </a:xfrm>
          <a:prstGeom prst="rect">
            <a:avLst/>
          </a:prstGeom>
          <a:noFill/>
          <a:ln/>
        </p:spPr>
        <p:txBody>
          <a:bodyPr wrap="none" lIns="0" tIns="0" rIns="0" bIns="0" rtlCol="0" anchor="t"/>
          <a:lstStyle/>
          <a:p>
            <a:pPr algn="ctr" indent="0" marL="0">
              <a:lnSpc>
                <a:spcPts val="2700"/>
              </a:lnSpc>
              <a:buNone/>
            </a:pPr>
            <a:r>
              <a:rPr lang="en-US" sz="2700" b="1" dirty="0">
                <a:solidFill>
                  <a:srgbClr val="272525"/>
                </a:solidFill>
                <a:latin typeface="Petrona Bold" pitchFamily="34" charset="0"/>
                <a:ea typeface="Petrona Bold" pitchFamily="34" charset="-122"/>
                <a:cs typeface="Petrona Bold" pitchFamily="34" charset="-120"/>
              </a:rPr>
              <a:t>1</a:t>
            </a:r>
            <a:endParaRPr lang="en-US" sz="2700" dirty="0"/>
          </a:p>
        </p:txBody>
      </p:sp>
      <p:sp>
        <p:nvSpPr>
          <p:cNvPr id="6" name="Text 3"/>
          <p:cNvSpPr/>
          <p:nvPr/>
        </p:nvSpPr>
        <p:spPr>
          <a:xfrm>
            <a:off x="1482804" y="5368766"/>
            <a:ext cx="3503890" cy="720804"/>
          </a:xfrm>
          <a:prstGeom prst="rect">
            <a:avLst/>
          </a:prstGeom>
          <a:noFill/>
          <a:ln/>
        </p:spPr>
        <p:txBody>
          <a:bodyPr wrap="square" lIns="0" tIns="0" rIns="0" bIns="0" rtlCol="0" anchor="t"/>
          <a:lstStyle/>
          <a:p>
            <a:pPr algn="l" indent="0" marL="0">
              <a:lnSpc>
                <a:spcPts val="2800"/>
              </a:lnSpc>
              <a:buNone/>
            </a:pPr>
            <a:r>
              <a:rPr lang="en-US" sz="2250" b="1" dirty="0">
                <a:solidFill>
                  <a:srgbClr val="272525"/>
                </a:solidFill>
                <a:latin typeface="Petrona Bold" pitchFamily="34" charset="0"/>
                <a:ea typeface="Petrona Bold" pitchFamily="34" charset="-122"/>
                <a:cs typeface="Petrona Bold" pitchFamily="34" charset="-120"/>
              </a:rPr>
              <a:t>Cultural Diversity Challenges</a:t>
            </a:r>
            <a:endParaRPr lang="en-US" sz="2250" dirty="0"/>
          </a:p>
        </p:txBody>
      </p:sp>
      <p:sp>
        <p:nvSpPr>
          <p:cNvPr id="7" name="Text 4"/>
          <p:cNvSpPr/>
          <p:nvPr/>
        </p:nvSpPr>
        <p:spPr>
          <a:xfrm>
            <a:off x="1482804" y="6221373"/>
            <a:ext cx="3503890" cy="1405890"/>
          </a:xfrm>
          <a:prstGeom prst="rect">
            <a:avLst/>
          </a:prstGeom>
          <a:noFill/>
          <a:ln/>
        </p:spPr>
        <p:txBody>
          <a:bodyPr wrap="square" lIns="0" tIns="0" rIns="0" bIns="0" rtlCol="0" anchor="t"/>
          <a:lstStyle/>
          <a:p>
            <a:pPr algn="l" indent="0" marL="0">
              <a:lnSpc>
                <a:spcPts val="2750"/>
              </a:lnSpc>
              <a:buNone/>
            </a:pPr>
            <a:r>
              <a:rPr lang="en-US" sz="1700" dirty="0">
                <a:solidFill>
                  <a:srgbClr val="272525"/>
                </a:solidFill>
                <a:latin typeface="Inter" pitchFamily="34" charset="0"/>
                <a:ea typeface="Inter" pitchFamily="34" charset="-122"/>
                <a:cs typeface="Inter" pitchFamily="34" charset="-120"/>
              </a:rPr>
              <a:t>Employees must develop skills to work effectively with colleagues from different cultural backgrounds.</a:t>
            </a:r>
            <a:endParaRPr lang="en-US" sz="1700" dirty="0"/>
          </a:p>
        </p:txBody>
      </p:sp>
      <p:sp>
        <p:nvSpPr>
          <p:cNvPr id="8" name="Shape 5"/>
          <p:cNvSpPr/>
          <p:nvPr/>
        </p:nvSpPr>
        <p:spPr>
          <a:xfrm>
            <a:off x="5206365" y="5368766"/>
            <a:ext cx="494228" cy="494228"/>
          </a:xfrm>
          <a:prstGeom prst="roundRect">
            <a:avLst>
              <a:gd name="adj" fmla="val 18671"/>
            </a:avLst>
          </a:prstGeom>
          <a:solidFill>
            <a:srgbClr val="CCEEFF"/>
          </a:solidFill>
          <a:ln w="7620">
            <a:solidFill>
              <a:srgbClr val="B2D4E5"/>
            </a:solidFill>
            <a:prstDash val="solid"/>
          </a:ln>
        </p:spPr>
      </p:sp>
      <p:sp>
        <p:nvSpPr>
          <p:cNvPr id="9" name="Text 6"/>
          <p:cNvSpPr/>
          <p:nvPr/>
        </p:nvSpPr>
        <p:spPr>
          <a:xfrm>
            <a:off x="5280422" y="5399603"/>
            <a:ext cx="345996" cy="432435"/>
          </a:xfrm>
          <a:prstGeom prst="rect">
            <a:avLst/>
          </a:prstGeom>
          <a:noFill/>
          <a:ln/>
        </p:spPr>
        <p:txBody>
          <a:bodyPr wrap="none" lIns="0" tIns="0" rIns="0" bIns="0" rtlCol="0" anchor="t"/>
          <a:lstStyle/>
          <a:p>
            <a:pPr algn="ctr" indent="0" marL="0">
              <a:lnSpc>
                <a:spcPts val="2700"/>
              </a:lnSpc>
              <a:buNone/>
            </a:pPr>
            <a:r>
              <a:rPr lang="en-US" sz="2700" b="1" dirty="0">
                <a:solidFill>
                  <a:srgbClr val="272525"/>
                </a:solidFill>
                <a:latin typeface="Petrona Bold" pitchFamily="34" charset="0"/>
                <a:ea typeface="Petrona Bold" pitchFamily="34" charset="-122"/>
                <a:cs typeface="Petrona Bold" pitchFamily="34" charset="-120"/>
              </a:rPr>
              <a:t>2</a:t>
            </a:r>
            <a:endParaRPr lang="en-US" sz="2700" dirty="0"/>
          </a:p>
        </p:txBody>
      </p:sp>
      <p:sp>
        <p:nvSpPr>
          <p:cNvPr id="10" name="Text 7"/>
          <p:cNvSpPr/>
          <p:nvPr/>
        </p:nvSpPr>
        <p:spPr>
          <a:xfrm>
            <a:off x="5920264" y="5368766"/>
            <a:ext cx="3503890" cy="720804"/>
          </a:xfrm>
          <a:prstGeom prst="rect">
            <a:avLst/>
          </a:prstGeom>
          <a:noFill/>
          <a:ln/>
        </p:spPr>
        <p:txBody>
          <a:bodyPr wrap="square" lIns="0" tIns="0" rIns="0" bIns="0" rtlCol="0" anchor="t"/>
          <a:lstStyle/>
          <a:p>
            <a:pPr algn="l" indent="0" marL="0">
              <a:lnSpc>
                <a:spcPts val="2800"/>
              </a:lnSpc>
              <a:buNone/>
            </a:pPr>
            <a:r>
              <a:rPr lang="en-US" sz="2250" b="1" dirty="0">
                <a:solidFill>
                  <a:srgbClr val="272525"/>
                </a:solidFill>
                <a:latin typeface="Petrona Bold" pitchFamily="34" charset="0"/>
                <a:ea typeface="Petrona Bold" pitchFamily="34" charset="-122"/>
                <a:cs typeface="Petrona Bold" pitchFamily="34" charset="-120"/>
              </a:rPr>
              <a:t>Standardization vs. Localization</a:t>
            </a:r>
            <a:endParaRPr lang="en-US" sz="2250" dirty="0"/>
          </a:p>
        </p:txBody>
      </p:sp>
      <p:sp>
        <p:nvSpPr>
          <p:cNvPr id="11" name="Text 8"/>
          <p:cNvSpPr/>
          <p:nvPr/>
        </p:nvSpPr>
        <p:spPr>
          <a:xfrm>
            <a:off x="5920264" y="6221373"/>
            <a:ext cx="3503890" cy="1054418"/>
          </a:xfrm>
          <a:prstGeom prst="rect">
            <a:avLst/>
          </a:prstGeom>
          <a:noFill/>
          <a:ln/>
        </p:spPr>
        <p:txBody>
          <a:bodyPr wrap="square" lIns="0" tIns="0" rIns="0" bIns="0" rtlCol="0" anchor="t"/>
          <a:lstStyle/>
          <a:p>
            <a:pPr algn="l" indent="0" marL="0">
              <a:lnSpc>
                <a:spcPts val="2750"/>
              </a:lnSpc>
              <a:buNone/>
            </a:pPr>
            <a:r>
              <a:rPr lang="en-US" sz="1700" dirty="0">
                <a:solidFill>
                  <a:srgbClr val="272525"/>
                </a:solidFill>
                <a:latin typeface="Inter" pitchFamily="34" charset="0"/>
                <a:ea typeface="Inter" pitchFamily="34" charset="-122"/>
                <a:cs typeface="Inter" pitchFamily="34" charset="-120"/>
              </a:rPr>
              <a:t>Balancing global business standards with adaptation to local cultures.</a:t>
            </a:r>
            <a:endParaRPr lang="en-US" sz="1700" dirty="0"/>
          </a:p>
        </p:txBody>
      </p:sp>
      <p:sp>
        <p:nvSpPr>
          <p:cNvPr id="12" name="Shape 9"/>
          <p:cNvSpPr/>
          <p:nvPr/>
        </p:nvSpPr>
        <p:spPr>
          <a:xfrm>
            <a:off x="9643824" y="5368766"/>
            <a:ext cx="494228" cy="494228"/>
          </a:xfrm>
          <a:prstGeom prst="roundRect">
            <a:avLst>
              <a:gd name="adj" fmla="val 18671"/>
            </a:avLst>
          </a:prstGeom>
          <a:solidFill>
            <a:srgbClr val="CCEEFF"/>
          </a:solidFill>
          <a:ln w="7620">
            <a:solidFill>
              <a:srgbClr val="B2D4E5"/>
            </a:solidFill>
            <a:prstDash val="solid"/>
          </a:ln>
        </p:spPr>
      </p:sp>
      <p:sp>
        <p:nvSpPr>
          <p:cNvPr id="13" name="Text 10"/>
          <p:cNvSpPr/>
          <p:nvPr/>
        </p:nvSpPr>
        <p:spPr>
          <a:xfrm>
            <a:off x="9717881" y="5399603"/>
            <a:ext cx="345996" cy="432435"/>
          </a:xfrm>
          <a:prstGeom prst="rect">
            <a:avLst/>
          </a:prstGeom>
          <a:noFill/>
          <a:ln/>
        </p:spPr>
        <p:txBody>
          <a:bodyPr wrap="none" lIns="0" tIns="0" rIns="0" bIns="0" rtlCol="0" anchor="t"/>
          <a:lstStyle/>
          <a:p>
            <a:pPr algn="ctr" indent="0" marL="0">
              <a:lnSpc>
                <a:spcPts val="2700"/>
              </a:lnSpc>
              <a:buNone/>
            </a:pPr>
            <a:r>
              <a:rPr lang="en-US" sz="2700" b="1" dirty="0">
                <a:solidFill>
                  <a:srgbClr val="272525"/>
                </a:solidFill>
                <a:latin typeface="Petrona Bold" pitchFamily="34" charset="0"/>
                <a:ea typeface="Petrona Bold" pitchFamily="34" charset="-122"/>
                <a:cs typeface="Petrona Bold" pitchFamily="34" charset="-120"/>
              </a:rPr>
              <a:t>3</a:t>
            </a:r>
            <a:endParaRPr lang="en-US" sz="2700" dirty="0"/>
          </a:p>
        </p:txBody>
      </p:sp>
      <p:sp>
        <p:nvSpPr>
          <p:cNvPr id="14" name="Text 11"/>
          <p:cNvSpPr/>
          <p:nvPr/>
        </p:nvSpPr>
        <p:spPr>
          <a:xfrm>
            <a:off x="10357723" y="5368766"/>
            <a:ext cx="3503890" cy="720804"/>
          </a:xfrm>
          <a:prstGeom prst="rect">
            <a:avLst/>
          </a:prstGeom>
          <a:noFill/>
          <a:ln/>
        </p:spPr>
        <p:txBody>
          <a:bodyPr wrap="square" lIns="0" tIns="0" rIns="0" bIns="0" rtlCol="0" anchor="t"/>
          <a:lstStyle/>
          <a:p>
            <a:pPr algn="l" indent="0" marL="0">
              <a:lnSpc>
                <a:spcPts val="2800"/>
              </a:lnSpc>
              <a:buNone/>
            </a:pPr>
            <a:r>
              <a:rPr lang="en-US" sz="2250" b="1" dirty="0">
                <a:solidFill>
                  <a:srgbClr val="272525"/>
                </a:solidFill>
                <a:latin typeface="Petrona Bold" pitchFamily="34" charset="0"/>
                <a:ea typeface="Petrona Bold" pitchFamily="34" charset="-122"/>
                <a:cs typeface="Petrona Bold" pitchFamily="34" charset="-120"/>
              </a:rPr>
              <a:t>Cross-Cultural Communication</a:t>
            </a:r>
            <a:endParaRPr lang="en-US" sz="2250" dirty="0"/>
          </a:p>
        </p:txBody>
      </p:sp>
      <p:sp>
        <p:nvSpPr>
          <p:cNvPr id="15" name="Text 12"/>
          <p:cNvSpPr/>
          <p:nvPr/>
        </p:nvSpPr>
        <p:spPr>
          <a:xfrm>
            <a:off x="10357723" y="6221373"/>
            <a:ext cx="3503890" cy="1054418"/>
          </a:xfrm>
          <a:prstGeom prst="rect">
            <a:avLst/>
          </a:prstGeom>
          <a:noFill/>
          <a:ln/>
        </p:spPr>
        <p:txBody>
          <a:bodyPr wrap="square" lIns="0" tIns="0" rIns="0" bIns="0" rtlCol="0" anchor="t"/>
          <a:lstStyle/>
          <a:p>
            <a:pPr algn="l" indent="0" marL="0">
              <a:lnSpc>
                <a:spcPts val="2750"/>
              </a:lnSpc>
              <a:buNone/>
            </a:pPr>
            <a:r>
              <a:rPr lang="en-US" sz="1700" dirty="0">
                <a:solidFill>
                  <a:srgbClr val="272525"/>
                </a:solidFill>
                <a:latin typeface="Inter" pitchFamily="34" charset="0"/>
                <a:ea typeface="Inter" pitchFamily="34" charset="-122"/>
                <a:cs typeface="Inter" pitchFamily="34" charset="-120"/>
              </a:rPr>
              <a:t>Developing strategies for effective communication across cultural boundaries.</a:t>
            </a:r>
            <a:endParaRPr lang="en-US" sz="17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49486" y="593527"/>
            <a:ext cx="7845028" cy="1218009"/>
          </a:xfrm>
          <a:prstGeom prst="rect">
            <a:avLst/>
          </a:prstGeom>
          <a:noFill/>
          <a:ln/>
        </p:spPr>
        <p:txBody>
          <a:bodyPr wrap="square" lIns="0" tIns="0" rIns="0" bIns="0" rtlCol="0" anchor="t"/>
          <a:lstStyle/>
          <a:p>
            <a:pPr algn="l" indent="0" marL="0">
              <a:lnSpc>
                <a:spcPts val="4750"/>
              </a:lnSpc>
              <a:buNone/>
            </a:pPr>
            <a:r>
              <a:rPr lang="en-US" sz="3800" b="1" dirty="0">
                <a:solidFill>
                  <a:srgbClr val="000000"/>
                </a:solidFill>
                <a:latin typeface="Petrona Bold" pitchFamily="34" charset="0"/>
                <a:ea typeface="Petrona Bold" pitchFamily="34" charset="-122"/>
                <a:cs typeface="Petrona Bold" pitchFamily="34" charset="-120"/>
              </a:rPr>
              <a:t>Ethical Considerations in Studying Organizational Culture</a:t>
            </a:r>
            <a:endParaRPr lang="en-US" sz="3800" dirty="0"/>
          </a:p>
        </p:txBody>
      </p:sp>
      <p:sp>
        <p:nvSpPr>
          <p:cNvPr id="4" name="Shape 1"/>
          <p:cNvSpPr/>
          <p:nvPr/>
        </p:nvSpPr>
        <p:spPr>
          <a:xfrm>
            <a:off x="649486" y="2089904"/>
            <a:ext cx="7845028" cy="1098947"/>
          </a:xfrm>
          <a:prstGeom prst="roundRect">
            <a:avLst>
              <a:gd name="adj" fmla="val 7093"/>
            </a:avLst>
          </a:prstGeom>
          <a:solidFill>
            <a:srgbClr val="CCEEFF"/>
          </a:solidFill>
          <a:ln w="7620">
            <a:solidFill>
              <a:srgbClr val="B2D4E5"/>
            </a:solidFill>
            <a:prstDash val="solid"/>
          </a:ln>
        </p:spPr>
      </p:sp>
      <p:sp>
        <p:nvSpPr>
          <p:cNvPr id="5" name="Text 2"/>
          <p:cNvSpPr/>
          <p:nvPr/>
        </p:nvSpPr>
        <p:spPr>
          <a:xfrm>
            <a:off x="842605" y="2283023"/>
            <a:ext cx="2435781" cy="304443"/>
          </a:xfrm>
          <a:prstGeom prst="rect">
            <a:avLst/>
          </a:prstGeom>
          <a:noFill/>
          <a:ln/>
        </p:spPr>
        <p:txBody>
          <a:bodyPr wrap="none" lIns="0" tIns="0" rIns="0" bIns="0" rtlCol="0" anchor="t"/>
          <a:lstStyle/>
          <a:p>
            <a:pPr algn="l" indent="0" marL="0">
              <a:lnSpc>
                <a:spcPts val="2350"/>
              </a:lnSpc>
              <a:buNone/>
            </a:pPr>
            <a:r>
              <a:rPr lang="en-US" sz="1900" b="1" dirty="0">
                <a:solidFill>
                  <a:srgbClr val="272525"/>
                </a:solidFill>
                <a:latin typeface="Petrona Bold" pitchFamily="34" charset="0"/>
                <a:ea typeface="Petrona Bold" pitchFamily="34" charset="-122"/>
                <a:cs typeface="Petrona Bold" pitchFamily="34" charset="-120"/>
              </a:rPr>
              <a:t>Informed Consent</a:t>
            </a:r>
            <a:endParaRPr lang="en-US" sz="1900" dirty="0"/>
          </a:p>
        </p:txBody>
      </p:sp>
      <p:sp>
        <p:nvSpPr>
          <p:cNvPr id="6" name="Text 3"/>
          <p:cNvSpPr/>
          <p:nvPr/>
        </p:nvSpPr>
        <p:spPr>
          <a:xfrm>
            <a:off x="842605" y="2698790"/>
            <a:ext cx="7458789" cy="296942"/>
          </a:xfrm>
          <a:prstGeom prst="rect">
            <a:avLst/>
          </a:prstGeom>
          <a:noFill/>
          <a:ln/>
        </p:spPr>
        <p:txBody>
          <a:bodyPr wrap="none" lIns="0" tIns="0" rIns="0" bIns="0" rtlCol="0" anchor="t"/>
          <a:lstStyle/>
          <a:p>
            <a:pPr algn="l" indent="0" marL="0">
              <a:lnSpc>
                <a:spcPts val="2300"/>
              </a:lnSpc>
              <a:buNone/>
            </a:pPr>
            <a:r>
              <a:rPr lang="en-US" sz="1450" dirty="0">
                <a:solidFill>
                  <a:srgbClr val="272525"/>
                </a:solidFill>
                <a:latin typeface="Inter" pitchFamily="34" charset="0"/>
                <a:ea typeface="Inter" pitchFamily="34" charset="-122"/>
                <a:cs typeface="Inter" pitchFamily="34" charset="-120"/>
              </a:rPr>
              <a:t>Ensuring participants understand the nature and potential impacts of the research.</a:t>
            </a:r>
            <a:endParaRPr lang="en-US" sz="1450" dirty="0"/>
          </a:p>
        </p:txBody>
      </p:sp>
      <p:sp>
        <p:nvSpPr>
          <p:cNvPr id="7" name="Shape 4"/>
          <p:cNvSpPr/>
          <p:nvPr/>
        </p:nvSpPr>
        <p:spPr>
          <a:xfrm>
            <a:off x="649486" y="3374350"/>
            <a:ext cx="7845028" cy="1098947"/>
          </a:xfrm>
          <a:prstGeom prst="roundRect">
            <a:avLst>
              <a:gd name="adj" fmla="val 7093"/>
            </a:avLst>
          </a:prstGeom>
          <a:solidFill>
            <a:srgbClr val="CCEEFF"/>
          </a:solidFill>
          <a:ln w="7620">
            <a:solidFill>
              <a:srgbClr val="B2D4E5"/>
            </a:solidFill>
            <a:prstDash val="solid"/>
          </a:ln>
        </p:spPr>
      </p:sp>
      <p:sp>
        <p:nvSpPr>
          <p:cNvPr id="8" name="Text 5"/>
          <p:cNvSpPr/>
          <p:nvPr/>
        </p:nvSpPr>
        <p:spPr>
          <a:xfrm>
            <a:off x="842605" y="3567470"/>
            <a:ext cx="2435781" cy="304443"/>
          </a:xfrm>
          <a:prstGeom prst="rect">
            <a:avLst/>
          </a:prstGeom>
          <a:noFill/>
          <a:ln/>
        </p:spPr>
        <p:txBody>
          <a:bodyPr wrap="none" lIns="0" tIns="0" rIns="0" bIns="0" rtlCol="0" anchor="t"/>
          <a:lstStyle/>
          <a:p>
            <a:pPr algn="l" indent="0" marL="0">
              <a:lnSpc>
                <a:spcPts val="2350"/>
              </a:lnSpc>
              <a:buNone/>
            </a:pPr>
            <a:r>
              <a:rPr lang="en-US" sz="1900" b="1" dirty="0">
                <a:solidFill>
                  <a:srgbClr val="272525"/>
                </a:solidFill>
                <a:latin typeface="Petrona Bold" pitchFamily="34" charset="0"/>
                <a:ea typeface="Petrona Bold" pitchFamily="34" charset="-122"/>
                <a:cs typeface="Petrona Bold" pitchFamily="34" charset="-120"/>
              </a:rPr>
              <a:t>Confidentiality</a:t>
            </a:r>
            <a:endParaRPr lang="en-US" sz="1900" dirty="0"/>
          </a:p>
        </p:txBody>
      </p:sp>
      <p:sp>
        <p:nvSpPr>
          <p:cNvPr id="9" name="Text 6"/>
          <p:cNvSpPr/>
          <p:nvPr/>
        </p:nvSpPr>
        <p:spPr>
          <a:xfrm>
            <a:off x="842605" y="3983236"/>
            <a:ext cx="7458789" cy="296942"/>
          </a:xfrm>
          <a:prstGeom prst="rect">
            <a:avLst/>
          </a:prstGeom>
          <a:noFill/>
          <a:ln/>
        </p:spPr>
        <p:txBody>
          <a:bodyPr wrap="none" lIns="0" tIns="0" rIns="0" bIns="0" rtlCol="0" anchor="t"/>
          <a:lstStyle/>
          <a:p>
            <a:pPr algn="l" indent="0" marL="0">
              <a:lnSpc>
                <a:spcPts val="2300"/>
              </a:lnSpc>
              <a:buNone/>
            </a:pPr>
            <a:r>
              <a:rPr lang="en-US" sz="1450" dirty="0">
                <a:solidFill>
                  <a:srgbClr val="272525"/>
                </a:solidFill>
                <a:latin typeface="Inter" pitchFamily="34" charset="0"/>
                <a:ea typeface="Inter" pitchFamily="34" charset="-122"/>
                <a:cs typeface="Inter" pitchFamily="34" charset="-120"/>
              </a:rPr>
              <a:t>Protecting the privacy of individuals and organizations involved in the study.</a:t>
            </a:r>
            <a:endParaRPr lang="en-US" sz="1450" dirty="0"/>
          </a:p>
        </p:txBody>
      </p:sp>
      <p:sp>
        <p:nvSpPr>
          <p:cNvPr id="10" name="Shape 7"/>
          <p:cNvSpPr/>
          <p:nvPr/>
        </p:nvSpPr>
        <p:spPr>
          <a:xfrm>
            <a:off x="649486" y="4658797"/>
            <a:ext cx="7845028" cy="1395889"/>
          </a:xfrm>
          <a:prstGeom prst="roundRect">
            <a:avLst>
              <a:gd name="adj" fmla="val 5584"/>
            </a:avLst>
          </a:prstGeom>
          <a:solidFill>
            <a:srgbClr val="CCEEFF"/>
          </a:solidFill>
          <a:ln w="7620">
            <a:solidFill>
              <a:srgbClr val="B2D4E5"/>
            </a:solidFill>
            <a:prstDash val="solid"/>
          </a:ln>
        </p:spPr>
      </p:sp>
      <p:sp>
        <p:nvSpPr>
          <p:cNvPr id="11" name="Text 8"/>
          <p:cNvSpPr/>
          <p:nvPr/>
        </p:nvSpPr>
        <p:spPr>
          <a:xfrm>
            <a:off x="842605" y="4851916"/>
            <a:ext cx="2505551" cy="304443"/>
          </a:xfrm>
          <a:prstGeom prst="rect">
            <a:avLst/>
          </a:prstGeom>
          <a:noFill/>
          <a:ln/>
        </p:spPr>
        <p:txBody>
          <a:bodyPr wrap="none" lIns="0" tIns="0" rIns="0" bIns="0" rtlCol="0" anchor="t"/>
          <a:lstStyle/>
          <a:p>
            <a:pPr algn="l" indent="0" marL="0">
              <a:lnSpc>
                <a:spcPts val="2350"/>
              </a:lnSpc>
              <a:buNone/>
            </a:pPr>
            <a:r>
              <a:rPr lang="en-US" sz="1900" b="1" dirty="0">
                <a:solidFill>
                  <a:srgbClr val="272525"/>
                </a:solidFill>
                <a:latin typeface="Petrona Bold" pitchFamily="34" charset="0"/>
                <a:ea typeface="Petrona Bold" pitchFamily="34" charset="-122"/>
                <a:cs typeface="Petrona Bold" pitchFamily="34" charset="-120"/>
              </a:rPr>
              <a:t>Researcher Reflexivity</a:t>
            </a:r>
            <a:endParaRPr lang="en-US" sz="1900" dirty="0"/>
          </a:p>
        </p:txBody>
      </p:sp>
      <p:sp>
        <p:nvSpPr>
          <p:cNvPr id="12" name="Text 9"/>
          <p:cNvSpPr/>
          <p:nvPr/>
        </p:nvSpPr>
        <p:spPr>
          <a:xfrm>
            <a:off x="842605" y="5267682"/>
            <a:ext cx="7458789" cy="593884"/>
          </a:xfrm>
          <a:prstGeom prst="rect">
            <a:avLst/>
          </a:prstGeom>
          <a:noFill/>
          <a:ln/>
        </p:spPr>
        <p:txBody>
          <a:bodyPr wrap="square" lIns="0" tIns="0" rIns="0" bIns="0" rtlCol="0" anchor="t"/>
          <a:lstStyle/>
          <a:p>
            <a:pPr algn="l" indent="0" marL="0">
              <a:lnSpc>
                <a:spcPts val="2300"/>
              </a:lnSpc>
              <a:buNone/>
            </a:pPr>
            <a:r>
              <a:rPr lang="en-US" sz="1450" dirty="0">
                <a:solidFill>
                  <a:srgbClr val="272525"/>
                </a:solidFill>
                <a:latin typeface="Inter" pitchFamily="34" charset="0"/>
                <a:ea typeface="Inter" pitchFamily="34" charset="-122"/>
                <a:cs typeface="Inter" pitchFamily="34" charset="-120"/>
              </a:rPr>
              <a:t>Acknowledging and addressing the researcher's own biases and influence on the study.</a:t>
            </a:r>
            <a:endParaRPr lang="en-US" sz="1450" dirty="0"/>
          </a:p>
        </p:txBody>
      </p:sp>
      <p:sp>
        <p:nvSpPr>
          <p:cNvPr id="13" name="Shape 10"/>
          <p:cNvSpPr/>
          <p:nvPr/>
        </p:nvSpPr>
        <p:spPr>
          <a:xfrm>
            <a:off x="649486" y="6240185"/>
            <a:ext cx="7845028" cy="1395889"/>
          </a:xfrm>
          <a:prstGeom prst="roundRect">
            <a:avLst>
              <a:gd name="adj" fmla="val 5584"/>
            </a:avLst>
          </a:prstGeom>
          <a:solidFill>
            <a:srgbClr val="CCEEFF"/>
          </a:solidFill>
          <a:ln w="7620">
            <a:solidFill>
              <a:srgbClr val="B2D4E5"/>
            </a:solidFill>
            <a:prstDash val="solid"/>
          </a:ln>
        </p:spPr>
      </p:sp>
      <p:sp>
        <p:nvSpPr>
          <p:cNvPr id="14" name="Text 11"/>
          <p:cNvSpPr/>
          <p:nvPr/>
        </p:nvSpPr>
        <p:spPr>
          <a:xfrm>
            <a:off x="842605" y="6433304"/>
            <a:ext cx="2435781" cy="304443"/>
          </a:xfrm>
          <a:prstGeom prst="rect">
            <a:avLst/>
          </a:prstGeom>
          <a:noFill/>
          <a:ln/>
        </p:spPr>
        <p:txBody>
          <a:bodyPr wrap="none" lIns="0" tIns="0" rIns="0" bIns="0" rtlCol="0" anchor="t"/>
          <a:lstStyle/>
          <a:p>
            <a:pPr algn="l" indent="0" marL="0">
              <a:lnSpc>
                <a:spcPts val="2350"/>
              </a:lnSpc>
              <a:buNone/>
            </a:pPr>
            <a:r>
              <a:rPr lang="en-US" sz="1900" b="1" dirty="0">
                <a:solidFill>
                  <a:srgbClr val="272525"/>
                </a:solidFill>
                <a:latin typeface="Petrona Bold" pitchFamily="34" charset="0"/>
                <a:ea typeface="Petrona Bold" pitchFamily="34" charset="-122"/>
                <a:cs typeface="Petrona Bold" pitchFamily="34" charset="-120"/>
              </a:rPr>
              <a:t>Ethical Dilemmas</a:t>
            </a:r>
            <a:endParaRPr lang="en-US" sz="1900" dirty="0"/>
          </a:p>
        </p:txBody>
      </p:sp>
      <p:sp>
        <p:nvSpPr>
          <p:cNvPr id="15" name="Text 12"/>
          <p:cNvSpPr/>
          <p:nvPr/>
        </p:nvSpPr>
        <p:spPr>
          <a:xfrm>
            <a:off x="842605" y="6849070"/>
            <a:ext cx="7458789" cy="593884"/>
          </a:xfrm>
          <a:prstGeom prst="rect">
            <a:avLst/>
          </a:prstGeom>
          <a:noFill/>
          <a:ln/>
        </p:spPr>
        <p:txBody>
          <a:bodyPr wrap="square" lIns="0" tIns="0" rIns="0" bIns="0" rtlCol="0" anchor="t"/>
          <a:lstStyle/>
          <a:p>
            <a:pPr algn="l" indent="0" marL="0">
              <a:lnSpc>
                <a:spcPts val="2300"/>
              </a:lnSpc>
              <a:buNone/>
            </a:pPr>
            <a:r>
              <a:rPr lang="en-US" sz="1450" dirty="0">
                <a:solidFill>
                  <a:srgbClr val="272525"/>
                </a:solidFill>
                <a:latin typeface="Inter" pitchFamily="34" charset="0"/>
                <a:ea typeface="Inter" pitchFamily="34" charset="-122"/>
                <a:cs typeface="Inter" pitchFamily="34" charset="-120"/>
              </a:rPr>
              <a:t>Navigating complex situations where research goals may conflict with ethical considerations.</a:t>
            </a:r>
            <a:endParaRPr lang="en-US" sz="14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876776"/>
            <a:ext cx="6730008" cy="744260"/>
          </a:xfrm>
          <a:prstGeom prst="rect">
            <a:avLst/>
          </a:prstGeom>
          <a:noFill/>
          <a:ln/>
        </p:spPr>
        <p:txBody>
          <a:bodyPr wrap="none" lIns="0" tIns="0" rIns="0" bIns="0" rtlCol="0" anchor="t"/>
          <a:lstStyle/>
          <a:p>
            <a:pPr algn="l"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Theoretical Foundations</a:t>
            </a:r>
            <a:endParaRPr lang="en-US" sz="4650" dirty="0"/>
          </a:p>
        </p:txBody>
      </p:sp>
      <p:sp>
        <p:nvSpPr>
          <p:cNvPr id="4" name="Shape 1"/>
          <p:cNvSpPr/>
          <p:nvPr/>
        </p:nvSpPr>
        <p:spPr>
          <a:xfrm>
            <a:off x="6280190" y="2216348"/>
            <a:ext cx="510302" cy="510302"/>
          </a:xfrm>
          <a:prstGeom prst="roundRect">
            <a:avLst>
              <a:gd name="adj" fmla="val 18669"/>
            </a:avLst>
          </a:prstGeom>
          <a:solidFill>
            <a:srgbClr val="CCEEFF"/>
          </a:solidFill>
          <a:ln w="7620">
            <a:solidFill>
              <a:srgbClr val="B2D4E5"/>
            </a:solidFill>
            <a:prstDash val="solid"/>
          </a:ln>
        </p:spPr>
      </p:sp>
      <p:sp>
        <p:nvSpPr>
          <p:cNvPr id="5" name="Text 2"/>
          <p:cNvSpPr/>
          <p:nvPr/>
        </p:nvSpPr>
        <p:spPr>
          <a:xfrm>
            <a:off x="6356747" y="2248257"/>
            <a:ext cx="357188" cy="446484"/>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1</a:t>
            </a:r>
            <a:endParaRPr lang="en-US" sz="2800" dirty="0"/>
          </a:p>
        </p:txBody>
      </p:sp>
      <p:sp>
        <p:nvSpPr>
          <p:cNvPr id="6" name="Text 3"/>
          <p:cNvSpPr/>
          <p:nvPr/>
        </p:nvSpPr>
        <p:spPr>
          <a:xfrm>
            <a:off x="7017306" y="2216348"/>
            <a:ext cx="2927747" cy="744141"/>
          </a:xfrm>
          <a:prstGeom prst="rect">
            <a:avLst/>
          </a:prstGeom>
          <a:noFill/>
          <a:ln/>
        </p:spPr>
        <p:txBody>
          <a:bodyPr wrap="squar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Structural Functionalism</a:t>
            </a:r>
            <a:endParaRPr lang="en-US" sz="2300" dirty="0"/>
          </a:p>
        </p:txBody>
      </p:sp>
      <p:sp>
        <p:nvSpPr>
          <p:cNvPr id="7" name="Text 4"/>
          <p:cNvSpPr/>
          <p:nvPr/>
        </p:nvSpPr>
        <p:spPr>
          <a:xfrm>
            <a:off x="7017306" y="3096578"/>
            <a:ext cx="2927747" cy="2177415"/>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Assumes society has a basic structure and each element has a function. Cultural elements must function congruently for system stability.</a:t>
            </a:r>
            <a:endParaRPr lang="en-US" sz="1750" dirty="0"/>
          </a:p>
        </p:txBody>
      </p:sp>
      <p:sp>
        <p:nvSpPr>
          <p:cNvPr id="8" name="Shape 5"/>
          <p:cNvSpPr/>
          <p:nvPr/>
        </p:nvSpPr>
        <p:spPr>
          <a:xfrm>
            <a:off x="10171867" y="2216348"/>
            <a:ext cx="510302" cy="510302"/>
          </a:xfrm>
          <a:prstGeom prst="roundRect">
            <a:avLst>
              <a:gd name="adj" fmla="val 18669"/>
            </a:avLst>
          </a:prstGeom>
          <a:solidFill>
            <a:srgbClr val="CCEEFF"/>
          </a:solidFill>
          <a:ln w="7620">
            <a:solidFill>
              <a:srgbClr val="B2D4E5"/>
            </a:solidFill>
            <a:prstDash val="solid"/>
          </a:ln>
        </p:spPr>
      </p:sp>
      <p:sp>
        <p:nvSpPr>
          <p:cNvPr id="9" name="Text 6"/>
          <p:cNvSpPr/>
          <p:nvPr/>
        </p:nvSpPr>
        <p:spPr>
          <a:xfrm>
            <a:off x="10248424" y="2248257"/>
            <a:ext cx="357188" cy="446484"/>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2</a:t>
            </a:r>
            <a:endParaRPr lang="en-US" sz="2800" dirty="0"/>
          </a:p>
        </p:txBody>
      </p:sp>
      <p:sp>
        <p:nvSpPr>
          <p:cNvPr id="10" name="Text 7"/>
          <p:cNvSpPr/>
          <p:nvPr/>
        </p:nvSpPr>
        <p:spPr>
          <a:xfrm>
            <a:off x="10908983" y="2216348"/>
            <a:ext cx="2927747" cy="744141"/>
          </a:xfrm>
          <a:prstGeom prst="rect">
            <a:avLst/>
          </a:prstGeom>
          <a:noFill/>
          <a:ln/>
        </p:spPr>
        <p:txBody>
          <a:bodyPr wrap="squar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Symbolic Interactionism</a:t>
            </a:r>
            <a:endParaRPr lang="en-US" sz="2300" dirty="0"/>
          </a:p>
        </p:txBody>
      </p:sp>
      <p:sp>
        <p:nvSpPr>
          <p:cNvPr id="11" name="Text 8"/>
          <p:cNvSpPr/>
          <p:nvPr/>
        </p:nvSpPr>
        <p:spPr>
          <a:xfrm>
            <a:off x="10908983" y="3096578"/>
            <a:ext cx="2927747" cy="1814513"/>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Focuses on how culture is made and maintained in shared meaning systems through individual and small group interactions.</a:t>
            </a:r>
            <a:endParaRPr lang="en-US" sz="1750" dirty="0"/>
          </a:p>
        </p:txBody>
      </p:sp>
      <p:sp>
        <p:nvSpPr>
          <p:cNvPr id="12" name="Shape 9"/>
          <p:cNvSpPr/>
          <p:nvPr/>
        </p:nvSpPr>
        <p:spPr>
          <a:xfrm>
            <a:off x="6280190" y="5755958"/>
            <a:ext cx="510302" cy="510302"/>
          </a:xfrm>
          <a:prstGeom prst="roundRect">
            <a:avLst>
              <a:gd name="adj" fmla="val 18669"/>
            </a:avLst>
          </a:prstGeom>
          <a:solidFill>
            <a:srgbClr val="CCEEFF"/>
          </a:solidFill>
          <a:ln w="7620">
            <a:solidFill>
              <a:srgbClr val="B2D4E5"/>
            </a:solidFill>
            <a:prstDash val="solid"/>
          </a:ln>
        </p:spPr>
      </p:sp>
      <p:sp>
        <p:nvSpPr>
          <p:cNvPr id="13" name="Text 10"/>
          <p:cNvSpPr/>
          <p:nvPr/>
        </p:nvSpPr>
        <p:spPr>
          <a:xfrm>
            <a:off x="6356747" y="5787866"/>
            <a:ext cx="357188" cy="446484"/>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3</a:t>
            </a:r>
            <a:endParaRPr lang="en-US" sz="2800" dirty="0"/>
          </a:p>
        </p:txBody>
      </p:sp>
      <p:sp>
        <p:nvSpPr>
          <p:cNvPr id="14" name="Text 11"/>
          <p:cNvSpPr/>
          <p:nvPr/>
        </p:nvSpPr>
        <p:spPr>
          <a:xfrm>
            <a:off x="7017306" y="5755958"/>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Conflict Theory</a:t>
            </a:r>
            <a:endParaRPr lang="en-US" sz="2300" dirty="0"/>
          </a:p>
        </p:txBody>
      </p:sp>
      <p:sp>
        <p:nvSpPr>
          <p:cNvPr id="15" name="Text 12"/>
          <p:cNvSpPr/>
          <p:nvPr/>
        </p:nvSpPr>
        <p:spPr>
          <a:xfrm>
            <a:off x="7017306" y="6264116"/>
            <a:ext cx="6819305" cy="1088708"/>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Examines how culture provides a hegemonic blueprint of meaning associated with power dynamics and conflicting interpretative frames.</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867489"/>
            <a:ext cx="7556421" cy="1488519"/>
          </a:xfrm>
          <a:prstGeom prst="rect">
            <a:avLst/>
          </a:prstGeom>
          <a:noFill/>
          <a:ln/>
        </p:spPr>
        <p:txBody>
          <a:bodyPr wrap="square" lIns="0" tIns="0" rIns="0" bIns="0" rtlCol="0" anchor="t"/>
          <a:lstStyle/>
          <a:p>
            <a:pPr algn="l"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Conclusion and Future Directions</a:t>
            </a:r>
            <a:endParaRPr lang="en-US" sz="4650" dirty="0"/>
          </a:p>
        </p:txBody>
      </p:sp>
      <p:sp>
        <p:nvSpPr>
          <p:cNvPr id="4" name="Shape 1"/>
          <p:cNvSpPr/>
          <p:nvPr/>
        </p:nvSpPr>
        <p:spPr>
          <a:xfrm>
            <a:off x="6280190" y="2951321"/>
            <a:ext cx="510302" cy="510302"/>
          </a:xfrm>
          <a:prstGeom prst="roundRect">
            <a:avLst>
              <a:gd name="adj" fmla="val 18669"/>
            </a:avLst>
          </a:prstGeom>
          <a:solidFill>
            <a:srgbClr val="CCEEFF"/>
          </a:solidFill>
          <a:ln w="7620">
            <a:solidFill>
              <a:srgbClr val="B2D4E5"/>
            </a:solidFill>
            <a:prstDash val="solid"/>
          </a:ln>
        </p:spPr>
      </p:sp>
      <p:sp>
        <p:nvSpPr>
          <p:cNvPr id="5" name="Text 2"/>
          <p:cNvSpPr/>
          <p:nvPr/>
        </p:nvSpPr>
        <p:spPr>
          <a:xfrm>
            <a:off x="6356747" y="2983230"/>
            <a:ext cx="357188" cy="446484"/>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1</a:t>
            </a:r>
            <a:endParaRPr lang="en-US" sz="2800" dirty="0"/>
          </a:p>
        </p:txBody>
      </p:sp>
      <p:sp>
        <p:nvSpPr>
          <p:cNvPr id="6" name="Text 3"/>
          <p:cNvSpPr/>
          <p:nvPr/>
        </p:nvSpPr>
        <p:spPr>
          <a:xfrm>
            <a:off x="7017306" y="2951321"/>
            <a:ext cx="2927747" cy="744141"/>
          </a:xfrm>
          <a:prstGeom prst="rect">
            <a:avLst/>
          </a:prstGeom>
          <a:noFill/>
          <a:ln/>
        </p:spPr>
        <p:txBody>
          <a:bodyPr wrap="squar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Centrality of Culture and Identity</a:t>
            </a:r>
            <a:endParaRPr lang="en-US" sz="2300" dirty="0"/>
          </a:p>
        </p:txBody>
      </p:sp>
      <p:sp>
        <p:nvSpPr>
          <p:cNvPr id="7" name="Text 4"/>
          <p:cNvSpPr/>
          <p:nvPr/>
        </p:nvSpPr>
        <p:spPr>
          <a:xfrm>
            <a:off x="7017306" y="3831550"/>
            <a:ext cx="2927747" cy="1451610"/>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Recognizing the critical role of these concepts in contemporary organizational dynamics.</a:t>
            </a:r>
            <a:endParaRPr lang="en-US" sz="1750" dirty="0"/>
          </a:p>
        </p:txBody>
      </p:sp>
      <p:sp>
        <p:nvSpPr>
          <p:cNvPr id="8" name="Shape 5"/>
          <p:cNvSpPr/>
          <p:nvPr/>
        </p:nvSpPr>
        <p:spPr>
          <a:xfrm>
            <a:off x="10171867" y="2951321"/>
            <a:ext cx="510302" cy="510302"/>
          </a:xfrm>
          <a:prstGeom prst="roundRect">
            <a:avLst>
              <a:gd name="adj" fmla="val 18669"/>
            </a:avLst>
          </a:prstGeom>
          <a:solidFill>
            <a:srgbClr val="CCEEFF"/>
          </a:solidFill>
          <a:ln w="7620">
            <a:solidFill>
              <a:srgbClr val="B2D4E5"/>
            </a:solidFill>
            <a:prstDash val="solid"/>
          </a:ln>
        </p:spPr>
      </p:sp>
      <p:sp>
        <p:nvSpPr>
          <p:cNvPr id="9" name="Text 6"/>
          <p:cNvSpPr/>
          <p:nvPr/>
        </p:nvSpPr>
        <p:spPr>
          <a:xfrm>
            <a:off x="10248424" y="2983230"/>
            <a:ext cx="357188" cy="446484"/>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2</a:t>
            </a:r>
            <a:endParaRPr lang="en-US" sz="2800" dirty="0"/>
          </a:p>
        </p:txBody>
      </p:sp>
      <p:sp>
        <p:nvSpPr>
          <p:cNvPr id="10" name="Text 7"/>
          <p:cNvSpPr/>
          <p:nvPr/>
        </p:nvSpPr>
        <p:spPr>
          <a:xfrm>
            <a:off x="10908983" y="2951321"/>
            <a:ext cx="2927747"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Mutual Construction</a:t>
            </a:r>
            <a:endParaRPr lang="en-US" sz="2300" dirty="0"/>
          </a:p>
        </p:txBody>
      </p:sp>
      <p:sp>
        <p:nvSpPr>
          <p:cNvPr id="11" name="Text 8"/>
          <p:cNvSpPr/>
          <p:nvPr/>
        </p:nvSpPr>
        <p:spPr>
          <a:xfrm>
            <a:off x="10908983" y="3459480"/>
            <a:ext cx="2927747" cy="1088708"/>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Understanding how culture and identity shape each other within organizations.</a:t>
            </a:r>
            <a:endParaRPr lang="en-US" sz="1750" dirty="0"/>
          </a:p>
        </p:txBody>
      </p:sp>
      <p:sp>
        <p:nvSpPr>
          <p:cNvPr id="12" name="Shape 9"/>
          <p:cNvSpPr/>
          <p:nvPr/>
        </p:nvSpPr>
        <p:spPr>
          <a:xfrm>
            <a:off x="6280190" y="5765125"/>
            <a:ext cx="510302" cy="510302"/>
          </a:xfrm>
          <a:prstGeom prst="roundRect">
            <a:avLst>
              <a:gd name="adj" fmla="val 18669"/>
            </a:avLst>
          </a:prstGeom>
          <a:solidFill>
            <a:srgbClr val="CCEEFF"/>
          </a:solidFill>
          <a:ln w="7620">
            <a:solidFill>
              <a:srgbClr val="B2D4E5"/>
            </a:solidFill>
            <a:prstDash val="solid"/>
          </a:ln>
        </p:spPr>
      </p:sp>
      <p:sp>
        <p:nvSpPr>
          <p:cNvPr id="13" name="Text 10"/>
          <p:cNvSpPr/>
          <p:nvPr/>
        </p:nvSpPr>
        <p:spPr>
          <a:xfrm>
            <a:off x="6356747" y="5797034"/>
            <a:ext cx="357188" cy="446484"/>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3</a:t>
            </a:r>
            <a:endParaRPr lang="en-US" sz="2800" dirty="0"/>
          </a:p>
        </p:txBody>
      </p:sp>
      <p:sp>
        <p:nvSpPr>
          <p:cNvPr id="14" name="Text 11"/>
          <p:cNvSpPr/>
          <p:nvPr/>
        </p:nvSpPr>
        <p:spPr>
          <a:xfrm>
            <a:off x="7017306" y="5765125"/>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Future Challenges</a:t>
            </a:r>
            <a:endParaRPr lang="en-US" sz="2300" dirty="0"/>
          </a:p>
        </p:txBody>
      </p:sp>
      <p:sp>
        <p:nvSpPr>
          <p:cNvPr id="15" name="Text 12"/>
          <p:cNvSpPr/>
          <p:nvPr/>
        </p:nvSpPr>
        <p:spPr>
          <a:xfrm>
            <a:off x="7017306" y="6273284"/>
            <a:ext cx="6819305" cy="1088708"/>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Addressing the impacts of digital transformation, globalization, and other VUCA (Volatile, Uncertain, Complex, and Ambiguous) factors on organizational culture and identity.</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2513290"/>
            <a:ext cx="6921698" cy="744260"/>
          </a:xfrm>
          <a:prstGeom prst="rect">
            <a:avLst/>
          </a:prstGeom>
          <a:noFill/>
          <a:ln/>
        </p:spPr>
        <p:txBody>
          <a:bodyPr wrap="none" lIns="0" tIns="0" rIns="0" bIns="0" rtlCol="0" anchor="t"/>
          <a:lstStyle/>
          <a:p>
            <a:pPr algn="l"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Structural Functionalism</a:t>
            </a:r>
            <a:endParaRPr lang="en-US" sz="4650" dirty="0"/>
          </a:p>
        </p:txBody>
      </p:sp>
      <p:sp>
        <p:nvSpPr>
          <p:cNvPr id="3" name="Text 1"/>
          <p:cNvSpPr/>
          <p:nvPr/>
        </p:nvSpPr>
        <p:spPr>
          <a:xfrm>
            <a:off x="793790" y="3824526"/>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000000"/>
                </a:solidFill>
                <a:latin typeface="Petrona Bold" pitchFamily="34" charset="0"/>
                <a:ea typeface="Petrona Bold" pitchFamily="34" charset="-122"/>
                <a:cs typeface="Petrona Bold" pitchFamily="34" charset="-120"/>
              </a:rPr>
              <a:t>Systems Elements</a:t>
            </a:r>
            <a:endParaRPr lang="en-US" sz="2300" dirty="0"/>
          </a:p>
        </p:txBody>
      </p:sp>
      <p:sp>
        <p:nvSpPr>
          <p:cNvPr id="4" name="Text 2"/>
          <p:cNvSpPr/>
          <p:nvPr/>
        </p:nvSpPr>
        <p:spPr>
          <a:xfrm>
            <a:off x="793790" y="4423410"/>
            <a:ext cx="3978116" cy="1088708"/>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Includes roles, norms, and relationships between statuses in the organization.</a:t>
            </a:r>
            <a:endParaRPr lang="en-US" sz="1750" dirty="0"/>
          </a:p>
        </p:txBody>
      </p:sp>
      <p:sp>
        <p:nvSpPr>
          <p:cNvPr id="5" name="Text 3"/>
          <p:cNvSpPr/>
          <p:nvPr/>
        </p:nvSpPr>
        <p:spPr>
          <a:xfrm>
            <a:off x="5332928" y="3824526"/>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000000"/>
                </a:solidFill>
                <a:latin typeface="Petrona Bold" pitchFamily="34" charset="0"/>
                <a:ea typeface="Petrona Bold" pitchFamily="34" charset="-122"/>
                <a:cs typeface="Petrona Bold" pitchFamily="34" charset="-120"/>
              </a:rPr>
              <a:t>Cultural Elements</a:t>
            </a:r>
            <a:endParaRPr lang="en-US" sz="2300" dirty="0"/>
          </a:p>
        </p:txBody>
      </p:sp>
      <p:sp>
        <p:nvSpPr>
          <p:cNvPr id="6" name="Text 4"/>
          <p:cNvSpPr/>
          <p:nvPr/>
        </p:nvSpPr>
        <p:spPr>
          <a:xfrm>
            <a:off x="5332928" y="4423410"/>
            <a:ext cx="3978116" cy="1088708"/>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Includes relationships between beliefs and values that contribute to organizational functioning.</a:t>
            </a:r>
            <a:endParaRPr lang="en-US" sz="1750" dirty="0"/>
          </a:p>
        </p:txBody>
      </p:sp>
      <p:sp>
        <p:nvSpPr>
          <p:cNvPr id="7" name="Text 5"/>
          <p:cNvSpPr/>
          <p:nvPr/>
        </p:nvSpPr>
        <p:spPr>
          <a:xfrm>
            <a:off x="9872067" y="3824526"/>
            <a:ext cx="3381256" cy="372070"/>
          </a:xfrm>
          <a:prstGeom prst="rect">
            <a:avLst/>
          </a:prstGeom>
          <a:noFill/>
          <a:ln/>
        </p:spPr>
        <p:txBody>
          <a:bodyPr wrap="none" lIns="0" tIns="0" rIns="0" bIns="0" rtlCol="0" anchor="t"/>
          <a:lstStyle/>
          <a:p>
            <a:pPr algn="l" indent="0" marL="0">
              <a:lnSpc>
                <a:spcPts val="2900"/>
              </a:lnSpc>
              <a:buNone/>
            </a:pPr>
            <a:r>
              <a:rPr lang="en-US" sz="2300" b="1" dirty="0">
                <a:solidFill>
                  <a:srgbClr val="000000"/>
                </a:solidFill>
                <a:latin typeface="Petrona Bold" pitchFamily="34" charset="0"/>
                <a:ea typeface="Petrona Bold" pitchFamily="34" charset="-122"/>
                <a:cs typeface="Petrona Bold" pitchFamily="34" charset="-120"/>
              </a:rPr>
              <a:t>Functional Prerequisites</a:t>
            </a:r>
            <a:endParaRPr lang="en-US" sz="2300" dirty="0"/>
          </a:p>
        </p:txBody>
      </p:sp>
      <p:sp>
        <p:nvSpPr>
          <p:cNvPr id="8" name="Text 6"/>
          <p:cNvSpPr/>
          <p:nvPr/>
        </p:nvSpPr>
        <p:spPr>
          <a:xfrm>
            <a:off x="9872067" y="4423410"/>
            <a:ext cx="3978116" cy="1088708"/>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Elements seen as necessary for the full functioning and/or survival of particular organizations.</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058228"/>
            <a:ext cx="6752630" cy="744260"/>
          </a:xfrm>
          <a:prstGeom prst="rect">
            <a:avLst/>
          </a:prstGeom>
          <a:noFill/>
          <a:ln/>
        </p:spPr>
        <p:txBody>
          <a:bodyPr wrap="none" lIns="0" tIns="0" rIns="0" bIns="0" rtlCol="0" anchor="t"/>
          <a:lstStyle/>
          <a:p>
            <a:pPr algn="l"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Symbolic Interactionism</a:t>
            </a:r>
            <a:endParaRPr lang="en-US" sz="4650" dirty="0"/>
          </a:p>
        </p:txBody>
      </p:sp>
      <p:sp>
        <p:nvSpPr>
          <p:cNvPr id="4" name="Shape 1"/>
          <p:cNvSpPr/>
          <p:nvPr/>
        </p:nvSpPr>
        <p:spPr>
          <a:xfrm>
            <a:off x="6280190" y="2397800"/>
            <a:ext cx="510302" cy="510302"/>
          </a:xfrm>
          <a:prstGeom prst="roundRect">
            <a:avLst>
              <a:gd name="adj" fmla="val 18669"/>
            </a:avLst>
          </a:prstGeom>
          <a:solidFill>
            <a:srgbClr val="CCEEFF"/>
          </a:solidFill>
          <a:ln w="7620">
            <a:solidFill>
              <a:srgbClr val="B2D4E5"/>
            </a:solidFill>
            <a:prstDash val="solid"/>
          </a:ln>
        </p:spPr>
      </p:sp>
      <p:sp>
        <p:nvSpPr>
          <p:cNvPr id="5" name="Text 2"/>
          <p:cNvSpPr/>
          <p:nvPr/>
        </p:nvSpPr>
        <p:spPr>
          <a:xfrm>
            <a:off x="6356747" y="2429708"/>
            <a:ext cx="357188" cy="446484"/>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1</a:t>
            </a:r>
            <a:endParaRPr lang="en-US" sz="2800" dirty="0"/>
          </a:p>
        </p:txBody>
      </p:sp>
      <p:sp>
        <p:nvSpPr>
          <p:cNvPr id="6" name="Text 3"/>
          <p:cNvSpPr/>
          <p:nvPr/>
        </p:nvSpPr>
        <p:spPr>
          <a:xfrm>
            <a:off x="7017306" y="2397800"/>
            <a:ext cx="2927747" cy="744141"/>
          </a:xfrm>
          <a:prstGeom prst="rect">
            <a:avLst/>
          </a:prstGeom>
          <a:noFill/>
          <a:ln/>
        </p:spPr>
        <p:txBody>
          <a:bodyPr wrap="squar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Focus on Micro-Level Interactions</a:t>
            </a:r>
            <a:endParaRPr lang="en-US" sz="2300" dirty="0"/>
          </a:p>
        </p:txBody>
      </p:sp>
      <p:sp>
        <p:nvSpPr>
          <p:cNvPr id="7" name="Text 4"/>
          <p:cNvSpPr/>
          <p:nvPr/>
        </p:nvSpPr>
        <p:spPr>
          <a:xfrm>
            <a:off x="7017306" y="3278029"/>
            <a:ext cx="2927747" cy="2177415"/>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Explores how organizational culture is actively constructed in individual social interactions in organizational settings.</a:t>
            </a:r>
            <a:endParaRPr lang="en-US" sz="1750" dirty="0"/>
          </a:p>
        </p:txBody>
      </p:sp>
      <p:sp>
        <p:nvSpPr>
          <p:cNvPr id="8" name="Shape 5"/>
          <p:cNvSpPr/>
          <p:nvPr/>
        </p:nvSpPr>
        <p:spPr>
          <a:xfrm>
            <a:off x="10171867" y="2397800"/>
            <a:ext cx="510302" cy="510302"/>
          </a:xfrm>
          <a:prstGeom prst="roundRect">
            <a:avLst>
              <a:gd name="adj" fmla="val 18669"/>
            </a:avLst>
          </a:prstGeom>
          <a:solidFill>
            <a:srgbClr val="CCEEFF"/>
          </a:solidFill>
          <a:ln w="7620">
            <a:solidFill>
              <a:srgbClr val="B2D4E5"/>
            </a:solidFill>
            <a:prstDash val="solid"/>
          </a:ln>
        </p:spPr>
      </p:sp>
      <p:sp>
        <p:nvSpPr>
          <p:cNvPr id="9" name="Text 6"/>
          <p:cNvSpPr/>
          <p:nvPr/>
        </p:nvSpPr>
        <p:spPr>
          <a:xfrm>
            <a:off x="10248424" y="2429708"/>
            <a:ext cx="357188" cy="446484"/>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2</a:t>
            </a:r>
            <a:endParaRPr lang="en-US" sz="2800" dirty="0"/>
          </a:p>
        </p:txBody>
      </p:sp>
      <p:sp>
        <p:nvSpPr>
          <p:cNvPr id="10" name="Text 7"/>
          <p:cNvSpPr/>
          <p:nvPr/>
        </p:nvSpPr>
        <p:spPr>
          <a:xfrm>
            <a:off x="10908983" y="2397800"/>
            <a:ext cx="2927747" cy="744141"/>
          </a:xfrm>
          <a:prstGeom prst="rect">
            <a:avLst/>
          </a:prstGeom>
          <a:noFill/>
          <a:ln/>
        </p:spPr>
        <p:txBody>
          <a:bodyPr wrap="squar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Symbols and Meanings</a:t>
            </a:r>
            <a:endParaRPr lang="en-US" sz="2300" dirty="0"/>
          </a:p>
        </p:txBody>
      </p:sp>
      <p:sp>
        <p:nvSpPr>
          <p:cNvPr id="11" name="Text 8"/>
          <p:cNvSpPr/>
          <p:nvPr/>
        </p:nvSpPr>
        <p:spPr>
          <a:xfrm>
            <a:off x="10908983" y="3278029"/>
            <a:ext cx="2927747" cy="1451610"/>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Examines the significance and function of symbols and their meanings in organizational culture.</a:t>
            </a:r>
            <a:endParaRPr lang="en-US" sz="1750" dirty="0"/>
          </a:p>
        </p:txBody>
      </p:sp>
      <p:sp>
        <p:nvSpPr>
          <p:cNvPr id="12" name="Shape 9"/>
          <p:cNvSpPr/>
          <p:nvPr/>
        </p:nvSpPr>
        <p:spPr>
          <a:xfrm>
            <a:off x="6280190" y="5937409"/>
            <a:ext cx="510302" cy="510302"/>
          </a:xfrm>
          <a:prstGeom prst="roundRect">
            <a:avLst>
              <a:gd name="adj" fmla="val 18669"/>
            </a:avLst>
          </a:prstGeom>
          <a:solidFill>
            <a:srgbClr val="CCEEFF"/>
          </a:solidFill>
          <a:ln w="7620">
            <a:solidFill>
              <a:srgbClr val="B2D4E5"/>
            </a:solidFill>
            <a:prstDash val="solid"/>
          </a:ln>
        </p:spPr>
      </p:sp>
      <p:sp>
        <p:nvSpPr>
          <p:cNvPr id="13" name="Text 10"/>
          <p:cNvSpPr/>
          <p:nvPr/>
        </p:nvSpPr>
        <p:spPr>
          <a:xfrm>
            <a:off x="6356747" y="5969318"/>
            <a:ext cx="357188" cy="446484"/>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3</a:t>
            </a:r>
            <a:endParaRPr lang="en-US" sz="2800" dirty="0"/>
          </a:p>
        </p:txBody>
      </p:sp>
      <p:sp>
        <p:nvSpPr>
          <p:cNvPr id="14" name="Text 11"/>
          <p:cNvSpPr/>
          <p:nvPr/>
        </p:nvSpPr>
        <p:spPr>
          <a:xfrm>
            <a:off x="7017306" y="5937409"/>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Collective Identity</a:t>
            </a:r>
            <a:endParaRPr lang="en-US" sz="2300" dirty="0"/>
          </a:p>
        </p:txBody>
      </p:sp>
      <p:sp>
        <p:nvSpPr>
          <p:cNvPr id="15" name="Text 12"/>
          <p:cNvSpPr/>
          <p:nvPr/>
        </p:nvSpPr>
        <p:spPr>
          <a:xfrm>
            <a:off x="7017306" y="6445567"/>
            <a:ext cx="6819305" cy="725805"/>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Highlights how shared symbols and language create a collective organizational identity.</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1505"/>
          </a:xfrm>
          <a:prstGeom prst="rect">
            <a:avLst/>
          </a:prstGeom>
        </p:spPr>
      </p:pic>
      <p:sp>
        <p:nvSpPr>
          <p:cNvPr id="3" name="Text 0"/>
          <p:cNvSpPr/>
          <p:nvPr/>
        </p:nvSpPr>
        <p:spPr>
          <a:xfrm>
            <a:off x="6205895" y="565309"/>
            <a:ext cx="5396984" cy="674608"/>
          </a:xfrm>
          <a:prstGeom prst="rect">
            <a:avLst/>
          </a:prstGeom>
          <a:noFill/>
          <a:ln/>
        </p:spPr>
        <p:txBody>
          <a:bodyPr wrap="none" lIns="0" tIns="0" rIns="0" bIns="0" rtlCol="0" anchor="t"/>
          <a:lstStyle/>
          <a:p>
            <a:pPr algn="l" indent="0" marL="0">
              <a:lnSpc>
                <a:spcPts val="5300"/>
              </a:lnSpc>
              <a:buNone/>
            </a:pPr>
            <a:r>
              <a:rPr lang="en-US" sz="4200" b="1" dirty="0">
                <a:solidFill>
                  <a:srgbClr val="000000"/>
                </a:solidFill>
                <a:latin typeface="Petrona Bold" pitchFamily="34" charset="0"/>
                <a:ea typeface="Petrona Bold" pitchFamily="34" charset="-122"/>
                <a:cs typeface="Petrona Bold" pitchFamily="34" charset="-120"/>
              </a:rPr>
              <a:t>Conflict Theory</a:t>
            </a:r>
            <a:endParaRPr lang="en-US" sz="4200" dirty="0"/>
          </a:p>
        </p:txBody>
      </p:sp>
      <p:pic>
        <p:nvPicPr>
          <p:cNvPr id="4" name="Image 1" descr="preencoded.png">    </p:cNvPr>
          <p:cNvPicPr>
            <a:picLocks noChangeAspect="1"/>
          </p:cNvPicPr>
          <p:nvPr/>
        </p:nvPicPr>
        <p:blipFill>
          <a:blip r:embed="rId2"/>
          <a:stretch>
            <a:fillRect/>
          </a:stretch>
        </p:blipFill>
        <p:spPr>
          <a:xfrm>
            <a:off x="6205895" y="1548289"/>
            <a:ext cx="1027986" cy="1529477"/>
          </a:xfrm>
          <a:prstGeom prst="rect">
            <a:avLst/>
          </a:prstGeom>
        </p:spPr>
      </p:pic>
      <p:sp>
        <p:nvSpPr>
          <p:cNvPr id="5" name="Text 1"/>
          <p:cNvSpPr/>
          <p:nvPr/>
        </p:nvSpPr>
        <p:spPr>
          <a:xfrm>
            <a:off x="7542252" y="1753791"/>
            <a:ext cx="2698433" cy="337185"/>
          </a:xfrm>
          <a:prstGeom prst="rect">
            <a:avLst/>
          </a:prstGeom>
          <a:noFill/>
          <a:ln/>
        </p:spPr>
        <p:txBody>
          <a:bodyPr wrap="none" lIns="0" tIns="0" rIns="0" bIns="0" rtlCol="0" anchor="t"/>
          <a:lstStyle/>
          <a:p>
            <a:pPr algn="l" indent="0" marL="0">
              <a:lnSpc>
                <a:spcPts val="2650"/>
              </a:lnSpc>
              <a:buNone/>
            </a:pPr>
            <a:r>
              <a:rPr lang="en-US" sz="2100" b="1" dirty="0">
                <a:solidFill>
                  <a:srgbClr val="272525"/>
                </a:solidFill>
                <a:latin typeface="Petrona Bold" pitchFamily="34" charset="0"/>
                <a:ea typeface="Petrona Bold" pitchFamily="34" charset="-122"/>
                <a:cs typeface="Petrona Bold" pitchFamily="34" charset="-120"/>
              </a:rPr>
              <a:t>Competing Goals</a:t>
            </a:r>
            <a:endParaRPr lang="en-US" sz="2100" dirty="0"/>
          </a:p>
        </p:txBody>
      </p:sp>
      <p:sp>
        <p:nvSpPr>
          <p:cNvPr id="6" name="Text 2"/>
          <p:cNvSpPr/>
          <p:nvPr/>
        </p:nvSpPr>
        <p:spPr>
          <a:xfrm>
            <a:off x="7542252" y="2214324"/>
            <a:ext cx="6368653" cy="657939"/>
          </a:xfrm>
          <a:prstGeom prst="rect">
            <a:avLst/>
          </a:prstGeom>
          <a:noFill/>
          <a:ln/>
        </p:spPr>
        <p:txBody>
          <a:bodyPr wrap="square" lIns="0" tIns="0" rIns="0" bIns="0" rtlCol="0" anchor="t"/>
          <a:lstStyle/>
          <a:p>
            <a:pPr algn="l" indent="0" marL="0">
              <a:lnSpc>
                <a:spcPts val="2550"/>
              </a:lnSpc>
              <a:buNone/>
            </a:pPr>
            <a:r>
              <a:rPr lang="en-US" sz="1600" dirty="0">
                <a:solidFill>
                  <a:srgbClr val="272525"/>
                </a:solidFill>
                <a:latin typeface="Inter" pitchFamily="34" charset="0"/>
                <a:ea typeface="Inter" pitchFamily="34" charset="-122"/>
                <a:cs typeface="Inter" pitchFamily="34" charset="-120"/>
              </a:rPr>
              <a:t>Assumes different members of an organization have specific goals directed at securing their own immediate interests.</a:t>
            </a:r>
            <a:endParaRPr lang="en-US" sz="1600" dirty="0"/>
          </a:p>
        </p:txBody>
      </p:sp>
      <p:pic>
        <p:nvPicPr>
          <p:cNvPr id="7" name="Image 2" descr="preencoded.png">    </p:cNvPr>
          <p:cNvPicPr>
            <a:picLocks noChangeAspect="1"/>
          </p:cNvPicPr>
          <p:nvPr/>
        </p:nvPicPr>
        <p:blipFill>
          <a:blip r:embed="rId3"/>
          <a:stretch>
            <a:fillRect/>
          </a:stretch>
        </p:blipFill>
        <p:spPr>
          <a:xfrm>
            <a:off x="6205895" y="3077766"/>
            <a:ext cx="1027986" cy="1529477"/>
          </a:xfrm>
          <a:prstGeom prst="rect">
            <a:avLst/>
          </a:prstGeom>
        </p:spPr>
      </p:pic>
      <p:sp>
        <p:nvSpPr>
          <p:cNvPr id="8" name="Text 3"/>
          <p:cNvSpPr/>
          <p:nvPr/>
        </p:nvSpPr>
        <p:spPr>
          <a:xfrm>
            <a:off x="7542252" y="3283268"/>
            <a:ext cx="2760940" cy="337185"/>
          </a:xfrm>
          <a:prstGeom prst="rect">
            <a:avLst/>
          </a:prstGeom>
          <a:noFill/>
          <a:ln/>
        </p:spPr>
        <p:txBody>
          <a:bodyPr wrap="none" lIns="0" tIns="0" rIns="0" bIns="0" rtlCol="0" anchor="t"/>
          <a:lstStyle/>
          <a:p>
            <a:pPr algn="l" indent="0" marL="0">
              <a:lnSpc>
                <a:spcPts val="2650"/>
              </a:lnSpc>
              <a:buNone/>
            </a:pPr>
            <a:r>
              <a:rPr lang="en-US" sz="2100" b="1" dirty="0">
                <a:solidFill>
                  <a:srgbClr val="272525"/>
                </a:solidFill>
                <a:latin typeface="Petrona Bold" pitchFamily="34" charset="0"/>
                <a:ea typeface="Petrona Bold" pitchFamily="34" charset="-122"/>
                <a:cs typeface="Petrona Bold" pitchFamily="34" charset="-120"/>
              </a:rPr>
              <a:t>Resource Competition</a:t>
            </a:r>
            <a:endParaRPr lang="en-US" sz="2100" dirty="0"/>
          </a:p>
        </p:txBody>
      </p:sp>
      <p:sp>
        <p:nvSpPr>
          <p:cNvPr id="9" name="Text 4"/>
          <p:cNvSpPr/>
          <p:nvPr/>
        </p:nvSpPr>
        <p:spPr>
          <a:xfrm>
            <a:off x="7542252" y="3743801"/>
            <a:ext cx="6368653" cy="657939"/>
          </a:xfrm>
          <a:prstGeom prst="rect">
            <a:avLst/>
          </a:prstGeom>
          <a:noFill/>
          <a:ln/>
        </p:spPr>
        <p:txBody>
          <a:bodyPr wrap="square" lIns="0" tIns="0" rIns="0" bIns="0" rtlCol="0" anchor="t"/>
          <a:lstStyle/>
          <a:p>
            <a:pPr algn="l" indent="0" marL="0">
              <a:lnSpc>
                <a:spcPts val="2550"/>
              </a:lnSpc>
              <a:buNone/>
            </a:pPr>
            <a:r>
              <a:rPr lang="en-US" sz="1600" dirty="0">
                <a:solidFill>
                  <a:srgbClr val="272525"/>
                </a:solidFill>
                <a:latin typeface="Inter" pitchFamily="34" charset="0"/>
                <a:ea typeface="Inter" pitchFamily="34" charset="-122"/>
                <a:cs typeface="Inter" pitchFamily="34" charset="-120"/>
              </a:rPr>
              <a:t>Examines how individuals compete for scarce resources like rewards, recognition, and power.</a:t>
            </a:r>
            <a:endParaRPr lang="en-US" sz="1600" dirty="0"/>
          </a:p>
        </p:txBody>
      </p:sp>
      <p:pic>
        <p:nvPicPr>
          <p:cNvPr id="10" name="Image 3" descr="preencoded.png">    </p:cNvPr>
          <p:cNvPicPr>
            <a:picLocks noChangeAspect="1"/>
          </p:cNvPicPr>
          <p:nvPr/>
        </p:nvPicPr>
        <p:blipFill>
          <a:blip r:embed="rId4"/>
          <a:stretch>
            <a:fillRect/>
          </a:stretch>
        </p:blipFill>
        <p:spPr>
          <a:xfrm>
            <a:off x="6205895" y="4607243"/>
            <a:ext cx="1027986" cy="1529477"/>
          </a:xfrm>
          <a:prstGeom prst="rect">
            <a:avLst/>
          </a:prstGeom>
        </p:spPr>
      </p:pic>
      <p:sp>
        <p:nvSpPr>
          <p:cNvPr id="11" name="Text 5"/>
          <p:cNvSpPr/>
          <p:nvPr/>
        </p:nvSpPr>
        <p:spPr>
          <a:xfrm>
            <a:off x="7542252" y="4812744"/>
            <a:ext cx="2698433" cy="337185"/>
          </a:xfrm>
          <a:prstGeom prst="rect">
            <a:avLst/>
          </a:prstGeom>
          <a:noFill/>
          <a:ln/>
        </p:spPr>
        <p:txBody>
          <a:bodyPr wrap="none" lIns="0" tIns="0" rIns="0" bIns="0" rtlCol="0" anchor="t"/>
          <a:lstStyle/>
          <a:p>
            <a:pPr algn="l" indent="0" marL="0">
              <a:lnSpc>
                <a:spcPts val="2650"/>
              </a:lnSpc>
              <a:buNone/>
            </a:pPr>
            <a:r>
              <a:rPr lang="en-US" sz="2100" b="1" dirty="0">
                <a:solidFill>
                  <a:srgbClr val="272525"/>
                </a:solidFill>
                <a:latin typeface="Petrona Bold" pitchFamily="34" charset="0"/>
                <a:ea typeface="Petrona Bold" pitchFamily="34" charset="-122"/>
                <a:cs typeface="Petrona Bold" pitchFamily="34" charset="-120"/>
              </a:rPr>
              <a:t>Cultural Imposition</a:t>
            </a:r>
            <a:endParaRPr lang="en-US" sz="2100" dirty="0"/>
          </a:p>
        </p:txBody>
      </p:sp>
      <p:sp>
        <p:nvSpPr>
          <p:cNvPr id="12" name="Text 6"/>
          <p:cNvSpPr/>
          <p:nvPr/>
        </p:nvSpPr>
        <p:spPr>
          <a:xfrm>
            <a:off x="7542252" y="5273278"/>
            <a:ext cx="6368653" cy="657939"/>
          </a:xfrm>
          <a:prstGeom prst="rect">
            <a:avLst/>
          </a:prstGeom>
          <a:noFill/>
          <a:ln/>
        </p:spPr>
        <p:txBody>
          <a:bodyPr wrap="square" lIns="0" tIns="0" rIns="0" bIns="0" rtlCol="0" anchor="t"/>
          <a:lstStyle/>
          <a:p>
            <a:pPr algn="l" indent="0" marL="0">
              <a:lnSpc>
                <a:spcPts val="2550"/>
              </a:lnSpc>
              <a:buNone/>
            </a:pPr>
            <a:r>
              <a:rPr lang="en-US" sz="1600" dirty="0">
                <a:solidFill>
                  <a:srgbClr val="272525"/>
                </a:solidFill>
                <a:latin typeface="Inter" pitchFamily="34" charset="0"/>
                <a:ea typeface="Inter" pitchFamily="34" charset="-122"/>
                <a:cs typeface="Inter" pitchFamily="34" charset="-120"/>
              </a:rPr>
              <a:t>Explores how dominant groups may impose their culture on others in the organization.</a:t>
            </a:r>
            <a:endParaRPr lang="en-US" sz="1600" dirty="0"/>
          </a:p>
        </p:txBody>
      </p:sp>
      <p:pic>
        <p:nvPicPr>
          <p:cNvPr id="13" name="Image 4" descr="preencoded.png">    </p:cNvPr>
          <p:cNvPicPr>
            <a:picLocks noChangeAspect="1"/>
          </p:cNvPicPr>
          <p:nvPr/>
        </p:nvPicPr>
        <p:blipFill>
          <a:blip r:embed="rId5"/>
          <a:stretch>
            <a:fillRect/>
          </a:stretch>
        </p:blipFill>
        <p:spPr>
          <a:xfrm>
            <a:off x="6205895" y="6136719"/>
            <a:ext cx="1027986" cy="1529477"/>
          </a:xfrm>
          <a:prstGeom prst="rect">
            <a:avLst/>
          </a:prstGeom>
        </p:spPr>
      </p:pic>
      <p:sp>
        <p:nvSpPr>
          <p:cNvPr id="14" name="Text 7"/>
          <p:cNvSpPr/>
          <p:nvPr/>
        </p:nvSpPr>
        <p:spPr>
          <a:xfrm>
            <a:off x="7542252" y="6342221"/>
            <a:ext cx="2842141" cy="337185"/>
          </a:xfrm>
          <a:prstGeom prst="rect">
            <a:avLst/>
          </a:prstGeom>
          <a:noFill/>
          <a:ln/>
        </p:spPr>
        <p:txBody>
          <a:bodyPr wrap="none" lIns="0" tIns="0" rIns="0" bIns="0" rtlCol="0" anchor="t"/>
          <a:lstStyle/>
          <a:p>
            <a:pPr algn="l" indent="0" marL="0">
              <a:lnSpc>
                <a:spcPts val="2650"/>
              </a:lnSpc>
              <a:buNone/>
            </a:pPr>
            <a:r>
              <a:rPr lang="en-US" sz="2100" b="1" dirty="0">
                <a:solidFill>
                  <a:srgbClr val="272525"/>
                </a:solidFill>
                <a:latin typeface="Petrona Bold" pitchFamily="34" charset="0"/>
                <a:ea typeface="Petrona Bold" pitchFamily="34" charset="-122"/>
                <a:cs typeface="Petrona Bold" pitchFamily="34" charset="-120"/>
              </a:rPr>
              <a:t>Resistance and Change</a:t>
            </a:r>
            <a:endParaRPr lang="en-US" sz="2100" dirty="0"/>
          </a:p>
        </p:txBody>
      </p:sp>
      <p:sp>
        <p:nvSpPr>
          <p:cNvPr id="15" name="Text 8"/>
          <p:cNvSpPr/>
          <p:nvPr/>
        </p:nvSpPr>
        <p:spPr>
          <a:xfrm>
            <a:off x="7542252" y="6802755"/>
            <a:ext cx="6368653" cy="657939"/>
          </a:xfrm>
          <a:prstGeom prst="rect">
            <a:avLst/>
          </a:prstGeom>
          <a:noFill/>
          <a:ln/>
        </p:spPr>
        <p:txBody>
          <a:bodyPr wrap="square" lIns="0" tIns="0" rIns="0" bIns="0" rtlCol="0" anchor="t"/>
          <a:lstStyle/>
          <a:p>
            <a:pPr algn="l" indent="0" marL="0">
              <a:lnSpc>
                <a:spcPts val="2550"/>
              </a:lnSpc>
              <a:buNone/>
            </a:pPr>
            <a:r>
              <a:rPr lang="en-US" sz="1600" dirty="0">
                <a:solidFill>
                  <a:srgbClr val="272525"/>
                </a:solidFill>
                <a:latin typeface="Inter" pitchFamily="34" charset="0"/>
                <a:ea typeface="Inter" pitchFamily="34" charset="-122"/>
                <a:cs typeface="Inter" pitchFamily="34" charset="-120"/>
              </a:rPr>
              <a:t>Considers how conflicts can lead to resistance or drive organizational change.</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233368"/>
            <a:ext cx="10757892" cy="744260"/>
          </a:xfrm>
          <a:prstGeom prst="rect">
            <a:avLst/>
          </a:prstGeom>
          <a:noFill/>
          <a:ln/>
        </p:spPr>
        <p:txBody>
          <a:bodyPr wrap="none" lIns="0" tIns="0" rIns="0" bIns="0" rtlCol="0" anchor="t"/>
          <a:lstStyle/>
          <a:p>
            <a:pPr algn="l"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Key Concepts in Organizational Culture</a:t>
            </a:r>
            <a:endParaRPr lang="en-US" sz="4650" dirty="0"/>
          </a:p>
        </p:txBody>
      </p:sp>
      <p:sp>
        <p:nvSpPr>
          <p:cNvPr id="3" name="Text 1"/>
          <p:cNvSpPr/>
          <p:nvPr/>
        </p:nvSpPr>
        <p:spPr>
          <a:xfrm>
            <a:off x="1066800" y="4096703"/>
            <a:ext cx="3512225" cy="372070"/>
          </a:xfrm>
          <a:prstGeom prst="rect">
            <a:avLst/>
          </a:prstGeom>
          <a:noFill/>
          <a:ln/>
        </p:spPr>
        <p:txBody>
          <a:bodyPr wrap="none" lIns="0" tIns="0" rIns="0" bIns="0" rtlCol="0" anchor="t"/>
          <a:lstStyle/>
          <a:p>
            <a:pPr algn="r"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Shared Values and Beliefs</a:t>
            </a:r>
            <a:endParaRPr lang="en-US" sz="2300" dirty="0"/>
          </a:p>
        </p:txBody>
      </p:sp>
      <p:sp>
        <p:nvSpPr>
          <p:cNvPr id="4" name="Text 2"/>
          <p:cNvSpPr/>
          <p:nvPr/>
        </p:nvSpPr>
        <p:spPr>
          <a:xfrm>
            <a:off x="793790" y="4604861"/>
            <a:ext cx="3785235" cy="725805"/>
          </a:xfrm>
          <a:prstGeom prst="rect">
            <a:avLst/>
          </a:prstGeom>
          <a:noFill/>
          <a:ln/>
        </p:spPr>
        <p:txBody>
          <a:bodyPr wrap="square" lIns="0" tIns="0" rIns="0" bIns="0" rtlCol="0" anchor="t"/>
          <a:lstStyle/>
          <a:p>
            <a:pPr algn="r" indent="0" marL="0">
              <a:lnSpc>
                <a:spcPts val="2850"/>
              </a:lnSpc>
              <a:buNone/>
            </a:pPr>
            <a:r>
              <a:rPr lang="en-US" sz="1750" dirty="0">
                <a:solidFill>
                  <a:srgbClr val="272525"/>
                </a:solidFill>
                <a:latin typeface="Inter" pitchFamily="34" charset="0"/>
                <a:ea typeface="Inter" pitchFamily="34" charset="-122"/>
                <a:cs typeface="Inter" pitchFamily="34" charset="-120"/>
              </a:rPr>
              <a:t>Core elements that provide direction and meaning.</a:t>
            </a:r>
            <a:endParaRPr lang="en-US" sz="1750" dirty="0"/>
          </a:p>
        </p:txBody>
      </p:sp>
      <p:pic>
        <p:nvPicPr>
          <p:cNvPr id="5" name="Image 0" descr="preencoded.png">    </p:cNvPr>
          <p:cNvPicPr>
            <a:picLocks noChangeAspect="1"/>
          </p:cNvPicPr>
          <p:nvPr/>
        </p:nvPicPr>
        <p:blipFill>
          <a:blip r:embed="rId1"/>
          <a:stretch>
            <a:fillRect/>
          </a:stretch>
        </p:blipFill>
        <p:spPr>
          <a:xfrm>
            <a:off x="5032653" y="2431256"/>
            <a:ext cx="4564975" cy="4564975"/>
          </a:xfrm>
          <a:prstGeom prst="rect">
            <a:avLst/>
          </a:prstGeom>
        </p:spPr>
      </p:pic>
      <p:sp>
        <p:nvSpPr>
          <p:cNvPr id="6" name="Text 3"/>
          <p:cNvSpPr/>
          <p:nvPr/>
        </p:nvSpPr>
        <p:spPr>
          <a:xfrm>
            <a:off x="5571411" y="4226838"/>
            <a:ext cx="339328" cy="424220"/>
          </a:xfrm>
          <a:prstGeom prst="rect">
            <a:avLst/>
          </a:prstGeom>
          <a:noFill/>
          <a:ln/>
        </p:spPr>
        <p:txBody>
          <a:bodyPr wrap="none" lIns="0" tIns="0" rIns="0" bIns="0" rtlCol="0" anchor="t"/>
          <a:lstStyle/>
          <a:p>
            <a:pPr algn="l" indent="0" marL="0">
              <a:lnSpc>
                <a:spcPts val="4250"/>
              </a:lnSpc>
              <a:buNone/>
            </a:pPr>
            <a:r>
              <a:rPr lang="en-US" sz="2650" b="1" dirty="0">
                <a:solidFill>
                  <a:srgbClr val="272525"/>
                </a:solidFill>
                <a:latin typeface="Petrona Bold" pitchFamily="34" charset="0"/>
                <a:ea typeface="Petrona Bold" pitchFamily="34" charset="-122"/>
                <a:cs typeface="Petrona Bold" pitchFamily="34" charset="-120"/>
              </a:rPr>
              <a:t>1</a:t>
            </a:r>
            <a:endParaRPr lang="en-US" sz="2650" dirty="0"/>
          </a:p>
        </p:txBody>
      </p:sp>
      <p:sp>
        <p:nvSpPr>
          <p:cNvPr id="7" name="Text 4"/>
          <p:cNvSpPr/>
          <p:nvPr/>
        </p:nvSpPr>
        <p:spPr>
          <a:xfrm>
            <a:off x="9937790" y="2779752"/>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Norms and Rituals</a:t>
            </a:r>
            <a:endParaRPr lang="en-US" sz="2300" dirty="0"/>
          </a:p>
        </p:txBody>
      </p:sp>
      <p:sp>
        <p:nvSpPr>
          <p:cNvPr id="8" name="Text 5"/>
          <p:cNvSpPr/>
          <p:nvPr/>
        </p:nvSpPr>
        <p:spPr>
          <a:xfrm>
            <a:off x="9937790" y="3287911"/>
            <a:ext cx="3898821" cy="1088708"/>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Standardized expectations and repetitive activities that reinforce culture.</a:t>
            </a:r>
            <a:endParaRPr lang="en-US" sz="1750" dirty="0"/>
          </a:p>
        </p:txBody>
      </p:sp>
      <p:pic>
        <p:nvPicPr>
          <p:cNvPr id="9" name="Image 1" descr="preencoded.png">    </p:cNvPr>
          <p:cNvPicPr>
            <a:picLocks noChangeAspect="1"/>
          </p:cNvPicPr>
          <p:nvPr/>
        </p:nvPicPr>
        <p:blipFill>
          <a:blip r:embed="rId2"/>
          <a:stretch>
            <a:fillRect/>
          </a:stretch>
        </p:blipFill>
        <p:spPr>
          <a:xfrm>
            <a:off x="5032653" y="2431256"/>
            <a:ext cx="4564975" cy="4564975"/>
          </a:xfrm>
          <a:prstGeom prst="rect">
            <a:avLst/>
          </a:prstGeom>
        </p:spPr>
      </p:pic>
      <p:sp>
        <p:nvSpPr>
          <p:cNvPr id="10" name="Text 6"/>
          <p:cNvSpPr/>
          <p:nvPr/>
        </p:nvSpPr>
        <p:spPr>
          <a:xfrm>
            <a:off x="8170307" y="3275767"/>
            <a:ext cx="339328" cy="424220"/>
          </a:xfrm>
          <a:prstGeom prst="rect">
            <a:avLst/>
          </a:prstGeom>
          <a:noFill/>
          <a:ln/>
        </p:spPr>
        <p:txBody>
          <a:bodyPr wrap="none" lIns="0" tIns="0" rIns="0" bIns="0" rtlCol="0" anchor="t"/>
          <a:lstStyle/>
          <a:p>
            <a:pPr algn="l" indent="0" marL="0">
              <a:lnSpc>
                <a:spcPts val="4250"/>
              </a:lnSpc>
              <a:buNone/>
            </a:pPr>
            <a:r>
              <a:rPr lang="en-US" sz="2650" b="1" dirty="0">
                <a:solidFill>
                  <a:srgbClr val="272525"/>
                </a:solidFill>
                <a:latin typeface="Petrona Bold" pitchFamily="34" charset="0"/>
                <a:ea typeface="Petrona Bold" pitchFamily="34" charset="-122"/>
                <a:cs typeface="Petrona Bold" pitchFamily="34" charset="-120"/>
              </a:rPr>
              <a:t>2</a:t>
            </a:r>
            <a:endParaRPr lang="en-US" sz="2650" dirty="0"/>
          </a:p>
        </p:txBody>
      </p:sp>
      <p:sp>
        <p:nvSpPr>
          <p:cNvPr id="11" name="Text 7"/>
          <p:cNvSpPr/>
          <p:nvPr/>
        </p:nvSpPr>
        <p:spPr>
          <a:xfrm>
            <a:off x="9937790" y="5413772"/>
            <a:ext cx="2992636"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Artifacts and Symbols</a:t>
            </a:r>
            <a:endParaRPr lang="en-US" sz="2300" dirty="0"/>
          </a:p>
        </p:txBody>
      </p:sp>
      <p:sp>
        <p:nvSpPr>
          <p:cNvPr id="12" name="Text 8"/>
          <p:cNvSpPr/>
          <p:nvPr/>
        </p:nvSpPr>
        <p:spPr>
          <a:xfrm>
            <a:off x="9937790" y="5921931"/>
            <a:ext cx="3898821" cy="725805"/>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Observable manifestations of underlying culture.</a:t>
            </a:r>
            <a:endParaRPr lang="en-US" sz="1750" dirty="0"/>
          </a:p>
        </p:txBody>
      </p:sp>
      <p:pic>
        <p:nvPicPr>
          <p:cNvPr id="13" name="Image 2" descr="preencoded.png">    </p:cNvPr>
          <p:cNvPicPr>
            <a:picLocks noChangeAspect="1"/>
          </p:cNvPicPr>
          <p:nvPr/>
        </p:nvPicPr>
        <p:blipFill>
          <a:blip r:embed="rId3"/>
          <a:stretch>
            <a:fillRect/>
          </a:stretch>
        </p:blipFill>
        <p:spPr>
          <a:xfrm>
            <a:off x="5032653" y="2431256"/>
            <a:ext cx="4564975" cy="4564975"/>
          </a:xfrm>
          <a:prstGeom prst="rect">
            <a:avLst/>
          </a:prstGeom>
        </p:spPr>
      </p:pic>
      <p:sp>
        <p:nvSpPr>
          <p:cNvPr id="14" name="Text 9"/>
          <p:cNvSpPr/>
          <p:nvPr/>
        </p:nvSpPr>
        <p:spPr>
          <a:xfrm>
            <a:off x="7694533" y="6001941"/>
            <a:ext cx="339328" cy="424220"/>
          </a:xfrm>
          <a:prstGeom prst="rect">
            <a:avLst/>
          </a:prstGeom>
          <a:noFill/>
          <a:ln/>
        </p:spPr>
        <p:txBody>
          <a:bodyPr wrap="none" lIns="0" tIns="0" rIns="0" bIns="0" rtlCol="0" anchor="t"/>
          <a:lstStyle/>
          <a:p>
            <a:pPr algn="l" indent="0" marL="0">
              <a:lnSpc>
                <a:spcPts val="4250"/>
              </a:lnSpc>
              <a:buNone/>
            </a:pPr>
            <a:r>
              <a:rPr lang="en-US" sz="2650" b="1" dirty="0">
                <a:solidFill>
                  <a:srgbClr val="272525"/>
                </a:solidFill>
                <a:latin typeface="Petrona Bold" pitchFamily="34" charset="0"/>
                <a:ea typeface="Petrona Bold" pitchFamily="34" charset="-122"/>
                <a:cs typeface="Petrona Bold" pitchFamily="34" charset="-120"/>
              </a:rPr>
              <a:t>3</a:t>
            </a:r>
            <a:endParaRPr lang="en-US" sz="26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872133"/>
            <a:ext cx="7027069" cy="744260"/>
          </a:xfrm>
          <a:prstGeom prst="rect">
            <a:avLst/>
          </a:prstGeom>
          <a:noFill/>
          <a:ln/>
        </p:spPr>
        <p:txBody>
          <a:bodyPr wrap="none" lIns="0" tIns="0" rIns="0" bIns="0" rtlCol="0" anchor="t"/>
          <a:lstStyle/>
          <a:p>
            <a:pPr algn="l"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Shared Values and Beliefs</a:t>
            </a:r>
            <a:endParaRPr lang="en-US" sz="4650" dirty="0"/>
          </a:p>
        </p:txBody>
      </p:sp>
      <p:sp>
        <p:nvSpPr>
          <p:cNvPr id="4" name="Shape 1"/>
          <p:cNvSpPr/>
          <p:nvPr/>
        </p:nvSpPr>
        <p:spPr>
          <a:xfrm>
            <a:off x="793790" y="2211705"/>
            <a:ext cx="510302" cy="510302"/>
          </a:xfrm>
          <a:prstGeom prst="roundRect">
            <a:avLst>
              <a:gd name="adj" fmla="val 18669"/>
            </a:avLst>
          </a:prstGeom>
          <a:solidFill>
            <a:srgbClr val="CCEEFF"/>
          </a:solidFill>
          <a:ln w="7620">
            <a:solidFill>
              <a:srgbClr val="B2D4E5"/>
            </a:solidFill>
            <a:prstDash val="solid"/>
          </a:ln>
        </p:spPr>
      </p:sp>
      <p:sp>
        <p:nvSpPr>
          <p:cNvPr id="5" name="Text 2"/>
          <p:cNvSpPr/>
          <p:nvPr/>
        </p:nvSpPr>
        <p:spPr>
          <a:xfrm>
            <a:off x="870347" y="2243614"/>
            <a:ext cx="357188" cy="446484"/>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1</a:t>
            </a:r>
            <a:endParaRPr lang="en-US" sz="2800" dirty="0"/>
          </a:p>
        </p:txBody>
      </p:sp>
      <p:sp>
        <p:nvSpPr>
          <p:cNvPr id="6" name="Text 3"/>
          <p:cNvSpPr/>
          <p:nvPr/>
        </p:nvSpPr>
        <p:spPr>
          <a:xfrm>
            <a:off x="1530906" y="2211705"/>
            <a:ext cx="2927747" cy="1116211"/>
          </a:xfrm>
          <a:prstGeom prst="rect">
            <a:avLst/>
          </a:prstGeom>
          <a:noFill/>
          <a:ln/>
        </p:spPr>
        <p:txBody>
          <a:bodyPr wrap="squar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Core of Organizational Culture</a:t>
            </a:r>
            <a:endParaRPr lang="en-US" sz="2300" dirty="0"/>
          </a:p>
        </p:txBody>
      </p:sp>
      <p:sp>
        <p:nvSpPr>
          <p:cNvPr id="7" name="Text 4"/>
          <p:cNvSpPr/>
          <p:nvPr/>
        </p:nvSpPr>
        <p:spPr>
          <a:xfrm>
            <a:off x="1530906" y="3464004"/>
            <a:ext cx="2927747" cy="2177415"/>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Often unconscious, taken-for-granted beliefs underlying shared values that have become automatic assumptions among members.</a:t>
            </a:r>
            <a:endParaRPr lang="en-US" sz="1750" dirty="0"/>
          </a:p>
        </p:txBody>
      </p:sp>
      <p:sp>
        <p:nvSpPr>
          <p:cNvPr id="8" name="Shape 5"/>
          <p:cNvSpPr/>
          <p:nvPr/>
        </p:nvSpPr>
        <p:spPr>
          <a:xfrm>
            <a:off x="4685467" y="2211705"/>
            <a:ext cx="510302" cy="510302"/>
          </a:xfrm>
          <a:prstGeom prst="roundRect">
            <a:avLst>
              <a:gd name="adj" fmla="val 18669"/>
            </a:avLst>
          </a:prstGeom>
          <a:solidFill>
            <a:srgbClr val="CCEEFF"/>
          </a:solidFill>
          <a:ln w="7620">
            <a:solidFill>
              <a:srgbClr val="B2D4E5"/>
            </a:solidFill>
            <a:prstDash val="solid"/>
          </a:ln>
        </p:spPr>
      </p:sp>
      <p:sp>
        <p:nvSpPr>
          <p:cNvPr id="9" name="Text 6"/>
          <p:cNvSpPr/>
          <p:nvPr/>
        </p:nvSpPr>
        <p:spPr>
          <a:xfrm>
            <a:off x="4762024" y="2243614"/>
            <a:ext cx="357188" cy="446484"/>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2</a:t>
            </a:r>
            <a:endParaRPr lang="en-US" sz="2800" dirty="0"/>
          </a:p>
        </p:txBody>
      </p:sp>
      <p:sp>
        <p:nvSpPr>
          <p:cNvPr id="10" name="Text 7"/>
          <p:cNvSpPr/>
          <p:nvPr/>
        </p:nvSpPr>
        <p:spPr>
          <a:xfrm>
            <a:off x="5422583" y="2211705"/>
            <a:ext cx="2927747" cy="744141"/>
          </a:xfrm>
          <a:prstGeom prst="rect">
            <a:avLst/>
          </a:prstGeom>
          <a:noFill/>
          <a:ln/>
        </p:spPr>
        <p:txBody>
          <a:bodyPr wrap="squar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Guidance for Operations</a:t>
            </a:r>
            <a:endParaRPr lang="en-US" sz="2300" dirty="0"/>
          </a:p>
        </p:txBody>
      </p:sp>
      <p:sp>
        <p:nvSpPr>
          <p:cNvPr id="11" name="Text 8"/>
          <p:cNvSpPr/>
          <p:nvPr/>
        </p:nvSpPr>
        <p:spPr>
          <a:xfrm>
            <a:off x="5422583" y="3091934"/>
            <a:ext cx="2927747" cy="1451610"/>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Determine the organization's view of the world and regulate legitimate activities.</a:t>
            </a:r>
            <a:endParaRPr lang="en-US" sz="1750" dirty="0"/>
          </a:p>
        </p:txBody>
      </p:sp>
      <p:sp>
        <p:nvSpPr>
          <p:cNvPr id="12" name="Shape 9"/>
          <p:cNvSpPr/>
          <p:nvPr/>
        </p:nvSpPr>
        <p:spPr>
          <a:xfrm>
            <a:off x="793790" y="6123384"/>
            <a:ext cx="510302" cy="510302"/>
          </a:xfrm>
          <a:prstGeom prst="roundRect">
            <a:avLst>
              <a:gd name="adj" fmla="val 18669"/>
            </a:avLst>
          </a:prstGeom>
          <a:solidFill>
            <a:srgbClr val="CCEEFF"/>
          </a:solidFill>
          <a:ln w="7620">
            <a:solidFill>
              <a:srgbClr val="B2D4E5"/>
            </a:solidFill>
            <a:prstDash val="solid"/>
          </a:ln>
        </p:spPr>
      </p:sp>
      <p:sp>
        <p:nvSpPr>
          <p:cNvPr id="13" name="Text 10"/>
          <p:cNvSpPr/>
          <p:nvPr/>
        </p:nvSpPr>
        <p:spPr>
          <a:xfrm>
            <a:off x="870347" y="6155293"/>
            <a:ext cx="357188" cy="446484"/>
          </a:xfrm>
          <a:prstGeom prst="rect">
            <a:avLst/>
          </a:prstGeom>
          <a:noFill/>
          <a:ln/>
        </p:spPr>
        <p:txBody>
          <a:bodyPr wrap="none" lIns="0" tIns="0" rIns="0" bIns="0" rtlCol="0" anchor="t"/>
          <a:lstStyle/>
          <a:p>
            <a:pPr algn="ctr" indent="0" marL="0">
              <a:lnSpc>
                <a:spcPts val="2800"/>
              </a:lnSpc>
              <a:buNone/>
            </a:pPr>
            <a:r>
              <a:rPr lang="en-US" sz="2800" b="1" dirty="0">
                <a:solidFill>
                  <a:srgbClr val="272525"/>
                </a:solidFill>
                <a:latin typeface="Petrona Bold" pitchFamily="34" charset="0"/>
                <a:ea typeface="Petrona Bold" pitchFamily="34" charset="-122"/>
                <a:cs typeface="Petrona Bold" pitchFamily="34" charset="-120"/>
              </a:rPr>
              <a:t>3</a:t>
            </a:r>
            <a:endParaRPr lang="en-US" sz="2800" dirty="0"/>
          </a:p>
        </p:txBody>
      </p:sp>
      <p:sp>
        <p:nvSpPr>
          <p:cNvPr id="14" name="Text 11"/>
          <p:cNvSpPr/>
          <p:nvPr/>
        </p:nvSpPr>
        <p:spPr>
          <a:xfrm>
            <a:off x="1530906" y="6123384"/>
            <a:ext cx="3235762"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Unity and Commitment</a:t>
            </a:r>
            <a:endParaRPr lang="en-US" sz="2300" dirty="0"/>
          </a:p>
        </p:txBody>
      </p:sp>
      <p:sp>
        <p:nvSpPr>
          <p:cNvPr id="15" name="Text 12"/>
          <p:cNvSpPr/>
          <p:nvPr/>
        </p:nvSpPr>
        <p:spPr>
          <a:xfrm>
            <a:off x="1530906" y="6631543"/>
            <a:ext cx="6819305" cy="725805"/>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Foster unity, help overcome change-related problems, and increase predictability of employee behavior.</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2513290"/>
            <a:ext cx="5954197" cy="744260"/>
          </a:xfrm>
          <a:prstGeom prst="rect">
            <a:avLst/>
          </a:prstGeom>
          <a:noFill/>
          <a:ln/>
        </p:spPr>
        <p:txBody>
          <a:bodyPr wrap="none" lIns="0" tIns="0" rIns="0" bIns="0" rtlCol="0" anchor="t"/>
          <a:lstStyle/>
          <a:p>
            <a:pPr algn="l"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Norms and Rituals</a:t>
            </a:r>
            <a:endParaRPr lang="en-US" sz="4650" dirty="0"/>
          </a:p>
        </p:txBody>
      </p:sp>
      <p:sp>
        <p:nvSpPr>
          <p:cNvPr id="3" name="Text 1"/>
          <p:cNvSpPr/>
          <p:nvPr/>
        </p:nvSpPr>
        <p:spPr>
          <a:xfrm>
            <a:off x="793790" y="3824526"/>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000000"/>
                </a:solidFill>
                <a:latin typeface="Petrona Bold" pitchFamily="34" charset="0"/>
                <a:ea typeface="Petrona Bold" pitchFamily="34" charset="-122"/>
                <a:cs typeface="Petrona Bold" pitchFamily="34" charset="-120"/>
              </a:rPr>
              <a:t>Norms</a:t>
            </a:r>
            <a:endParaRPr lang="en-US" sz="2300" dirty="0"/>
          </a:p>
        </p:txBody>
      </p:sp>
      <p:sp>
        <p:nvSpPr>
          <p:cNvPr id="4" name="Text 2"/>
          <p:cNvSpPr/>
          <p:nvPr/>
        </p:nvSpPr>
        <p:spPr>
          <a:xfrm>
            <a:off x="793790" y="4423410"/>
            <a:ext cx="6244709" cy="1088708"/>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Standardized expectations that work to maintain behavior, ranging from trivial to important. They function as a consensus to reduce conflict.</a:t>
            </a:r>
            <a:endParaRPr lang="en-US" sz="1750" dirty="0"/>
          </a:p>
        </p:txBody>
      </p:sp>
      <p:sp>
        <p:nvSpPr>
          <p:cNvPr id="5" name="Text 3"/>
          <p:cNvSpPr/>
          <p:nvPr/>
        </p:nvSpPr>
        <p:spPr>
          <a:xfrm>
            <a:off x="7599521" y="3824526"/>
            <a:ext cx="2977039" cy="372070"/>
          </a:xfrm>
          <a:prstGeom prst="rect">
            <a:avLst/>
          </a:prstGeom>
          <a:noFill/>
          <a:ln/>
        </p:spPr>
        <p:txBody>
          <a:bodyPr wrap="none" lIns="0" tIns="0" rIns="0" bIns="0" rtlCol="0" anchor="t"/>
          <a:lstStyle/>
          <a:p>
            <a:pPr algn="l" indent="0" marL="0">
              <a:lnSpc>
                <a:spcPts val="2900"/>
              </a:lnSpc>
              <a:buNone/>
            </a:pPr>
            <a:r>
              <a:rPr lang="en-US" sz="2300" b="1" dirty="0">
                <a:solidFill>
                  <a:srgbClr val="000000"/>
                </a:solidFill>
                <a:latin typeface="Petrona Bold" pitchFamily="34" charset="0"/>
                <a:ea typeface="Petrona Bold" pitchFamily="34" charset="-122"/>
                <a:cs typeface="Petrona Bold" pitchFamily="34" charset="-120"/>
              </a:rPr>
              <a:t>Rituals</a:t>
            </a:r>
            <a:endParaRPr lang="en-US" sz="2300" dirty="0"/>
          </a:p>
        </p:txBody>
      </p:sp>
      <p:sp>
        <p:nvSpPr>
          <p:cNvPr id="6" name="Text 4"/>
          <p:cNvSpPr/>
          <p:nvPr/>
        </p:nvSpPr>
        <p:spPr>
          <a:xfrm>
            <a:off x="7599521" y="4423410"/>
            <a:ext cx="6244709" cy="1088708"/>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Orderly, planned, and repetitive activities that reinforce expectations and behavioral norms. They build relationships and a sense of belonging.</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10972800" y="0"/>
            <a:ext cx="3657600" cy="8229600"/>
          </a:xfrm>
          <a:prstGeom prst="rect">
            <a:avLst/>
          </a:prstGeom>
        </p:spPr>
      </p:pic>
      <p:sp>
        <p:nvSpPr>
          <p:cNvPr id="3" name="Text 0"/>
          <p:cNvSpPr/>
          <p:nvPr/>
        </p:nvSpPr>
        <p:spPr>
          <a:xfrm>
            <a:off x="793790" y="1700689"/>
            <a:ext cx="5987653" cy="744260"/>
          </a:xfrm>
          <a:prstGeom prst="rect">
            <a:avLst/>
          </a:prstGeom>
          <a:noFill/>
          <a:ln/>
        </p:spPr>
        <p:txBody>
          <a:bodyPr wrap="none" lIns="0" tIns="0" rIns="0" bIns="0" rtlCol="0" anchor="t"/>
          <a:lstStyle/>
          <a:p>
            <a:pPr algn="l" indent="0" marL="0">
              <a:lnSpc>
                <a:spcPts val="5850"/>
              </a:lnSpc>
              <a:buNone/>
            </a:pPr>
            <a:r>
              <a:rPr lang="en-US" sz="4650" b="1" dirty="0">
                <a:solidFill>
                  <a:srgbClr val="000000"/>
                </a:solidFill>
                <a:latin typeface="Petrona Bold" pitchFamily="34" charset="0"/>
                <a:ea typeface="Petrona Bold" pitchFamily="34" charset="-122"/>
                <a:cs typeface="Petrona Bold" pitchFamily="34" charset="-120"/>
              </a:rPr>
              <a:t>Artifacts and Symbols</a:t>
            </a:r>
            <a:endParaRPr lang="en-US" sz="4650" dirty="0"/>
          </a:p>
        </p:txBody>
      </p:sp>
      <p:pic>
        <p:nvPicPr>
          <p:cNvPr id="4" name="Image 1" descr="preencoded.png">    </p:cNvPr>
          <p:cNvPicPr>
            <a:picLocks noChangeAspect="1"/>
          </p:cNvPicPr>
          <p:nvPr/>
        </p:nvPicPr>
        <p:blipFill>
          <a:blip r:embed="rId2"/>
          <a:stretch>
            <a:fillRect/>
          </a:stretch>
        </p:blipFill>
        <p:spPr>
          <a:xfrm>
            <a:off x="793790" y="2785110"/>
            <a:ext cx="566976" cy="566976"/>
          </a:xfrm>
          <a:prstGeom prst="rect">
            <a:avLst/>
          </a:prstGeom>
        </p:spPr>
      </p:pic>
      <p:sp>
        <p:nvSpPr>
          <p:cNvPr id="5" name="Text 1"/>
          <p:cNvSpPr/>
          <p:nvPr/>
        </p:nvSpPr>
        <p:spPr>
          <a:xfrm>
            <a:off x="793790" y="3578900"/>
            <a:ext cx="2901553" cy="744141"/>
          </a:xfrm>
          <a:prstGeom prst="rect">
            <a:avLst/>
          </a:prstGeom>
          <a:noFill/>
          <a:ln/>
        </p:spPr>
        <p:txBody>
          <a:bodyPr wrap="squar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Physical Environment</a:t>
            </a:r>
            <a:endParaRPr lang="en-US" sz="2300" dirty="0"/>
          </a:p>
        </p:txBody>
      </p:sp>
      <p:sp>
        <p:nvSpPr>
          <p:cNvPr id="6" name="Text 2"/>
          <p:cNvSpPr/>
          <p:nvPr/>
        </p:nvSpPr>
        <p:spPr>
          <a:xfrm>
            <a:off x="793790" y="4459129"/>
            <a:ext cx="2901553" cy="1088708"/>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Office layout, executive dining rooms, symbols of rank and status.</a:t>
            </a:r>
            <a:endParaRPr lang="en-US" sz="1750" dirty="0"/>
          </a:p>
        </p:txBody>
      </p:sp>
      <p:pic>
        <p:nvPicPr>
          <p:cNvPr id="7" name="Image 2" descr="preencoded.png">    </p:cNvPr>
          <p:cNvPicPr>
            <a:picLocks noChangeAspect="1"/>
          </p:cNvPicPr>
          <p:nvPr/>
        </p:nvPicPr>
        <p:blipFill>
          <a:blip r:embed="rId3"/>
          <a:stretch>
            <a:fillRect/>
          </a:stretch>
        </p:blipFill>
        <p:spPr>
          <a:xfrm>
            <a:off x="4035504" y="2785110"/>
            <a:ext cx="566976" cy="566976"/>
          </a:xfrm>
          <a:prstGeom prst="rect">
            <a:avLst/>
          </a:prstGeom>
        </p:spPr>
      </p:pic>
      <p:sp>
        <p:nvSpPr>
          <p:cNvPr id="8" name="Text 3"/>
          <p:cNvSpPr/>
          <p:nvPr/>
        </p:nvSpPr>
        <p:spPr>
          <a:xfrm>
            <a:off x="4035504" y="3578900"/>
            <a:ext cx="2901672"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Dress Codes</a:t>
            </a:r>
            <a:endParaRPr lang="en-US" sz="2300" dirty="0"/>
          </a:p>
        </p:txBody>
      </p:sp>
      <p:sp>
        <p:nvSpPr>
          <p:cNvPr id="9" name="Text 4"/>
          <p:cNvSpPr/>
          <p:nvPr/>
        </p:nvSpPr>
        <p:spPr>
          <a:xfrm>
            <a:off x="4035504" y="4087058"/>
            <a:ext cx="2901672" cy="1088708"/>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Visible manifestations of underlying culture through clothing choices.</a:t>
            </a:r>
            <a:endParaRPr lang="en-US" sz="1750" dirty="0"/>
          </a:p>
        </p:txBody>
      </p:sp>
      <p:pic>
        <p:nvPicPr>
          <p:cNvPr id="10" name="Image 3" descr="preencoded.png">    </p:cNvPr>
          <p:cNvPicPr>
            <a:picLocks noChangeAspect="1"/>
          </p:cNvPicPr>
          <p:nvPr/>
        </p:nvPicPr>
        <p:blipFill>
          <a:blip r:embed="rId4"/>
          <a:stretch>
            <a:fillRect/>
          </a:stretch>
        </p:blipFill>
        <p:spPr>
          <a:xfrm>
            <a:off x="7277338" y="2785110"/>
            <a:ext cx="566976" cy="566976"/>
          </a:xfrm>
          <a:prstGeom prst="rect">
            <a:avLst/>
          </a:prstGeom>
        </p:spPr>
      </p:pic>
      <p:sp>
        <p:nvSpPr>
          <p:cNvPr id="11" name="Text 5"/>
          <p:cNvSpPr/>
          <p:nvPr/>
        </p:nvSpPr>
        <p:spPr>
          <a:xfrm>
            <a:off x="7277338" y="3578900"/>
            <a:ext cx="2901672" cy="372070"/>
          </a:xfrm>
          <a:prstGeom prst="rect">
            <a:avLst/>
          </a:prstGeom>
          <a:noFill/>
          <a:ln/>
        </p:spPr>
        <p:txBody>
          <a:bodyPr wrap="none" lIns="0" tIns="0" rIns="0" bIns="0" rtlCol="0" anchor="t"/>
          <a:lstStyle/>
          <a:p>
            <a:pPr algn="l" indent="0" marL="0">
              <a:lnSpc>
                <a:spcPts val="2900"/>
              </a:lnSpc>
              <a:buNone/>
            </a:pPr>
            <a:r>
              <a:rPr lang="en-US" sz="2300" b="1" dirty="0">
                <a:solidFill>
                  <a:srgbClr val="272525"/>
                </a:solidFill>
                <a:latin typeface="Petrona Bold" pitchFamily="34" charset="0"/>
                <a:ea typeface="Petrona Bold" pitchFamily="34" charset="-122"/>
                <a:cs typeface="Petrona Bold" pitchFamily="34" charset="-120"/>
              </a:rPr>
              <a:t>Mission Statements</a:t>
            </a:r>
            <a:endParaRPr lang="en-US" sz="2300" dirty="0"/>
          </a:p>
        </p:txBody>
      </p:sp>
      <p:sp>
        <p:nvSpPr>
          <p:cNvPr id="12" name="Text 6"/>
          <p:cNvSpPr/>
          <p:nvPr/>
        </p:nvSpPr>
        <p:spPr>
          <a:xfrm>
            <a:off x="7277338" y="4087058"/>
            <a:ext cx="2901672" cy="1451610"/>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Printed and displayed statements of organizational values and goals.</a:t>
            </a:r>
            <a:endParaRPr lang="en-US" sz="1750" dirty="0"/>
          </a:p>
        </p:txBody>
      </p:sp>
      <p:sp>
        <p:nvSpPr>
          <p:cNvPr id="13" name="Text 7"/>
          <p:cNvSpPr/>
          <p:nvPr/>
        </p:nvSpPr>
        <p:spPr>
          <a:xfrm>
            <a:off x="793790" y="5802987"/>
            <a:ext cx="9385221" cy="725805"/>
          </a:xfrm>
          <a:prstGeom prst="rect">
            <a:avLst/>
          </a:prstGeom>
          <a:noFill/>
          <a:ln/>
        </p:spPr>
        <p:txBody>
          <a:bodyPr wrap="square" lIns="0" tIns="0" rIns="0" bIns="0" rtlCol="0" anchor="t"/>
          <a:lstStyle/>
          <a:p>
            <a:pPr algn="l" indent="0" marL="0">
              <a:lnSpc>
                <a:spcPts val="2850"/>
              </a:lnSpc>
              <a:buNone/>
            </a:pPr>
            <a:r>
              <a:rPr lang="en-US" sz="1750" dirty="0">
                <a:solidFill>
                  <a:srgbClr val="272525"/>
                </a:solidFill>
                <a:latin typeface="Inter" pitchFamily="34" charset="0"/>
                <a:ea typeface="Inter" pitchFamily="34" charset="-122"/>
                <a:cs typeface="Inter" pitchFamily="34" charset="-120"/>
              </a:rPr>
              <a:t>Artifacts represent the physical and visible manifestation of the organization's underlying culture, helping to reinforce shared values for both insiders and outsiders.</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2025-03-21T15:11:25Z</dcterms:created>
  <dcterms:modified xsi:type="dcterms:W3CDTF">2025-03-21T15:11:25Z</dcterms:modified>
</cp:coreProperties>
</file>