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F5CC66-3BB5-4D2B-AD37-E3B617023E2C}" type="datetimeFigureOut">
              <a:rPr lang="fr-FR" smtClean="0"/>
              <a:t>10/12/2020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F5CC66-3BB5-4D2B-AD37-E3B617023E2C}" type="datetimeFigureOut">
              <a:rPr lang="fr-FR" smtClean="0"/>
              <a:t>10/12/2020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F5CC66-3BB5-4D2B-AD37-E3B617023E2C}" type="datetimeFigureOut">
              <a:rPr lang="fr-FR" smtClean="0"/>
              <a:t>10/12/2020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F5CC66-3BB5-4D2B-AD37-E3B617023E2C}" type="datetimeFigureOut">
              <a:rPr lang="fr-FR" smtClean="0"/>
              <a:t>10/12/2020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F5CC66-3BB5-4D2B-AD37-E3B617023E2C}" type="datetimeFigureOut">
              <a:rPr lang="fr-FR" smtClean="0"/>
              <a:t>10/12/2020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F5CC66-3BB5-4D2B-AD37-E3B617023E2C}" type="datetimeFigureOut">
              <a:rPr lang="fr-FR" smtClean="0"/>
              <a:t>10/12/2020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9CC621-D395-411B-B561-B661C28617E3}"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5CC66-3BB5-4D2B-AD37-E3B617023E2C}" type="datetimeFigureOut">
              <a:rPr lang="fr-FR" smtClean="0"/>
              <a:t>10/12/2020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CC621-D395-411B-B561-B661C28617E3}"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71736" y="571480"/>
            <a:ext cx="4286280" cy="185738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rtl="1"/>
            <a:r>
              <a:rPr lang="ar-SA" sz="2400" b="1" dirty="0">
                <a:latin typeface="Simplified Arabic" pitchFamily="18" charset="-78"/>
                <a:cs typeface="Simplified Arabic" pitchFamily="18" charset="-78"/>
              </a:rPr>
              <a:t>المحاضرة الرابعة:</a:t>
            </a:r>
            <a:r>
              <a:rPr lang="fr-FR" sz="2400" dirty="0">
                <a:latin typeface="Simplified Arabic" pitchFamily="18" charset="-78"/>
                <a:cs typeface="Simplified Arabic" pitchFamily="18" charset="-78"/>
              </a:rPr>
              <a:t/>
            </a:r>
            <a:br>
              <a:rPr lang="fr-FR" sz="2400" dirty="0">
                <a:latin typeface="Simplified Arabic" pitchFamily="18" charset="-78"/>
                <a:cs typeface="Simplified Arabic" pitchFamily="18" charset="-78"/>
              </a:rPr>
            </a:br>
            <a:r>
              <a:rPr lang="ar-SA" sz="2400" b="1" u="sng" dirty="0">
                <a:latin typeface="Simplified Arabic" pitchFamily="18" charset="-78"/>
                <a:cs typeface="Simplified Arabic" pitchFamily="18" charset="-78"/>
              </a:rPr>
              <a:t>تنمية المجتمع المحلي</a:t>
            </a:r>
            <a:r>
              <a:rPr lang="fr-FR" sz="2400" dirty="0">
                <a:latin typeface="Simplified Arabic" pitchFamily="18" charset="-78"/>
                <a:cs typeface="Simplified Arabic" pitchFamily="18" charset="-78"/>
              </a:rPr>
              <a:t/>
            </a:r>
            <a:br>
              <a:rPr lang="fr-FR" sz="2400" dirty="0">
                <a:latin typeface="Simplified Arabic" pitchFamily="18" charset="-78"/>
                <a:cs typeface="Simplified Arabic" pitchFamily="18" charset="-78"/>
              </a:rPr>
            </a:br>
            <a:r>
              <a:rPr lang="ar-SA" sz="2400" b="1" dirty="0">
                <a:latin typeface="Simplified Arabic" pitchFamily="18" charset="-78"/>
                <a:cs typeface="Simplified Arabic" pitchFamily="18" charset="-78"/>
              </a:rPr>
              <a:t>أد. بومدين </a:t>
            </a:r>
            <a:r>
              <a:rPr lang="ar-SA" sz="2400" b="1" dirty="0" err="1">
                <a:latin typeface="Simplified Arabic" pitchFamily="18" charset="-78"/>
                <a:cs typeface="Simplified Arabic" pitchFamily="18" charset="-78"/>
              </a:rPr>
              <a:t>طاشمة</a:t>
            </a:r>
            <a:endParaRPr lang="fr-FR" sz="2400" dirty="0">
              <a:latin typeface="Simplified Arabic" pitchFamily="18" charset="-78"/>
              <a:cs typeface="Simplified Arabic" pitchFamily="18" charset="-78"/>
            </a:endParaRPr>
          </a:p>
        </p:txBody>
      </p:sp>
      <p:sp>
        <p:nvSpPr>
          <p:cNvPr id="3" name="Sous-titre 2"/>
          <p:cNvSpPr>
            <a:spLocks noGrp="1"/>
          </p:cNvSpPr>
          <p:nvPr>
            <p:ph type="subTitle" idx="1"/>
          </p:nvPr>
        </p:nvSpPr>
        <p:spPr>
          <a:xfrm>
            <a:off x="1500166" y="2786058"/>
            <a:ext cx="6400800" cy="3857652"/>
          </a:xfrm>
        </p:spPr>
        <p:style>
          <a:lnRef idx="1">
            <a:schemeClr val="accent2"/>
          </a:lnRef>
          <a:fillRef idx="2">
            <a:schemeClr val="accent2"/>
          </a:fillRef>
          <a:effectRef idx="1">
            <a:schemeClr val="accent2"/>
          </a:effectRef>
          <a:fontRef idx="minor">
            <a:schemeClr val="dk1"/>
          </a:fontRef>
        </p:style>
        <p:txBody>
          <a:bodyPr>
            <a:noAutofit/>
          </a:bodyPr>
          <a:lstStyle/>
          <a:p>
            <a:pPr algn="just" rtl="1"/>
            <a:r>
              <a:rPr lang="ar-DZ" sz="2400" dirty="0" smtClean="0">
                <a:latin typeface="Simplified Arabic" pitchFamily="18" charset="-78"/>
                <a:cs typeface="Simplified Arabic" pitchFamily="18" charset="-78"/>
              </a:rPr>
              <a:t>    ظهرت </a:t>
            </a:r>
            <a:r>
              <a:rPr lang="ar-DZ" sz="2400" dirty="0">
                <a:latin typeface="Simplified Arabic" pitchFamily="18" charset="-78"/>
                <a:cs typeface="Simplified Arabic" pitchFamily="18" charset="-78"/>
              </a:rPr>
              <a:t>فكرة</a:t>
            </a:r>
            <a:r>
              <a:rPr lang="ar-SA" sz="2400" dirty="0">
                <a:latin typeface="Simplified Arabic" pitchFamily="18" charset="-78"/>
                <a:cs typeface="Simplified Arabic" pitchFamily="18" charset="-78"/>
              </a:rPr>
              <a:t> التنمية المحلية</a:t>
            </a:r>
            <a:r>
              <a:rPr lang="ar-DZ" sz="2400" dirty="0">
                <a:latin typeface="Simplified Arabic" pitchFamily="18" charset="-78"/>
                <a:cs typeface="Simplified Arabic" pitchFamily="18" charset="-78"/>
              </a:rPr>
              <a:t> في الثلاثينيات والأربعينيات من القرن الماضي -أو ما يعرف في أدبيات علم اجتماع التنمية وعلم الإدارة </a:t>
            </a:r>
            <a:r>
              <a:rPr lang="ar-DZ" sz="2400" dirty="0" err="1">
                <a:latin typeface="Simplified Arabic" pitchFamily="18" charset="-78"/>
                <a:cs typeface="Simplified Arabic" pitchFamily="18" charset="-78"/>
              </a:rPr>
              <a:t>بـ</a:t>
            </a:r>
            <a:r>
              <a:rPr lang="ar-DZ" sz="2400" dirty="0">
                <a:latin typeface="Simplified Arabic" pitchFamily="18" charset="-78"/>
                <a:cs typeface="Simplified Arabic" pitchFamily="18" charset="-78"/>
              </a:rPr>
              <a:t> "تنمية المجتمع المحلي" – لمواجهة بعض أوضاع التخلف في القطاع الريفي، عن طريق تنفيذ بعض المشروعات الإصلاحية في القرى، ثم أصبحت حركة إنسانية تستهدف النهوض بالريف والحضر على أساس من تكامل الجهود الذاتية للمجتمع والمنظمات التطوعية والجهود الحكومية للعمل معا فيما يتصل بتحديد الاحتياجات والمشكلات المجتمعية وترتيبها وفق أولويات يتفق عليها، وتنفيذ المشروعات التي يختارونها ارتباط بأهميتها وبالإمكانيات المتاحة. </a:t>
            </a:r>
            <a:endParaRPr lang="fr-FR" sz="2400" dirty="0">
              <a:latin typeface="Simplified Arabic" pitchFamily="18" charset="-78"/>
              <a:cs typeface="Simplified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style>
          <a:lnRef idx="3">
            <a:schemeClr val="lt1"/>
          </a:lnRef>
          <a:fillRef idx="1">
            <a:schemeClr val="accent6"/>
          </a:fillRef>
          <a:effectRef idx="1">
            <a:schemeClr val="accent6"/>
          </a:effectRef>
          <a:fontRef idx="minor">
            <a:schemeClr val="lt1"/>
          </a:fontRef>
        </p:style>
        <p:txBody>
          <a:bodyPr>
            <a:noAutofit/>
          </a:bodyPr>
          <a:lstStyle/>
          <a:p>
            <a:pPr algn="just" rtl="1">
              <a:buNone/>
            </a:pPr>
            <a:r>
              <a:rPr lang="ar-SA" sz="2400" dirty="0">
                <a:latin typeface="Simplified Arabic" pitchFamily="18" charset="-78"/>
                <a:cs typeface="Simplified Arabic" pitchFamily="18" charset="-78"/>
              </a:rPr>
              <a:t>- ارتفاع معدلات الفقر والبطالة، وضعف الاستثمار وعدم القدرة على الادخار وتراكم وتدوير رأس المال والأصول الثابتة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-3 </a:t>
            </a:r>
            <a:r>
              <a:rPr lang="ar-SA" sz="2400" b="1" dirty="0">
                <a:latin typeface="Simplified Arabic" pitchFamily="18" charset="-78"/>
                <a:cs typeface="Simplified Arabic" pitchFamily="18" charset="-78"/>
              </a:rPr>
              <a:t>المعوقات الاجتماعية والثقافية: </a:t>
            </a:r>
            <a:r>
              <a:rPr lang="ar-SA" sz="2400" dirty="0">
                <a:latin typeface="Simplified Arabic" pitchFamily="18" charset="-78"/>
                <a:cs typeface="Simplified Arabic" pitchFamily="18" charset="-78"/>
              </a:rPr>
              <a:t>وهي متنوعة وأبرزها ما يلي</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تأخر البنية الاجتماعية من خلال نقص التعليم والتكوين الاجتماعي والثقافي ونقص المهارات التقنية والإدارية في المستوى المحلي، وغياب الذهنية الجماعية ببعدها الاستراتيجي</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الشعور الجمعي بالعجز مقارنة مع المجتمعات الأخرى والتي تعمل وتنتج بشكل أفضل</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التواكل والسلبية في اتجاهات المواطنين نحو الاهتمام بالشأن العام وشئون مجتمعاتهم وتنميته</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احتقار العمل اليدوي خاصة في المجتمعات العربية، وهذا يؤدي إلى التركيز على التأهيل والتعليم الأكاديمي، والبعد عن التعليم المهني والذي يتفق مع متطلبات التنمية الاقتصادية</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القيم الاجتماعية السائدة في المجتمع، والعادات والتقاليد والتي تلعب دوراً مميزاً في تكوين البناء الاقتصادي والاجتماعي والسياسي والثقافي الجمعي لسكان المجتمع، واعتبار أنها الإطار المرجعي للسلوك الفردي والقوة الدافعة للسلوك الاجتماعي</a:t>
            </a:r>
            <a:r>
              <a:rPr lang="fr-FR" sz="2400" dirty="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5"/>
            <a:ext cx="8229600" cy="4786346"/>
          </a:xfrm>
        </p:spPr>
        <p:style>
          <a:lnRef idx="3">
            <a:schemeClr val="lt1"/>
          </a:lnRef>
          <a:fillRef idx="1">
            <a:schemeClr val="accent6"/>
          </a:fillRef>
          <a:effectRef idx="1">
            <a:schemeClr val="accent6"/>
          </a:effectRef>
          <a:fontRef idx="minor">
            <a:schemeClr val="lt1"/>
          </a:fontRef>
        </p:style>
        <p:txBody>
          <a:bodyPr>
            <a:normAutofit/>
          </a:bodyPr>
          <a:lstStyle/>
          <a:p>
            <a:pPr algn="just" rtl="1">
              <a:buNone/>
            </a:pPr>
            <a:r>
              <a:rPr lang="fr-FR" sz="2400" dirty="0">
                <a:latin typeface="Simplified Arabic" pitchFamily="18" charset="-78"/>
                <a:cs typeface="Simplified Arabic" pitchFamily="18" charset="-78"/>
              </a:rPr>
              <a:t>-4 </a:t>
            </a:r>
            <a:r>
              <a:rPr lang="ar-SA" sz="2400" b="1" dirty="0">
                <a:latin typeface="Simplified Arabic" pitchFamily="18" charset="-78"/>
                <a:cs typeface="Simplified Arabic" pitchFamily="18" charset="-78"/>
              </a:rPr>
              <a:t>المعوقات الإدارية القانونية: </a:t>
            </a:r>
            <a:r>
              <a:rPr lang="ar-SA" sz="2400" dirty="0">
                <a:latin typeface="Simplified Arabic" pitchFamily="18" charset="-78"/>
                <a:cs typeface="Simplified Arabic" pitchFamily="18" charset="-78"/>
              </a:rPr>
              <a:t>ويمكن تلخيصها في الأسباب التنظيمية والتقنية المتمثلة في</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عدم التجسيد الفعلي للامركزية والديمقراطية في المجتمع المحلي، مما يضعف من استقلال الهيئات المحلية وعدم قدرتها على التمويل الذاتي للمشاريع التنموية</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ضعف الأطر القانونية المنظمة للعلاقة بين الهيئات المحلية والحكومة المركزية، ومحدودية التفويض ونقص الصلاحيات في صنع القرار التنموي المحلي</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ضعف القدرات المؤسساتية، وعدم الكفاءة والفاعلية للجهاز الإداري المحلي لقيامه بأعباء النشاط التنموي وتحقيق الأهداف</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تدني الوعي بالمسئولية الملقاة على عاتق المسئولين المحليين.</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سوء تسيير وتوزيع الموارد البشرية بين الهيئات المحلية، مما يتسبب في عدم الكفاءة في الاستغلال الأمثل للموارد المخصصة للمشاريع التنموية المحلية.</a:t>
            </a:r>
            <a:endParaRPr lang="fr-FR" sz="2400" dirty="0">
              <a:latin typeface="Simplified Arabic" pitchFamily="18" charset="-78"/>
              <a:cs typeface="Simplified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642918"/>
            <a:ext cx="8229600" cy="5143536"/>
          </a:xfrm>
        </p:spPr>
        <p:style>
          <a:lnRef idx="3">
            <a:schemeClr val="lt1"/>
          </a:lnRef>
          <a:fillRef idx="1">
            <a:schemeClr val="accent6"/>
          </a:fillRef>
          <a:effectRef idx="1">
            <a:schemeClr val="accent6"/>
          </a:effectRef>
          <a:fontRef idx="minor">
            <a:schemeClr val="lt1"/>
          </a:fontRef>
        </p:style>
        <p:txBody>
          <a:bodyPr>
            <a:noAutofit/>
          </a:bodyPr>
          <a:lstStyle/>
          <a:p>
            <a:pPr algn="just" rtl="1">
              <a:buNone/>
            </a:pPr>
            <a:r>
              <a:rPr lang="ar-SA" sz="2400" b="1" dirty="0">
                <a:latin typeface="Simplified Arabic" pitchFamily="18" charset="-78"/>
                <a:cs typeface="Simplified Arabic" pitchFamily="18" charset="-78"/>
              </a:rPr>
              <a:t>رابعا: حاجة تنمية المجتمع المحلي إلى التمويل وتطور أساليبه:</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يرتبط مفهوم تنمية المجتمع المحلي على مستوى المحليات بضرورة وجود هيكل تمويلي محلي يؤدي إلى تعظيم معدلات التنمية المحلية في جميع المجالات الاقتصادية والاجتماعية والسياسية، حيث تعتبر مشكلة التمويل من أهم المشاكل التي تعاني منها الدول النامية، ومن أولويات هذه الدول دفع عجلة التنمية والنهوض بالمجتمع في شتى المجالات.</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ويعرف التمويل المحلي بأنه كل الموارد المالية المتاحة التي يمكن توفيرها من مصادر مختلفة داخل الوحدات المحلية ، وذلك لتمويل التنمية المحلية بالصورة التي تحقق أكبر معدلات لتلك التنمية عبر الزمن وتعظم استقلالية المحليات عن الحكومة المركزية في تحقيق التنمية المنشودة.</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وليصبح التمويل تمويلاً محلياً، لابد من توفر بعض الشروط وهي كالتالي: </a:t>
            </a:r>
            <a:endParaRPr lang="fr-FR" sz="2400" dirty="0">
              <a:latin typeface="Simplified Arabic" pitchFamily="18" charset="-78"/>
              <a:cs typeface="Simplified Arabic" pitchFamily="18" charset="-78"/>
            </a:endParaRPr>
          </a:p>
          <a:p>
            <a:pPr algn="just" rtl="1">
              <a:buNone/>
            </a:pPr>
            <a:r>
              <a:rPr lang="fr-FR" sz="2400" dirty="0">
                <a:latin typeface="Simplified Arabic" pitchFamily="18" charset="-78"/>
                <a:cs typeface="Simplified Arabic" pitchFamily="18" charset="-78"/>
              </a:rPr>
              <a:t>-1 </a:t>
            </a:r>
            <a:r>
              <a:rPr lang="ar-SA" sz="2400" dirty="0">
                <a:latin typeface="Simplified Arabic" pitchFamily="18" charset="-78"/>
                <a:cs typeface="Simplified Arabic" pitchFamily="18" charset="-78"/>
              </a:rPr>
              <a:t>محلية الموارد</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يعني ذلك أن يكون وعاء الموارد المحلية بالكامل في نطاق الوحدة المحلية</a:t>
            </a:r>
            <a:r>
              <a:rPr lang="fr-FR" sz="2400" dirty="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1"/>
            <a:ext cx="8229600" cy="5072098"/>
          </a:xfrm>
        </p:spPr>
        <p:style>
          <a:lnRef idx="3">
            <a:schemeClr val="lt1"/>
          </a:lnRef>
          <a:fillRef idx="1">
            <a:schemeClr val="accent6"/>
          </a:fillRef>
          <a:effectRef idx="1">
            <a:schemeClr val="accent6"/>
          </a:effectRef>
          <a:fontRef idx="minor">
            <a:schemeClr val="lt1"/>
          </a:fontRef>
        </p:style>
        <p:txBody>
          <a:bodyPr>
            <a:normAutofit/>
          </a:bodyPr>
          <a:lstStyle/>
          <a:p>
            <a:pPr algn="just" rtl="1">
              <a:buNone/>
            </a:pPr>
            <a:r>
              <a:rPr lang="fr-FR" sz="2400" dirty="0" smtClean="0">
                <a:latin typeface="Simplified Arabic" pitchFamily="18" charset="-78"/>
                <a:cs typeface="Simplified Arabic" pitchFamily="18" charset="-78"/>
              </a:rPr>
              <a:t>-2 </a:t>
            </a:r>
            <a:r>
              <a:rPr lang="ar-SA" sz="2400" dirty="0" smtClean="0">
                <a:latin typeface="Simplified Arabic" pitchFamily="18" charset="-78"/>
                <a:cs typeface="Simplified Arabic" pitchFamily="18" charset="-78"/>
              </a:rPr>
              <a:t>ذاتية الموارد: يعني أن تستقل الهيئات المحلية بسلطة تقدير سعر الموارد في حدود معينة حتى تتمكن من التوافق بين احتياجاتها المالية وحصيلة الموارد المتاحة</a:t>
            </a:r>
            <a:r>
              <a:rPr lang="fr-FR" sz="2400" dirty="0" smtClean="0">
                <a:latin typeface="Simplified Arabic" pitchFamily="18" charset="-78"/>
                <a:cs typeface="Simplified Arabic" pitchFamily="18" charset="-78"/>
              </a:rPr>
              <a:t>.</a:t>
            </a:r>
          </a:p>
          <a:p>
            <a:pPr algn="just" rtl="1">
              <a:buNone/>
            </a:pPr>
            <a:r>
              <a:rPr lang="fr-FR" sz="2400" dirty="0" smtClean="0">
                <a:latin typeface="Simplified Arabic" pitchFamily="18" charset="-78"/>
                <a:cs typeface="Simplified Arabic" pitchFamily="18" charset="-78"/>
              </a:rPr>
              <a:t>-3 </a:t>
            </a:r>
            <a:r>
              <a:rPr lang="ar-SA" sz="2400" dirty="0" smtClean="0">
                <a:latin typeface="Simplified Arabic" pitchFamily="18" charset="-78"/>
                <a:cs typeface="Simplified Arabic" pitchFamily="18" charset="-78"/>
              </a:rPr>
              <a:t>سهولة إدارة الموارد</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ويقصد </a:t>
            </a:r>
            <a:r>
              <a:rPr lang="ar-SA" sz="2400" dirty="0" err="1" smtClean="0">
                <a:latin typeface="Simplified Arabic" pitchFamily="18" charset="-78"/>
                <a:cs typeface="Simplified Arabic" pitchFamily="18" charset="-78"/>
              </a:rPr>
              <a:t>به</a:t>
            </a:r>
            <a:r>
              <a:rPr lang="ar-SA" sz="2400" dirty="0" smtClean="0">
                <a:latin typeface="Simplified Arabic" pitchFamily="18" charset="-78"/>
                <a:cs typeface="Simplified Arabic" pitchFamily="18" charset="-78"/>
              </a:rPr>
              <a:t> تيسير تقدير وعاء الموارد ورخص تكلفة تحصيله، أي أن تكلفة التحصيل عند أقل درجة ممكنة وفي نفس الوقت ضرورة وفرة حصيلة الموارد نسبياً</a:t>
            </a:r>
            <a:r>
              <a:rPr lang="fr-FR" sz="2400" dirty="0" smtClean="0">
                <a:latin typeface="Simplified Arabic" pitchFamily="18" charset="-78"/>
                <a:cs typeface="Simplified Arabic" pitchFamily="18" charset="-78"/>
              </a:rPr>
              <a:t>.</a:t>
            </a:r>
          </a:p>
          <a:p>
            <a:pPr algn="just" rtl="1">
              <a:buNone/>
            </a:pPr>
            <a:r>
              <a:rPr lang="ar-SA" sz="2400" dirty="0" smtClean="0">
                <a:latin typeface="Simplified Arabic" pitchFamily="18" charset="-78"/>
                <a:cs typeface="Simplified Arabic" pitchFamily="18" charset="-78"/>
              </a:rPr>
              <a:t>      لذا وحتى تقوم الهيئات المحلية بتوفر الموارد التي تساهم في تحقيق التنمية وتقديم الخدمات البلدية، فهذا يرتبط بالاعتماد على الموارد المالية المحلية لمواجهة الحاجات المتزايدة من الخدمات، ومع زيادة الاتجاه إلى الاعتماد على التمويل الذاتي في تمويل التنمية المحلية يقلل من رقابة الحكومة المركزية، ويعطي الهيئة المحلية الاستقلال المالي والإداري، مما يعطيها ميزة في تلبية وترتيب الأولويات في احتياجاتها التمويلية</a:t>
            </a:r>
            <a:r>
              <a:rPr lang="fr-FR" sz="2400" dirty="0" smtClean="0">
                <a:latin typeface="Simplified Arabic" pitchFamily="18" charset="-78"/>
                <a:cs typeface="Simplified Arabic" pitchFamily="18" charset="-78"/>
              </a:rPr>
              <a:t>.</a:t>
            </a:r>
            <a:endParaRPr lang="fr-F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86544"/>
          </a:xfrm>
        </p:spPr>
        <p:style>
          <a:lnRef idx="3">
            <a:schemeClr val="lt1"/>
          </a:lnRef>
          <a:fillRef idx="1">
            <a:schemeClr val="accent6"/>
          </a:fillRef>
          <a:effectRef idx="1">
            <a:schemeClr val="accent6"/>
          </a:effectRef>
          <a:fontRef idx="minor">
            <a:schemeClr val="lt1"/>
          </a:fontRef>
        </p:style>
        <p:txBody>
          <a:bodyPr>
            <a:noAutofit/>
          </a:bodyPr>
          <a:lstStyle/>
          <a:p>
            <a:pPr algn="just" rtl="1">
              <a:buNone/>
            </a:pPr>
            <a:r>
              <a:rPr lang="ar-SA" sz="2400" dirty="0">
                <a:latin typeface="Simplified Arabic" pitchFamily="18" charset="-78"/>
                <a:cs typeface="Simplified Arabic" pitchFamily="18" charset="-78"/>
              </a:rPr>
              <a:t>ولتنمية الموارد المالية المحلية للبلديات يجب مراعاة ما يلي: </a:t>
            </a:r>
            <a:endParaRPr lang="fr-FR" sz="2400" dirty="0">
              <a:latin typeface="Simplified Arabic" pitchFamily="18" charset="-78"/>
              <a:cs typeface="Simplified Arabic" pitchFamily="18" charset="-78"/>
            </a:endParaRPr>
          </a:p>
          <a:p>
            <a:pPr algn="just" rtl="1">
              <a:buNone/>
            </a:pPr>
            <a:r>
              <a:rPr lang="fr-FR" sz="2400" dirty="0">
                <a:latin typeface="Simplified Arabic" pitchFamily="18" charset="-78"/>
                <a:cs typeface="Simplified Arabic" pitchFamily="18" charset="-78"/>
              </a:rPr>
              <a:t>-1  </a:t>
            </a:r>
            <a:r>
              <a:rPr lang="ar-SA" sz="2400" dirty="0">
                <a:latin typeface="Simplified Arabic" pitchFamily="18" charset="-78"/>
                <a:cs typeface="Simplified Arabic" pitchFamily="18" charset="-78"/>
              </a:rPr>
              <a:t>تحقيق اللامركزية في الإنفاق وترشيد الإنفاق العام والتشغيلي للبلدية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-2  </a:t>
            </a:r>
            <a:r>
              <a:rPr lang="ar-SA" sz="2400" dirty="0">
                <a:latin typeface="Simplified Arabic" pitchFamily="18" charset="-78"/>
                <a:cs typeface="Simplified Arabic" pitchFamily="18" charset="-78"/>
              </a:rPr>
              <a:t>صياغة وتهيئة البيئة القانونية والتشريعية الحاضنة للتنمية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-3  </a:t>
            </a:r>
            <a:r>
              <a:rPr lang="ar-SA" sz="2400" dirty="0">
                <a:latin typeface="Simplified Arabic" pitchFamily="18" charset="-78"/>
                <a:cs typeface="Simplified Arabic" pitchFamily="18" charset="-78"/>
              </a:rPr>
              <a:t>تطوير القدرات الإدارية والفنية والاقتصادية للمشروعات وإعداد الدراسات الفنية</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اللازمة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-4  </a:t>
            </a:r>
            <a:r>
              <a:rPr lang="ar-SA" sz="2400" dirty="0">
                <a:latin typeface="Simplified Arabic" pitchFamily="18" charset="-78"/>
                <a:cs typeface="Simplified Arabic" pitchFamily="18" charset="-78"/>
              </a:rPr>
              <a:t>التخلص من </a:t>
            </a:r>
            <a:r>
              <a:rPr lang="ar-SA" sz="2400" dirty="0" err="1">
                <a:latin typeface="Simplified Arabic" pitchFamily="18" charset="-78"/>
                <a:cs typeface="Simplified Arabic" pitchFamily="18" charset="-78"/>
              </a:rPr>
              <a:t>المخزونات</a:t>
            </a:r>
            <a:r>
              <a:rPr lang="ar-SA" sz="2400" dirty="0">
                <a:latin typeface="Simplified Arabic" pitchFamily="18" charset="-78"/>
                <a:cs typeface="Simplified Arabic" pitchFamily="18" charset="-78"/>
              </a:rPr>
              <a:t> الراكدة أو إفادة وحدات محلية أخرى بها، وهذا تنقلنا لضرورة التنسيق والتشبيك في الهيئات المحلية، وصولاً لدمج الصغرى منها</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-5  </a:t>
            </a:r>
            <a:r>
              <a:rPr lang="ar-SA" sz="2400" dirty="0">
                <a:latin typeface="Simplified Arabic" pitchFamily="18" charset="-78"/>
                <a:cs typeface="Simplified Arabic" pitchFamily="18" charset="-78"/>
              </a:rPr>
              <a:t>تهيئة المناخ المناسب للاستثمار وجذب رؤوس الأموال المحلية والخارجية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-6  </a:t>
            </a:r>
            <a:r>
              <a:rPr lang="ar-SA" sz="2400" dirty="0">
                <a:latin typeface="Simplified Arabic" pitchFamily="18" charset="-78"/>
                <a:cs typeface="Simplified Arabic" pitchFamily="18" charset="-78"/>
              </a:rPr>
              <a:t>تشجيع وتنظيم الجهود الذاتية الخاصة بالأفراد ورجال الأعمال وإسناد الخدمات إلى شركات خاصة والتنسيق بين المؤسسات والبنوك المتخصصة</a:t>
            </a:r>
            <a:r>
              <a:rPr lang="fr-FR" sz="2400" dirty="0" smtClean="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a:t>
            </a:r>
            <a:r>
              <a:rPr lang="fr-FR" sz="2400" dirty="0">
                <a:latin typeface="Simplified Arabic" pitchFamily="18" charset="-78"/>
                <a:cs typeface="Simplified Arabic" pitchFamily="18" charset="-78"/>
              </a:rPr>
              <a:t>7</a:t>
            </a:r>
            <a:r>
              <a:rPr lang="fr-FR"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تفعيل آليات المشاركة الشعبية في المشروعات والوحدات المحلية</a:t>
            </a:r>
            <a:r>
              <a:rPr lang="fr-FR" sz="2400" dirty="0">
                <a:latin typeface="Simplified Arabic" pitchFamily="18" charset="-78"/>
                <a:cs typeface="Simplified Arabic" pitchFamily="18" charset="-78"/>
              </a:rPr>
              <a:t>.</a:t>
            </a:r>
          </a:p>
          <a:p>
            <a:pPr algn="just" rtl="1">
              <a:buNone/>
            </a:pPr>
            <a:r>
              <a:rPr lang="fr-FR" sz="2400" dirty="0" smtClean="0">
                <a:latin typeface="Simplified Arabic" pitchFamily="18" charset="-78"/>
                <a:cs typeface="Simplified Arabic" pitchFamily="18" charset="-78"/>
              </a:rPr>
              <a:t>-8  </a:t>
            </a:r>
            <a:r>
              <a:rPr lang="ar-SA" sz="2400" dirty="0">
                <a:latin typeface="Simplified Arabic" pitchFamily="18" charset="-78"/>
                <a:cs typeface="Simplified Arabic" pitchFamily="18" charset="-78"/>
              </a:rPr>
              <a:t>تطوير أساليب التمويل المحلي من خلال إتباع بعض الطرق التي من شأنها أن تساهم مساهمة كبيرة في تطوير أساليب التمويل المحلي مثل</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تدعيم الاستقلالية المالية للمحليات وتشجيع الجهود الذاتية، وإسناد تقديم بعض الخدمات إلى شركات خاصة</a:t>
            </a:r>
            <a:r>
              <a:rPr lang="fr-FR" sz="2400" dirty="0">
                <a:latin typeface="Simplified Arabic" pitchFamily="18" charset="-78"/>
                <a:cs typeface="Simplified Arabic" pitchFamily="18" charset="-78"/>
              </a:rPr>
              <a:t>.</a:t>
            </a: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rtl="1">
              <a:buNone/>
            </a:pPr>
            <a:r>
              <a:rPr lang="ar-DZ" sz="2400" dirty="0" smtClean="0">
                <a:latin typeface="Simplified Arabic" pitchFamily="18" charset="-78"/>
                <a:cs typeface="Simplified Arabic" pitchFamily="18" charset="-78"/>
              </a:rPr>
              <a:t>        ويتوقف نجاح عملية تنمية المجتمع المحلي وبرامجها على المشاركة النشطة من جانب المواطنين في تحديد هذه البرامج وتدعيمها والانتماء إليها، وهذا هو الذي يعطي هذه العملية صفات الحركة المستمرة الدائمة لها الاستمرار والاستقرار على مضمون وأهداف واضحة.</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وبناء على هذا الطرح نحاول من خلال هذه المحاضرة الوقوف على تحديد مفهوم تنمية المجتمع المحلي، حيث اجتهدت العديد من أدبيات علم اجتماع التنمية وعلم الإدارة في تحديد مفهوم "تنمية المجتمع المحلي" </a:t>
            </a:r>
            <a:r>
              <a:rPr lang="ar-SA" sz="2400" dirty="0" smtClean="0">
                <a:latin typeface="Simplified Arabic" pitchFamily="18" charset="-78"/>
                <a:cs typeface="Simplified Arabic" pitchFamily="18" charset="-78"/>
              </a:rPr>
              <a:t>مبرزة في ذلك على أنه يُعد كفرع من فروع التنمية الشاملة للمجتمع. </a:t>
            </a:r>
            <a:endParaRPr lang="fr-FR" sz="2400" dirty="0" smtClean="0">
              <a:latin typeface="Simplified Arabic" pitchFamily="18" charset="-78"/>
              <a:cs typeface="Simplified Arabic" pitchFamily="18" charset="-78"/>
            </a:endParaRPr>
          </a:p>
          <a:p>
            <a:pPr algn="just" rtl="1">
              <a:buNone/>
            </a:pPr>
            <a:r>
              <a:rPr lang="ar-DZ" sz="2400" dirty="0" smtClean="0"/>
              <a:t>           </a:t>
            </a:r>
            <a:r>
              <a:rPr lang="ar-SA" sz="2400" dirty="0" smtClean="0"/>
              <a:t>كما </a:t>
            </a:r>
            <a:r>
              <a:rPr lang="ar-SA" sz="2400" dirty="0"/>
              <a:t>نسعى من خلال هذه المحاضرة الوقوف على أهم أهداف تنمية المجتمع المحلي والتي تعد متنوعة بتنوع الاحتياجات، دون أن نغفل على دراسة المعوقات المتنوعة والمتباينة للتنمية المحلية منها</a:t>
            </a:r>
            <a:r>
              <a:rPr lang="fr-FR" sz="2400" dirty="0"/>
              <a:t>: </a:t>
            </a:r>
            <a:r>
              <a:rPr lang="ar-SA" sz="2400" dirty="0"/>
              <a:t>المعوقات الاقتصادية والاجتماعية والثقافية والإدارية والقانونية</a:t>
            </a:r>
            <a:r>
              <a:rPr lang="fr-FR" sz="2400" dirty="0"/>
              <a:t>. </a:t>
            </a:r>
          </a:p>
          <a:p>
            <a:pPr algn="just" rtl="1">
              <a:buNone/>
            </a:pPr>
            <a:r>
              <a:rPr lang="ar-SA" sz="2400" dirty="0"/>
              <a:t>    </a:t>
            </a:r>
            <a:r>
              <a:rPr lang="ar-DZ" sz="2400" dirty="0" smtClean="0"/>
              <a:t>     </a:t>
            </a:r>
            <a:r>
              <a:rPr lang="ar-SA" sz="2400" dirty="0" smtClean="0"/>
              <a:t> </a:t>
            </a:r>
            <a:r>
              <a:rPr lang="ar-SA" sz="2400" dirty="0"/>
              <a:t>كما نحاول من خلال هذه المحاضرة أيضا تحديد مبادئ تنمية المجتمع المحلي أبرزها</a:t>
            </a:r>
            <a:r>
              <a:rPr lang="fr-FR" sz="2400" dirty="0"/>
              <a:t>: </a:t>
            </a:r>
            <a:r>
              <a:rPr lang="ar-SA" sz="2400" dirty="0"/>
              <a:t>مبدأ الشمولية، مبدأ التكامل، مبدأ التوازن،و مبدأ المشاركة.</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274638"/>
            <a:ext cx="5357850" cy="796908"/>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ar-DZ" sz="2400" b="1" dirty="0">
                <a:latin typeface="Simplified Arabic" pitchFamily="18" charset="-78"/>
                <a:cs typeface="Simplified Arabic" pitchFamily="18" charset="-78"/>
              </a:rPr>
              <a:t>أولا: تعريف مفهوم تنمية المجتمع المحلي</a:t>
            </a:r>
            <a:endParaRPr lang="fr-FR" sz="2400" dirty="0">
              <a:latin typeface="Simplified Arabic" pitchFamily="18" charset="-78"/>
              <a:cs typeface="Simplified Arabic" pitchFamily="18" charset="-78"/>
            </a:endParaRPr>
          </a:p>
        </p:txBody>
      </p:sp>
      <p:sp>
        <p:nvSpPr>
          <p:cNvPr id="3" name="Espace réservé du contenu 2"/>
          <p:cNvSpPr>
            <a:spLocks noGrp="1"/>
          </p:cNvSpPr>
          <p:nvPr>
            <p:ph idx="1"/>
          </p:nvPr>
        </p:nvSpPr>
        <p:spPr>
          <a:xfrm>
            <a:off x="457200" y="1000108"/>
            <a:ext cx="8229600" cy="5715040"/>
          </a:xfrm>
        </p:spPr>
        <p:style>
          <a:lnRef idx="3">
            <a:schemeClr val="lt1"/>
          </a:lnRef>
          <a:fillRef idx="1">
            <a:schemeClr val="accent6"/>
          </a:fillRef>
          <a:effectRef idx="1">
            <a:schemeClr val="accent6"/>
          </a:effectRef>
          <a:fontRef idx="minor">
            <a:schemeClr val="lt1"/>
          </a:fontRef>
        </p:style>
        <p:txBody>
          <a:bodyPr>
            <a:noAutofit/>
          </a:bodyPr>
          <a:lstStyle/>
          <a:p>
            <a:pPr algn="just" rtl="1">
              <a:buNone/>
            </a:pPr>
            <a:r>
              <a:rPr lang="ar-DZ" sz="2400" dirty="0" smtClean="0">
                <a:latin typeface="Simplified Arabic" pitchFamily="18" charset="-78"/>
                <a:cs typeface="Simplified Arabic" pitchFamily="18" charset="-78"/>
              </a:rPr>
              <a:t>      يعرف </a:t>
            </a:r>
            <a:r>
              <a:rPr lang="ar-DZ" sz="2400" dirty="0">
                <a:latin typeface="Simplified Arabic" pitchFamily="18" charset="-78"/>
                <a:cs typeface="Simplified Arabic" pitchFamily="18" charset="-78"/>
              </a:rPr>
              <a:t>مفهوم تنمية المجتمع المحلي على أنه عملية ديناميكية تسترعي اهتمام الأهالي وتشدهم إليها وتحركهم نحو تحسين أحوالهم المعيشية ومواجهة وحل مشاكلهم بالأسلوب الذي يتفق مع اهتماماتهم وإمكانياتهم</a:t>
            </a:r>
            <a:r>
              <a:rPr lang="ar-SA" sz="2400" dirty="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ويصفها الأستاذ "عبد الحميد عبد المطلب" بأنها</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مجموعة العمليات التي يمكن من خلالها تضافر الجهود الذاتية والجهود الحكومية، لتحسين نوعية الحياة الاقتصادية والاجتماعية والثقافية والحضارية للمجتمعات المحلية، وإدماجها في منظومة التنمية الوطنية الشاملة، لتشارك مشاركة فعالة في التقدم على المستوى الوطني</a:t>
            </a:r>
            <a:r>
              <a:rPr lang="ar-SA"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وليس بعيدا عن هذا التعريف، فقد صدرت دراسة عن </a:t>
            </a:r>
            <a:r>
              <a:rPr lang="ar-SA" sz="2400" b="1" dirty="0" smtClean="0">
                <a:latin typeface="Simplified Arabic" pitchFamily="18" charset="-78"/>
                <a:cs typeface="Simplified Arabic" pitchFamily="18" charset="-78"/>
              </a:rPr>
              <a:t>هيئة الأمم المتحدة </a:t>
            </a:r>
            <a:r>
              <a:rPr lang="ar-SA" sz="2400" dirty="0" smtClean="0">
                <a:latin typeface="Simplified Arabic" pitchFamily="18" charset="-78"/>
                <a:cs typeface="Simplified Arabic" pitchFamily="18" charset="-78"/>
              </a:rPr>
              <a:t>عام 1963 بعنوان "تنمية المجتمع المحلي والتنمية القومية" حاولت إيجاد صيغة للربط بين برامج العمل المحلية والبرامج المنفذة على المستوى القومي. كما عرفت هيئة الأمم المتحدة في نفس العام التنمية الاجتماعية بأنها عملية تستهدف تطوير وتنمية قدرات أهالي المجتمع المحلي بواسطة الدعم الفني والمالي الحكومي والأهالي بهدف العمل مع المواطنين من خلال ثقافتهم بما يؤدي إلى تحقيق العمل الإنمائي من الداخل.</a:t>
            </a:r>
            <a:endParaRPr lang="fr-FR" sz="2400" dirty="0" smtClean="0">
              <a:latin typeface="Simplified Arabic" pitchFamily="18" charset="-78"/>
              <a:cs typeface="Simplified Arabic" pitchFamily="18" charset="-78"/>
            </a:endParaRPr>
          </a:p>
          <a:p>
            <a:pPr algn="just" rtl="1">
              <a:buNone/>
            </a:pPr>
            <a:endParaRPr lang="ar-DZ"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4857784"/>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ومن خلال التعريفات السابقة ورغم اختلافها الشكلي، فجميعها يتقاطع في ثلاث عناصر رئيسة للتنمية وهي</a:t>
            </a:r>
            <a:r>
              <a:rPr lang="fr-FR" sz="2400" dirty="0" smtClean="0">
                <a:latin typeface="Simplified Arabic" pitchFamily="18" charset="-78"/>
                <a:cs typeface="Simplified Arabic" pitchFamily="18" charset="-78"/>
              </a:rPr>
              <a:t>:</a:t>
            </a:r>
          </a:p>
          <a:p>
            <a:pPr algn="just" rtl="1">
              <a:buNone/>
            </a:pPr>
            <a:r>
              <a:rPr lang="fr-FR" sz="2400" b="1"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المكان</a:t>
            </a:r>
            <a:r>
              <a:rPr lang="fr-FR" sz="2400" b="1"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تعلقها بمنطقة جغرافية ومجتمع جغرافي محلي معين</a:t>
            </a:r>
            <a:r>
              <a:rPr lang="fr-FR" sz="2400" dirty="0" smtClean="0">
                <a:latin typeface="Simplified Arabic" pitchFamily="18" charset="-78"/>
                <a:cs typeface="Simplified Arabic" pitchFamily="18" charset="-78"/>
              </a:rPr>
              <a:t>.</a:t>
            </a:r>
          </a:p>
          <a:p>
            <a:pPr algn="just" rtl="1">
              <a:buNone/>
            </a:pPr>
            <a:r>
              <a:rPr lang="fr-FR" sz="2400" b="1"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المشاركة</a:t>
            </a:r>
            <a:r>
              <a:rPr lang="fr-FR" sz="2400" b="1"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بين مكونات المجتمع المختلفة، من خلال المشاركة في التخطيط وتنفيذ المشاريع وإثارة الوعي بأنماط جديدة من العادات الاقتصادية والإنتاج والاستهلاك</a:t>
            </a:r>
            <a:r>
              <a:rPr lang="fr-FR" sz="2400" dirty="0" smtClean="0">
                <a:latin typeface="Simplified Arabic" pitchFamily="18" charset="-78"/>
                <a:cs typeface="Simplified Arabic" pitchFamily="18" charset="-78"/>
              </a:rPr>
              <a:t>.</a:t>
            </a:r>
          </a:p>
          <a:p>
            <a:pPr algn="just" rtl="1">
              <a:buNone/>
            </a:pPr>
            <a:r>
              <a:rPr lang="fr-FR" sz="2400" b="1" dirty="0" smtClean="0">
                <a:latin typeface="Simplified Arabic" pitchFamily="18" charset="-78"/>
                <a:cs typeface="Simplified Arabic" pitchFamily="18" charset="-78"/>
              </a:rPr>
              <a:t>- </a:t>
            </a:r>
            <a:r>
              <a:rPr lang="ar-SA" sz="2400" b="1" dirty="0" smtClean="0">
                <a:latin typeface="Simplified Arabic" pitchFamily="18" charset="-78"/>
                <a:cs typeface="Simplified Arabic" pitchFamily="18" charset="-78"/>
              </a:rPr>
              <a:t>الهدف</a:t>
            </a:r>
            <a:r>
              <a:rPr lang="fr-FR" sz="2400" b="1" dirty="0" smtClean="0">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المتمثل في الارتقاء بمستوى حياة السكان المحليين على كافة المستويات</a:t>
            </a:r>
            <a:r>
              <a:rPr lang="fr-FR" sz="2400" dirty="0" smtClean="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274638"/>
            <a:ext cx="5429288" cy="796908"/>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ar-SA" sz="2400" b="1" dirty="0">
                <a:latin typeface="Simplified Arabic" pitchFamily="18" charset="-78"/>
                <a:cs typeface="Simplified Arabic" pitchFamily="18" charset="-78"/>
              </a:rPr>
              <a:t>ثانيا: مبادئ وأهداف تنمية المجتمع المحلي</a:t>
            </a:r>
            <a:endParaRPr lang="fr-FR" sz="2400" dirty="0">
              <a:latin typeface="Simplified Arabic" pitchFamily="18" charset="-78"/>
              <a:cs typeface="Simplified Arabic" pitchFamily="18" charset="-78"/>
            </a:endParaRPr>
          </a:p>
        </p:txBody>
      </p:sp>
      <p:sp>
        <p:nvSpPr>
          <p:cNvPr id="3" name="Espace réservé du contenu 2"/>
          <p:cNvSpPr>
            <a:spLocks noGrp="1"/>
          </p:cNvSpPr>
          <p:nvPr>
            <p:ph idx="1"/>
          </p:nvPr>
        </p:nvSpPr>
        <p:spPr>
          <a:xfrm>
            <a:off x="457200" y="1000108"/>
            <a:ext cx="8229600" cy="5357850"/>
          </a:xfrm>
        </p:spPr>
        <p:style>
          <a:lnRef idx="3">
            <a:schemeClr val="lt1"/>
          </a:lnRef>
          <a:fillRef idx="1">
            <a:schemeClr val="accent6"/>
          </a:fillRef>
          <a:effectRef idx="1">
            <a:schemeClr val="accent6"/>
          </a:effectRef>
          <a:fontRef idx="minor">
            <a:schemeClr val="lt1"/>
          </a:fontRef>
        </p:style>
        <p:txBody>
          <a:bodyPr>
            <a:normAutofit lnSpcReduction="10000"/>
          </a:bodyPr>
          <a:lstStyle/>
          <a:p>
            <a:pPr algn="just" rtl="1">
              <a:buNone/>
            </a:pPr>
            <a:r>
              <a:rPr lang="ar-SA" sz="2400" b="1" dirty="0" err="1">
                <a:latin typeface="Simplified Arabic" pitchFamily="18" charset="-78"/>
                <a:cs typeface="Simplified Arabic" pitchFamily="18" charset="-78"/>
              </a:rPr>
              <a:t>أـ</a:t>
            </a:r>
            <a:r>
              <a:rPr lang="ar-SA" sz="2400" b="1" dirty="0">
                <a:latin typeface="Simplified Arabic" pitchFamily="18" charset="-78"/>
                <a:cs typeface="Simplified Arabic" pitchFamily="18" charset="-78"/>
              </a:rPr>
              <a:t> مبادئ تنمية المجتمع المحلي</a:t>
            </a:r>
            <a:r>
              <a:rPr lang="fr-FR" sz="2400" b="1" dirty="0">
                <a:latin typeface="Simplified Arabic" pitchFamily="18" charset="-78"/>
                <a:cs typeface="Simplified Arabic" pitchFamily="18" charset="-78"/>
              </a:rPr>
              <a:t>: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تتلخص عملية تنمية المجتمع المحلي في جملة من المبادئ، يمكن حصرها فيما يلي: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مبدأ الشمولية: يعني تناول قضايا التنمية من جميع الجوانب الاجتماعية وال سياسية والاقتصادية والثقافية، كذلك يعني شمول المجتمع بجميع قطاعاته تحقيقاً للعدالة وتكافئ الفرص، بحيث تغطي المشاريع والبرامج الجميع لتشمل كل الأحياء والمناطق</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مبدأ التكامل: ويتطلب ذلك الموائمة بين الخُطط على جميع المستويات، وكذلك المراجعة للخُطط المحلية من قبل الحكومة المركزية، حيث تصب جميع الخُطط في نفس الاتجاه وتستجيب للأهداف والسياسات الوطنية دون تعارض أو تكرار</a:t>
            </a:r>
            <a:r>
              <a:rPr lang="fr-FR" sz="2400" dirty="0">
                <a:latin typeface="Simplified Arabic" pitchFamily="18" charset="-78"/>
                <a:cs typeface="Simplified Arabic" pitchFamily="18" charset="-78"/>
              </a:rPr>
              <a:t>.</a:t>
            </a:r>
          </a:p>
          <a:p>
            <a:pPr algn="just" rtl="1">
              <a:buNone/>
            </a:pPr>
            <a:r>
              <a:rPr lang="ar-SA" sz="2400" b="1" dirty="0">
                <a:latin typeface="Simplified Arabic" pitchFamily="18" charset="-78"/>
                <a:cs typeface="Simplified Arabic" pitchFamily="18" charset="-78"/>
              </a:rPr>
              <a:t>-</a:t>
            </a:r>
            <a:r>
              <a:rPr lang="ar-SA" sz="2400" dirty="0">
                <a:latin typeface="Simplified Arabic" pitchFamily="18" charset="-78"/>
                <a:cs typeface="Simplified Arabic" pitchFamily="18" charset="-78"/>
              </a:rPr>
              <a:t> </a:t>
            </a:r>
            <a:r>
              <a:rPr lang="ar-SA" sz="2400" b="1" dirty="0">
                <a:latin typeface="Simplified Arabic" pitchFamily="18" charset="-78"/>
                <a:cs typeface="Simplified Arabic" pitchFamily="18" charset="-78"/>
              </a:rPr>
              <a:t>مبدأ التوازن</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ويعني هذا المبدأ الاهتمام بجوانب التنمية ، حسب حاجات المجتمع وأولوياته، فلكل مجتمع حاجات تفرض وزناً نسبياً لكل جانب منها، فمثلاً في المجتمعات الفقيرة تحتل التنمية الاقتصادية وزناً أكبر مما يجعل تنمية الموارد الإنتاجية هي الأساس المستهدف من عملية التنمية</a:t>
            </a:r>
            <a:r>
              <a:rPr lang="fr-FR" sz="2400" dirty="0">
                <a:latin typeface="Simplified Arabic" pitchFamily="18" charset="-78"/>
                <a:cs typeface="Simplified Arabic" pitchFamily="18" charset="-78"/>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357982"/>
          </a:xfrm>
        </p:spPr>
        <p:style>
          <a:lnRef idx="3">
            <a:schemeClr val="lt1"/>
          </a:lnRef>
          <a:fillRef idx="1">
            <a:schemeClr val="accent6"/>
          </a:fillRef>
          <a:effectRef idx="1">
            <a:schemeClr val="accent6"/>
          </a:effectRef>
          <a:fontRef idx="minor">
            <a:schemeClr val="lt1"/>
          </a:fontRef>
        </p:style>
        <p:txBody>
          <a:bodyPr>
            <a:normAutofit/>
          </a:bodyPr>
          <a:lstStyle/>
          <a:p>
            <a:pPr algn="just" rtl="1">
              <a:buNone/>
            </a:pPr>
            <a:r>
              <a:rPr lang="ar-SA" sz="2400" b="1"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مبدأ المشاركة: مشاركة جميع أصحاب الشأن وتحريكهم في جميع المراحل التحضيرية والتخطيطية والتنفيذية، وهذا ينطوي على شراكة حقيقية من القطاع الحكومي والخاص والهيئات المحلية والمجتمع المحلي وممثلي القطاع الأهلي، في نقاش ووضع وترتيب الأولويات والغايات والأهداف الرئيسة والفرعية للتنمية المحلية</a:t>
            </a:r>
            <a:r>
              <a:rPr lang="fr-FR" sz="2400" dirty="0">
                <a:latin typeface="Simplified Arabic" pitchFamily="18" charset="-78"/>
                <a:cs typeface="Simplified Arabic" pitchFamily="18" charset="-78"/>
              </a:rPr>
              <a:t>.</a:t>
            </a:r>
          </a:p>
          <a:p>
            <a:pPr algn="just" rtl="1">
              <a:buNone/>
            </a:pPr>
            <a:r>
              <a:rPr lang="fr-FR" sz="2400" b="1" dirty="0">
                <a:latin typeface="Simplified Arabic" pitchFamily="18" charset="-78"/>
                <a:cs typeface="Simplified Arabic" pitchFamily="18" charset="-78"/>
              </a:rPr>
              <a:t>-</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مبدأ التقبل والتوجيه: والتقبل يعني تقبل ثقافة ومعايير المجتمع، وخاصة تلك التي تعيق التنمية، أما التوجيه فيهدف إلى تغيير تلك الاتجاهات والعادات والسلوكيات التي تقف عائق أمام تحقيق التنمية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مبدأ الإسراع في الوصول للنتائج</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يهدف هذا المبدأ لكسب ثقة أبناء المجتمع المستهدف، وتنحية قوى مقاومة التغيير في المجتمع للأفكار الجديدة، وهذا من خلال برامج تضمن خدمات سريعة النتائج كالخدمات الطبية والإسكانية والإنتاجية السريعة وقليلة التكلفة ولسد حاجات اجتماعية قائمة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مبدأ الاعتماد على الموارد المحلية</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الاعتماد على الموارد المحلية للمجتمع المادية والبشرية لأن ذلك يعود بالنفع الاقتصادي ويقلل من التكلفة السياسية للمشاريع</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مبدأ الاستعانة بالآخرين</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من خلال الاستعانة بالخبرات والمساعدات الفنية من خارج الهيئة المحلية من خلال التشبيك والتنسيق والاتحادات</a:t>
            </a:r>
            <a:r>
              <a:rPr lang="fr-FR" sz="2400" dirty="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57916"/>
          </a:xfrm>
        </p:spPr>
        <p:style>
          <a:lnRef idx="3">
            <a:schemeClr val="lt1"/>
          </a:lnRef>
          <a:fillRef idx="1">
            <a:schemeClr val="accent6"/>
          </a:fillRef>
          <a:effectRef idx="1">
            <a:schemeClr val="accent6"/>
          </a:effectRef>
          <a:fontRef idx="minor">
            <a:schemeClr val="lt1"/>
          </a:fontRef>
        </p:style>
        <p:txBody>
          <a:bodyPr>
            <a:normAutofit lnSpcReduction="10000"/>
          </a:bodyPr>
          <a:lstStyle/>
          <a:p>
            <a:pPr algn="just" rtl="1">
              <a:buNone/>
            </a:pPr>
            <a:r>
              <a:rPr lang="ar-SA" sz="2400" b="1" dirty="0">
                <a:latin typeface="Simplified Arabic" pitchFamily="18" charset="-78"/>
                <a:cs typeface="Simplified Arabic" pitchFamily="18" charset="-78"/>
              </a:rPr>
              <a:t>ب </a:t>
            </a:r>
            <a:r>
              <a:rPr lang="ar-SA" sz="2400" b="1" dirty="0" err="1">
                <a:latin typeface="Simplified Arabic" pitchFamily="18" charset="-78"/>
                <a:cs typeface="Simplified Arabic" pitchFamily="18" charset="-78"/>
              </a:rPr>
              <a:t>ـ</a:t>
            </a:r>
            <a:r>
              <a:rPr lang="ar-SA" sz="2400" b="1" dirty="0">
                <a:latin typeface="Simplified Arabic" pitchFamily="18" charset="-78"/>
                <a:cs typeface="Simplified Arabic" pitchFamily="18" charset="-78"/>
              </a:rPr>
              <a:t> أهداف تنمية المجتمع المحلي:</a:t>
            </a:r>
            <a:endParaRPr lang="fr-FR" sz="2400" dirty="0">
              <a:latin typeface="Simplified Arabic" pitchFamily="18" charset="-78"/>
              <a:cs typeface="Simplified Arabic" pitchFamily="18" charset="-78"/>
            </a:endParaRPr>
          </a:p>
          <a:p>
            <a:pPr algn="just" rtl="1">
              <a:buNone/>
            </a:pPr>
            <a:r>
              <a:rPr lang="ar-SA" sz="2400" b="1"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إن عملية تنمية المجتمع المحلي الناجحة هي التي تحدد وتعد برامجها على أساس التخطيط العلمي الواعي الهادف إلى إشباع الاحتياجات الأساسية للسكان، ولهذا يجب أن تكون التنمية المحلية ذات أهداف متنوعة بتنوع الاحتياجات، ويمكن إجمال أهداف تنمية المجتمع المحلي على النحو التالي: </a:t>
            </a:r>
            <a:endParaRPr lang="fr-FR" sz="2400" dirty="0">
              <a:latin typeface="Simplified Arabic" pitchFamily="18" charset="-78"/>
              <a:cs typeface="Simplified Arabic" pitchFamily="18" charset="-78"/>
            </a:endParaRPr>
          </a:p>
          <a:p>
            <a:pPr algn="just" rtl="1">
              <a:buNone/>
            </a:pPr>
            <a:r>
              <a:rPr lang="fr-FR" sz="2400" dirty="0">
                <a:latin typeface="Simplified Arabic" pitchFamily="18" charset="-78"/>
                <a:cs typeface="Simplified Arabic" pitchFamily="18" charset="-78"/>
              </a:rPr>
              <a:t>-1  </a:t>
            </a:r>
            <a:r>
              <a:rPr lang="ar-SA" sz="2400" dirty="0">
                <a:latin typeface="Simplified Arabic" pitchFamily="18" charset="-78"/>
                <a:cs typeface="Simplified Arabic" pitchFamily="18" charset="-78"/>
              </a:rPr>
              <a:t>تحسين ظروف حياة المواطنين من خلال تطوير مراكز الحياة وترقية نوعية    الخدمات</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-2  </a:t>
            </a:r>
            <a:r>
              <a:rPr lang="ar-SA" sz="2400" dirty="0">
                <a:latin typeface="Simplified Arabic" pitchFamily="18" charset="-78"/>
                <a:cs typeface="Simplified Arabic" pitchFamily="18" charset="-78"/>
              </a:rPr>
              <a:t>محاربة الفقر والإقصاء والفوارق الاجتماعية، ودعم الفئات المهشمة ودمجها في</a:t>
            </a:r>
            <a:r>
              <a:rPr lang="ar-DZ"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المجتمع</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-3  </a:t>
            </a:r>
            <a:r>
              <a:rPr lang="ar-SA" sz="2400" dirty="0">
                <a:latin typeface="Simplified Arabic" pitchFamily="18" charset="-78"/>
                <a:cs typeface="Simplified Arabic" pitchFamily="18" charset="-78"/>
              </a:rPr>
              <a:t>التخفيف من الفوارق التنموية بين الولايات والبلديات وداخل الإقليم الواحد</a:t>
            </a:r>
            <a:r>
              <a:rPr lang="fr-FR"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just" rtl="1">
              <a:buNone/>
            </a:pPr>
            <a:r>
              <a:rPr lang="fr-FR" sz="2400" dirty="0">
                <a:latin typeface="Simplified Arabic" pitchFamily="18" charset="-78"/>
                <a:cs typeface="Simplified Arabic" pitchFamily="18" charset="-78"/>
              </a:rPr>
              <a:t>4  </a:t>
            </a:r>
            <a:r>
              <a:rPr lang="ar-DZ" sz="2400" dirty="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حشد </a:t>
            </a:r>
            <a:r>
              <a:rPr lang="ar-SA" sz="2400" dirty="0">
                <a:latin typeface="Simplified Arabic" pitchFamily="18" charset="-78"/>
                <a:cs typeface="Simplified Arabic" pitchFamily="18" charset="-78"/>
              </a:rPr>
              <a:t>الموارد البشرية والطبيعية اللازمة لإتمام عملية التنمية، وترشيد استعمال   تلك الموارد</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-5 </a:t>
            </a:r>
            <a:r>
              <a:rPr lang="ar-SA" sz="2400" dirty="0">
                <a:latin typeface="Simplified Arabic" pitchFamily="18" charset="-78"/>
                <a:cs typeface="Simplified Arabic" pitchFamily="18" charset="-78"/>
              </a:rPr>
              <a:t>دعم الأنشطة الاقتصادية المنتجة للثروات(صناعية، زراعية، خدمات)، وتشجيع إنشاء المقاولات الصغيرة والمتوسطة للإنتاج</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-6 </a:t>
            </a:r>
            <a:r>
              <a:rPr lang="ar-SA" sz="2400" dirty="0">
                <a:latin typeface="Simplified Arabic" pitchFamily="18" charset="-78"/>
                <a:cs typeface="Simplified Arabic" pitchFamily="18" charset="-78"/>
              </a:rPr>
              <a:t>إدخال الوسائل التكنولوجية الحديثة في مختلف الميادين الإنتاجية والخدمة</a:t>
            </a:r>
            <a:r>
              <a:rPr lang="fr-FR" sz="2400" dirty="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5"/>
            <a:ext cx="8229600" cy="1785950"/>
          </a:xfrm>
        </p:spPr>
        <p:style>
          <a:lnRef idx="3">
            <a:schemeClr val="lt1"/>
          </a:lnRef>
          <a:fillRef idx="1">
            <a:schemeClr val="accent6"/>
          </a:fillRef>
          <a:effectRef idx="1">
            <a:schemeClr val="accent6"/>
          </a:effectRef>
          <a:fontRef idx="minor">
            <a:schemeClr val="lt1"/>
          </a:fontRef>
        </p:style>
        <p:txBody>
          <a:bodyPr>
            <a:normAutofit/>
          </a:bodyPr>
          <a:lstStyle/>
          <a:p>
            <a:pPr algn="just" rtl="1">
              <a:buNone/>
            </a:pPr>
            <a:r>
              <a:rPr lang="fr-FR" sz="2400" dirty="0">
                <a:latin typeface="Simplified Arabic" pitchFamily="18" charset="-78"/>
                <a:cs typeface="Simplified Arabic" pitchFamily="18" charset="-78"/>
              </a:rPr>
              <a:t>7 </a:t>
            </a:r>
            <a:r>
              <a:rPr lang="ar-SA" sz="2400" dirty="0">
                <a:latin typeface="Simplified Arabic" pitchFamily="18" charset="-78"/>
                <a:cs typeface="Simplified Arabic" pitchFamily="18" charset="-78"/>
              </a:rPr>
              <a:t>إشراك المواطنين في تحديد احتياجاتهم، وتنسيق المشاريع والبرامج والأعمال المراد القيام بها</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-8 </a:t>
            </a:r>
            <a:r>
              <a:rPr lang="ar-SA" sz="2400" dirty="0">
                <a:latin typeface="Simplified Arabic" pitchFamily="18" charset="-78"/>
                <a:cs typeface="Simplified Arabic" pitchFamily="18" charset="-78"/>
              </a:rPr>
              <a:t>ضمان العدالة في الاستفادة من المرافق والخدمات الأساسية</a:t>
            </a:r>
            <a:r>
              <a:rPr lang="fr-FR" sz="2400" dirty="0">
                <a:latin typeface="Simplified Arabic" pitchFamily="18" charset="-78"/>
                <a:cs typeface="Simplified Arabic" pitchFamily="18" charset="-78"/>
              </a:rPr>
              <a:t>.</a:t>
            </a: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428604"/>
            <a:ext cx="8229600" cy="6072230"/>
          </a:xfrm>
        </p:spPr>
        <p:style>
          <a:lnRef idx="3">
            <a:schemeClr val="lt1"/>
          </a:lnRef>
          <a:fillRef idx="1">
            <a:schemeClr val="accent6"/>
          </a:fillRef>
          <a:effectRef idx="1">
            <a:schemeClr val="accent6"/>
          </a:effectRef>
          <a:fontRef idx="minor">
            <a:schemeClr val="lt1"/>
          </a:fontRef>
        </p:style>
        <p:txBody>
          <a:bodyPr>
            <a:noAutofit/>
          </a:bodyPr>
          <a:lstStyle/>
          <a:p>
            <a:pPr algn="just" rtl="1">
              <a:buNone/>
            </a:pPr>
            <a:r>
              <a:rPr lang="ar-SA" sz="2400" b="1" dirty="0">
                <a:latin typeface="Simplified Arabic" pitchFamily="18" charset="-78"/>
                <a:cs typeface="Simplified Arabic" pitchFamily="18" charset="-78"/>
              </a:rPr>
              <a:t>ثالثا: معوقات تنمية المجتمع المحلي</a:t>
            </a:r>
            <a:r>
              <a:rPr lang="fr-FR" sz="2400" b="1" dirty="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هناك معوقات متنوعة ومتباينة عند عملية تنمية المجتمع المحلي نستطيع تبويبها وإيجازها على النحو التالي: </a:t>
            </a:r>
            <a:endParaRPr lang="fr-FR" sz="2400" dirty="0">
              <a:latin typeface="Simplified Arabic" pitchFamily="18" charset="-78"/>
              <a:cs typeface="Simplified Arabic" pitchFamily="18" charset="-78"/>
            </a:endParaRPr>
          </a:p>
          <a:p>
            <a:pPr algn="just" rtl="1">
              <a:buNone/>
            </a:pPr>
            <a:r>
              <a:rPr lang="fr-FR" sz="2400" dirty="0">
                <a:latin typeface="Simplified Arabic" pitchFamily="18" charset="-78"/>
                <a:cs typeface="Simplified Arabic" pitchFamily="18" charset="-78"/>
              </a:rPr>
              <a:t>-1 </a:t>
            </a:r>
            <a:r>
              <a:rPr lang="ar-SA" sz="2400" b="1" dirty="0">
                <a:latin typeface="Simplified Arabic" pitchFamily="18" charset="-78"/>
                <a:cs typeface="Simplified Arabic" pitchFamily="18" charset="-78"/>
              </a:rPr>
              <a:t>المعوقات </a:t>
            </a:r>
            <a:r>
              <a:rPr lang="ar-SA" sz="2400" b="1" dirty="0" err="1">
                <a:latin typeface="Simplified Arabic" pitchFamily="18" charset="-78"/>
                <a:cs typeface="Simplified Arabic" pitchFamily="18" charset="-78"/>
              </a:rPr>
              <a:t>الديموغرافية</a:t>
            </a:r>
            <a:r>
              <a:rPr lang="fr-FR" sz="2400" b="1"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وتنحصر في الجوانب التالية</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حجم وعدد السكان</a:t>
            </a:r>
            <a:r>
              <a:rPr lang="fr-FR" sz="2400"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وتمثل الزيادة في حجم السكان تحدي مهم لجهود التنمية المحلية، مما يتطلب الزيادة في الإنتاج القومي والدخل والموازنات التطويرية والتنموية على مستوى وطني ومحلي</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تركيب السكان: من حيث ارتفاع معدلات المواليد وما تترتب عليه من انخفاض في معدلات دخل الفرد من الدخل القومي العام، وزيادة أعباء الدولة ومسئولياتها على توفير الخدمات الإنسانية الأساسية</a:t>
            </a:r>
            <a:r>
              <a:rPr lang="fr-FR" sz="2400" dirty="0">
                <a:latin typeface="Simplified Arabic" pitchFamily="18" charset="-78"/>
                <a:cs typeface="Simplified Arabic" pitchFamily="18" charset="-78"/>
              </a:rPr>
              <a:t>.</a:t>
            </a:r>
          </a:p>
          <a:p>
            <a:pPr algn="just" rtl="1">
              <a:buNone/>
            </a:pPr>
            <a:r>
              <a:rPr lang="fr-FR" sz="2400" dirty="0">
                <a:latin typeface="Simplified Arabic" pitchFamily="18" charset="-78"/>
                <a:cs typeface="Simplified Arabic" pitchFamily="18" charset="-78"/>
              </a:rPr>
              <a:t>-2 </a:t>
            </a:r>
            <a:r>
              <a:rPr lang="ar-SA" sz="2400" b="1" dirty="0">
                <a:latin typeface="Simplified Arabic" pitchFamily="18" charset="-78"/>
                <a:cs typeface="Simplified Arabic" pitchFamily="18" charset="-78"/>
              </a:rPr>
              <a:t>المعوقات الاقتصادية</a:t>
            </a:r>
            <a:r>
              <a:rPr lang="fr-FR" sz="2400" b="1" dirty="0">
                <a:latin typeface="Simplified Arabic" pitchFamily="18" charset="-78"/>
                <a:cs typeface="Simplified Arabic" pitchFamily="18" charset="-78"/>
              </a:rPr>
              <a:t>: </a:t>
            </a:r>
            <a:r>
              <a:rPr lang="ar-SA" sz="2400" dirty="0">
                <a:latin typeface="Simplified Arabic" pitchFamily="18" charset="-78"/>
                <a:cs typeface="Simplified Arabic" pitchFamily="18" charset="-78"/>
              </a:rPr>
              <a:t>وتتركز في المجالات التالية</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قلة ومحدودية وصعوبة الوصول إلى الموارد الطبيعية، وقلة الموارد المالية والفنية، وضعف الموارد البشرية لكثير من الهيئات المحلية</a:t>
            </a:r>
            <a:r>
              <a:rPr lang="fr-FR" sz="2400" dirty="0">
                <a:latin typeface="Simplified Arabic" pitchFamily="18" charset="-78"/>
                <a:cs typeface="Simplified Arabic" pitchFamily="18" charset="-78"/>
              </a:rPr>
              <a:t>.</a:t>
            </a:r>
          </a:p>
          <a:p>
            <a:pPr algn="just" rtl="1">
              <a:buNone/>
            </a:pPr>
            <a:r>
              <a:rPr lang="ar-SA" sz="2400" dirty="0">
                <a:latin typeface="Simplified Arabic" pitchFamily="18" charset="-78"/>
                <a:cs typeface="Simplified Arabic" pitchFamily="18" charset="-78"/>
              </a:rPr>
              <a:t>- عدم كفاية الهياكل والأطر والتنظيمات القاعدية المجتمعية المساعدة على التنمية. </a:t>
            </a:r>
            <a:endParaRPr lang="fr-FR" sz="2400" dirty="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1794</Words>
  <Application>Microsoft Office PowerPoint</Application>
  <PresentationFormat>Affichage à l'écran (4:3)</PresentationFormat>
  <Paragraphs>74</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المحاضرة الرابعة: تنمية المجتمع المحلي أد. بومدين طاشمة</vt:lpstr>
      <vt:lpstr>Diapositive 2</vt:lpstr>
      <vt:lpstr>أولا: تعريف مفهوم تنمية المجتمع المحلي</vt:lpstr>
      <vt:lpstr>Diapositive 4</vt:lpstr>
      <vt:lpstr>ثانيا: مبادئ وأهداف تنمية المجتمع المحلي</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الرابعة: تنمية المجتمع المحلي أد. بومدين طاشمة</dc:title>
  <dc:creator>dell</dc:creator>
  <cp:lastModifiedBy>dell</cp:lastModifiedBy>
  <cp:revision>7</cp:revision>
  <dcterms:created xsi:type="dcterms:W3CDTF">2020-12-10T08:27:18Z</dcterms:created>
  <dcterms:modified xsi:type="dcterms:W3CDTF">2020-12-10T09:27:42Z</dcterms:modified>
</cp:coreProperties>
</file>