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78" r:id="rId2"/>
    <p:sldId id="277" r:id="rId3"/>
    <p:sldId id="257" r:id="rId4"/>
    <p:sldId id="256" r:id="rId5"/>
    <p:sldId id="258" r:id="rId6"/>
    <p:sldId id="259" r:id="rId7"/>
    <p:sldId id="260" r:id="rId8"/>
    <p:sldId id="261" r:id="rId9"/>
    <p:sldId id="262" r:id="rId10"/>
    <p:sldId id="263" r:id="rId11"/>
    <p:sldId id="264" r:id="rId12"/>
    <p:sldId id="265" r:id="rId13"/>
    <p:sldId id="266" r:id="rId14"/>
    <p:sldId id="267" r:id="rId15"/>
    <p:sldId id="269" r:id="rId16"/>
    <p:sldId id="270" r:id="rId17"/>
    <p:sldId id="271" r:id="rId18"/>
    <p:sldId id="272" r:id="rId19"/>
    <p:sldId id="273" r:id="rId20"/>
    <p:sldId id="274" r:id="rId21"/>
    <p:sldId id="275" r:id="rId22"/>
    <p:sldId id="276"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109" autoAdjust="0"/>
  </p:normalViewPr>
  <p:slideViewPr>
    <p:cSldViewPr snapToGrid="0">
      <p:cViewPr varScale="1">
        <p:scale>
          <a:sx n="57" d="100"/>
          <a:sy n="57" d="100"/>
        </p:scale>
        <p:origin x="101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1D0D08-5D3B-4FB9-8A78-807C31FE0956}" type="datetimeFigureOut">
              <a:rPr lang="fr-FR" smtClean="0"/>
              <a:t>15/10/2023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685ACF-0588-43F8-BF9D-F63C49D29A5E}" type="slidenum">
              <a:rPr lang="fr-FR" smtClean="0"/>
              <a:t>‹N°›</a:t>
            </a:fld>
            <a:endParaRPr lang="fr-FR"/>
          </a:p>
        </p:txBody>
      </p:sp>
    </p:spTree>
    <p:extLst>
      <p:ext uri="{BB962C8B-B14F-4D97-AF65-F5344CB8AC3E}">
        <p14:creationId xmlns:p14="http://schemas.microsoft.com/office/powerpoint/2010/main" val="2644136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Documentation: collecter et analyser les informations</a:t>
            </a:r>
          </a:p>
        </p:txBody>
      </p:sp>
      <p:sp>
        <p:nvSpPr>
          <p:cNvPr id="4" name="Espace réservé du numéro de diapositive 3"/>
          <p:cNvSpPr>
            <a:spLocks noGrp="1"/>
          </p:cNvSpPr>
          <p:nvPr>
            <p:ph type="sldNum" sz="quarter" idx="5"/>
          </p:nvPr>
        </p:nvSpPr>
        <p:spPr/>
        <p:txBody>
          <a:bodyPr/>
          <a:lstStyle/>
          <a:p>
            <a:fld id="{B9685ACF-0588-43F8-BF9D-F63C49D29A5E}" type="slidenum">
              <a:rPr lang="fr-FR" smtClean="0"/>
              <a:t>2</a:t>
            </a:fld>
            <a:endParaRPr lang="fr-FR"/>
          </a:p>
        </p:txBody>
      </p:sp>
    </p:spTree>
    <p:extLst>
      <p:ext uri="{BB962C8B-B14F-4D97-AF65-F5344CB8AC3E}">
        <p14:creationId xmlns:p14="http://schemas.microsoft.com/office/powerpoint/2010/main" val="12540601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9685ACF-0588-43F8-BF9D-F63C49D29A5E}" type="slidenum">
              <a:rPr lang="fr-FR" smtClean="0"/>
              <a:t>21</a:t>
            </a:fld>
            <a:endParaRPr lang="fr-FR"/>
          </a:p>
        </p:txBody>
      </p:sp>
    </p:spTree>
    <p:extLst>
      <p:ext uri="{BB962C8B-B14F-4D97-AF65-F5344CB8AC3E}">
        <p14:creationId xmlns:p14="http://schemas.microsoft.com/office/powerpoint/2010/main" val="20018537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9685ACF-0588-43F8-BF9D-F63C49D29A5E}" type="slidenum">
              <a:rPr lang="fr-FR" smtClean="0"/>
              <a:t>22</a:t>
            </a:fld>
            <a:endParaRPr lang="fr-FR"/>
          </a:p>
        </p:txBody>
      </p:sp>
    </p:spTree>
    <p:extLst>
      <p:ext uri="{BB962C8B-B14F-4D97-AF65-F5344CB8AC3E}">
        <p14:creationId xmlns:p14="http://schemas.microsoft.com/office/powerpoint/2010/main" val="797512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Intonation: c’est le mouvement mélodique de la voix, caractérisé par des variations de hauteur. Comme en musique (notes différentes)</a:t>
            </a:r>
          </a:p>
        </p:txBody>
      </p:sp>
      <p:sp>
        <p:nvSpPr>
          <p:cNvPr id="4" name="Espace réservé du numéro de diapositive 3"/>
          <p:cNvSpPr>
            <a:spLocks noGrp="1"/>
          </p:cNvSpPr>
          <p:nvPr>
            <p:ph type="sldNum" sz="quarter" idx="5"/>
          </p:nvPr>
        </p:nvSpPr>
        <p:spPr/>
        <p:txBody>
          <a:bodyPr/>
          <a:lstStyle/>
          <a:p>
            <a:fld id="{B9685ACF-0588-43F8-BF9D-F63C49D29A5E}" type="slidenum">
              <a:rPr lang="fr-FR" smtClean="0"/>
              <a:t>7</a:t>
            </a:fld>
            <a:endParaRPr lang="fr-FR"/>
          </a:p>
        </p:txBody>
      </p:sp>
    </p:spTree>
    <p:extLst>
      <p:ext uri="{BB962C8B-B14F-4D97-AF65-F5344CB8AC3E}">
        <p14:creationId xmlns:p14="http://schemas.microsoft.com/office/powerpoint/2010/main" val="868755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9685ACF-0588-43F8-BF9D-F63C49D29A5E}" type="slidenum">
              <a:rPr lang="fr-FR" smtClean="0"/>
              <a:t>10</a:t>
            </a:fld>
            <a:endParaRPr lang="fr-FR"/>
          </a:p>
        </p:txBody>
      </p:sp>
    </p:spTree>
    <p:extLst>
      <p:ext uri="{BB962C8B-B14F-4D97-AF65-F5344CB8AC3E}">
        <p14:creationId xmlns:p14="http://schemas.microsoft.com/office/powerpoint/2010/main" val="14654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9685ACF-0588-43F8-BF9D-F63C49D29A5E}" type="slidenum">
              <a:rPr lang="fr-FR" smtClean="0"/>
              <a:t>12</a:t>
            </a:fld>
            <a:endParaRPr lang="fr-FR"/>
          </a:p>
        </p:txBody>
      </p:sp>
    </p:spTree>
    <p:extLst>
      <p:ext uri="{BB962C8B-B14F-4D97-AF65-F5344CB8AC3E}">
        <p14:creationId xmlns:p14="http://schemas.microsoft.com/office/powerpoint/2010/main" val="2877381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i="0" kern="1200" dirty="0">
                <a:solidFill>
                  <a:schemeClr val="tx1"/>
                </a:solidFill>
                <a:effectLst/>
                <a:latin typeface="+mn-lt"/>
                <a:ea typeface="+mn-ea"/>
                <a:cs typeface="+mn-cs"/>
              </a:rPr>
              <a:t>Il n’y aura pas d’élision avec l’adjectif démonstratif "CE" lorsque celui-ci se trouve devant une proposition relative ou quand CE n’est pas sujet.</a:t>
            </a:r>
          </a:p>
          <a:p>
            <a:endParaRPr lang="fr-FR" sz="1200" b="1" i="0" kern="1200" dirty="0">
              <a:solidFill>
                <a:schemeClr val="tx1"/>
              </a:solidFill>
              <a:effectLst/>
              <a:latin typeface="+mn-lt"/>
              <a:ea typeface="+mn-ea"/>
              <a:cs typeface="+mn-cs"/>
            </a:endParaRPr>
          </a:p>
          <a:p>
            <a:r>
              <a:rPr lang="fr-FR" sz="1200" b="1" i="0" kern="1200" dirty="0">
                <a:solidFill>
                  <a:schemeClr val="tx1"/>
                </a:solidFill>
                <a:effectLst/>
                <a:latin typeface="+mn-lt"/>
                <a:ea typeface="+mn-ea"/>
                <a:cs typeface="+mn-cs"/>
              </a:rPr>
              <a:t>C’est la nuit</a:t>
            </a:r>
            <a:endParaRPr lang="fr-FR" dirty="0"/>
          </a:p>
        </p:txBody>
      </p:sp>
      <p:sp>
        <p:nvSpPr>
          <p:cNvPr id="4" name="Espace réservé du numéro de diapositive 3"/>
          <p:cNvSpPr>
            <a:spLocks noGrp="1"/>
          </p:cNvSpPr>
          <p:nvPr>
            <p:ph type="sldNum" sz="quarter" idx="5"/>
          </p:nvPr>
        </p:nvSpPr>
        <p:spPr/>
        <p:txBody>
          <a:bodyPr/>
          <a:lstStyle/>
          <a:p>
            <a:fld id="{B9685ACF-0588-43F8-BF9D-F63C49D29A5E}" type="slidenum">
              <a:rPr lang="fr-FR" smtClean="0"/>
              <a:t>14</a:t>
            </a:fld>
            <a:endParaRPr lang="fr-FR"/>
          </a:p>
        </p:txBody>
      </p:sp>
    </p:spTree>
    <p:extLst>
      <p:ext uri="{BB962C8B-B14F-4D97-AF65-F5344CB8AC3E}">
        <p14:creationId xmlns:p14="http://schemas.microsoft.com/office/powerpoint/2010/main" val="583805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Les prépositions: à, dans,  par, pour, en, vers,  avec…</a:t>
            </a:r>
          </a:p>
          <a:p>
            <a:endParaRPr lang="fr-FR" dirty="0"/>
          </a:p>
        </p:txBody>
      </p:sp>
      <p:sp>
        <p:nvSpPr>
          <p:cNvPr id="4" name="Espace réservé du numéro de diapositive 3"/>
          <p:cNvSpPr>
            <a:spLocks noGrp="1"/>
          </p:cNvSpPr>
          <p:nvPr>
            <p:ph type="sldNum" sz="quarter" idx="5"/>
          </p:nvPr>
        </p:nvSpPr>
        <p:spPr/>
        <p:txBody>
          <a:bodyPr/>
          <a:lstStyle/>
          <a:p>
            <a:fld id="{B9685ACF-0588-43F8-BF9D-F63C49D29A5E}" type="slidenum">
              <a:rPr lang="fr-FR" smtClean="0"/>
              <a:t>15</a:t>
            </a:fld>
            <a:endParaRPr lang="fr-FR"/>
          </a:p>
        </p:txBody>
      </p:sp>
    </p:spTree>
    <p:extLst>
      <p:ext uri="{BB962C8B-B14F-4D97-AF65-F5344CB8AC3E}">
        <p14:creationId xmlns:p14="http://schemas.microsoft.com/office/powerpoint/2010/main" val="8617669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Principales ou principaux</a:t>
            </a:r>
          </a:p>
        </p:txBody>
      </p:sp>
      <p:sp>
        <p:nvSpPr>
          <p:cNvPr id="4" name="Espace réservé du numéro de diapositive 3"/>
          <p:cNvSpPr>
            <a:spLocks noGrp="1"/>
          </p:cNvSpPr>
          <p:nvPr>
            <p:ph type="sldNum" sz="quarter" idx="5"/>
          </p:nvPr>
        </p:nvSpPr>
        <p:spPr/>
        <p:txBody>
          <a:bodyPr/>
          <a:lstStyle/>
          <a:p>
            <a:fld id="{B9685ACF-0588-43F8-BF9D-F63C49D29A5E}" type="slidenum">
              <a:rPr lang="fr-FR" smtClean="0"/>
              <a:t>16</a:t>
            </a:fld>
            <a:endParaRPr lang="fr-FR"/>
          </a:p>
        </p:txBody>
      </p:sp>
    </p:spTree>
    <p:extLst>
      <p:ext uri="{BB962C8B-B14F-4D97-AF65-F5344CB8AC3E}">
        <p14:creationId xmlns:p14="http://schemas.microsoft.com/office/powerpoint/2010/main" val="41686291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Nouveau-nées (adj a valeur adverbiale</a:t>
            </a:r>
          </a:p>
        </p:txBody>
      </p:sp>
      <p:sp>
        <p:nvSpPr>
          <p:cNvPr id="4" name="Espace réservé du numéro de diapositive 3"/>
          <p:cNvSpPr>
            <a:spLocks noGrp="1"/>
          </p:cNvSpPr>
          <p:nvPr>
            <p:ph type="sldNum" sz="quarter" idx="5"/>
          </p:nvPr>
        </p:nvSpPr>
        <p:spPr/>
        <p:txBody>
          <a:bodyPr/>
          <a:lstStyle/>
          <a:p>
            <a:fld id="{B9685ACF-0588-43F8-BF9D-F63C49D29A5E}" type="slidenum">
              <a:rPr lang="fr-FR" smtClean="0"/>
              <a:t>17</a:t>
            </a:fld>
            <a:endParaRPr lang="fr-FR"/>
          </a:p>
        </p:txBody>
      </p:sp>
    </p:spTree>
    <p:extLst>
      <p:ext uri="{BB962C8B-B14F-4D97-AF65-F5344CB8AC3E}">
        <p14:creationId xmlns:p14="http://schemas.microsoft.com/office/powerpoint/2010/main" val="2856790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Se lever, s’habiller, se doucher, se promener,…</a:t>
            </a:r>
          </a:p>
        </p:txBody>
      </p:sp>
      <p:sp>
        <p:nvSpPr>
          <p:cNvPr id="4" name="Espace réservé du numéro de diapositive 3"/>
          <p:cNvSpPr>
            <a:spLocks noGrp="1"/>
          </p:cNvSpPr>
          <p:nvPr>
            <p:ph type="sldNum" sz="quarter" idx="5"/>
          </p:nvPr>
        </p:nvSpPr>
        <p:spPr/>
        <p:txBody>
          <a:bodyPr/>
          <a:lstStyle/>
          <a:p>
            <a:fld id="{B9685ACF-0588-43F8-BF9D-F63C49D29A5E}" type="slidenum">
              <a:rPr lang="fr-FR" smtClean="0"/>
              <a:t>20</a:t>
            </a:fld>
            <a:endParaRPr lang="fr-FR"/>
          </a:p>
        </p:txBody>
      </p:sp>
    </p:spTree>
    <p:extLst>
      <p:ext uri="{BB962C8B-B14F-4D97-AF65-F5344CB8AC3E}">
        <p14:creationId xmlns:p14="http://schemas.microsoft.com/office/powerpoint/2010/main" val="8168494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A956AB-4F36-4FBC-B713-B3E43DCA586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2D13304-4976-4741-ADAD-29F4883597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75E694C-4F33-4473-B75F-754BAC0E0F59}"/>
              </a:ext>
            </a:extLst>
          </p:cNvPr>
          <p:cNvSpPr>
            <a:spLocks noGrp="1"/>
          </p:cNvSpPr>
          <p:nvPr>
            <p:ph type="dt" sz="half" idx="10"/>
          </p:nvPr>
        </p:nvSpPr>
        <p:spPr/>
        <p:txBody>
          <a:bodyPr/>
          <a:lstStyle/>
          <a:p>
            <a:fld id="{83E85804-0506-4F0D-A1FB-C41C99D8BB49}" type="datetimeFigureOut">
              <a:rPr lang="fr-FR" smtClean="0"/>
              <a:t>15/10/2023</a:t>
            </a:fld>
            <a:endParaRPr lang="fr-FR"/>
          </a:p>
        </p:txBody>
      </p:sp>
      <p:sp>
        <p:nvSpPr>
          <p:cNvPr id="5" name="Espace réservé du pied de page 4">
            <a:extLst>
              <a:ext uri="{FF2B5EF4-FFF2-40B4-BE49-F238E27FC236}">
                <a16:creationId xmlns:a16="http://schemas.microsoft.com/office/drawing/2014/main" id="{57CF1F58-CEDA-4136-A1CA-D4CE62619DB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C72BBB3-4064-4990-8F1B-3F5E10E48EAC}"/>
              </a:ext>
            </a:extLst>
          </p:cNvPr>
          <p:cNvSpPr>
            <a:spLocks noGrp="1"/>
          </p:cNvSpPr>
          <p:nvPr>
            <p:ph type="sldNum" sz="quarter" idx="12"/>
          </p:nvPr>
        </p:nvSpPr>
        <p:spPr/>
        <p:txBody>
          <a:bodyPr/>
          <a:lstStyle/>
          <a:p>
            <a:fld id="{0500ACAA-C8A6-41A1-9C02-CAC8C4848937}" type="slidenum">
              <a:rPr lang="fr-FR" smtClean="0"/>
              <a:t>‹N°›</a:t>
            </a:fld>
            <a:endParaRPr lang="fr-FR"/>
          </a:p>
        </p:txBody>
      </p:sp>
    </p:spTree>
    <p:extLst>
      <p:ext uri="{BB962C8B-B14F-4D97-AF65-F5344CB8AC3E}">
        <p14:creationId xmlns:p14="http://schemas.microsoft.com/office/powerpoint/2010/main" val="425297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038EF9-1E4D-4113-B2C5-73FE5FC3DA0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C916346-CE40-43AC-B1D3-6859826D85E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B5A3B65-16E3-4227-BA65-CF73B79478E9}"/>
              </a:ext>
            </a:extLst>
          </p:cNvPr>
          <p:cNvSpPr>
            <a:spLocks noGrp="1"/>
          </p:cNvSpPr>
          <p:nvPr>
            <p:ph type="dt" sz="half" idx="10"/>
          </p:nvPr>
        </p:nvSpPr>
        <p:spPr/>
        <p:txBody>
          <a:bodyPr/>
          <a:lstStyle/>
          <a:p>
            <a:fld id="{83E85804-0506-4F0D-A1FB-C41C99D8BB49}" type="datetimeFigureOut">
              <a:rPr lang="fr-FR" smtClean="0"/>
              <a:t>15/10/2023</a:t>
            </a:fld>
            <a:endParaRPr lang="fr-FR"/>
          </a:p>
        </p:txBody>
      </p:sp>
      <p:sp>
        <p:nvSpPr>
          <p:cNvPr id="5" name="Espace réservé du pied de page 4">
            <a:extLst>
              <a:ext uri="{FF2B5EF4-FFF2-40B4-BE49-F238E27FC236}">
                <a16:creationId xmlns:a16="http://schemas.microsoft.com/office/drawing/2014/main" id="{79421635-A6D0-4613-8503-0E67061B314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70DDCAA-B421-4F1B-8C50-53BC6B52CD5E}"/>
              </a:ext>
            </a:extLst>
          </p:cNvPr>
          <p:cNvSpPr>
            <a:spLocks noGrp="1"/>
          </p:cNvSpPr>
          <p:nvPr>
            <p:ph type="sldNum" sz="quarter" idx="12"/>
          </p:nvPr>
        </p:nvSpPr>
        <p:spPr/>
        <p:txBody>
          <a:bodyPr/>
          <a:lstStyle/>
          <a:p>
            <a:fld id="{0500ACAA-C8A6-41A1-9C02-CAC8C4848937}" type="slidenum">
              <a:rPr lang="fr-FR" smtClean="0"/>
              <a:t>‹N°›</a:t>
            </a:fld>
            <a:endParaRPr lang="fr-FR"/>
          </a:p>
        </p:txBody>
      </p:sp>
    </p:spTree>
    <p:extLst>
      <p:ext uri="{BB962C8B-B14F-4D97-AF65-F5344CB8AC3E}">
        <p14:creationId xmlns:p14="http://schemas.microsoft.com/office/powerpoint/2010/main" val="1621158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827AF73-60FF-4A51-BC6B-029C87FE2EF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369FEAE2-DC60-4342-A24F-1636A60E49F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6B5231F-971D-4F4A-93B1-E81A8C39343B}"/>
              </a:ext>
            </a:extLst>
          </p:cNvPr>
          <p:cNvSpPr>
            <a:spLocks noGrp="1"/>
          </p:cNvSpPr>
          <p:nvPr>
            <p:ph type="dt" sz="half" idx="10"/>
          </p:nvPr>
        </p:nvSpPr>
        <p:spPr/>
        <p:txBody>
          <a:bodyPr/>
          <a:lstStyle/>
          <a:p>
            <a:fld id="{83E85804-0506-4F0D-A1FB-C41C99D8BB49}" type="datetimeFigureOut">
              <a:rPr lang="fr-FR" smtClean="0"/>
              <a:t>15/10/2023</a:t>
            </a:fld>
            <a:endParaRPr lang="fr-FR"/>
          </a:p>
        </p:txBody>
      </p:sp>
      <p:sp>
        <p:nvSpPr>
          <p:cNvPr id="5" name="Espace réservé du pied de page 4">
            <a:extLst>
              <a:ext uri="{FF2B5EF4-FFF2-40B4-BE49-F238E27FC236}">
                <a16:creationId xmlns:a16="http://schemas.microsoft.com/office/drawing/2014/main" id="{36054295-83FA-43BC-9A65-940A1D958FA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7C0FF59-CF17-47AB-B2F3-96626CA19E9D}"/>
              </a:ext>
            </a:extLst>
          </p:cNvPr>
          <p:cNvSpPr>
            <a:spLocks noGrp="1"/>
          </p:cNvSpPr>
          <p:nvPr>
            <p:ph type="sldNum" sz="quarter" idx="12"/>
          </p:nvPr>
        </p:nvSpPr>
        <p:spPr/>
        <p:txBody>
          <a:bodyPr/>
          <a:lstStyle/>
          <a:p>
            <a:fld id="{0500ACAA-C8A6-41A1-9C02-CAC8C4848937}" type="slidenum">
              <a:rPr lang="fr-FR" smtClean="0"/>
              <a:t>‹N°›</a:t>
            </a:fld>
            <a:endParaRPr lang="fr-FR"/>
          </a:p>
        </p:txBody>
      </p:sp>
    </p:spTree>
    <p:extLst>
      <p:ext uri="{BB962C8B-B14F-4D97-AF65-F5344CB8AC3E}">
        <p14:creationId xmlns:p14="http://schemas.microsoft.com/office/powerpoint/2010/main" val="1324488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358839-46B1-470F-9B7A-5D4F6740CCF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E4A0025-D4B1-4B42-91B9-D749E06A855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18129F1-8165-43B9-B7ED-5A792B7C4656}"/>
              </a:ext>
            </a:extLst>
          </p:cNvPr>
          <p:cNvSpPr>
            <a:spLocks noGrp="1"/>
          </p:cNvSpPr>
          <p:nvPr>
            <p:ph type="dt" sz="half" idx="10"/>
          </p:nvPr>
        </p:nvSpPr>
        <p:spPr/>
        <p:txBody>
          <a:bodyPr/>
          <a:lstStyle/>
          <a:p>
            <a:fld id="{83E85804-0506-4F0D-A1FB-C41C99D8BB49}" type="datetimeFigureOut">
              <a:rPr lang="fr-FR" smtClean="0"/>
              <a:t>15/10/2023</a:t>
            </a:fld>
            <a:endParaRPr lang="fr-FR"/>
          </a:p>
        </p:txBody>
      </p:sp>
      <p:sp>
        <p:nvSpPr>
          <p:cNvPr id="5" name="Espace réservé du pied de page 4">
            <a:extLst>
              <a:ext uri="{FF2B5EF4-FFF2-40B4-BE49-F238E27FC236}">
                <a16:creationId xmlns:a16="http://schemas.microsoft.com/office/drawing/2014/main" id="{7D52084A-3F1F-441C-BA46-5A12B1E1808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8500306-23D5-4B4E-9EC2-04E1029B83CC}"/>
              </a:ext>
            </a:extLst>
          </p:cNvPr>
          <p:cNvSpPr>
            <a:spLocks noGrp="1"/>
          </p:cNvSpPr>
          <p:nvPr>
            <p:ph type="sldNum" sz="quarter" idx="12"/>
          </p:nvPr>
        </p:nvSpPr>
        <p:spPr/>
        <p:txBody>
          <a:bodyPr/>
          <a:lstStyle/>
          <a:p>
            <a:fld id="{0500ACAA-C8A6-41A1-9C02-CAC8C4848937}" type="slidenum">
              <a:rPr lang="fr-FR" smtClean="0"/>
              <a:t>‹N°›</a:t>
            </a:fld>
            <a:endParaRPr lang="fr-FR"/>
          </a:p>
        </p:txBody>
      </p:sp>
    </p:spTree>
    <p:extLst>
      <p:ext uri="{BB962C8B-B14F-4D97-AF65-F5344CB8AC3E}">
        <p14:creationId xmlns:p14="http://schemas.microsoft.com/office/powerpoint/2010/main" val="3801938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13FE59-F17E-4DD0-9ED2-1146A8271CF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A656E88-1969-4D61-983B-4BB96E6673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3C283F3-5C65-4761-9EDF-3D9E0DBC5304}"/>
              </a:ext>
            </a:extLst>
          </p:cNvPr>
          <p:cNvSpPr>
            <a:spLocks noGrp="1"/>
          </p:cNvSpPr>
          <p:nvPr>
            <p:ph type="dt" sz="half" idx="10"/>
          </p:nvPr>
        </p:nvSpPr>
        <p:spPr/>
        <p:txBody>
          <a:bodyPr/>
          <a:lstStyle/>
          <a:p>
            <a:fld id="{83E85804-0506-4F0D-A1FB-C41C99D8BB49}" type="datetimeFigureOut">
              <a:rPr lang="fr-FR" smtClean="0"/>
              <a:t>15/10/2023</a:t>
            </a:fld>
            <a:endParaRPr lang="fr-FR"/>
          </a:p>
        </p:txBody>
      </p:sp>
      <p:sp>
        <p:nvSpPr>
          <p:cNvPr id="5" name="Espace réservé du pied de page 4">
            <a:extLst>
              <a:ext uri="{FF2B5EF4-FFF2-40B4-BE49-F238E27FC236}">
                <a16:creationId xmlns:a16="http://schemas.microsoft.com/office/drawing/2014/main" id="{3DB02958-4CD7-4CB3-A595-025FE17AE9C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4BC2932-A88B-433A-96F4-8DC7A1D371B8}"/>
              </a:ext>
            </a:extLst>
          </p:cNvPr>
          <p:cNvSpPr>
            <a:spLocks noGrp="1"/>
          </p:cNvSpPr>
          <p:nvPr>
            <p:ph type="sldNum" sz="quarter" idx="12"/>
          </p:nvPr>
        </p:nvSpPr>
        <p:spPr/>
        <p:txBody>
          <a:bodyPr/>
          <a:lstStyle/>
          <a:p>
            <a:fld id="{0500ACAA-C8A6-41A1-9C02-CAC8C4848937}" type="slidenum">
              <a:rPr lang="fr-FR" smtClean="0"/>
              <a:t>‹N°›</a:t>
            </a:fld>
            <a:endParaRPr lang="fr-FR"/>
          </a:p>
        </p:txBody>
      </p:sp>
    </p:spTree>
    <p:extLst>
      <p:ext uri="{BB962C8B-B14F-4D97-AF65-F5344CB8AC3E}">
        <p14:creationId xmlns:p14="http://schemas.microsoft.com/office/powerpoint/2010/main" val="1448042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AD18A2-83AD-4F3E-95F6-533A44D10B8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62441AD-06ED-4A82-8351-69A9A306BC3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936FE9D4-9C2B-4D04-B20C-39FDD7D3A44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05BE8A57-1537-4472-BCD7-F537CF3A04C5}"/>
              </a:ext>
            </a:extLst>
          </p:cNvPr>
          <p:cNvSpPr>
            <a:spLocks noGrp="1"/>
          </p:cNvSpPr>
          <p:nvPr>
            <p:ph type="dt" sz="half" idx="10"/>
          </p:nvPr>
        </p:nvSpPr>
        <p:spPr/>
        <p:txBody>
          <a:bodyPr/>
          <a:lstStyle/>
          <a:p>
            <a:fld id="{83E85804-0506-4F0D-A1FB-C41C99D8BB49}" type="datetimeFigureOut">
              <a:rPr lang="fr-FR" smtClean="0"/>
              <a:t>15/10/2023</a:t>
            </a:fld>
            <a:endParaRPr lang="fr-FR"/>
          </a:p>
        </p:txBody>
      </p:sp>
      <p:sp>
        <p:nvSpPr>
          <p:cNvPr id="6" name="Espace réservé du pied de page 5">
            <a:extLst>
              <a:ext uri="{FF2B5EF4-FFF2-40B4-BE49-F238E27FC236}">
                <a16:creationId xmlns:a16="http://schemas.microsoft.com/office/drawing/2014/main" id="{0BA35CC0-3A76-49FD-B7B1-212C41B6EC6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FA37EA9-E59E-49AB-8D36-5A6CEFBCAD4E}"/>
              </a:ext>
            </a:extLst>
          </p:cNvPr>
          <p:cNvSpPr>
            <a:spLocks noGrp="1"/>
          </p:cNvSpPr>
          <p:nvPr>
            <p:ph type="sldNum" sz="quarter" idx="12"/>
          </p:nvPr>
        </p:nvSpPr>
        <p:spPr/>
        <p:txBody>
          <a:bodyPr/>
          <a:lstStyle/>
          <a:p>
            <a:fld id="{0500ACAA-C8A6-41A1-9C02-CAC8C4848937}" type="slidenum">
              <a:rPr lang="fr-FR" smtClean="0"/>
              <a:t>‹N°›</a:t>
            </a:fld>
            <a:endParaRPr lang="fr-FR"/>
          </a:p>
        </p:txBody>
      </p:sp>
    </p:spTree>
    <p:extLst>
      <p:ext uri="{BB962C8B-B14F-4D97-AF65-F5344CB8AC3E}">
        <p14:creationId xmlns:p14="http://schemas.microsoft.com/office/powerpoint/2010/main" val="3732875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55DAF7-D834-4E65-8A76-82C67EA47DB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9CABE58-9315-4E41-AF29-11695D3E3B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448104E-4318-4DAF-A214-53B24C53B5D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A8BECB0-2DC7-4273-BEC7-2E9C9793BF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71D6360-7D6C-4F20-842A-95C95BAA531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27AA869-0FA8-4B84-BDEC-7A368C0B61FC}"/>
              </a:ext>
            </a:extLst>
          </p:cNvPr>
          <p:cNvSpPr>
            <a:spLocks noGrp="1"/>
          </p:cNvSpPr>
          <p:nvPr>
            <p:ph type="dt" sz="half" idx="10"/>
          </p:nvPr>
        </p:nvSpPr>
        <p:spPr/>
        <p:txBody>
          <a:bodyPr/>
          <a:lstStyle/>
          <a:p>
            <a:fld id="{83E85804-0506-4F0D-A1FB-C41C99D8BB49}" type="datetimeFigureOut">
              <a:rPr lang="fr-FR" smtClean="0"/>
              <a:t>15/10/2023</a:t>
            </a:fld>
            <a:endParaRPr lang="fr-FR"/>
          </a:p>
        </p:txBody>
      </p:sp>
      <p:sp>
        <p:nvSpPr>
          <p:cNvPr id="8" name="Espace réservé du pied de page 7">
            <a:extLst>
              <a:ext uri="{FF2B5EF4-FFF2-40B4-BE49-F238E27FC236}">
                <a16:creationId xmlns:a16="http://schemas.microsoft.com/office/drawing/2014/main" id="{45A2383B-5E6A-47CC-8E32-8D0274682667}"/>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782D12EF-FEDF-4472-AF70-974EC8A548E6}"/>
              </a:ext>
            </a:extLst>
          </p:cNvPr>
          <p:cNvSpPr>
            <a:spLocks noGrp="1"/>
          </p:cNvSpPr>
          <p:nvPr>
            <p:ph type="sldNum" sz="quarter" idx="12"/>
          </p:nvPr>
        </p:nvSpPr>
        <p:spPr/>
        <p:txBody>
          <a:bodyPr/>
          <a:lstStyle/>
          <a:p>
            <a:fld id="{0500ACAA-C8A6-41A1-9C02-CAC8C4848937}" type="slidenum">
              <a:rPr lang="fr-FR" smtClean="0"/>
              <a:t>‹N°›</a:t>
            </a:fld>
            <a:endParaRPr lang="fr-FR"/>
          </a:p>
        </p:txBody>
      </p:sp>
    </p:spTree>
    <p:extLst>
      <p:ext uri="{BB962C8B-B14F-4D97-AF65-F5344CB8AC3E}">
        <p14:creationId xmlns:p14="http://schemas.microsoft.com/office/powerpoint/2010/main" val="4022623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7DC5AA-97E8-42FF-B680-EC94DDE919C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3C93D35-DD2E-43F4-8355-597EBCCCCA5D}"/>
              </a:ext>
            </a:extLst>
          </p:cNvPr>
          <p:cNvSpPr>
            <a:spLocks noGrp="1"/>
          </p:cNvSpPr>
          <p:nvPr>
            <p:ph type="dt" sz="half" idx="10"/>
          </p:nvPr>
        </p:nvSpPr>
        <p:spPr/>
        <p:txBody>
          <a:bodyPr/>
          <a:lstStyle/>
          <a:p>
            <a:fld id="{83E85804-0506-4F0D-A1FB-C41C99D8BB49}" type="datetimeFigureOut">
              <a:rPr lang="fr-FR" smtClean="0"/>
              <a:t>15/10/2023</a:t>
            </a:fld>
            <a:endParaRPr lang="fr-FR"/>
          </a:p>
        </p:txBody>
      </p:sp>
      <p:sp>
        <p:nvSpPr>
          <p:cNvPr id="4" name="Espace réservé du pied de page 3">
            <a:extLst>
              <a:ext uri="{FF2B5EF4-FFF2-40B4-BE49-F238E27FC236}">
                <a16:creationId xmlns:a16="http://schemas.microsoft.com/office/drawing/2014/main" id="{31DF379E-DB5E-4198-A9B5-DCC7E6E0446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531068A-2FAA-49F9-A72C-6ED950FE1722}"/>
              </a:ext>
            </a:extLst>
          </p:cNvPr>
          <p:cNvSpPr>
            <a:spLocks noGrp="1"/>
          </p:cNvSpPr>
          <p:nvPr>
            <p:ph type="sldNum" sz="quarter" idx="12"/>
          </p:nvPr>
        </p:nvSpPr>
        <p:spPr/>
        <p:txBody>
          <a:bodyPr/>
          <a:lstStyle/>
          <a:p>
            <a:fld id="{0500ACAA-C8A6-41A1-9C02-CAC8C4848937}" type="slidenum">
              <a:rPr lang="fr-FR" smtClean="0"/>
              <a:t>‹N°›</a:t>
            </a:fld>
            <a:endParaRPr lang="fr-FR"/>
          </a:p>
        </p:txBody>
      </p:sp>
    </p:spTree>
    <p:extLst>
      <p:ext uri="{BB962C8B-B14F-4D97-AF65-F5344CB8AC3E}">
        <p14:creationId xmlns:p14="http://schemas.microsoft.com/office/powerpoint/2010/main" val="3730224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F2247F3-5DF1-4DA4-8EA4-E60E39A47EB6}"/>
              </a:ext>
            </a:extLst>
          </p:cNvPr>
          <p:cNvSpPr>
            <a:spLocks noGrp="1"/>
          </p:cNvSpPr>
          <p:nvPr>
            <p:ph type="dt" sz="half" idx="10"/>
          </p:nvPr>
        </p:nvSpPr>
        <p:spPr/>
        <p:txBody>
          <a:bodyPr/>
          <a:lstStyle/>
          <a:p>
            <a:fld id="{83E85804-0506-4F0D-A1FB-C41C99D8BB49}" type="datetimeFigureOut">
              <a:rPr lang="fr-FR" smtClean="0"/>
              <a:t>15/10/2023</a:t>
            </a:fld>
            <a:endParaRPr lang="fr-FR"/>
          </a:p>
        </p:txBody>
      </p:sp>
      <p:sp>
        <p:nvSpPr>
          <p:cNvPr id="3" name="Espace réservé du pied de page 2">
            <a:extLst>
              <a:ext uri="{FF2B5EF4-FFF2-40B4-BE49-F238E27FC236}">
                <a16:creationId xmlns:a16="http://schemas.microsoft.com/office/drawing/2014/main" id="{3F3035C1-0443-4898-B11E-7E625CBA84ED}"/>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B98EDF0-9D92-438A-A5E4-64E5F36C49B0}"/>
              </a:ext>
            </a:extLst>
          </p:cNvPr>
          <p:cNvSpPr>
            <a:spLocks noGrp="1"/>
          </p:cNvSpPr>
          <p:nvPr>
            <p:ph type="sldNum" sz="quarter" idx="12"/>
          </p:nvPr>
        </p:nvSpPr>
        <p:spPr/>
        <p:txBody>
          <a:bodyPr/>
          <a:lstStyle/>
          <a:p>
            <a:fld id="{0500ACAA-C8A6-41A1-9C02-CAC8C4848937}" type="slidenum">
              <a:rPr lang="fr-FR" smtClean="0"/>
              <a:t>‹N°›</a:t>
            </a:fld>
            <a:endParaRPr lang="fr-FR"/>
          </a:p>
        </p:txBody>
      </p:sp>
    </p:spTree>
    <p:extLst>
      <p:ext uri="{BB962C8B-B14F-4D97-AF65-F5344CB8AC3E}">
        <p14:creationId xmlns:p14="http://schemas.microsoft.com/office/powerpoint/2010/main" val="1970364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09636F-9BAB-4F0B-B3E7-BBEE2DF2CD2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6ED7AEE-7D78-4244-B0AD-40532F1817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0DD1AA2-A179-4034-8754-C56C7EF136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543443E-8668-4FB7-B26F-88108EA87499}"/>
              </a:ext>
            </a:extLst>
          </p:cNvPr>
          <p:cNvSpPr>
            <a:spLocks noGrp="1"/>
          </p:cNvSpPr>
          <p:nvPr>
            <p:ph type="dt" sz="half" idx="10"/>
          </p:nvPr>
        </p:nvSpPr>
        <p:spPr/>
        <p:txBody>
          <a:bodyPr/>
          <a:lstStyle/>
          <a:p>
            <a:fld id="{83E85804-0506-4F0D-A1FB-C41C99D8BB49}" type="datetimeFigureOut">
              <a:rPr lang="fr-FR" smtClean="0"/>
              <a:t>15/10/2023</a:t>
            </a:fld>
            <a:endParaRPr lang="fr-FR"/>
          </a:p>
        </p:txBody>
      </p:sp>
      <p:sp>
        <p:nvSpPr>
          <p:cNvPr id="6" name="Espace réservé du pied de page 5">
            <a:extLst>
              <a:ext uri="{FF2B5EF4-FFF2-40B4-BE49-F238E27FC236}">
                <a16:creationId xmlns:a16="http://schemas.microsoft.com/office/drawing/2014/main" id="{578D1813-99CD-4EAE-91E9-26E2892E8AC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E87A295-1CCB-49FE-8BFD-03E92F83B09A}"/>
              </a:ext>
            </a:extLst>
          </p:cNvPr>
          <p:cNvSpPr>
            <a:spLocks noGrp="1"/>
          </p:cNvSpPr>
          <p:nvPr>
            <p:ph type="sldNum" sz="quarter" idx="12"/>
          </p:nvPr>
        </p:nvSpPr>
        <p:spPr/>
        <p:txBody>
          <a:bodyPr/>
          <a:lstStyle/>
          <a:p>
            <a:fld id="{0500ACAA-C8A6-41A1-9C02-CAC8C4848937}" type="slidenum">
              <a:rPr lang="fr-FR" smtClean="0"/>
              <a:t>‹N°›</a:t>
            </a:fld>
            <a:endParaRPr lang="fr-FR"/>
          </a:p>
        </p:txBody>
      </p:sp>
    </p:spTree>
    <p:extLst>
      <p:ext uri="{BB962C8B-B14F-4D97-AF65-F5344CB8AC3E}">
        <p14:creationId xmlns:p14="http://schemas.microsoft.com/office/powerpoint/2010/main" val="3343637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1918AE-8F12-4079-AAE1-23084411949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481D8DA-27DD-4354-89D8-60535DFE2A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9C94884-9751-41EE-99CD-0F33D23C3E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A56047E-508B-40CC-AD17-F30C5365A271}"/>
              </a:ext>
            </a:extLst>
          </p:cNvPr>
          <p:cNvSpPr>
            <a:spLocks noGrp="1"/>
          </p:cNvSpPr>
          <p:nvPr>
            <p:ph type="dt" sz="half" idx="10"/>
          </p:nvPr>
        </p:nvSpPr>
        <p:spPr/>
        <p:txBody>
          <a:bodyPr/>
          <a:lstStyle/>
          <a:p>
            <a:fld id="{83E85804-0506-4F0D-A1FB-C41C99D8BB49}" type="datetimeFigureOut">
              <a:rPr lang="fr-FR" smtClean="0"/>
              <a:t>15/10/2023</a:t>
            </a:fld>
            <a:endParaRPr lang="fr-FR"/>
          </a:p>
        </p:txBody>
      </p:sp>
      <p:sp>
        <p:nvSpPr>
          <p:cNvPr id="6" name="Espace réservé du pied de page 5">
            <a:extLst>
              <a:ext uri="{FF2B5EF4-FFF2-40B4-BE49-F238E27FC236}">
                <a16:creationId xmlns:a16="http://schemas.microsoft.com/office/drawing/2014/main" id="{AF3822A8-E4DC-4065-9C8E-60AF6842846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77FAFDF-AF49-4C5F-98B8-D378670EC25E}"/>
              </a:ext>
            </a:extLst>
          </p:cNvPr>
          <p:cNvSpPr>
            <a:spLocks noGrp="1"/>
          </p:cNvSpPr>
          <p:nvPr>
            <p:ph type="sldNum" sz="quarter" idx="12"/>
          </p:nvPr>
        </p:nvSpPr>
        <p:spPr/>
        <p:txBody>
          <a:bodyPr/>
          <a:lstStyle/>
          <a:p>
            <a:fld id="{0500ACAA-C8A6-41A1-9C02-CAC8C4848937}" type="slidenum">
              <a:rPr lang="fr-FR" smtClean="0"/>
              <a:t>‹N°›</a:t>
            </a:fld>
            <a:endParaRPr lang="fr-FR"/>
          </a:p>
        </p:txBody>
      </p:sp>
    </p:spTree>
    <p:extLst>
      <p:ext uri="{BB962C8B-B14F-4D97-AF65-F5344CB8AC3E}">
        <p14:creationId xmlns:p14="http://schemas.microsoft.com/office/powerpoint/2010/main" val="1462660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6CE20FC-C6CF-4769-82E9-6C6CA929F6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25B0600-1DDB-4720-BD90-7E6EFF0383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ED932DF-1709-41D0-BE99-7199F4F1BD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E85804-0506-4F0D-A1FB-C41C99D8BB49}" type="datetimeFigureOut">
              <a:rPr lang="fr-FR" smtClean="0"/>
              <a:t>15/10/2023</a:t>
            </a:fld>
            <a:endParaRPr lang="fr-FR"/>
          </a:p>
        </p:txBody>
      </p:sp>
      <p:sp>
        <p:nvSpPr>
          <p:cNvPr id="5" name="Espace réservé du pied de page 4">
            <a:extLst>
              <a:ext uri="{FF2B5EF4-FFF2-40B4-BE49-F238E27FC236}">
                <a16:creationId xmlns:a16="http://schemas.microsoft.com/office/drawing/2014/main" id="{5582A333-55BB-450B-9AF0-342A05E4C5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A84827D-06C3-4ABE-BE9C-39C342FC7C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00ACAA-C8A6-41A1-9C02-CAC8C4848937}" type="slidenum">
              <a:rPr lang="fr-FR" smtClean="0"/>
              <a:t>‹N°›</a:t>
            </a:fld>
            <a:endParaRPr lang="fr-FR"/>
          </a:p>
        </p:txBody>
      </p:sp>
    </p:spTree>
    <p:extLst>
      <p:ext uri="{BB962C8B-B14F-4D97-AF65-F5344CB8AC3E}">
        <p14:creationId xmlns:p14="http://schemas.microsoft.com/office/powerpoint/2010/main" val="4008098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18ED93-1202-4D99-A861-C8F22B5EEFEC}"/>
              </a:ext>
            </a:extLst>
          </p:cNvPr>
          <p:cNvSpPr>
            <a:spLocks noGrp="1"/>
          </p:cNvSpPr>
          <p:nvPr>
            <p:ph type="title"/>
          </p:nvPr>
        </p:nvSpPr>
        <p:spPr>
          <a:xfrm>
            <a:off x="1066800" y="3246278"/>
            <a:ext cx="10515600" cy="1325563"/>
          </a:xfrm>
        </p:spPr>
        <p:txBody>
          <a:bodyPr>
            <a:normAutofit fontScale="90000"/>
          </a:bodyPr>
          <a:lstStyle/>
          <a:p>
            <a:pPr algn="ctr"/>
            <a:r>
              <a:rPr lang="fr-FR" dirty="0">
                <a:solidFill>
                  <a:srgbClr val="FF0000"/>
                </a:solidFill>
              </a:rPr>
              <a:t>EXPRESSION ET COMMUNICATION 1</a:t>
            </a:r>
            <a:br>
              <a:rPr lang="fr-FR" dirty="0">
                <a:solidFill>
                  <a:srgbClr val="FF0000"/>
                </a:solidFill>
              </a:rPr>
            </a:br>
            <a:r>
              <a:rPr lang="fr-FR" sz="3100" b="1" dirty="0"/>
              <a:t>UET</a:t>
            </a:r>
            <a:br>
              <a:rPr lang="fr-FR" dirty="0">
                <a:solidFill>
                  <a:srgbClr val="FF0000"/>
                </a:solidFill>
              </a:rPr>
            </a:br>
            <a:r>
              <a:rPr lang="fr-FR" sz="2800" b="1" dirty="0"/>
              <a:t>VHS</a:t>
            </a:r>
            <a:r>
              <a:rPr lang="fr-FR" sz="2800" dirty="0"/>
              <a:t>: 27h</a:t>
            </a:r>
            <a:br>
              <a:rPr lang="fr-FR" sz="2800" dirty="0"/>
            </a:br>
            <a:r>
              <a:rPr lang="fr-FR" sz="2800" b="1" dirty="0"/>
              <a:t>Coef: </a:t>
            </a:r>
            <a:r>
              <a:rPr lang="fr-FR" sz="2800" dirty="0"/>
              <a:t>1/ </a:t>
            </a:r>
            <a:r>
              <a:rPr lang="fr-FR" sz="2800" b="1" dirty="0"/>
              <a:t>crédit: </a:t>
            </a:r>
            <a:r>
              <a:rPr lang="fr-FR" sz="2800" dirty="0"/>
              <a:t>1</a:t>
            </a:r>
            <a:br>
              <a:rPr lang="fr-FR" sz="2800" dirty="0"/>
            </a:br>
            <a:r>
              <a:rPr lang="fr-FR" sz="2800" b="1" dirty="0"/>
              <a:t>Mode enseignement</a:t>
            </a:r>
            <a:r>
              <a:rPr lang="fr-FR" sz="2800" dirty="0"/>
              <a:t>: Hybride</a:t>
            </a:r>
            <a:br>
              <a:rPr lang="fr-FR" sz="2800" dirty="0"/>
            </a:br>
            <a:endParaRPr lang="fr-FR" dirty="0"/>
          </a:p>
        </p:txBody>
      </p:sp>
      <p:sp>
        <p:nvSpPr>
          <p:cNvPr id="3" name="Espace réservé du contenu 2">
            <a:extLst>
              <a:ext uri="{FF2B5EF4-FFF2-40B4-BE49-F238E27FC236}">
                <a16:creationId xmlns:a16="http://schemas.microsoft.com/office/drawing/2014/main" id="{69667240-72DD-429C-9420-A02B5FD9D57E}"/>
              </a:ext>
            </a:extLst>
          </p:cNvPr>
          <p:cNvSpPr>
            <a:spLocks noGrp="1"/>
          </p:cNvSpPr>
          <p:nvPr>
            <p:ph idx="1"/>
          </p:nvPr>
        </p:nvSpPr>
        <p:spPr>
          <a:xfrm>
            <a:off x="4831080" y="5379719"/>
            <a:ext cx="10515600" cy="1635443"/>
          </a:xfrm>
        </p:spPr>
        <p:txBody>
          <a:bodyPr/>
          <a:lstStyle/>
          <a:p>
            <a:pPr marL="0" indent="0" algn="ctr">
              <a:buNone/>
            </a:pPr>
            <a:r>
              <a:rPr lang="fr-FR" dirty="0"/>
              <a:t>Enseignant: </a:t>
            </a:r>
            <a:r>
              <a:rPr lang="fr-FR" b="1" dirty="0"/>
              <a:t>Dr </a:t>
            </a:r>
            <a:r>
              <a:rPr lang="fr-FR" b="1" dirty="0" err="1"/>
              <a:t>Rahoui</a:t>
            </a:r>
            <a:r>
              <a:rPr lang="fr-FR" b="1" dirty="0"/>
              <a:t> W</a:t>
            </a:r>
          </a:p>
        </p:txBody>
      </p:sp>
      <p:pic>
        <p:nvPicPr>
          <p:cNvPr id="4" name="Image 3">
            <a:extLst>
              <a:ext uri="{FF2B5EF4-FFF2-40B4-BE49-F238E27FC236}">
                <a16:creationId xmlns:a16="http://schemas.microsoft.com/office/drawing/2014/main" id="{9BA06FA8-4CDF-4A01-B284-C56373C448E0}"/>
              </a:ext>
            </a:extLst>
          </p:cNvPr>
          <p:cNvPicPr>
            <a:picLocks noChangeAspect="1"/>
          </p:cNvPicPr>
          <p:nvPr/>
        </p:nvPicPr>
        <p:blipFill>
          <a:blip r:embed="rId2"/>
          <a:stretch>
            <a:fillRect/>
          </a:stretch>
        </p:blipFill>
        <p:spPr>
          <a:xfrm>
            <a:off x="1863090" y="135572"/>
            <a:ext cx="7829550" cy="2302828"/>
          </a:xfrm>
          <a:prstGeom prst="rect">
            <a:avLst/>
          </a:prstGeom>
        </p:spPr>
      </p:pic>
    </p:spTree>
    <p:extLst>
      <p:ext uri="{BB962C8B-B14F-4D97-AF65-F5344CB8AC3E}">
        <p14:creationId xmlns:p14="http://schemas.microsoft.com/office/powerpoint/2010/main" val="3734717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AE84CB-496F-4F15-92DD-4C54E1D47CE9}"/>
              </a:ext>
            </a:extLst>
          </p:cNvPr>
          <p:cNvSpPr>
            <a:spLocks noGrp="1"/>
          </p:cNvSpPr>
          <p:nvPr>
            <p:ph type="title"/>
          </p:nvPr>
        </p:nvSpPr>
        <p:spPr/>
        <p:txBody>
          <a:bodyPr/>
          <a:lstStyle/>
          <a:p>
            <a:pPr algn="ctr"/>
            <a:r>
              <a:rPr lang="fr-FR" b="1" dirty="0">
                <a:solidFill>
                  <a:srgbClr val="FF0000"/>
                </a:solidFill>
              </a:rPr>
              <a:t>La majuscule</a:t>
            </a:r>
            <a:br>
              <a:rPr lang="fr-FR" b="1" dirty="0"/>
            </a:br>
            <a:endParaRPr lang="fr-FR" dirty="0"/>
          </a:p>
        </p:txBody>
      </p:sp>
      <p:sp>
        <p:nvSpPr>
          <p:cNvPr id="3" name="Espace réservé du contenu 2">
            <a:extLst>
              <a:ext uri="{FF2B5EF4-FFF2-40B4-BE49-F238E27FC236}">
                <a16:creationId xmlns:a16="http://schemas.microsoft.com/office/drawing/2014/main" id="{941057C2-A75A-4A83-9944-6AA91F49E063}"/>
              </a:ext>
            </a:extLst>
          </p:cNvPr>
          <p:cNvSpPr>
            <a:spLocks noGrp="1"/>
          </p:cNvSpPr>
          <p:nvPr>
            <p:ph idx="1"/>
          </p:nvPr>
        </p:nvSpPr>
        <p:spPr>
          <a:xfrm>
            <a:off x="838200" y="1423791"/>
            <a:ext cx="10515600" cy="4351338"/>
          </a:xfrm>
        </p:spPr>
        <p:txBody>
          <a:bodyPr/>
          <a:lstStyle/>
          <a:p>
            <a:r>
              <a:rPr lang="fr-FR" b="1" dirty="0"/>
              <a:t> </a:t>
            </a:r>
            <a:r>
              <a:rPr lang="fr-FR" dirty="0"/>
              <a:t>On met toujours une majuscule aux noms propres de </a:t>
            </a:r>
            <a:r>
              <a:rPr lang="fr-FR" b="1" dirty="0"/>
              <a:t>personnes</a:t>
            </a:r>
            <a:r>
              <a:rPr lang="fr-FR" dirty="0"/>
              <a:t>, de </a:t>
            </a:r>
            <a:r>
              <a:rPr lang="fr-FR" b="1" dirty="0"/>
              <a:t>personnages</a:t>
            </a:r>
            <a:r>
              <a:rPr lang="fr-FR" dirty="0"/>
              <a:t> et d’</a:t>
            </a:r>
            <a:r>
              <a:rPr lang="fr-FR" b="1" dirty="0"/>
              <a:t>animaux</a:t>
            </a:r>
            <a:r>
              <a:rPr lang="fr-FR" dirty="0"/>
              <a:t>, même pour </a:t>
            </a:r>
            <a:r>
              <a:rPr lang="fr-FR" b="1" dirty="0"/>
              <a:t>prénoms et  surnoms</a:t>
            </a:r>
            <a:r>
              <a:rPr lang="fr-FR" dirty="0"/>
              <a:t>. </a:t>
            </a:r>
          </a:p>
          <a:p>
            <a:pPr marL="0" indent="0">
              <a:buNone/>
            </a:pPr>
            <a:endParaRPr lang="fr-FR" b="1" dirty="0"/>
          </a:p>
          <a:p>
            <a:r>
              <a:rPr lang="fr-FR" dirty="0"/>
              <a:t>On met une majuscule au nom  </a:t>
            </a:r>
            <a:r>
              <a:rPr lang="fr-FR" b="1" dirty="0"/>
              <a:t>de lieux géographiques, d’habitant</a:t>
            </a:r>
            <a:r>
              <a:rPr lang="fr-FR" dirty="0"/>
              <a:t> (un Parisien, une Italienne), de peuple, d’ethnie, </a:t>
            </a:r>
            <a:endParaRPr lang="fr-FR" b="1" dirty="0"/>
          </a:p>
          <a:p>
            <a:r>
              <a:rPr lang="fr-FR" b="1" dirty="0"/>
              <a:t> on n’en met pas aux autres substantifs</a:t>
            </a:r>
            <a:r>
              <a:rPr lang="fr-FR" dirty="0"/>
              <a:t> (j’ai eu une mauvaise note en anglais) ni à l’adjectif qualificatif (il est français, elle est italienne).</a:t>
            </a:r>
          </a:p>
          <a:p>
            <a:endParaRPr lang="fr-FR" dirty="0"/>
          </a:p>
        </p:txBody>
      </p:sp>
      <p:sp>
        <p:nvSpPr>
          <p:cNvPr id="4" name="Rectangle 3">
            <a:extLst>
              <a:ext uri="{FF2B5EF4-FFF2-40B4-BE49-F238E27FC236}">
                <a16:creationId xmlns:a16="http://schemas.microsoft.com/office/drawing/2014/main" id="{8075861C-821D-4999-A876-3FF63CD4BAEA}"/>
              </a:ext>
            </a:extLst>
          </p:cNvPr>
          <p:cNvSpPr/>
          <p:nvPr/>
        </p:nvSpPr>
        <p:spPr>
          <a:xfrm>
            <a:off x="593775" y="4695545"/>
            <a:ext cx="6096000" cy="1477328"/>
          </a:xfrm>
          <a:prstGeom prst="rect">
            <a:avLst/>
          </a:prstGeom>
        </p:spPr>
        <p:txBody>
          <a:bodyPr>
            <a:spAutoFit/>
          </a:bodyPr>
          <a:lstStyle/>
          <a:p>
            <a:pPr>
              <a:buFont typeface="Arial" panose="020B0604020202020204" pitchFamily="34" charset="0"/>
              <a:buChar char="•"/>
            </a:pPr>
            <a:r>
              <a:rPr lang="fr-FR" dirty="0">
                <a:solidFill>
                  <a:srgbClr val="6A6A6A"/>
                </a:solidFill>
                <a:latin typeface="Roboto"/>
              </a:rPr>
              <a:t> </a:t>
            </a:r>
            <a:r>
              <a:rPr lang="fr-FR" b="1" i="1" dirty="0">
                <a:solidFill>
                  <a:srgbClr val="E34D15"/>
                </a:solidFill>
                <a:latin typeface="roboto"/>
              </a:rPr>
              <a:t>A</a:t>
            </a:r>
            <a:r>
              <a:rPr lang="fr-FR" b="1" i="1" dirty="0">
                <a:solidFill>
                  <a:schemeClr val="tx1">
                    <a:lumMod val="50000"/>
                    <a:lumOff val="50000"/>
                  </a:schemeClr>
                </a:solidFill>
                <a:latin typeface="roboto"/>
              </a:rPr>
              <a:t>bou</a:t>
            </a:r>
            <a:r>
              <a:rPr lang="fr-FR" b="1" i="1" dirty="0">
                <a:solidFill>
                  <a:srgbClr val="6A6A6A"/>
                </a:solidFill>
                <a:latin typeface="roboto"/>
              </a:rPr>
              <a:t> </a:t>
            </a:r>
            <a:r>
              <a:rPr lang="fr-FR" b="1" i="1" dirty="0" err="1">
                <a:solidFill>
                  <a:srgbClr val="E34D15"/>
                </a:solidFill>
                <a:latin typeface="roboto"/>
              </a:rPr>
              <a:t>B</a:t>
            </a:r>
            <a:r>
              <a:rPr lang="fr-FR" b="1" i="1" dirty="0" err="1">
                <a:solidFill>
                  <a:schemeClr val="tx1">
                    <a:lumMod val="50000"/>
                    <a:lumOff val="50000"/>
                  </a:schemeClr>
                </a:solidFill>
                <a:latin typeface="roboto"/>
              </a:rPr>
              <a:t>ekr</a:t>
            </a:r>
            <a:r>
              <a:rPr lang="fr-FR" b="1" i="1" dirty="0">
                <a:solidFill>
                  <a:srgbClr val="6A6A6A"/>
                </a:solidFill>
                <a:latin typeface="roboto"/>
              </a:rPr>
              <a:t> </a:t>
            </a:r>
            <a:r>
              <a:rPr lang="fr-FR" b="1" i="1" dirty="0" err="1">
                <a:solidFill>
                  <a:srgbClr val="E34D15"/>
                </a:solidFill>
                <a:latin typeface="roboto"/>
              </a:rPr>
              <a:t>B</a:t>
            </a:r>
            <a:r>
              <a:rPr lang="fr-FR" i="1" dirty="0" err="1">
                <a:solidFill>
                  <a:schemeClr val="tx1">
                    <a:lumMod val="50000"/>
                    <a:lumOff val="50000"/>
                  </a:schemeClr>
                </a:solidFill>
                <a:latin typeface="roboto"/>
              </a:rPr>
              <a:t>elkaid</a:t>
            </a:r>
            <a:endParaRPr lang="fr-FR" dirty="0">
              <a:solidFill>
                <a:schemeClr val="tx1">
                  <a:lumMod val="50000"/>
                  <a:lumOff val="50000"/>
                </a:schemeClr>
              </a:solidFill>
              <a:latin typeface="Roboto"/>
            </a:endParaRPr>
          </a:p>
          <a:p>
            <a:pPr>
              <a:buFont typeface="Arial" panose="020B0604020202020204" pitchFamily="34" charset="0"/>
              <a:buChar char="•"/>
            </a:pPr>
            <a:r>
              <a:rPr lang="fr-FR" dirty="0">
                <a:solidFill>
                  <a:srgbClr val="6A6A6A"/>
                </a:solidFill>
                <a:latin typeface="Roboto"/>
              </a:rPr>
              <a:t> </a:t>
            </a:r>
            <a:r>
              <a:rPr lang="fr-FR" i="1" dirty="0">
                <a:solidFill>
                  <a:srgbClr val="6A6A6A"/>
                </a:solidFill>
                <a:latin typeface="roboto"/>
              </a:rPr>
              <a:t>le </a:t>
            </a:r>
            <a:r>
              <a:rPr lang="fr-FR" b="1" i="1" dirty="0">
                <a:solidFill>
                  <a:srgbClr val="E34D15"/>
                </a:solidFill>
                <a:latin typeface="roboto"/>
              </a:rPr>
              <a:t>P</a:t>
            </a:r>
            <a:r>
              <a:rPr lang="fr-FR" i="1" dirty="0">
                <a:solidFill>
                  <a:srgbClr val="6A6A6A"/>
                </a:solidFill>
                <a:latin typeface="roboto"/>
              </a:rPr>
              <a:t>rophète (</a:t>
            </a:r>
            <a:r>
              <a:rPr lang="fr-FR" b="1" i="1" dirty="0">
                <a:solidFill>
                  <a:srgbClr val="E34D15"/>
                </a:solidFill>
                <a:latin typeface="roboto"/>
              </a:rPr>
              <a:t>M</a:t>
            </a:r>
            <a:r>
              <a:rPr lang="fr-FR" i="1" dirty="0">
                <a:solidFill>
                  <a:srgbClr val="6A6A6A"/>
                </a:solidFill>
                <a:latin typeface="roboto"/>
              </a:rPr>
              <a:t>ahomet)</a:t>
            </a:r>
            <a:endParaRPr lang="fr-FR" dirty="0">
              <a:solidFill>
                <a:srgbClr val="6A6A6A"/>
              </a:solidFill>
              <a:latin typeface="Roboto"/>
            </a:endParaRPr>
          </a:p>
          <a:p>
            <a:pPr>
              <a:buFont typeface="Arial" panose="020B0604020202020204" pitchFamily="34" charset="0"/>
              <a:buChar char="•"/>
            </a:pPr>
            <a:r>
              <a:rPr lang="fr-FR" dirty="0">
                <a:solidFill>
                  <a:srgbClr val="6A6A6A"/>
                </a:solidFill>
                <a:latin typeface="Roboto"/>
              </a:rPr>
              <a:t> </a:t>
            </a:r>
            <a:r>
              <a:rPr lang="fr-FR" b="1" i="1" dirty="0">
                <a:solidFill>
                  <a:srgbClr val="E34D15"/>
                </a:solidFill>
                <a:latin typeface="roboto"/>
              </a:rPr>
              <a:t>A</a:t>
            </a:r>
            <a:r>
              <a:rPr lang="fr-FR" i="1" dirty="0">
                <a:solidFill>
                  <a:srgbClr val="6A6A6A"/>
                </a:solidFill>
                <a:latin typeface="roboto"/>
              </a:rPr>
              <a:t>théna </a:t>
            </a:r>
          </a:p>
          <a:p>
            <a:pPr>
              <a:buFont typeface="Arial" panose="020B0604020202020204" pitchFamily="34" charset="0"/>
              <a:buChar char="•"/>
            </a:pPr>
            <a:r>
              <a:rPr lang="fr-FR" dirty="0">
                <a:solidFill>
                  <a:srgbClr val="6A6A6A"/>
                </a:solidFill>
                <a:latin typeface="Roboto"/>
              </a:rPr>
              <a:t> </a:t>
            </a:r>
            <a:r>
              <a:rPr lang="fr-FR" i="1" dirty="0">
                <a:solidFill>
                  <a:srgbClr val="6A6A6A"/>
                </a:solidFill>
                <a:latin typeface="roboto"/>
              </a:rPr>
              <a:t>le chien de </a:t>
            </a:r>
            <a:r>
              <a:rPr lang="fr-FR" b="1" i="1" dirty="0">
                <a:solidFill>
                  <a:srgbClr val="E34D15"/>
                </a:solidFill>
                <a:latin typeface="roboto"/>
              </a:rPr>
              <a:t>T</a:t>
            </a:r>
            <a:r>
              <a:rPr lang="fr-FR" i="1" dirty="0">
                <a:solidFill>
                  <a:srgbClr val="6A6A6A"/>
                </a:solidFill>
                <a:latin typeface="roboto"/>
              </a:rPr>
              <a:t>intin s’appelle </a:t>
            </a:r>
            <a:r>
              <a:rPr lang="fr-FR" b="1" i="1" dirty="0">
                <a:solidFill>
                  <a:srgbClr val="E34D15"/>
                </a:solidFill>
                <a:latin typeface="roboto"/>
              </a:rPr>
              <a:t>M</a:t>
            </a:r>
            <a:r>
              <a:rPr lang="fr-FR" i="1" dirty="0">
                <a:solidFill>
                  <a:srgbClr val="6A6A6A"/>
                </a:solidFill>
                <a:latin typeface="roboto"/>
              </a:rPr>
              <a:t>ilou </a:t>
            </a:r>
          </a:p>
          <a:p>
            <a:pPr>
              <a:buFont typeface="Arial" panose="020B0604020202020204" pitchFamily="34" charset="0"/>
              <a:buChar char="•"/>
            </a:pPr>
            <a:r>
              <a:rPr lang="fr-FR" dirty="0">
                <a:solidFill>
                  <a:srgbClr val="6A6A6A"/>
                </a:solidFill>
                <a:latin typeface="Roboto"/>
              </a:rPr>
              <a:t>  </a:t>
            </a:r>
            <a:r>
              <a:rPr lang="fr-FR" i="1" dirty="0">
                <a:solidFill>
                  <a:srgbClr val="6A6A6A"/>
                </a:solidFill>
                <a:latin typeface="roboto"/>
              </a:rPr>
              <a:t>les </a:t>
            </a:r>
            <a:r>
              <a:rPr lang="fr-FR" i="1" dirty="0">
                <a:solidFill>
                  <a:srgbClr val="E34D15"/>
                </a:solidFill>
                <a:latin typeface="roboto"/>
              </a:rPr>
              <a:t>A</a:t>
            </a:r>
            <a:r>
              <a:rPr lang="fr-FR" i="1" dirty="0">
                <a:solidFill>
                  <a:schemeClr val="accent3">
                    <a:lumMod val="75000"/>
                  </a:schemeClr>
                </a:solidFill>
                <a:latin typeface="roboto"/>
              </a:rPr>
              <a:t>nglo-</a:t>
            </a:r>
            <a:r>
              <a:rPr lang="fr-FR" i="1" dirty="0">
                <a:solidFill>
                  <a:schemeClr val="accent2"/>
                </a:solidFill>
                <a:latin typeface="roboto"/>
              </a:rPr>
              <a:t>S</a:t>
            </a:r>
            <a:r>
              <a:rPr lang="fr-FR" i="1" dirty="0">
                <a:solidFill>
                  <a:schemeClr val="accent3">
                    <a:lumMod val="75000"/>
                  </a:schemeClr>
                </a:solidFill>
                <a:latin typeface="roboto"/>
              </a:rPr>
              <a:t>axons</a:t>
            </a:r>
            <a:endParaRPr lang="fr-FR" i="0" dirty="0">
              <a:solidFill>
                <a:srgbClr val="6A6A6A"/>
              </a:solidFill>
              <a:effectLst/>
              <a:latin typeface="Roboto"/>
            </a:endParaRPr>
          </a:p>
        </p:txBody>
      </p:sp>
      <p:sp>
        <p:nvSpPr>
          <p:cNvPr id="5" name="Rectangle 4">
            <a:extLst>
              <a:ext uri="{FF2B5EF4-FFF2-40B4-BE49-F238E27FC236}">
                <a16:creationId xmlns:a16="http://schemas.microsoft.com/office/drawing/2014/main" id="{3EFC6EDD-FFEE-44B2-B7C1-001CF662D459}"/>
              </a:ext>
            </a:extLst>
          </p:cNvPr>
          <p:cNvSpPr/>
          <p:nvPr/>
        </p:nvSpPr>
        <p:spPr>
          <a:xfrm>
            <a:off x="4038092" y="4729500"/>
            <a:ext cx="6096000" cy="923330"/>
          </a:xfrm>
          <a:prstGeom prst="rect">
            <a:avLst/>
          </a:prstGeom>
        </p:spPr>
        <p:txBody>
          <a:bodyPr>
            <a:spAutoFit/>
          </a:bodyPr>
          <a:lstStyle/>
          <a:p>
            <a:pPr>
              <a:buFont typeface="Arial" panose="020B0604020202020204" pitchFamily="34" charset="0"/>
              <a:buChar char="•"/>
            </a:pPr>
            <a:r>
              <a:rPr lang="fr-FR" dirty="0">
                <a:solidFill>
                  <a:srgbClr val="6A6A6A"/>
                </a:solidFill>
                <a:latin typeface="Roboto"/>
              </a:rPr>
              <a:t>La mer </a:t>
            </a:r>
            <a:r>
              <a:rPr lang="fr-FR" dirty="0">
                <a:solidFill>
                  <a:schemeClr val="accent2"/>
                </a:solidFill>
                <a:latin typeface="Roboto"/>
              </a:rPr>
              <a:t>M</a:t>
            </a:r>
            <a:r>
              <a:rPr lang="fr-FR" dirty="0">
                <a:solidFill>
                  <a:schemeClr val="accent3">
                    <a:lumMod val="75000"/>
                  </a:schemeClr>
                </a:solidFill>
                <a:latin typeface="Roboto"/>
              </a:rPr>
              <a:t>éditerrané</a:t>
            </a:r>
          </a:p>
          <a:p>
            <a:pPr>
              <a:buFont typeface="Arial" panose="020B0604020202020204" pitchFamily="34" charset="0"/>
              <a:buChar char="•"/>
            </a:pPr>
            <a:r>
              <a:rPr lang="fr-FR" dirty="0">
                <a:solidFill>
                  <a:srgbClr val="6A6A6A"/>
                </a:solidFill>
                <a:latin typeface="Roboto"/>
              </a:rPr>
              <a:t> </a:t>
            </a:r>
            <a:r>
              <a:rPr lang="fr-FR" i="1" dirty="0">
                <a:solidFill>
                  <a:srgbClr val="6A6A6A"/>
                </a:solidFill>
                <a:latin typeface="roboto"/>
              </a:rPr>
              <a:t>les </a:t>
            </a:r>
            <a:r>
              <a:rPr lang="fr-FR" b="1" i="1" dirty="0">
                <a:solidFill>
                  <a:srgbClr val="E34D15"/>
                </a:solidFill>
                <a:latin typeface="roboto"/>
              </a:rPr>
              <a:t>Q</a:t>
            </a:r>
            <a:r>
              <a:rPr lang="fr-FR" i="1" dirty="0">
                <a:solidFill>
                  <a:srgbClr val="6A6A6A"/>
                </a:solidFill>
                <a:latin typeface="roboto"/>
              </a:rPr>
              <a:t>uébécois</a:t>
            </a:r>
            <a:endParaRPr lang="fr-FR" dirty="0">
              <a:solidFill>
                <a:srgbClr val="6A6A6A"/>
              </a:solidFill>
              <a:latin typeface="Roboto"/>
            </a:endParaRPr>
          </a:p>
          <a:p>
            <a:pPr>
              <a:buFont typeface="Arial" panose="020B0604020202020204" pitchFamily="34" charset="0"/>
              <a:buChar char="•"/>
            </a:pPr>
            <a:r>
              <a:rPr lang="fr-FR" dirty="0">
                <a:solidFill>
                  <a:srgbClr val="6A6A6A"/>
                </a:solidFill>
                <a:latin typeface="Roboto"/>
              </a:rPr>
              <a:t>  </a:t>
            </a:r>
            <a:r>
              <a:rPr lang="fr-FR" i="1" dirty="0">
                <a:solidFill>
                  <a:srgbClr val="6A6A6A"/>
                </a:solidFill>
                <a:latin typeface="roboto"/>
              </a:rPr>
              <a:t>les </a:t>
            </a:r>
            <a:r>
              <a:rPr lang="fr-FR" b="1" i="1" dirty="0">
                <a:solidFill>
                  <a:srgbClr val="E34D15"/>
                </a:solidFill>
                <a:latin typeface="roboto"/>
              </a:rPr>
              <a:t>A</a:t>
            </a:r>
            <a:r>
              <a:rPr lang="fr-FR" i="1" dirty="0">
                <a:solidFill>
                  <a:srgbClr val="6A6A6A"/>
                </a:solidFill>
                <a:latin typeface="roboto"/>
              </a:rPr>
              <a:t>méricains</a:t>
            </a:r>
            <a:endParaRPr lang="fr-FR" b="0" i="0" dirty="0">
              <a:solidFill>
                <a:srgbClr val="6A6A6A"/>
              </a:solidFill>
              <a:effectLst/>
              <a:latin typeface="Roboto"/>
            </a:endParaRPr>
          </a:p>
        </p:txBody>
      </p:sp>
      <p:sp>
        <p:nvSpPr>
          <p:cNvPr id="6" name="Rectangle 5">
            <a:extLst>
              <a:ext uri="{FF2B5EF4-FFF2-40B4-BE49-F238E27FC236}">
                <a16:creationId xmlns:a16="http://schemas.microsoft.com/office/drawing/2014/main" id="{63552574-DC5B-4CE8-AA1E-1C9D847856ED}"/>
              </a:ext>
            </a:extLst>
          </p:cNvPr>
          <p:cNvSpPr/>
          <p:nvPr/>
        </p:nvSpPr>
        <p:spPr>
          <a:xfrm>
            <a:off x="6410805" y="4756472"/>
            <a:ext cx="6096000" cy="646331"/>
          </a:xfrm>
          <a:prstGeom prst="rect">
            <a:avLst/>
          </a:prstGeom>
        </p:spPr>
        <p:txBody>
          <a:bodyPr>
            <a:spAutoFit/>
          </a:bodyPr>
          <a:lstStyle/>
          <a:p>
            <a:pPr>
              <a:buFont typeface="Arial" panose="020B0604020202020204" pitchFamily="34" charset="0"/>
              <a:buChar char="•"/>
            </a:pPr>
            <a:r>
              <a:rPr lang="fr-FR" dirty="0">
                <a:solidFill>
                  <a:srgbClr val="6A6A6A"/>
                </a:solidFill>
                <a:latin typeface="Roboto"/>
              </a:rPr>
              <a:t> </a:t>
            </a:r>
            <a:r>
              <a:rPr lang="fr-FR" b="1" i="1" dirty="0">
                <a:solidFill>
                  <a:srgbClr val="E34D15"/>
                </a:solidFill>
                <a:latin typeface="roboto"/>
              </a:rPr>
              <a:t>B</a:t>
            </a:r>
            <a:r>
              <a:rPr lang="fr-FR" i="1" dirty="0">
                <a:solidFill>
                  <a:srgbClr val="6A6A6A"/>
                </a:solidFill>
                <a:latin typeface="roboto"/>
              </a:rPr>
              <a:t>luetooth</a:t>
            </a:r>
            <a:endParaRPr lang="fr-FR" dirty="0">
              <a:solidFill>
                <a:srgbClr val="6A6A6A"/>
              </a:solidFill>
              <a:latin typeface="Roboto"/>
            </a:endParaRPr>
          </a:p>
          <a:p>
            <a:pPr>
              <a:buFont typeface="Arial" panose="020B0604020202020204" pitchFamily="34" charset="0"/>
              <a:buChar char="•"/>
            </a:pPr>
            <a:r>
              <a:rPr lang="fr-FR" dirty="0">
                <a:solidFill>
                  <a:srgbClr val="6A6A6A"/>
                </a:solidFill>
                <a:latin typeface="Roboto"/>
              </a:rPr>
              <a:t>  </a:t>
            </a:r>
            <a:r>
              <a:rPr lang="fr-FR" b="1" i="1" dirty="0">
                <a:solidFill>
                  <a:srgbClr val="E34D15"/>
                </a:solidFill>
                <a:latin typeface="roboto"/>
              </a:rPr>
              <a:t>V</a:t>
            </a:r>
            <a:r>
              <a:rPr lang="fr-FR" i="1" dirty="0">
                <a:solidFill>
                  <a:srgbClr val="6A6A6A"/>
                </a:solidFill>
                <a:latin typeface="roboto"/>
              </a:rPr>
              <a:t>olvo</a:t>
            </a:r>
            <a:endParaRPr lang="fr-FR" b="0" i="0" dirty="0">
              <a:solidFill>
                <a:srgbClr val="6A6A6A"/>
              </a:solidFill>
              <a:effectLst/>
              <a:latin typeface="Roboto"/>
            </a:endParaRPr>
          </a:p>
        </p:txBody>
      </p:sp>
      <p:sp>
        <p:nvSpPr>
          <p:cNvPr id="7" name="Rectangle 6">
            <a:extLst>
              <a:ext uri="{FF2B5EF4-FFF2-40B4-BE49-F238E27FC236}">
                <a16:creationId xmlns:a16="http://schemas.microsoft.com/office/drawing/2014/main" id="{AD782E43-A6B7-4D83-B4CB-2F9461469E03}"/>
              </a:ext>
            </a:extLst>
          </p:cNvPr>
          <p:cNvSpPr/>
          <p:nvPr/>
        </p:nvSpPr>
        <p:spPr>
          <a:xfrm>
            <a:off x="7795703" y="4729500"/>
            <a:ext cx="2755883" cy="369332"/>
          </a:xfrm>
          <a:prstGeom prst="rect">
            <a:avLst/>
          </a:prstGeom>
        </p:spPr>
        <p:txBody>
          <a:bodyPr wrap="none">
            <a:spAutoFit/>
          </a:bodyPr>
          <a:lstStyle/>
          <a:p>
            <a:pPr marL="285750" indent="-285750">
              <a:buFont typeface="Wingdings" panose="05000000000000000000" pitchFamily="2" charset="2"/>
              <a:buChar char="§"/>
            </a:pPr>
            <a:r>
              <a:rPr lang="fr-FR" b="1" i="1" dirty="0">
                <a:solidFill>
                  <a:srgbClr val="E34D15"/>
                </a:solidFill>
                <a:latin typeface="roboto"/>
              </a:rPr>
              <a:t>R</a:t>
            </a:r>
            <a:r>
              <a:rPr lang="fr-FR" i="1" dirty="0">
                <a:solidFill>
                  <a:srgbClr val="6A6A6A"/>
                </a:solidFill>
                <a:latin typeface="roboto"/>
              </a:rPr>
              <a:t>évolution algérienne</a:t>
            </a:r>
            <a:endParaRPr lang="fr-FR" dirty="0"/>
          </a:p>
        </p:txBody>
      </p:sp>
      <p:sp>
        <p:nvSpPr>
          <p:cNvPr id="8" name="Rectangle 7">
            <a:extLst>
              <a:ext uri="{FF2B5EF4-FFF2-40B4-BE49-F238E27FC236}">
                <a16:creationId xmlns:a16="http://schemas.microsoft.com/office/drawing/2014/main" id="{8AAE039B-3A49-4D93-8A2F-76BF0E414E39}"/>
              </a:ext>
            </a:extLst>
          </p:cNvPr>
          <p:cNvSpPr/>
          <p:nvPr/>
        </p:nvSpPr>
        <p:spPr>
          <a:xfrm>
            <a:off x="7805606" y="5107927"/>
            <a:ext cx="4752135" cy="923330"/>
          </a:xfrm>
          <a:prstGeom prst="rect">
            <a:avLst/>
          </a:prstGeom>
        </p:spPr>
        <p:txBody>
          <a:bodyPr wrap="none">
            <a:spAutoFit/>
          </a:bodyPr>
          <a:lstStyle/>
          <a:p>
            <a:pPr marL="285750" indent="-285750">
              <a:buFont typeface="Wingdings" panose="05000000000000000000" pitchFamily="2" charset="2"/>
              <a:buChar char="§"/>
            </a:pPr>
            <a:r>
              <a:rPr lang="fr-FR" b="1" i="1" dirty="0" err="1">
                <a:solidFill>
                  <a:srgbClr val="E34D15"/>
                </a:solidFill>
                <a:latin typeface="roboto"/>
              </a:rPr>
              <a:t>A</a:t>
            </a:r>
            <a:r>
              <a:rPr lang="fr-FR" b="1" i="1" dirty="0" err="1">
                <a:solidFill>
                  <a:schemeClr val="tx1">
                    <a:lumMod val="50000"/>
                    <a:lumOff val="50000"/>
                  </a:schemeClr>
                </a:solidFill>
                <a:latin typeface="roboto"/>
              </a:rPr>
              <a:t>id</a:t>
            </a:r>
            <a:r>
              <a:rPr lang="fr-FR" b="1" i="1" dirty="0">
                <a:solidFill>
                  <a:schemeClr val="tx1">
                    <a:lumMod val="50000"/>
                    <a:lumOff val="50000"/>
                  </a:schemeClr>
                </a:solidFill>
                <a:latin typeface="roboto"/>
              </a:rPr>
              <a:t> al-</a:t>
            </a:r>
            <a:r>
              <a:rPr lang="fr-FR" b="1" i="1" dirty="0" err="1">
                <a:solidFill>
                  <a:schemeClr val="accent2"/>
                </a:solidFill>
                <a:latin typeface="roboto"/>
              </a:rPr>
              <a:t>A</a:t>
            </a:r>
            <a:r>
              <a:rPr lang="fr-FR" b="1" i="1" dirty="0" err="1">
                <a:solidFill>
                  <a:schemeClr val="tx1">
                    <a:lumMod val="50000"/>
                    <a:lumOff val="50000"/>
                  </a:schemeClr>
                </a:solidFill>
                <a:latin typeface="roboto"/>
              </a:rPr>
              <a:t>dha</a:t>
            </a:r>
            <a:endParaRPr lang="fr-FR" b="1" i="1" dirty="0">
              <a:solidFill>
                <a:schemeClr val="tx1">
                  <a:lumMod val="50000"/>
                  <a:lumOff val="50000"/>
                </a:schemeClr>
              </a:solidFill>
              <a:latin typeface="roboto"/>
            </a:endParaRPr>
          </a:p>
          <a:p>
            <a:endParaRPr lang="fr-FR" b="1" i="1" dirty="0">
              <a:solidFill>
                <a:schemeClr val="tx1">
                  <a:lumMod val="50000"/>
                  <a:lumOff val="50000"/>
                </a:schemeClr>
              </a:solidFill>
              <a:latin typeface="roboto"/>
            </a:endParaRPr>
          </a:p>
          <a:p>
            <a:pPr marL="285750" indent="-285750">
              <a:buFont typeface="Wingdings" panose="05000000000000000000" pitchFamily="2" charset="2"/>
              <a:buChar char="§"/>
            </a:pPr>
            <a:r>
              <a:rPr lang="fr-FR" b="1" i="1" dirty="0">
                <a:solidFill>
                  <a:schemeClr val="tx1">
                    <a:lumMod val="50000"/>
                    <a:lumOff val="50000"/>
                  </a:schemeClr>
                </a:solidFill>
                <a:latin typeface="roboto"/>
              </a:rPr>
              <a:t>L’</a:t>
            </a:r>
            <a:r>
              <a:rPr lang="fr-FR" b="1" i="1" dirty="0" err="1">
                <a:solidFill>
                  <a:schemeClr val="accent2"/>
                </a:solidFill>
                <a:latin typeface="roboto"/>
              </a:rPr>
              <a:t>O</a:t>
            </a:r>
            <a:r>
              <a:rPr lang="fr-FR" b="1" i="1" dirty="0" err="1">
                <a:solidFill>
                  <a:schemeClr val="tx1">
                    <a:lumMod val="50000"/>
                    <a:lumOff val="50000"/>
                  </a:schemeClr>
                </a:solidFill>
                <a:latin typeface="roboto"/>
              </a:rPr>
              <a:t>rganisaton</a:t>
            </a:r>
            <a:r>
              <a:rPr lang="fr-FR" b="1" i="1" dirty="0">
                <a:solidFill>
                  <a:schemeClr val="tx1">
                    <a:lumMod val="50000"/>
                    <a:lumOff val="50000"/>
                  </a:schemeClr>
                </a:solidFill>
                <a:latin typeface="roboto"/>
              </a:rPr>
              <a:t> internationale du travail </a:t>
            </a:r>
            <a:endParaRPr lang="fr-FR" dirty="0">
              <a:solidFill>
                <a:schemeClr val="tx1">
                  <a:lumMod val="50000"/>
                  <a:lumOff val="50000"/>
                </a:schemeClr>
              </a:solidFill>
            </a:endParaRPr>
          </a:p>
        </p:txBody>
      </p:sp>
    </p:spTree>
    <p:extLst>
      <p:ext uri="{BB962C8B-B14F-4D97-AF65-F5344CB8AC3E}">
        <p14:creationId xmlns:p14="http://schemas.microsoft.com/office/powerpoint/2010/main" val="2838019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114A67-C1D0-404F-BBD4-B3A18F72E362}"/>
              </a:ext>
            </a:extLst>
          </p:cNvPr>
          <p:cNvSpPr>
            <a:spLocks noGrp="1"/>
          </p:cNvSpPr>
          <p:nvPr>
            <p:ph type="title"/>
          </p:nvPr>
        </p:nvSpPr>
        <p:spPr/>
        <p:txBody>
          <a:bodyPr/>
          <a:lstStyle/>
          <a:p>
            <a:pPr algn="ctr"/>
            <a:r>
              <a:rPr lang="fr-FR" b="1" dirty="0">
                <a:solidFill>
                  <a:srgbClr val="FF0000"/>
                </a:solidFill>
              </a:rPr>
              <a:t>Le trait d’union </a:t>
            </a:r>
          </a:p>
        </p:txBody>
      </p:sp>
      <p:sp>
        <p:nvSpPr>
          <p:cNvPr id="3" name="Espace réservé du contenu 2">
            <a:extLst>
              <a:ext uri="{FF2B5EF4-FFF2-40B4-BE49-F238E27FC236}">
                <a16:creationId xmlns:a16="http://schemas.microsoft.com/office/drawing/2014/main" id="{9BA05D2D-EF34-4A15-9E63-5C25C9825EBB}"/>
              </a:ext>
            </a:extLst>
          </p:cNvPr>
          <p:cNvSpPr>
            <a:spLocks noGrp="1"/>
          </p:cNvSpPr>
          <p:nvPr>
            <p:ph idx="1"/>
          </p:nvPr>
        </p:nvSpPr>
        <p:spPr/>
        <p:txBody>
          <a:bodyPr>
            <a:normAutofit/>
          </a:bodyPr>
          <a:lstStyle/>
          <a:p>
            <a:r>
              <a:rPr lang="fr-FR" b="1" dirty="0"/>
              <a:t>Le trait d'union permet d'unir plusieurs mots pour n'en former qu'un seul. </a:t>
            </a:r>
          </a:p>
          <a:p>
            <a:r>
              <a:rPr lang="fr-FR" b="1" dirty="0"/>
              <a:t>Nom composé, exemple:</a:t>
            </a:r>
            <a:r>
              <a:rPr lang="fr-FR" b="1" i="1" dirty="0"/>
              <a:t> </a:t>
            </a:r>
            <a:r>
              <a:rPr lang="fr-FR" b="1" i="1" dirty="0">
                <a:solidFill>
                  <a:schemeClr val="accent2"/>
                </a:solidFill>
              </a:rPr>
              <a:t>rez-de-chaussée</a:t>
            </a:r>
          </a:p>
          <a:p>
            <a:r>
              <a:rPr lang="fr-FR" b="1" dirty="0"/>
              <a:t>Entre le verbe et le pronom sujet inversé</a:t>
            </a:r>
            <a:r>
              <a:rPr lang="fr-FR" b="1" i="1" dirty="0"/>
              <a:t>, exemple:  </a:t>
            </a:r>
            <a:r>
              <a:rPr lang="fr-FR" b="1" i="1" dirty="0">
                <a:solidFill>
                  <a:schemeClr val="accent2"/>
                </a:solidFill>
              </a:rPr>
              <a:t>dit-il</a:t>
            </a:r>
            <a:endParaRPr lang="fr-FR" b="1" dirty="0">
              <a:solidFill>
                <a:schemeClr val="accent2"/>
              </a:solidFill>
            </a:endParaRPr>
          </a:p>
          <a:p>
            <a:r>
              <a:rPr lang="fr-FR" b="1" i="1" dirty="0"/>
              <a:t> Pronom complément placé après le verbe, exemple : </a:t>
            </a:r>
            <a:r>
              <a:rPr lang="fr-FR" b="1" i="1" dirty="0">
                <a:solidFill>
                  <a:schemeClr val="accent2"/>
                </a:solidFill>
              </a:rPr>
              <a:t>range-le !</a:t>
            </a:r>
          </a:p>
          <a:p>
            <a:r>
              <a:rPr lang="fr-FR" b="1" dirty="0"/>
              <a:t>lorsqu'il y a un "T" placé entre le verbe et le sujet inversé, </a:t>
            </a:r>
          </a:p>
          <a:p>
            <a:pPr marL="0" indent="0">
              <a:buNone/>
            </a:pPr>
            <a:r>
              <a:rPr lang="fr-FR" b="1" dirty="0"/>
              <a:t>      exemple:</a:t>
            </a:r>
            <a:r>
              <a:rPr lang="fr-FR" b="1" i="1" dirty="0"/>
              <a:t> : </a:t>
            </a:r>
            <a:r>
              <a:rPr lang="fr-FR" b="1" i="1" dirty="0">
                <a:solidFill>
                  <a:schemeClr val="accent2"/>
                </a:solidFill>
              </a:rPr>
              <a:t>Le faudra-t-il ? Viendra-t-elle ?</a:t>
            </a:r>
            <a:r>
              <a:rPr lang="fr-FR" b="1" dirty="0">
                <a:solidFill>
                  <a:schemeClr val="accent2"/>
                </a:solidFill>
              </a:rPr>
              <a:t> </a:t>
            </a:r>
            <a:endParaRPr lang="fr-FR" b="1" dirty="0"/>
          </a:p>
          <a:p>
            <a:r>
              <a:rPr lang="fr-FR" b="1" dirty="0"/>
              <a:t>entre le pronom personnel et le mot "même« , exemple: </a:t>
            </a:r>
            <a:r>
              <a:rPr lang="fr-FR" b="1" i="1" dirty="0">
                <a:solidFill>
                  <a:schemeClr val="accent2"/>
                </a:solidFill>
              </a:rPr>
              <a:t>nous-mêmes</a:t>
            </a:r>
            <a:endParaRPr lang="fr-FR" b="1" dirty="0">
              <a:solidFill>
                <a:schemeClr val="accent2"/>
              </a:solidFill>
            </a:endParaRPr>
          </a:p>
          <a:p>
            <a:endParaRPr lang="fr-FR" b="1" dirty="0">
              <a:solidFill>
                <a:schemeClr val="accent2"/>
              </a:solidFill>
            </a:endParaRPr>
          </a:p>
          <a:p>
            <a:pPr marL="0" indent="0">
              <a:buNone/>
            </a:pPr>
            <a:endParaRPr lang="fr-FR" dirty="0"/>
          </a:p>
        </p:txBody>
      </p:sp>
    </p:spTree>
    <p:extLst>
      <p:ext uri="{BB962C8B-B14F-4D97-AF65-F5344CB8AC3E}">
        <p14:creationId xmlns:p14="http://schemas.microsoft.com/office/powerpoint/2010/main" val="1136612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47563E2-E38A-4FD2-A33B-B732C474E477}"/>
              </a:ext>
            </a:extLst>
          </p:cNvPr>
          <p:cNvSpPr>
            <a:spLocks noGrp="1"/>
          </p:cNvSpPr>
          <p:nvPr>
            <p:ph idx="1"/>
          </p:nvPr>
        </p:nvSpPr>
        <p:spPr>
          <a:xfrm>
            <a:off x="838200" y="295422"/>
            <a:ext cx="10515600" cy="5881541"/>
          </a:xfrm>
        </p:spPr>
        <p:txBody>
          <a:bodyPr/>
          <a:lstStyle/>
          <a:p>
            <a:r>
              <a:rPr lang="fr-FR" b="1" dirty="0"/>
              <a:t>Après un nom rattaché aux adverbes "-ci" et "-là« </a:t>
            </a:r>
          </a:p>
          <a:p>
            <a:pPr marL="0" indent="0">
              <a:buNone/>
            </a:pPr>
            <a:r>
              <a:rPr lang="fr-FR" b="1" dirty="0"/>
              <a:t>   </a:t>
            </a:r>
            <a:r>
              <a:rPr lang="fr-FR" b="1" i="1" dirty="0"/>
              <a:t>exemples : </a:t>
            </a:r>
            <a:r>
              <a:rPr lang="fr-FR" b="1" i="1" dirty="0">
                <a:solidFill>
                  <a:schemeClr val="accent2"/>
                </a:solidFill>
              </a:rPr>
              <a:t>par-ci ; cette maison-là</a:t>
            </a:r>
          </a:p>
          <a:p>
            <a:r>
              <a:rPr lang="fr-FR" b="1" dirty="0"/>
              <a:t>si "y" et "en" sont placés après le verbe</a:t>
            </a:r>
          </a:p>
          <a:p>
            <a:pPr marL="0" indent="0">
              <a:buNone/>
            </a:pPr>
            <a:r>
              <a:rPr lang="fr-FR" b="1" i="1" dirty="0"/>
              <a:t>exemples : </a:t>
            </a:r>
            <a:r>
              <a:rPr lang="fr-FR" b="1" i="1" dirty="0">
                <a:solidFill>
                  <a:schemeClr val="accent2"/>
                </a:solidFill>
              </a:rPr>
              <a:t>allons-y ; regardez-en un</a:t>
            </a:r>
            <a:endParaRPr lang="fr-FR" b="1" dirty="0">
              <a:solidFill>
                <a:schemeClr val="accent2"/>
              </a:solidFill>
            </a:endParaRPr>
          </a:p>
          <a:p>
            <a:r>
              <a:rPr lang="fr-FR" b="1" dirty="0"/>
              <a:t>Avec  certains préfixes </a:t>
            </a:r>
          </a:p>
          <a:p>
            <a:pPr marL="0" indent="0">
              <a:buNone/>
            </a:pPr>
            <a:r>
              <a:rPr lang="fr-FR" dirty="0"/>
              <a:t>exemples : </a:t>
            </a:r>
            <a:r>
              <a:rPr lang="fr-FR" dirty="0">
                <a:solidFill>
                  <a:schemeClr val="accent2"/>
                </a:solidFill>
              </a:rPr>
              <a:t>ex-femme, non-fumeur, grand-chose, mi-clos, sous-développé</a:t>
            </a:r>
          </a:p>
          <a:p>
            <a:r>
              <a:rPr lang="fr-FR" b="1" dirty="0"/>
              <a:t>Les numéraux prennent un trait d'union</a:t>
            </a:r>
          </a:p>
          <a:p>
            <a:pPr marL="0" indent="0">
              <a:buNone/>
            </a:pPr>
            <a:r>
              <a:rPr lang="fr-FR" dirty="0"/>
              <a:t>Exemples: soixante-et-un (61); six-cent-soixante-dix-neuf (679)</a:t>
            </a:r>
          </a:p>
          <a:p>
            <a:r>
              <a:rPr lang="fr-FR" b="1" dirty="0"/>
              <a:t>On doit mettre un trait d'union entre "anti-" et "bio-" si l'élément auquel il est relié commence par un "i".</a:t>
            </a:r>
          </a:p>
          <a:p>
            <a:pPr marL="0" indent="0">
              <a:buNone/>
            </a:pPr>
            <a:r>
              <a:rPr lang="fr-FR" dirty="0"/>
              <a:t>     exemples : </a:t>
            </a:r>
            <a:r>
              <a:rPr lang="fr-FR" dirty="0">
                <a:solidFill>
                  <a:schemeClr val="accent2"/>
                </a:solidFill>
              </a:rPr>
              <a:t>bio-industrie</a:t>
            </a:r>
          </a:p>
        </p:txBody>
      </p:sp>
    </p:spTree>
    <p:extLst>
      <p:ext uri="{BB962C8B-B14F-4D97-AF65-F5344CB8AC3E}">
        <p14:creationId xmlns:p14="http://schemas.microsoft.com/office/powerpoint/2010/main" val="916314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0992753-0617-43B0-9B4E-6700EB1BD252}"/>
              </a:ext>
            </a:extLst>
          </p:cNvPr>
          <p:cNvSpPr>
            <a:spLocks noGrp="1"/>
          </p:cNvSpPr>
          <p:nvPr>
            <p:ph idx="1"/>
          </p:nvPr>
        </p:nvSpPr>
        <p:spPr>
          <a:xfrm>
            <a:off x="838200" y="675249"/>
            <a:ext cx="10515600" cy="5501714"/>
          </a:xfrm>
        </p:spPr>
        <p:txBody>
          <a:bodyPr/>
          <a:lstStyle/>
          <a:p>
            <a:r>
              <a:rPr lang="fr-FR" b="1" dirty="0"/>
              <a:t>On doit mettre un trait d'union après "micro" s'il est suivi d'une voyelle</a:t>
            </a:r>
          </a:p>
          <a:p>
            <a:pPr marL="0" indent="0">
              <a:buNone/>
            </a:pPr>
            <a:r>
              <a:rPr lang="fr-FR" b="1" i="1" dirty="0"/>
              <a:t>     exemples : </a:t>
            </a:r>
            <a:r>
              <a:rPr lang="fr-FR" b="1" i="1" dirty="0">
                <a:solidFill>
                  <a:schemeClr val="accent2"/>
                </a:solidFill>
              </a:rPr>
              <a:t>micro-ondes ; microbiologie</a:t>
            </a:r>
            <a:endParaRPr lang="fr-FR" b="1" dirty="0">
              <a:solidFill>
                <a:schemeClr val="accent2"/>
              </a:solidFill>
            </a:endParaRPr>
          </a:p>
          <a:p>
            <a:endParaRPr lang="fr-FR" dirty="0"/>
          </a:p>
        </p:txBody>
      </p:sp>
    </p:spTree>
    <p:extLst>
      <p:ext uri="{BB962C8B-B14F-4D97-AF65-F5344CB8AC3E}">
        <p14:creationId xmlns:p14="http://schemas.microsoft.com/office/powerpoint/2010/main" val="1578059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9BB85CC-E1CE-4268-B4B4-A8B9814A6FE0}"/>
              </a:ext>
            </a:extLst>
          </p:cNvPr>
          <p:cNvSpPr>
            <a:spLocks noGrp="1"/>
          </p:cNvSpPr>
          <p:nvPr>
            <p:ph idx="1"/>
          </p:nvPr>
        </p:nvSpPr>
        <p:spPr>
          <a:xfrm>
            <a:off x="838200" y="576775"/>
            <a:ext cx="10515600" cy="5600188"/>
          </a:xfrm>
        </p:spPr>
        <p:txBody>
          <a:bodyPr>
            <a:normAutofit fontScale="77500" lnSpcReduction="20000"/>
          </a:bodyPr>
          <a:lstStyle/>
          <a:p>
            <a:pPr marL="0" indent="0" algn="ctr">
              <a:buNone/>
            </a:pPr>
            <a:r>
              <a:rPr lang="fr-FR" sz="4200" b="1" dirty="0">
                <a:solidFill>
                  <a:srgbClr val="FF0000"/>
                </a:solidFill>
              </a:rPr>
              <a:t>Elision</a:t>
            </a:r>
          </a:p>
          <a:p>
            <a:pPr marL="0" indent="0" algn="ctr">
              <a:buNone/>
            </a:pPr>
            <a:endParaRPr lang="fr-FR" sz="4200" b="1" dirty="0">
              <a:solidFill>
                <a:srgbClr val="FF0000"/>
              </a:solidFill>
            </a:endParaRPr>
          </a:p>
          <a:p>
            <a:pPr marL="0" indent="0">
              <a:buNone/>
            </a:pPr>
            <a:r>
              <a:rPr lang="fr-BE" dirty="0"/>
              <a:t>L’élision consiste à remplacer la voyelle finale d'un mot par une apostrophe lorsqu'il est placé devant un mot commençant par une voyelle ou un h muet</a:t>
            </a:r>
            <a:r>
              <a:rPr lang="fr-BE" b="1" dirty="0"/>
              <a:t>. </a:t>
            </a:r>
            <a:r>
              <a:rPr lang="fr-BE" sz="2400" b="1" dirty="0"/>
              <a:t>Exemple: </a:t>
            </a:r>
          </a:p>
          <a:p>
            <a:r>
              <a:rPr lang="fr-FR" b="1" dirty="0"/>
              <a:t>Je pense </a:t>
            </a:r>
            <a:r>
              <a:rPr lang="fr-FR" b="1" u="sng" dirty="0">
                <a:solidFill>
                  <a:schemeClr val="accent2"/>
                </a:solidFill>
              </a:rPr>
              <a:t>qu’elle</a:t>
            </a:r>
            <a:r>
              <a:rPr lang="fr-FR" b="1" dirty="0">
                <a:solidFill>
                  <a:schemeClr val="accent2"/>
                </a:solidFill>
              </a:rPr>
              <a:t> </a:t>
            </a:r>
            <a:r>
              <a:rPr lang="fr-FR" b="1" dirty="0"/>
              <a:t>viendra. </a:t>
            </a:r>
          </a:p>
          <a:p>
            <a:r>
              <a:rPr lang="fr-FR" b="1" dirty="0"/>
              <a:t>Un geste aussi simple </a:t>
            </a:r>
            <a:r>
              <a:rPr lang="fr-FR" b="1" dirty="0">
                <a:solidFill>
                  <a:schemeClr val="accent2"/>
                </a:solidFill>
              </a:rPr>
              <a:t>qu’habituel </a:t>
            </a:r>
          </a:p>
          <a:p>
            <a:r>
              <a:rPr lang="fr-FR" dirty="0">
                <a:solidFill>
                  <a:schemeClr val="accent2"/>
                </a:solidFill>
              </a:rPr>
              <a:t>L’h</a:t>
            </a:r>
            <a:r>
              <a:rPr lang="fr-FR" dirty="0"/>
              <a:t>éroïsme </a:t>
            </a:r>
            <a:endParaRPr lang="fr-FR" b="1" dirty="0">
              <a:solidFill>
                <a:schemeClr val="accent2"/>
              </a:solidFill>
            </a:endParaRPr>
          </a:p>
          <a:p>
            <a:pPr marL="0" indent="0">
              <a:buNone/>
            </a:pPr>
            <a:endParaRPr lang="fr-FR" b="1" dirty="0"/>
          </a:p>
          <a:p>
            <a:pPr marL="0" indent="0">
              <a:buNone/>
            </a:pPr>
            <a:r>
              <a:rPr lang="fr-FR" b="1" dirty="0"/>
              <a:t>    </a:t>
            </a:r>
            <a:r>
              <a:rPr lang="fr-FR" b="1" dirty="0">
                <a:solidFill>
                  <a:schemeClr val="accent2"/>
                </a:solidFill>
              </a:rPr>
              <a:t>Cas ou l’élision ne se fait pas:</a:t>
            </a:r>
            <a:endParaRPr lang="fr-FR" b="1" dirty="0"/>
          </a:p>
          <a:p>
            <a:pPr marL="0" indent="0">
              <a:buNone/>
            </a:pPr>
            <a:endParaRPr lang="fr-FR" b="1" dirty="0"/>
          </a:p>
          <a:p>
            <a:r>
              <a:rPr lang="fr-FR" b="1" dirty="0"/>
              <a:t>C’est lui le coupable parce </a:t>
            </a:r>
            <a:r>
              <a:rPr lang="fr-FR" b="1" u="sng" dirty="0">
                <a:solidFill>
                  <a:schemeClr val="accent2"/>
                </a:solidFill>
              </a:rPr>
              <a:t>que</a:t>
            </a:r>
            <a:r>
              <a:rPr lang="fr-FR" b="1" dirty="0">
                <a:solidFill>
                  <a:schemeClr val="accent2"/>
                </a:solidFill>
              </a:rPr>
              <a:t>,</a:t>
            </a:r>
            <a:r>
              <a:rPr lang="fr-FR" b="1" dirty="0"/>
              <a:t> a déclaré le tribunal, on l’a trouvé l’arme à la main.</a:t>
            </a:r>
          </a:p>
          <a:p>
            <a:r>
              <a:rPr lang="fr-BE" b="1" u="sng" dirty="0">
                <a:solidFill>
                  <a:schemeClr val="accent2"/>
                </a:solidFill>
              </a:rPr>
              <a:t>Ce</a:t>
            </a:r>
            <a:r>
              <a:rPr lang="fr-BE" b="1" dirty="0"/>
              <a:t> à quoi il dépense son argent ne me regarde pas.</a:t>
            </a:r>
          </a:p>
          <a:p>
            <a:r>
              <a:rPr lang="fr-FR" b="1" u="sng" dirty="0">
                <a:solidFill>
                  <a:schemeClr val="accent2"/>
                </a:solidFill>
              </a:rPr>
              <a:t>J’</a:t>
            </a:r>
            <a:r>
              <a:rPr lang="fr-FR" b="1" dirty="0">
                <a:solidFill>
                  <a:schemeClr val="accent2"/>
                </a:solidFill>
              </a:rPr>
              <a:t>a</a:t>
            </a:r>
            <a:r>
              <a:rPr lang="fr-FR" b="1" dirty="0"/>
              <a:t>rrive mais « Suis-</a:t>
            </a:r>
            <a:r>
              <a:rPr lang="fr-FR" b="1" u="sng" dirty="0">
                <a:solidFill>
                  <a:schemeClr val="accent2"/>
                </a:solidFill>
              </a:rPr>
              <a:t>je</a:t>
            </a:r>
            <a:r>
              <a:rPr lang="fr-FR" b="1" dirty="0">
                <a:solidFill>
                  <a:schemeClr val="accent2"/>
                </a:solidFill>
              </a:rPr>
              <a:t> a</a:t>
            </a:r>
            <a:r>
              <a:rPr lang="fr-FR" b="1" dirty="0"/>
              <a:t>rrivé ? ».</a:t>
            </a:r>
          </a:p>
          <a:p>
            <a:r>
              <a:rPr lang="fr-FR" dirty="0"/>
              <a:t>L</a:t>
            </a:r>
            <a:r>
              <a:rPr lang="fr-FR" dirty="0">
                <a:solidFill>
                  <a:schemeClr val="accent2"/>
                </a:solidFill>
              </a:rPr>
              <a:t>a</a:t>
            </a:r>
            <a:r>
              <a:rPr lang="fr-FR" dirty="0"/>
              <a:t> </a:t>
            </a:r>
            <a:r>
              <a:rPr lang="fr-FR" dirty="0">
                <a:solidFill>
                  <a:schemeClr val="accent2"/>
                </a:solidFill>
              </a:rPr>
              <a:t>h</a:t>
            </a:r>
            <a:r>
              <a:rPr lang="fr-FR" dirty="0"/>
              <a:t>onte</a:t>
            </a:r>
          </a:p>
          <a:p>
            <a:r>
              <a:rPr lang="fr-FR" dirty="0">
                <a:solidFill>
                  <a:schemeClr val="accent2"/>
                </a:solidFill>
              </a:rPr>
              <a:t>Le</a:t>
            </a:r>
            <a:r>
              <a:rPr lang="fr-FR" dirty="0"/>
              <a:t> </a:t>
            </a:r>
            <a:r>
              <a:rPr lang="fr-FR" dirty="0">
                <a:solidFill>
                  <a:schemeClr val="accent2"/>
                </a:solidFill>
              </a:rPr>
              <a:t>h</a:t>
            </a:r>
            <a:r>
              <a:rPr lang="fr-FR" dirty="0"/>
              <a:t>éros</a:t>
            </a:r>
            <a:endParaRPr lang="fr-FR" b="1" dirty="0"/>
          </a:p>
          <a:p>
            <a:pPr marL="0" indent="0">
              <a:buNone/>
            </a:pPr>
            <a:endParaRPr lang="fr-FR" sz="2400" dirty="0"/>
          </a:p>
        </p:txBody>
      </p:sp>
    </p:spTree>
    <p:extLst>
      <p:ext uri="{BB962C8B-B14F-4D97-AF65-F5344CB8AC3E}">
        <p14:creationId xmlns:p14="http://schemas.microsoft.com/office/powerpoint/2010/main" val="1406569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754C355-D95B-4252-97A4-E4F5AF93AE20}"/>
              </a:ext>
            </a:extLst>
          </p:cNvPr>
          <p:cNvSpPr/>
          <p:nvPr/>
        </p:nvSpPr>
        <p:spPr>
          <a:xfrm>
            <a:off x="1127760" y="576818"/>
            <a:ext cx="10515600" cy="5386090"/>
          </a:xfrm>
          <a:prstGeom prst="rect">
            <a:avLst/>
          </a:prstGeom>
        </p:spPr>
        <p:txBody>
          <a:bodyPr wrap="square">
            <a:spAutoFit/>
          </a:bodyPr>
          <a:lstStyle/>
          <a:p>
            <a:pPr algn="ctr"/>
            <a:r>
              <a:rPr lang="fr-FR" sz="3200" b="1" dirty="0">
                <a:solidFill>
                  <a:srgbClr val="FF0000"/>
                </a:solidFill>
              </a:rPr>
              <a:t>Le pluriel des noms composés</a:t>
            </a:r>
          </a:p>
          <a:p>
            <a:endParaRPr lang="fr-FR" sz="2400" b="1" dirty="0"/>
          </a:p>
          <a:p>
            <a:r>
              <a:rPr lang="fr-FR" sz="2400" b="1" dirty="0"/>
              <a:t>On accorde les adjectifs et les noms qui forment les noms composés.</a:t>
            </a:r>
            <a:endParaRPr lang="fr-FR" sz="2400" dirty="0"/>
          </a:p>
          <a:p>
            <a:r>
              <a:rPr lang="fr-FR" sz="2400" b="1" dirty="0"/>
              <a:t>Les verbes, les adverbes, les prépositions restent invariables.</a:t>
            </a:r>
          </a:p>
          <a:p>
            <a:endParaRPr lang="fr-FR" sz="2400" b="1" dirty="0"/>
          </a:p>
          <a:p>
            <a:r>
              <a:rPr lang="fr-FR" sz="2400" b="1" dirty="0"/>
              <a:t>Exemples: </a:t>
            </a:r>
          </a:p>
          <a:p>
            <a:endParaRPr lang="fr-FR" sz="2400" b="1" dirty="0"/>
          </a:p>
          <a:p>
            <a:r>
              <a:rPr lang="fr-FR" sz="2400" dirty="0"/>
              <a:t>Une porte-fenêtre                       des portes-fenêtres (ici « porte » est un nom)</a:t>
            </a:r>
          </a:p>
          <a:p>
            <a:r>
              <a:rPr lang="fr-FR" sz="2400" dirty="0"/>
              <a:t>Un porte-clefs                              des porte-clefs  (ici « porte » est un verbe)</a:t>
            </a:r>
          </a:p>
          <a:p>
            <a:r>
              <a:rPr lang="fr-FR" sz="2400" dirty="0"/>
              <a:t>Un œil-de-bœuf                           des œils-de-bœuf</a:t>
            </a:r>
          </a:p>
          <a:p>
            <a:r>
              <a:rPr lang="fr-FR" sz="2400" dirty="0"/>
              <a:t>Un grand-parent                          des grands-parents </a:t>
            </a:r>
          </a:p>
          <a:p>
            <a:r>
              <a:rPr lang="fr-FR" sz="2400" dirty="0"/>
              <a:t>Un laissez-passer                         des laissez-passer</a:t>
            </a:r>
          </a:p>
          <a:p>
            <a:r>
              <a:rPr lang="fr-FR" sz="2400" dirty="0"/>
              <a:t>Un démonte-pneu                       des démonte-pneus</a:t>
            </a:r>
          </a:p>
          <a:p>
            <a:r>
              <a:rPr lang="fr-FR" sz="2400" dirty="0"/>
              <a:t>Une arrière-boutique                  des arrière-boutiques</a:t>
            </a:r>
          </a:p>
        </p:txBody>
      </p:sp>
    </p:spTree>
    <p:extLst>
      <p:ext uri="{BB962C8B-B14F-4D97-AF65-F5344CB8AC3E}">
        <p14:creationId xmlns:p14="http://schemas.microsoft.com/office/powerpoint/2010/main" val="26654322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367214C-1346-4DF5-87A9-533E95262237}"/>
              </a:ext>
            </a:extLst>
          </p:cNvPr>
          <p:cNvSpPr>
            <a:spLocks noGrp="1"/>
          </p:cNvSpPr>
          <p:nvPr>
            <p:ph idx="1"/>
          </p:nvPr>
        </p:nvSpPr>
        <p:spPr>
          <a:xfrm>
            <a:off x="838200" y="850264"/>
            <a:ext cx="10515600" cy="5306695"/>
          </a:xfrm>
        </p:spPr>
        <p:txBody>
          <a:bodyPr>
            <a:normAutofit fontScale="92500" lnSpcReduction="10000"/>
          </a:bodyPr>
          <a:lstStyle/>
          <a:p>
            <a:pPr marL="0" indent="0" algn="ctr">
              <a:buNone/>
            </a:pPr>
            <a:r>
              <a:rPr lang="fr-FR" sz="3500" b="1" dirty="0">
                <a:solidFill>
                  <a:srgbClr val="FF0000"/>
                </a:solidFill>
              </a:rPr>
              <a:t>Pluriel des adjectifs</a:t>
            </a:r>
          </a:p>
          <a:p>
            <a:pPr marL="0" indent="0">
              <a:buNone/>
            </a:pPr>
            <a:r>
              <a:rPr lang="fr-FR" b="1" dirty="0"/>
              <a:t>Adjectifs en « </a:t>
            </a:r>
            <a:r>
              <a:rPr lang="fr-FR" b="1" dirty="0" err="1"/>
              <a:t>aL</a:t>
            </a:r>
            <a:r>
              <a:rPr lang="fr-FR" b="1" dirty="0"/>
              <a:t> »</a:t>
            </a:r>
          </a:p>
          <a:p>
            <a:pPr marL="0" indent="0">
              <a:buNone/>
            </a:pPr>
            <a:endParaRPr lang="fr-FR" b="1" dirty="0"/>
          </a:p>
          <a:p>
            <a:r>
              <a:rPr lang="fr-FR" dirty="0"/>
              <a:t>La plupart des adjectifs en -AL font leur pluriel en -AUX.</a:t>
            </a:r>
          </a:p>
          <a:p>
            <a:r>
              <a:rPr lang="fr-FR" dirty="0"/>
              <a:t> EXCEPTIONS: fatal, natal, naval</a:t>
            </a:r>
          </a:p>
          <a:p>
            <a:pPr marL="0" indent="0">
              <a:buNone/>
            </a:pPr>
            <a:r>
              <a:rPr lang="fr-FR" b="1" dirty="0"/>
              <a:t>Exemples:</a:t>
            </a:r>
          </a:p>
          <a:p>
            <a:pPr marL="0" indent="0">
              <a:buNone/>
            </a:pPr>
            <a:r>
              <a:rPr lang="fr-FR" dirty="0"/>
              <a:t>          Des conflits conjug</a:t>
            </a:r>
            <a:r>
              <a:rPr lang="fr-FR" dirty="0">
                <a:solidFill>
                  <a:schemeClr val="accent2"/>
                </a:solidFill>
              </a:rPr>
              <a:t>aux</a:t>
            </a:r>
          </a:p>
          <a:p>
            <a:pPr marL="0" indent="0">
              <a:buNone/>
            </a:pPr>
            <a:r>
              <a:rPr lang="fr-FR" dirty="0">
                <a:solidFill>
                  <a:schemeClr val="accent2"/>
                </a:solidFill>
              </a:rPr>
              <a:t>          </a:t>
            </a:r>
            <a:r>
              <a:rPr lang="fr-FR" dirty="0"/>
              <a:t>Des combats naval</a:t>
            </a:r>
            <a:r>
              <a:rPr lang="fr-FR" dirty="0">
                <a:solidFill>
                  <a:schemeClr val="accent2"/>
                </a:solidFill>
              </a:rPr>
              <a:t>s</a:t>
            </a:r>
            <a:r>
              <a:rPr lang="fr-FR" dirty="0"/>
              <a:t> </a:t>
            </a:r>
          </a:p>
          <a:p>
            <a:r>
              <a:rPr lang="fr-FR" dirty="0"/>
              <a:t>Certains adjectifs acceptent les deux pluriels, avec ou sans différence de sens ; les plus courants sont :</a:t>
            </a:r>
          </a:p>
          <a:p>
            <a:pPr>
              <a:buFontTx/>
              <a:buChar char="-"/>
            </a:pPr>
            <a:r>
              <a:rPr lang="fr-FR" dirty="0"/>
              <a:t>final : souvent -</a:t>
            </a:r>
            <a:r>
              <a:rPr lang="fr-FR" dirty="0" err="1"/>
              <a:t>als</a:t>
            </a:r>
            <a:r>
              <a:rPr lang="fr-FR" dirty="0"/>
              <a:t>, rarement -aux                     Des examens final</a:t>
            </a:r>
            <a:r>
              <a:rPr lang="fr-FR" dirty="0">
                <a:solidFill>
                  <a:schemeClr val="accent2"/>
                </a:solidFill>
              </a:rPr>
              <a:t>s</a:t>
            </a:r>
            <a:r>
              <a:rPr lang="fr-FR" dirty="0"/>
              <a:t> </a:t>
            </a:r>
          </a:p>
          <a:p>
            <a:pPr marL="0" indent="0">
              <a:buNone/>
            </a:pPr>
            <a:r>
              <a:rPr lang="fr-FR" dirty="0">
                <a:solidFill>
                  <a:schemeClr val="accent2"/>
                </a:solidFill>
              </a:rPr>
              <a:t>-</a:t>
            </a:r>
            <a:r>
              <a:rPr lang="fr-FR" dirty="0"/>
              <a:t>idéal                des êtres idéal</a:t>
            </a:r>
            <a:r>
              <a:rPr lang="fr-FR" dirty="0">
                <a:solidFill>
                  <a:schemeClr val="accent2"/>
                </a:solidFill>
              </a:rPr>
              <a:t>s</a:t>
            </a:r>
            <a:r>
              <a:rPr lang="fr-FR" dirty="0"/>
              <a:t> / idé</a:t>
            </a:r>
            <a:r>
              <a:rPr lang="fr-FR" dirty="0">
                <a:solidFill>
                  <a:schemeClr val="accent2"/>
                </a:solidFill>
              </a:rPr>
              <a:t>aux</a:t>
            </a:r>
            <a:r>
              <a:rPr lang="fr-FR" dirty="0"/>
              <a:t>                   </a:t>
            </a:r>
            <a:endParaRPr lang="fr-FR" dirty="0">
              <a:solidFill>
                <a:schemeClr val="accent2"/>
              </a:solidFill>
            </a:endParaRPr>
          </a:p>
        </p:txBody>
      </p:sp>
    </p:spTree>
    <p:extLst>
      <p:ext uri="{BB962C8B-B14F-4D97-AF65-F5344CB8AC3E}">
        <p14:creationId xmlns:p14="http://schemas.microsoft.com/office/powerpoint/2010/main" val="4221258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2D890A5-459F-489D-AB59-AF082A18F617}"/>
              </a:ext>
            </a:extLst>
          </p:cNvPr>
          <p:cNvSpPr>
            <a:spLocks noGrp="1"/>
          </p:cNvSpPr>
          <p:nvPr>
            <p:ph idx="1"/>
          </p:nvPr>
        </p:nvSpPr>
        <p:spPr>
          <a:xfrm>
            <a:off x="838200" y="1280160"/>
            <a:ext cx="10515600" cy="5872163"/>
          </a:xfrm>
        </p:spPr>
        <p:txBody>
          <a:bodyPr/>
          <a:lstStyle/>
          <a:p>
            <a:pPr marL="0" indent="0">
              <a:buNone/>
            </a:pPr>
            <a:r>
              <a:rPr lang="fr-FR" b="1" dirty="0"/>
              <a:t>Adjectifs composés</a:t>
            </a:r>
          </a:p>
          <a:p>
            <a:pPr marL="0" indent="0">
              <a:buNone/>
            </a:pPr>
            <a:endParaRPr lang="fr-FR" dirty="0"/>
          </a:p>
          <a:p>
            <a:pPr>
              <a:buFontTx/>
              <a:buChar char="-"/>
            </a:pPr>
            <a:r>
              <a:rPr lang="fr-FR" dirty="0"/>
              <a:t>Éléments variables : adjectifs,</a:t>
            </a:r>
          </a:p>
          <a:p>
            <a:pPr marL="0" indent="0">
              <a:buNone/>
            </a:pPr>
            <a:r>
              <a:rPr lang="fr-FR" dirty="0"/>
              <a:t> Ex: des réflexions aigre</a:t>
            </a:r>
            <a:r>
              <a:rPr lang="fr-FR" dirty="0">
                <a:solidFill>
                  <a:schemeClr val="accent2"/>
                </a:solidFill>
              </a:rPr>
              <a:t>s</a:t>
            </a:r>
            <a:r>
              <a:rPr lang="fr-FR" dirty="0"/>
              <a:t>-douce</a:t>
            </a:r>
            <a:r>
              <a:rPr lang="fr-FR" dirty="0">
                <a:solidFill>
                  <a:schemeClr val="accent2"/>
                </a:solidFill>
              </a:rPr>
              <a:t>s</a:t>
            </a:r>
          </a:p>
          <a:p>
            <a:pPr marL="0" indent="0">
              <a:buNone/>
            </a:pPr>
            <a:endParaRPr lang="fr-FR" dirty="0">
              <a:solidFill>
                <a:schemeClr val="accent2"/>
              </a:solidFill>
            </a:endParaRPr>
          </a:p>
          <a:p>
            <a:pPr>
              <a:buFontTx/>
              <a:buChar char="-"/>
            </a:pPr>
            <a:r>
              <a:rPr lang="fr-FR" dirty="0"/>
              <a:t>Éléments invariables : adverbe, préfixe, préposition,…</a:t>
            </a:r>
          </a:p>
          <a:p>
            <a:pPr marL="0" indent="0">
              <a:buNone/>
            </a:pPr>
            <a:r>
              <a:rPr lang="fr-FR" dirty="0"/>
              <a:t>Ex: des signes avant-coureurs</a:t>
            </a:r>
          </a:p>
          <a:p>
            <a:pPr marL="0" indent="0">
              <a:buNone/>
            </a:pPr>
            <a:endParaRPr lang="fr-FR" dirty="0"/>
          </a:p>
          <a:p>
            <a:pPr>
              <a:buFontTx/>
              <a:buChar char="-"/>
            </a:pPr>
            <a:r>
              <a:rPr lang="fr-FR" dirty="0"/>
              <a:t>Premier élément se terminant en -o ou –i</a:t>
            </a:r>
          </a:p>
          <a:p>
            <a:pPr marL="0" indent="0">
              <a:buNone/>
            </a:pPr>
            <a:r>
              <a:rPr lang="fr-FR" dirty="0"/>
              <a:t>Ex: Les pays latino-américain</a:t>
            </a:r>
            <a:r>
              <a:rPr lang="fr-FR" dirty="0">
                <a:solidFill>
                  <a:schemeClr val="accent2"/>
                </a:solidFill>
              </a:rPr>
              <a:t>s</a:t>
            </a:r>
            <a:r>
              <a:rPr lang="fr-FR" dirty="0"/>
              <a:t> </a:t>
            </a:r>
          </a:p>
          <a:p>
            <a:pPr marL="0" indent="0">
              <a:buNone/>
            </a:pPr>
            <a:endParaRPr lang="fr-FR" dirty="0"/>
          </a:p>
          <a:p>
            <a:pPr marL="0" indent="0">
              <a:buNone/>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1793730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ABE1A10-B7C0-46EA-820C-79EC9023A9AE}"/>
              </a:ext>
            </a:extLst>
          </p:cNvPr>
          <p:cNvSpPr>
            <a:spLocks noGrp="1"/>
          </p:cNvSpPr>
          <p:nvPr>
            <p:ph idx="1"/>
          </p:nvPr>
        </p:nvSpPr>
        <p:spPr>
          <a:xfrm>
            <a:off x="838200" y="487680"/>
            <a:ext cx="10515600" cy="5689283"/>
          </a:xfrm>
        </p:spPr>
        <p:txBody>
          <a:bodyPr/>
          <a:lstStyle/>
          <a:p>
            <a:r>
              <a:rPr lang="fr-FR" b="1" dirty="0"/>
              <a:t>Adjectifs de couleur</a:t>
            </a:r>
          </a:p>
          <a:p>
            <a:pPr marL="0" indent="0">
              <a:buNone/>
            </a:pPr>
            <a:r>
              <a:rPr lang="fr-FR" dirty="0"/>
              <a:t>- L’adjectif simple s’accorde, ex:  des yeux </a:t>
            </a:r>
            <a:r>
              <a:rPr lang="fr-FR" dirty="0">
                <a:solidFill>
                  <a:schemeClr val="accent2"/>
                </a:solidFill>
              </a:rPr>
              <a:t>bleus</a:t>
            </a:r>
          </a:p>
          <a:p>
            <a:pPr marL="0" indent="0">
              <a:buNone/>
            </a:pPr>
            <a:r>
              <a:rPr lang="fr-FR" dirty="0"/>
              <a:t>sauf si cet adjectif est en fait un nom, ex: des tissus </a:t>
            </a:r>
            <a:r>
              <a:rPr lang="fr-FR" dirty="0">
                <a:solidFill>
                  <a:schemeClr val="accent2"/>
                </a:solidFill>
              </a:rPr>
              <a:t>orange</a:t>
            </a:r>
            <a:r>
              <a:rPr lang="fr-FR" dirty="0"/>
              <a:t> </a:t>
            </a:r>
          </a:p>
          <a:p>
            <a:pPr marL="0" indent="0">
              <a:buNone/>
            </a:pPr>
            <a:r>
              <a:rPr lang="fr-FR" dirty="0"/>
              <a:t>- L’adjectif composé reste invariable, ex: des yeux </a:t>
            </a:r>
            <a:r>
              <a:rPr lang="fr-FR" dirty="0">
                <a:solidFill>
                  <a:schemeClr val="accent2"/>
                </a:solidFill>
              </a:rPr>
              <a:t>bleu clair</a:t>
            </a:r>
          </a:p>
          <a:p>
            <a:pPr>
              <a:buFontTx/>
              <a:buChar char="-"/>
            </a:pPr>
            <a:r>
              <a:rPr lang="fr-FR" dirty="0"/>
              <a:t>L’adjectif composé de deux adjectifs unis par </a:t>
            </a:r>
            <a:r>
              <a:rPr lang="fr-FR" b="1" dirty="0"/>
              <a:t>et</a:t>
            </a:r>
            <a:r>
              <a:rPr lang="fr-FR" dirty="0"/>
              <a:t> reste, en principe, invariable si les deux adjectifs qualifient les mêmes choses, les mêmes êtres. </a:t>
            </a:r>
          </a:p>
          <a:p>
            <a:pPr marL="0" indent="0">
              <a:buNone/>
            </a:pPr>
            <a:r>
              <a:rPr lang="fr-FR" dirty="0"/>
              <a:t>      Ex: Des vaches blanc et noir  [blanches avec des taches noires].</a:t>
            </a:r>
          </a:p>
          <a:p>
            <a:r>
              <a:rPr lang="fr-FR" b="1" dirty="0"/>
              <a:t>Adjectifs qualifiant « gens »</a:t>
            </a:r>
          </a:p>
          <a:p>
            <a:pPr>
              <a:buFontTx/>
              <a:buChar char="-"/>
            </a:pPr>
            <a:r>
              <a:rPr lang="fr-FR" dirty="0"/>
              <a:t>Les adjectifs placés après sont toujours au masculin. </a:t>
            </a:r>
          </a:p>
          <a:p>
            <a:pPr marL="0" indent="0">
              <a:buNone/>
            </a:pPr>
            <a:r>
              <a:rPr lang="fr-FR" dirty="0"/>
              <a:t>Ex: Ce sont des gens heureux. </a:t>
            </a:r>
            <a:endParaRPr lang="fr-FR" b="1" dirty="0"/>
          </a:p>
        </p:txBody>
      </p:sp>
    </p:spTree>
    <p:extLst>
      <p:ext uri="{BB962C8B-B14F-4D97-AF65-F5344CB8AC3E}">
        <p14:creationId xmlns:p14="http://schemas.microsoft.com/office/powerpoint/2010/main" val="22838385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E4E9A84-5786-4DFF-A108-353340AEC01A}"/>
              </a:ext>
            </a:extLst>
          </p:cNvPr>
          <p:cNvSpPr>
            <a:spLocks noGrp="1"/>
          </p:cNvSpPr>
          <p:nvPr>
            <p:ph idx="1"/>
          </p:nvPr>
        </p:nvSpPr>
        <p:spPr>
          <a:xfrm>
            <a:off x="838200" y="563880"/>
            <a:ext cx="10515600" cy="5613083"/>
          </a:xfrm>
        </p:spPr>
        <p:txBody>
          <a:bodyPr/>
          <a:lstStyle/>
          <a:p>
            <a:pPr>
              <a:buFontTx/>
              <a:buChar char="-"/>
            </a:pPr>
            <a:r>
              <a:rPr lang="fr-FR" dirty="0"/>
              <a:t>Si l’adjectif qui précède immédiatement </a:t>
            </a:r>
            <a:r>
              <a:rPr lang="fr-FR" b="1" dirty="0"/>
              <a:t>gens</a:t>
            </a:r>
            <a:r>
              <a:rPr lang="fr-FR" dirty="0"/>
              <a:t> a une terminaison différente au masculin et au féminin, tous les adjectifs qui précèdent gens sont au féminin. </a:t>
            </a:r>
          </a:p>
          <a:p>
            <a:pPr marL="0" indent="0">
              <a:buNone/>
            </a:pPr>
            <a:endParaRPr lang="fr-FR" dirty="0"/>
          </a:p>
          <a:p>
            <a:pPr marL="0" indent="0">
              <a:buNone/>
            </a:pPr>
            <a:r>
              <a:rPr lang="fr-FR" dirty="0"/>
              <a:t>Ex: </a:t>
            </a:r>
            <a:r>
              <a:rPr lang="fr-FR" dirty="0">
                <a:solidFill>
                  <a:schemeClr val="accent2"/>
                </a:solidFill>
              </a:rPr>
              <a:t>Toutes</a:t>
            </a:r>
            <a:r>
              <a:rPr lang="fr-FR" dirty="0"/>
              <a:t> ces </a:t>
            </a:r>
            <a:r>
              <a:rPr lang="fr-FR" dirty="0">
                <a:solidFill>
                  <a:schemeClr val="accent2"/>
                </a:solidFill>
              </a:rPr>
              <a:t>honnêtes</a:t>
            </a:r>
            <a:r>
              <a:rPr lang="fr-FR" dirty="0"/>
              <a:t> et </a:t>
            </a:r>
            <a:r>
              <a:rPr lang="fr-FR" dirty="0">
                <a:solidFill>
                  <a:schemeClr val="accent2"/>
                </a:solidFill>
              </a:rPr>
              <a:t>bonnes</a:t>
            </a:r>
            <a:r>
              <a:rPr lang="fr-FR" dirty="0"/>
              <a:t> gens sont heureux. </a:t>
            </a:r>
          </a:p>
          <a:p>
            <a:endParaRPr lang="fr-FR" dirty="0"/>
          </a:p>
          <a:p>
            <a:pPr>
              <a:buFontTx/>
              <a:buChar char="-"/>
            </a:pPr>
            <a:r>
              <a:rPr lang="fr-FR" dirty="0"/>
              <a:t>Si l’adjectif qui précède immédiatement </a:t>
            </a:r>
            <a:r>
              <a:rPr lang="fr-FR" b="1" dirty="0"/>
              <a:t>gens</a:t>
            </a:r>
            <a:r>
              <a:rPr lang="fr-FR" dirty="0"/>
              <a:t> a la même forme au masculin et au féminin, les adjectifs qui précèdent gens sont au masculin. </a:t>
            </a:r>
          </a:p>
          <a:p>
            <a:pPr>
              <a:buFontTx/>
              <a:buChar char="-"/>
            </a:pPr>
            <a:endParaRPr lang="fr-FR" dirty="0"/>
          </a:p>
          <a:p>
            <a:pPr marL="0" indent="0">
              <a:buNone/>
            </a:pPr>
            <a:r>
              <a:rPr lang="fr-FR" dirty="0"/>
              <a:t>Ex:   </a:t>
            </a:r>
            <a:r>
              <a:rPr lang="fr-FR" dirty="0">
                <a:solidFill>
                  <a:schemeClr val="accent2"/>
                </a:solidFill>
              </a:rPr>
              <a:t>Tous</a:t>
            </a:r>
            <a:r>
              <a:rPr lang="fr-FR" dirty="0"/>
              <a:t> ces </a:t>
            </a:r>
            <a:r>
              <a:rPr lang="fr-FR" dirty="0">
                <a:solidFill>
                  <a:schemeClr val="accent2"/>
                </a:solidFill>
              </a:rPr>
              <a:t>bons</a:t>
            </a:r>
            <a:r>
              <a:rPr lang="fr-FR" dirty="0"/>
              <a:t> et </a:t>
            </a:r>
            <a:r>
              <a:rPr lang="fr-FR" dirty="0">
                <a:solidFill>
                  <a:schemeClr val="accent2"/>
                </a:solidFill>
              </a:rPr>
              <a:t>honnêtes</a:t>
            </a:r>
            <a:r>
              <a:rPr lang="fr-FR" dirty="0"/>
              <a:t> gens sont heureux. </a:t>
            </a:r>
          </a:p>
        </p:txBody>
      </p:sp>
    </p:spTree>
    <p:extLst>
      <p:ext uri="{BB962C8B-B14F-4D97-AF65-F5344CB8AC3E}">
        <p14:creationId xmlns:p14="http://schemas.microsoft.com/office/powerpoint/2010/main" val="81595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54093F-30F6-40F8-B2F3-3D6C5320327D}"/>
              </a:ext>
            </a:extLst>
          </p:cNvPr>
          <p:cNvSpPr>
            <a:spLocks noGrp="1"/>
          </p:cNvSpPr>
          <p:nvPr>
            <p:ph type="title"/>
          </p:nvPr>
        </p:nvSpPr>
        <p:spPr>
          <a:xfrm>
            <a:off x="838200" y="-183515"/>
            <a:ext cx="10515600" cy="1325563"/>
          </a:xfrm>
        </p:spPr>
        <p:txBody>
          <a:bodyPr/>
          <a:lstStyle/>
          <a:p>
            <a:r>
              <a:rPr lang="fr-FR" dirty="0">
                <a:solidFill>
                  <a:srgbClr val="FF0000"/>
                </a:solidFill>
              </a:rPr>
              <a:t>Objectifs de la matière</a:t>
            </a:r>
          </a:p>
        </p:txBody>
      </p:sp>
      <p:sp>
        <p:nvSpPr>
          <p:cNvPr id="3" name="Espace réservé du contenu 2">
            <a:extLst>
              <a:ext uri="{FF2B5EF4-FFF2-40B4-BE49-F238E27FC236}">
                <a16:creationId xmlns:a16="http://schemas.microsoft.com/office/drawing/2014/main" id="{059C58CF-99E7-4D2B-B18E-F80ACE81CE3C}"/>
              </a:ext>
            </a:extLst>
          </p:cNvPr>
          <p:cNvSpPr>
            <a:spLocks noGrp="1"/>
          </p:cNvSpPr>
          <p:nvPr>
            <p:ph idx="1"/>
          </p:nvPr>
        </p:nvSpPr>
        <p:spPr>
          <a:xfrm>
            <a:off x="838200" y="1142048"/>
            <a:ext cx="10515600" cy="5334952"/>
          </a:xfrm>
        </p:spPr>
        <p:txBody>
          <a:bodyPr>
            <a:normAutofit fontScale="40000" lnSpcReduction="20000"/>
          </a:bodyPr>
          <a:lstStyle/>
          <a:p>
            <a:pPr marL="0" indent="0">
              <a:lnSpc>
                <a:spcPct val="170000"/>
              </a:lnSpc>
              <a:buNone/>
            </a:pPr>
            <a:r>
              <a:rPr lang="fr-FR" sz="4500" dirty="0"/>
              <a:t>1. </a:t>
            </a:r>
            <a:r>
              <a:rPr lang="fr-FR" sz="4500" b="1" dirty="0"/>
              <a:t>Expression et communication 1</a:t>
            </a:r>
          </a:p>
          <a:p>
            <a:pPr>
              <a:lnSpc>
                <a:spcPct val="170000"/>
              </a:lnSpc>
            </a:pPr>
            <a:r>
              <a:rPr lang="fr-FR" sz="4500" dirty="0"/>
              <a:t>Amélioration de la rédaction en Français, orthographe, grammaire et structuration des phrases.</a:t>
            </a:r>
          </a:p>
          <a:p>
            <a:pPr>
              <a:lnSpc>
                <a:spcPct val="170000"/>
              </a:lnSpc>
            </a:pPr>
            <a:r>
              <a:rPr lang="fr-FR" sz="4500" dirty="0"/>
              <a:t>Connaitre les bases de la communication écrite et orale.</a:t>
            </a:r>
          </a:p>
          <a:p>
            <a:pPr>
              <a:lnSpc>
                <a:spcPct val="170000"/>
              </a:lnSpc>
            </a:pPr>
            <a:r>
              <a:rPr lang="fr-FR" sz="4500" dirty="0"/>
              <a:t>Rédaction et mise en forme de demande, lettre de motivation,…</a:t>
            </a:r>
          </a:p>
          <a:p>
            <a:pPr>
              <a:lnSpc>
                <a:spcPct val="170000"/>
              </a:lnSpc>
            </a:pPr>
            <a:r>
              <a:rPr lang="fr-FR" sz="4500" b="1" dirty="0"/>
              <a:t>Techniques d’expression et de rédaction</a:t>
            </a:r>
          </a:p>
          <a:p>
            <a:pPr>
              <a:lnSpc>
                <a:spcPct val="170000"/>
              </a:lnSpc>
            </a:pPr>
            <a:r>
              <a:rPr lang="fr-FR" sz="4500" dirty="0"/>
              <a:t>Apprendre les techniques de documentation en particulier sur des thèmes scientifiques.</a:t>
            </a:r>
          </a:p>
          <a:p>
            <a:pPr>
              <a:lnSpc>
                <a:spcPct val="170000"/>
              </a:lnSpc>
            </a:pPr>
            <a:r>
              <a:rPr lang="fr-FR" sz="4500" dirty="0"/>
              <a:t>Apprendre les techniques de rédaction (typographie, </a:t>
            </a:r>
            <a:r>
              <a:rPr lang="fr-FR" sz="4500" dirty="0" err="1"/>
              <a:t>sitographique</a:t>
            </a:r>
            <a:r>
              <a:rPr lang="fr-FR" sz="4500" dirty="0"/>
              <a:t>) pour la rédaction et la mise en forme de rapports scientifiques, résumé, compte rendu, …</a:t>
            </a:r>
          </a:p>
          <a:p>
            <a:pPr>
              <a:lnSpc>
                <a:spcPct val="170000"/>
              </a:lnSpc>
            </a:pPr>
            <a:r>
              <a:rPr lang="fr-FR" sz="4500" dirty="0"/>
              <a:t>Maîtriser les techniques de présentation orale et à prendre la parole en public, en utilisant les supports informatiques…</a:t>
            </a:r>
          </a:p>
          <a:p>
            <a:endParaRPr lang="fr-FR" dirty="0"/>
          </a:p>
          <a:p>
            <a:endParaRPr lang="fr-FR" dirty="0"/>
          </a:p>
          <a:p>
            <a:endParaRPr lang="fr-FR" dirty="0"/>
          </a:p>
          <a:p>
            <a:endParaRPr lang="fr-FR" dirty="0"/>
          </a:p>
          <a:p>
            <a:endParaRPr lang="fr-FR" dirty="0"/>
          </a:p>
          <a:p>
            <a:endParaRPr lang="fr-FR" dirty="0"/>
          </a:p>
        </p:txBody>
      </p:sp>
    </p:spTree>
    <p:extLst>
      <p:ext uri="{BB962C8B-B14F-4D97-AF65-F5344CB8AC3E}">
        <p14:creationId xmlns:p14="http://schemas.microsoft.com/office/powerpoint/2010/main" val="34010429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55511D-5CC6-421B-94CF-F9B62FFB0825}"/>
              </a:ext>
            </a:extLst>
          </p:cNvPr>
          <p:cNvSpPr>
            <a:spLocks noGrp="1"/>
          </p:cNvSpPr>
          <p:nvPr>
            <p:ph type="title"/>
          </p:nvPr>
        </p:nvSpPr>
        <p:spPr/>
        <p:txBody>
          <a:bodyPr/>
          <a:lstStyle/>
          <a:p>
            <a:pPr algn="ctr"/>
            <a:r>
              <a:rPr lang="fr-FR" dirty="0">
                <a:solidFill>
                  <a:srgbClr val="FF0000"/>
                </a:solidFill>
              </a:rPr>
              <a:t>Accord du participe passé </a:t>
            </a:r>
          </a:p>
        </p:txBody>
      </p:sp>
      <p:sp>
        <p:nvSpPr>
          <p:cNvPr id="5" name="ZoneTexte 4">
            <a:extLst>
              <a:ext uri="{FF2B5EF4-FFF2-40B4-BE49-F238E27FC236}">
                <a16:creationId xmlns:a16="http://schemas.microsoft.com/office/drawing/2014/main" id="{B049642A-F2ED-4FEB-9D57-88F7235F6045}"/>
              </a:ext>
            </a:extLst>
          </p:cNvPr>
          <p:cNvSpPr txBox="1"/>
          <p:nvPr/>
        </p:nvSpPr>
        <p:spPr>
          <a:xfrm>
            <a:off x="1173480" y="1493520"/>
            <a:ext cx="9585960" cy="3970318"/>
          </a:xfrm>
          <a:prstGeom prst="rect">
            <a:avLst/>
          </a:prstGeom>
          <a:noFill/>
        </p:spPr>
        <p:txBody>
          <a:bodyPr wrap="square" rtlCol="0">
            <a:spAutoFit/>
          </a:bodyPr>
          <a:lstStyle/>
          <a:p>
            <a:r>
              <a:rPr lang="fr-FR" sz="2400" dirty="0"/>
              <a:t>Le participe passé employé avec </a:t>
            </a:r>
            <a:r>
              <a:rPr lang="fr-FR" sz="2400" b="1" dirty="0"/>
              <a:t>être </a:t>
            </a:r>
            <a:r>
              <a:rPr lang="fr-FR" sz="2400" dirty="0"/>
              <a:t>ou les verbes analogues (</a:t>
            </a:r>
            <a:r>
              <a:rPr lang="fr-FR" sz="2400" b="1" dirty="0"/>
              <a:t>paraitre, sembler</a:t>
            </a:r>
            <a:r>
              <a:rPr lang="fr-FR" sz="2400" dirty="0"/>
              <a:t>)  s’accorde en genre et en nombre avec le sujet.</a:t>
            </a:r>
          </a:p>
          <a:p>
            <a:endParaRPr lang="fr-FR" dirty="0"/>
          </a:p>
          <a:p>
            <a:pPr marL="285750" indent="-285750">
              <a:buFont typeface="Arial" panose="020B0604020202020204" pitchFamily="34" charset="0"/>
              <a:buChar char="•"/>
            </a:pPr>
            <a:r>
              <a:rPr lang="fr-FR" dirty="0"/>
              <a:t>Cette faute est </a:t>
            </a:r>
            <a:r>
              <a:rPr lang="fr-FR" b="1" dirty="0"/>
              <a:t>passé</a:t>
            </a:r>
            <a:r>
              <a:rPr lang="fr-FR" b="1" dirty="0">
                <a:solidFill>
                  <a:srgbClr val="FF0000"/>
                </a:solidFill>
              </a:rPr>
              <a:t>e</a:t>
            </a:r>
            <a:r>
              <a:rPr lang="fr-FR" b="1" dirty="0"/>
              <a:t> </a:t>
            </a:r>
            <a:r>
              <a:rPr lang="fr-FR" dirty="0"/>
              <a:t>inaperçue.</a:t>
            </a:r>
          </a:p>
          <a:p>
            <a:pPr marL="285750" indent="-285750">
              <a:buFont typeface="Arial" panose="020B0604020202020204" pitchFamily="34" charset="0"/>
              <a:buChar char="•"/>
            </a:pPr>
            <a:r>
              <a:rPr lang="fr-FR" dirty="0"/>
              <a:t>Elle semblait </a:t>
            </a:r>
            <a:r>
              <a:rPr lang="fr-FR" b="1" dirty="0"/>
              <a:t>remis</a:t>
            </a:r>
            <a:r>
              <a:rPr lang="fr-FR" b="1" dirty="0">
                <a:solidFill>
                  <a:srgbClr val="FF0000"/>
                </a:solidFill>
              </a:rPr>
              <a:t>e</a:t>
            </a:r>
            <a:r>
              <a:rPr lang="fr-FR" dirty="0"/>
              <a:t> de l’accident.</a:t>
            </a:r>
          </a:p>
          <a:p>
            <a:endParaRPr lang="fr-FR" dirty="0"/>
          </a:p>
          <a:p>
            <a:r>
              <a:rPr lang="fr-FR" sz="2400" dirty="0"/>
              <a:t>Cette règle ne vaut pas pour les </a:t>
            </a:r>
            <a:r>
              <a:rPr lang="fr-FR" sz="2400" b="1" dirty="0"/>
              <a:t>verbes pronominaux, </a:t>
            </a:r>
            <a:r>
              <a:rPr lang="fr-FR" sz="2400" dirty="0"/>
              <a:t>quand le verbe est suivi d'un complément d'objet direct (COD).</a:t>
            </a:r>
          </a:p>
          <a:p>
            <a:pPr marL="342900" indent="-342900">
              <a:buFont typeface="Arial" panose="020B0604020202020204" pitchFamily="34" charset="0"/>
              <a:buChar char="•"/>
            </a:pPr>
            <a:endParaRPr lang="fr-FR" sz="2400" dirty="0"/>
          </a:p>
          <a:p>
            <a:pPr marL="342900" indent="-342900">
              <a:buFont typeface="Arial" panose="020B0604020202020204" pitchFamily="34" charset="0"/>
              <a:buChar char="•"/>
            </a:pPr>
            <a:r>
              <a:rPr lang="fr-FR" b="1" i="1" dirty="0"/>
              <a:t>Elles se sont lavé les mains.</a:t>
            </a:r>
          </a:p>
          <a:p>
            <a:pPr marL="342900" indent="-342900">
              <a:buFont typeface="Arial" panose="020B0604020202020204" pitchFamily="34" charset="0"/>
              <a:buChar char="•"/>
            </a:pPr>
            <a:r>
              <a:rPr lang="fr-FR" b="1" i="1" dirty="0"/>
              <a:t>Elles se sont lavé</a:t>
            </a:r>
            <a:r>
              <a:rPr lang="fr-FR" b="1" i="1" dirty="0">
                <a:solidFill>
                  <a:srgbClr val="FF0000"/>
                </a:solidFill>
              </a:rPr>
              <a:t>es</a:t>
            </a:r>
            <a:r>
              <a:rPr lang="fr-FR" b="1" i="1" dirty="0"/>
              <a:t>.</a:t>
            </a:r>
          </a:p>
          <a:p>
            <a:pPr marL="342900" indent="-342900">
              <a:buFont typeface="Arial" panose="020B0604020202020204" pitchFamily="34" charset="0"/>
              <a:buChar char="•"/>
            </a:pPr>
            <a:endParaRPr lang="fr-FR" sz="2400" dirty="0"/>
          </a:p>
        </p:txBody>
      </p:sp>
      <p:sp>
        <p:nvSpPr>
          <p:cNvPr id="3" name="Rectangle 2">
            <a:extLst>
              <a:ext uri="{FF2B5EF4-FFF2-40B4-BE49-F238E27FC236}">
                <a16:creationId xmlns:a16="http://schemas.microsoft.com/office/drawing/2014/main" id="{0BED8369-12AD-43C0-84C3-554DCB878D65}"/>
              </a:ext>
            </a:extLst>
          </p:cNvPr>
          <p:cNvSpPr/>
          <p:nvPr/>
        </p:nvSpPr>
        <p:spPr>
          <a:xfrm>
            <a:off x="1173480" y="5292546"/>
            <a:ext cx="9464040" cy="923330"/>
          </a:xfrm>
          <a:prstGeom prst="rect">
            <a:avLst/>
          </a:prstGeom>
        </p:spPr>
        <p:txBody>
          <a:bodyPr wrap="square">
            <a:spAutoFit/>
          </a:bodyPr>
          <a:lstStyle/>
          <a:p>
            <a:r>
              <a:rPr lang="fr-FR" b="1" dirty="0">
                <a:solidFill>
                  <a:srgbClr val="202124"/>
                </a:solidFill>
                <a:latin typeface="arial" panose="020B0604020202020204" pitchFamily="34" charset="0"/>
              </a:rPr>
              <a:t>Le participe passé des verbes conjugués avec l'auxiliaire avoir ne se s'accorde jamais avec le sujet : il est invariable si aucun complément d'objet direct (COD) ne le précède</a:t>
            </a:r>
            <a:r>
              <a:rPr lang="fr-FR" dirty="0">
                <a:solidFill>
                  <a:srgbClr val="202124"/>
                </a:solidFill>
                <a:latin typeface="arial" panose="020B0604020202020204" pitchFamily="34" charset="0"/>
              </a:rPr>
              <a:t>.</a:t>
            </a:r>
            <a:endParaRPr lang="fr-FR" dirty="0"/>
          </a:p>
        </p:txBody>
      </p:sp>
      <p:sp>
        <p:nvSpPr>
          <p:cNvPr id="4" name="Rectangle 3">
            <a:extLst>
              <a:ext uri="{FF2B5EF4-FFF2-40B4-BE49-F238E27FC236}">
                <a16:creationId xmlns:a16="http://schemas.microsoft.com/office/drawing/2014/main" id="{3FE228C4-F8C3-4F15-8B0D-D270B37B9BD0}"/>
              </a:ext>
            </a:extLst>
          </p:cNvPr>
          <p:cNvSpPr/>
          <p:nvPr/>
        </p:nvSpPr>
        <p:spPr>
          <a:xfrm>
            <a:off x="1889760" y="6169709"/>
            <a:ext cx="7124700" cy="646331"/>
          </a:xfrm>
          <a:prstGeom prst="rect">
            <a:avLst/>
          </a:prstGeom>
        </p:spPr>
        <p:txBody>
          <a:bodyPr wrap="square">
            <a:spAutoFit/>
          </a:bodyPr>
          <a:lstStyle/>
          <a:p>
            <a:pPr marL="285750" indent="-285750">
              <a:buFont typeface="Arial" panose="020B0604020202020204" pitchFamily="34" charset="0"/>
              <a:buChar char="•"/>
            </a:pPr>
            <a:r>
              <a:rPr lang="fr-FR" dirty="0">
                <a:solidFill>
                  <a:srgbClr val="202124"/>
                </a:solidFill>
                <a:latin typeface="arial" panose="020B0604020202020204" pitchFamily="34" charset="0"/>
              </a:rPr>
              <a:t>Les enfants ont joué toute l'après-midi. </a:t>
            </a:r>
          </a:p>
          <a:p>
            <a:pPr marL="285750" indent="-285750">
              <a:buFont typeface="Arial" panose="020B0604020202020204" pitchFamily="34" charset="0"/>
              <a:buChar char="•"/>
            </a:pPr>
            <a:r>
              <a:rPr lang="fr-FR" dirty="0">
                <a:solidFill>
                  <a:srgbClr val="202124"/>
                </a:solidFill>
                <a:latin typeface="arial" panose="020B0604020202020204" pitchFamily="34" charset="0"/>
              </a:rPr>
              <a:t>Ils auraient réussi s'ils avaient suivi nos conseils.</a:t>
            </a:r>
            <a:endParaRPr lang="fr-FR" dirty="0"/>
          </a:p>
        </p:txBody>
      </p:sp>
    </p:spTree>
    <p:extLst>
      <p:ext uri="{BB962C8B-B14F-4D97-AF65-F5344CB8AC3E}">
        <p14:creationId xmlns:p14="http://schemas.microsoft.com/office/powerpoint/2010/main" val="22491306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3672269F-0CAC-417F-9675-F036D25110C9}"/>
              </a:ext>
            </a:extLst>
          </p:cNvPr>
          <p:cNvPicPr>
            <a:picLocks noChangeAspect="1"/>
          </p:cNvPicPr>
          <p:nvPr/>
        </p:nvPicPr>
        <p:blipFill>
          <a:blip r:embed="rId3"/>
          <a:stretch>
            <a:fillRect/>
          </a:stretch>
        </p:blipFill>
        <p:spPr>
          <a:xfrm>
            <a:off x="1287780" y="3696652"/>
            <a:ext cx="9616440" cy="1973420"/>
          </a:xfrm>
          <a:prstGeom prst="rect">
            <a:avLst/>
          </a:prstGeom>
        </p:spPr>
      </p:pic>
      <p:pic>
        <p:nvPicPr>
          <p:cNvPr id="7" name="Image 6">
            <a:extLst>
              <a:ext uri="{FF2B5EF4-FFF2-40B4-BE49-F238E27FC236}">
                <a16:creationId xmlns:a16="http://schemas.microsoft.com/office/drawing/2014/main" id="{88C999C9-C848-44EB-94E3-851DC364A165}"/>
              </a:ext>
            </a:extLst>
          </p:cNvPr>
          <p:cNvPicPr>
            <a:picLocks noChangeAspect="1"/>
          </p:cNvPicPr>
          <p:nvPr/>
        </p:nvPicPr>
        <p:blipFill>
          <a:blip r:embed="rId4"/>
          <a:stretch>
            <a:fillRect/>
          </a:stretch>
        </p:blipFill>
        <p:spPr>
          <a:xfrm>
            <a:off x="2316480" y="5670072"/>
            <a:ext cx="8336280" cy="1187928"/>
          </a:xfrm>
          <a:prstGeom prst="rect">
            <a:avLst/>
          </a:prstGeom>
        </p:spPr>
      </p:pic>
      <p:pic>
        <p:nvPicPr>
          <p:cNvPr id="8" name="Image 7">
            <a:extLst>
              <a:ext uri="{FF2B5EF4-FFF2-40B4-BE49-F238E27FC236}">
                <a16:creationId xmlns:a16="http://schemas.microsoft.com/office/drawing/2014/main" id="{66885DC0-7765-42C1-860B-1D279E656E3A}"/>
              </a:ext>
            </a:extLst>
          </p:cNvPr>
          <p:cNvPicPr>
            <a:picLocks noChangeAspect="1"/>
          </p:cNvPicPr>
          <p:nvPr/>
        </p:nvPicPr>
        <p:blipFill>
          <a:blip r:embed="rId5"/>
          <a:stretch>
            <a:fillRect/>
          </a:stretch>
        </p:blipFill>
        <p:spPr>
          <a:xfrm>
            <a:off x="1529349" y="1519135"/>
            <a:ext cx="9133301" cy="2121422"/>
          </a:xfrm>
          <a:prstGeom prst="rect">
            <a:avLst/>
          </a:prstGeom>
        </p:spPr>
      </p:pic>
      <p:sp>
        <p:nvSpPr>
          <p:cNvPr id="2" name="ZoneTexte 1">
            <a:extLst>
              <a:ext uri="{FF2B5EF4-FFF2-40B4-BE49-F238E27FC236}">
                <a16:creationId xmlns:a16="http://schemas.microsoft.com/office/drawing/2014/main" id="{66192692-617D-4C8E-97CF-7B46C24D0E34}"/>
              </a:ext>
            </a:extLst>
          </p:cNvPr>
          <p:cNvSpPr txBox="1"/>
          <p:nvPr/>
        </p:nvSpPr>
        <p:spPr>
          <a:xfrm>
            <a:off x="4259579" y="331207"/>
            <a:ext cx="3672840" cy="523220"/>
          </a:xfrm>
          <a:prstGeom prst="rect">
            <a:avLst/>
          </a:prstGeom>
          <a:noFill/>
        </p:spPr>
        <p:txBody>
          <a:bodyPr wrap="square" rtlCol="0">
            <a:spAutoFit/>
          </a:bodyPr>
          <a:lstStyle/>
          <a:p>
            <a:r>
              <a:rPr lang="fr-FR" sz="2800" dirty="0">
                <a:solidFill>
                  <a:srgbClr val="FF0000"/>
                </a:solidFill>
              </a:rPr>
              <a:t>QUELQUE/QUEL QUE</a:t>
            </a:r>
          </a:p>
        </p:txBody>
      </p:sp>
    </p:spTree>
    <p:extLst>
      <p:ext uri="{BB962C8B-B14F-4D97-AF65-F5344CB8AC3E}">
        <p14:creationId xmlns:p14="http://schemas.microsoft.com/office/powerpoint/2010/main" val="24799204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FA0129EE-1F23-489E-A118-1FD7390FB74A}"/>
              </a:ext>
            </a:extLst>
          </p:cNvPr>
          <p:cNvPicPr>
            <a:picLocks noChangeAspect="1"/>
          </p:cNvPicPr>
          <p:nvPr/>
        </p:nvPicPr>
        <p:blipFill>
          <a:blip r:embed="rId3"/>
          <a:stretch>
            <a:fillRect/>
          </a:stretch>
        </p:blipFill>
        <p:spPr>
          <a:xfrm>
            <a:off x="914400" y="929640"/>
            <a:ext cx="9890760" cy="4876799"/>
          </a:xfrm>
          <a:prstGeom prst="rect">
            <a:avLst/>
          </a:prstGeom>
        </p:spPr>
      </p:pic>
    </p:spTree>
    <p:extLst>
      <p:ext uri="{BB962C8B-B14F-4D97-AF65-F5344CB8AC3E}">
        <p14:creationId xmlns:p14="http://schemas.microsoft.com/office/powerpoint/2010/main" val="4066965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5B5BA9-B1AB-4D78-81C8-3074D7FE0983}"/>
              </a:ext>
            </a:extLst>
          </p:cNvPr>
          <p:cNvSpPr>
            <a:spLocks noGrp="1"/>
          </p:cNvSpPr>
          <p:nvPr>
            <p:ph type="title"/>
          </p:nvPr>
        </p:nvSpPr>
        <p:spPr/>
        <p:txBody>
          <a:bodyPr/>
          <a:lstStyle/>
          <a:p>
            <a:r>
              <a:rPr lang="fr-FR" b="1" dirty="0">
                <a:solidFill>
                  <a:srgbClr val="FF0000"/>
                </a:solidFill>
              </a:rPr>
              <a:t>Contenu de la matière</a:t>
            </a:r>
            <a:r>
              <a:rPr lang="fr-FR" dirty="0">
                <a:solidFill>
                  <a:srgbClr val="FF0000"/>
                </a:solidFill>
              </a:rPr>
              <a:t> </a:t>
            </a:r>
          </a:p>
        </p:txBody>
      </p:sp>
      <p:sp>
        <p:nvSpPr>
          <p:cNvPr id="3" name="Espace réservé du contenu 2">
            <a:extLst>
              <a:ext uri="{FF2B5EF4-FFF2-40B4-BE49-F238E27FC236}">
                <a16:creationId xmlns:a16="http://schemas.microsoft.com/office/drawing/2014/main" id="{EAA91410-0E14-4B5A-9389-325C1143AE32}"/>
              </a:ext>
            </a:extLst>
          </p:cNvPr>
          <p:cNvSpPr>
            <a:spLocks noGrp="1"/>
          </p:cNvSpPr>
          <p:nvPr>
            <p:ph idx="1"/>
          </p:nvPr>
        </p:nvSpPr>
        <p:spPr/>
        <p:txBody>
          <a:bodyPr>
            <a:normAutofit/>
          </a:bodyPr>
          <a:lstStyle/>
          <a:p>
            <a:r>
              <a:rPr lang="fr-FR" b="1" dirty="0"/>
              <a:t>Rappels sur la grammaire et l’orthographe française.</a:t>
            </a:r>
          </a:p>
          <a:p>
            <a:r>
              <a:rPr lang="fr-FR" b="1" dirty="0"/>
              <a:t>Bases de la communication.</a:t>
            </a:r>
          </a:p>
          <a:p>
            <a:pPr marL="0" indent="0">
              <a:buNone/>
            </a:pPr>
            <a:r>
              <a:rPr lang="fr-FR" dirty="0"/>
              <a:t>Techniques d’expression écrite</a:t>
            </a:r>
          </a:p>
          <a:p>
            <a:r>
              <a:rPr lang="fr-FR" b="1" dirty="0"/>
              <a:t>Rédaction et mise en forme de documents (demandes, cv, lettre de motivation,…).    </a:t>
            </a:r>
          </a:p>
          <a:p>
            <a:r>
              <a:rPr lang="fr-FR" b="1" dirty="0"/>
              <a:t>Techniques de recherche documentaire.</a:t>
            </a:r>
          </a:p>
          <a:p>
            <a:r>
              <a:rPr lang="fr-FR" b="1" dirty="0"/>
              <a:t>Normes de présentation des manuscrits scientifiques (rapport, résumé, PFE, …). </a:t>
            </a:r>
          </a:p>
          <a:p>
            <a:pPr marL="0" indent="0">
              <a:buNone/>
            </a:pPr>
            <a:r>
              <a:rPr lang="fr-FR" dirty="0"/>
              <a:t>Techniques d’expression orale.</a:t>
            </a:r>
          </a:p>
          <a:p>
            <a:endParaRPr lang="fr-FR" dirty="0"/>
          </a:p>
        </p:txBody>
      </p:sp>
    </p:spTree>
    <p:extLst>
      <p:ext uri="{BB962C8B-B14F-4D97-AF65-F5344CB8AC3E}">
        <p14:creationId xmlns:p14="http://schemas.microsoft.com/office/powerpoint/2010/main" val="1968743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BC0E1B-1012-4883-812F-77F8C432D179}"/>
              </a:ext>
            </a:extLst>
          </p:cNvPr>
          <p:cNvSpPr>
            <a:spLocks noGrp="1"/>
          </p:cNvSpPr>
          <p:nvPr>
            <p:ph type="ctrTitle"/>
          </p:nvPr>
        </p:nvSpPr>
        <p:spPr/>
        <p:txBody>
          <a:bodyPr/>
          <a:lstStyle/>
          <a:p>
            <a:r>
              <a:rPr lang="fr-FR" dirty="0">
                <a:solidFill>
                  <a:srgbClr val="FF0000"/>
                </a:solidFill>
              </a:rPr>
              <a:t>Rappel sur la grammaire et l’orthographe française</a:t>
            </a:r>
          </a:p>
        </p:txBody>
      </p:sp>
    </p:spTree>
    <p:extLst>
      <p:ext uri="{BB962C8B-B14F-4D97-AF65-F5344CB8AC3E}">
        <p14:creationId xmlns:p14="http://schemas.microsoft.com/office/powerpoint/2010/main" val="2322140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C82E1AE-0B83-4DDA-83E2-50CF36D385FD}"/>
              </a:ext>
            </a:extLst>
          </p:cNvPr>
          <p:cNvSpPr>
            <a:spLocks noGrp="1"/>
          </p:cNvSpPr>
          <p:nvPr>
            <p:ph idx="1"/>
          </p:nvPr>
        </p:nvSpPr>
        <p:spPr>
          <a:xfrm>
            <a:off x="838199" y="518160"/>
            <a:ext cx="10922391" cy="5658803"/>
          </a:xfrm>
        </p:spPr>
        <p:txBody>
          <a:bodyPr/>
          <a:lstStyle/>
          <a:p>
            <a:pPr marL="0" indent="0" algn="ctr">
              <a:buNone/>
            </a:pPr>
            <a:r>
              <a:rPr lang="fr-FR" sz="3600" b="1" dirty="0">
                <a:solidFill>
                  <a:srgbClr val="FF0000"/>
                </a:solidFill>
              </a:rPr>
              <a:t>La ponctuation</a:t>
            </a:r>
          </a:p>
          <a:p>
            <a:pPr marL="0" indent="0" algn="ctr">
              <a:buNone/>
            </a:pPr>
            <a:endParaRPr lang="fr-FR" sz="3600" b="1" dirty="0">
              <a:solidFill>
                <a:srgbClr val="FF0000"/>
              </a:solidFill>
            </a:endParaRPr>
          </a:p>
          <a:p>
            <a:r>
              <a:rPr lang="fr-FR" sz="3200" dirty="0"/>
              <a:t>Ce sont les signes visuels d'organisation et de présentation accompagnant le texte écrit et qui permettent de séparer les phrases les unes des autres, de les marquer (par une marque interrogative ou exclamative par exemple) ou encore de mettre en relief certaines de leurs parties.</a:t>
            </a:r>
          </a:p>
          <a:p>
            <a:r>
              <a:rPr lang="fr-FR" sz="3200" dirty="0"/>
              <a:t>Les signes de ponctuation sont également nécessaires à l'oral, car ils donnent des indications sur les intonations et les pauses de la voix.</a:t>
            </a:r>
          </a:p>
        </p:txBody>
      </p:sp>
    </p:spTree>
    <p:extLst>
      <p:ext uri="{BB962C8B-B14F-4D97-AF65-F5344CB8AC3E}">
        <p14:creationId xmlns:p14="http://schemas.microsoft.com/office/powerpoint/2010/main" val="3076439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EDF3524-2AC6-4C3B-BAA7-DEA7AB15DD54}"/>
              </a:ext>
            </a:extLst>
          </p:cNvPr>
          <p:cNvSpPr>
            <a:spLocks noGrp="1"/>
          </p:cNvSpPr>
          <p:nvPr>
            <p:ph idx="1"/>
          </p:nvPr>
        </p:nvSpPr>
        <p:spPr>
          <a:xfrm>
            <a:off x="838200" y="548640"/>
            <a:ext cx="10515600" cy="5628323"/>
          </a:xfrm>
        </p:spPr>
        <p:txBody>
          <a:bodyPr/>
          <a:lstStyle/>
          <a:p>
            <a:pPr marL="0" indent="0">
              <a:buNone/>
            </a:pPr>
            <a:r>
              <a:rPr lang="fr-FR" b="1" dirty="0"/>
              <a:t>1. Les signes de ponctuation qui servent à introduire un dialogue</a:t>
            </a:r>
            <a:endParaRPr lang="fr-FR" dirty="0"/>
          </a:p>
        </p:txBody>
      </p:sp>
      <p:pic>
        <p:nvPicPr>
          <p:cNvPr id="4" name="Image 3">
            <a:extLst>
              <a:ext uri="{FF2B5EF4-FFF2-40B4-BE49-F238E27FC236}">
                <a16:creationId xmlns:a16="http://schemas.microsoft.com/office/drawing/2014/main" id="{01D4F4B3-32A8-4279-A287-6F29CA5B2087}"/>
              </a:ext>
            </a:extLst>
          </p:cNvPr>
          <p:cNvPicPr>
            <a:picLocks noChangeAspect="1"/>
          </p:cNvPicPr>
          <p:nvPr/>
        </p:nvPicPr>
        <p:blipFill>
          <a:blip r:embed="rId2"/>
          <a:stretch>
            <a:fillRect/>
          </a:stretch>
        </p:blipFill>
        <p:spPr>
          <a:xfrm>
            <a:off x="351693" y="4836650"/>
            <a:ext cx="11141612" cy="1848803"/>
          </a:xfrm>
          <a:prstGeom prst="rect">
            <a:avLst/>
          </a:prstGeom>
        </p:spPr>
      </p:pic>
      <p:sp>
        <p:nvSpPr>
          <p:cNvPr id="5" name="Rectangle 4">
            <a:extLst>
              <a:ext uri="{FF2B5EF4-FFF2-40B4-BE49-F238E27FC236}">
                <a16:creationId xmlns:a16="http://schemas.microsoft.com/office/drawing/2014/main" id="{28465E71-C2C6-4E4B-AB0C-3C1648BEA698}"/>
              </a:ext>
            </a:extLst>
          </p:cNvPr>
          <p:cNvSpPr/>
          <p:nvPr/>
        </p:nvSpPr>
        <p:spPr>
          <a:xfrm>
            <a:off x="1130104" y="1306728"/>
            <a:ext cx="9931791" cy="3416320"/>
          </a:xfrm>
          <a:prstGeom prst="rect">
            <a:avLst/>
          </a:prstGeom>
        </p:spPr>
        <p:txBody>
          <a:bodyPr wrap="square">
            <a:spAutoFit/>
          </a:bodyPr>
          <a:lstStyle/>
          <a:p>
            <a:r>
              <a:rPr lang="fr-FR" sz="2400" dirty="0">
                <a:solidFill>
                  <a:srgbClr val="1F011C"/>
                </a:solidFill>
                <a:latin typeface="Maven Pro"/>
              </a:rPr>
              <a:t>Quand, au sein d'un texte, </a:t>
            </a:r>
            <a:r>
              <a:rPr lang="fr-FR" sz="2400" b="1" dirty="0">
                <a:solidFill>
                  <a:srgbClr val="1F011C"/>
                </a:solidFill>
                <a:latin typeface="Maven Pro"/>
              </a:rPr>
              <a:t>on rapporte des paroles au style direct</a:t>
            </a:r>
            <a:r>
              <a:rPr lang="fr-FR" sz="2400" dirty="0">
                <a:solidFill>
                  <a:srgbClr val="1F011C"/>
                </a:solidFill>
                <a:latin typeface="Maven Pro"/>
              </a:rPr>
              <a:t>, on utilise </a:t>
            </a:r>
            <a:r>
              <a:rPr lang="fr-FR" sz="2400" b="1" dirty="0">
                <a:solidFill>
                  <a:srgbClr val="1F011C"/>
                </a:solidFill>
                <a:latin typeface="Maven Pro"/>
              </a:rPr>
              <a:t>plusieurs signes de ponctuation</a:t>
            </a:r>
            <a:r>
              <a:rPr lang="fr-FR" sz="2400" dirty="0">
                <a:solidFill>
                  <a:srgbClr val="1F011C"/>
                </a:solidFill>
                <a:latin typeface="Maven Pro"/>
              </a:rPr>
              <a:t> qui sont </a:t>
            </a:r>
            <a:r>
              <a:rPr lang="fr-FR" sz="2400" b="1" dirty="0">
                <a:solidFill>
                  <a:srgbClr val="1F011C"/>
                </a:solidFill>
                <a:latin typeface="Maven Pro"/>
              </a:rPr>
              <a:t>indispensables</a:t>
            </a:r>
            <a:r>
              <a:rPr lang="fr-FR" sz="2400" dirty="0">
                <a:solidFill>
                  <a:srgbClr val="1F011C"/>
                </a:solidFill>
                <a:latin typeface="Maven Pro"/>
              </a:rPr>
              <a:t> à la lisibilité et à la compréhension du dialogue :</a:t>
            </a:r>
          </a:p>
          <a:p>
            <a:endParaRPr lang="fr-FR" sz="2400" dirty="0">
              <a:solidFill>
                <a:srgbClr val="1F011C"/>
              </a:solidFill>
              <a:latin typeface="Maven Pro"/>
            </a:endParaRPr>
          </a:p>
          <a:p>
            <a:r>
              <a:rPr lang="fr-FR" sz="2400" dirty="0">
                <a:solidFill>
                  <a:srgbClr val="242C5E"/>
                </a:solidFill>
                <a:latin typeface="Maven Pro"/>
              </a:rPr>
              <a:t>• </a:t>
            </a:r>
            <a:r>
              <a:rPr lang="fr-FR" sz="2400" b="1" dirty="0">
                <a:solidFill>
                  <a:srgbClr val="242C5E"/>
                </a:solidFill>
                <a:latin typeface="Maven Pro"/>
              </a:rPr>
              <a:t>les deux points ( : )</a:t>
            </a:r>
            <a:r>
              <a:rPr lang="fr-FR" sz="2400" dirty="0">
                <a:solidFill>
                  <a:srgbClr val="242C5E"/>
                </a:solidFill>
                <a:latin typeface="Maven Pro"/>
              </a:rPr>
              <a:t> : ils annoncent le commencement du dialogue ;</a:t>
            </a:r>
          </a:p>
          <a:p>
            <a:br>
              <a:rPr lang="fr-FR" sz="2400" dirty="0">
                <a:solidFill>
                  <a:srgbClr val="242C5E"/>
                </a:solidFill>
                <a:latin typeface="Maven Pro"/>
              </a:rPr>
            </a:br>
            <a:r>
              <a:rPr lang="fr-FR" sz="2400" dirty="0">
                <a:solidFill>
                  <a:srgbClr val="242C5E"/>
                </a:solidFill>
                <a:latin typeface="Maven Pro"/>
              </a:rPr>
              <a:t>• </a:t>
            </a:r>
            <a:r>
              <a:rPr lang="fr-FR" sz="2400" b="1" dirty="0">
                <a:solidFill>
                  <a:srgbClr val="242C5E"/>
                </a:solidFill>
                <a:latin typeface="Maven Pro"/>
              </a:rPr>
              <a:t>les guillemets («...»)</a:t>
            </a:r>
            <a:r>
              <a:rPr lang="fr-FR" sz="2400" dirty="0">
                <a:solidFill>
                  <a:srgbClr val="242C5E"/>
                </a:solidFill>
                <a:latin typeface="Maven Pro"/>
              </a:rPr>
              <a:t> : on les place au début et à la fin du dialogue ;</a:t>
            </a:r>
          </a:p>
          <a:p>
            <a:br>
              <a:rPr lang="fr-FR" sz="2400" dirty="0">
                <a:solidFill>
                  <a:srgbClr val="242C5E"/>
                </a:solidFill>
                <a:latin typeface="Maven Pro"/>
              </a:rPr>
            </a:br>
            <a:r>
              <a:rPr lang="fr-FR" sz="2400" dirty="0">
                <a:solidFill>
                  <a:srgbClr val="242C5E"/>
                </a:solidFill>
                <a:latin typeface="Maven Pro"/>
              </a:rPr>
              <a:t>• </a:t>
            </a:r>
            <a:r>
              <a:rPr lang="fr-FR" sz="2400" b="1" dirty="0">
                <a:solidFill>
                  <a:srgbClr val="242C5E"/>
                </a:solidFill>
                <a:latin typeface="Maven Pro"/>
              </a:rPr>
              <a:t>les tirets (-)</a:t>
            </a:r>
            <a:r>
              <a:rPr lang="fr-FR" sz="2400" dirty="0">
                <a:solidFill>
                  <a:srgbClr val="242C5E"/>
                </a:solidFill>
                <a:latin typeface="Maven Pro"/>
              </a:rPr>
              <a:t> : on les utilise dès qu'on change d'interlocuteur dans le dialogue.</a:t>
            </a:r>
            <a:endParaRPr lang="fr-FR" sz="2400" b="0" i="0" dirty="0">
              <a:solidFill>
                <a:srgbClr val="242C5E"/>
              </a:solidFill>
              <a:effectLst/>
              <a:latin typeface="Maven Pro"/>
            </a:endParaRPr>
          </a:p>
        </p:txBody>
      </p:sp>
    </p:spTree>
    <p:extLst>
      <p:ext uri="{BB962C8B-B14F-4D97-AF65-F5344CB8AC3E}">
        <p14:creationId xmlns:p14="http://schemas.microsoft.com/office/powerpoint/2010/main" val="4250603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607B109-8176-4C5B-BF12-03DF0C05D62C}"/>
              </a:ext>
            </a:extLst>
          </p:cNvPr>
          <p:cNvSpPr>
            <a:spLocks noGrp="1"/>
          </p:cNvSpPr>
          <p:nvPr>
            <p:ph idx="1"/>
          </p:nvPr>
        </p:nvSpPr>
        <p:spPr>
          <a:xfrm>
            <a:off x="838200" y="337625"/>
            <a:ext cx="10515600" cy="5839338"/>
          </a:xfrm>
        </p:spPr>
        <p:txBody>
          <a:bodyPr/>
          <a:lstStyle/>
          <a:p>
            <a:pPr marL="0" indent="0">
              <a:buNone/>
            </a:pPr>
            <a:r>
              <a:rPr lang="fr-FR" b="1" dirty="0"/>
              <a:t>2. Les signes de ponctuation qui servent à délimiter les phrases</a:t>
            </a:r>
            <a:endParaRPr lang="fr-FR" dirty="0"/>
          </a:p>
        </p:txBody>
      </p:sp>
      <p:pic>
        <p:nvPicPr>
          <p:cNvPr id="1026" name="Picture 2">
            <a:extLst>
              <a:ext uri="{FF2B5EF4-FFF2-40B4-BE49-F238E27FC236}">
                <a16:creationId xmlns:a16="http://schemas.microsoft.com/office/drawing/2014/main" id="{3EED425E-F8FA-4873-B2DF-C012A070A0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947779"/>
            <a:ext cx="11186160" cy="473854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D796FF75-F943-4794-9C84-B8822555E6A2}"/>
              </a:ext>
            </a:extLst>
          </p:cNvPr>
          <p:cNvSpPr/>
          <p:nvPr/>
        </p:nvSpPr>
        <p:spPr>
          <a:xfrm>
            <a:off x="685800" y="976756"/>
            <a:ext cx="10972800" cy="830997"/>
          </a:xfrm>
          <a:prstGeom prst="rect">
            <a:avLst/>
          </a:prstGeom>
        </p:spPr>
        <p:txBody>
          <a:bodyPr wrap="square">
            <a:spAutoFit/>
          </a:bodyPr>
          <a:lstStyle/>
          <a:p>
            <a:r>
              <a:rPr lang="fr-FR" sz="2400" dirty="0">
                <a:solidFill>
                  <a:srgbClr val="1F011C"/>
                </a:solidFill>
                <a:latin typeface="Maven Pro"/>
              </a:rPr>
              <a:t>Toute phrase se termine par un </a:t>
            </a:r>
            <a:r>
              <a:rPr lang="fr-FR" sz="2400" b="1" dirty="0">
                <a:solidFill>
                  <a:srgbClr val="1F011C"/>
                </a:solidFill>
                <a:latin typeface="Maven Pro"/>
              </a:rPr>
              <a:t>point</a:t>
            </a:r>
            <a:r>
              <a:rPr lang="fr-FR" sz="2400" dirty="0">
                <a:solidFill>
                  <a:srgbClr val="1F011C"/>
                </a:solidFill>
                <a:latin typeface="Maven Pro"/>
              </a:rPr>
              <a:t> - lequel est toujours suivi d'une majuscule - qui peut être de différentes sortes, selon le sens donné à la phrase.</a:t>
            </a:r>
            <a:endParaRPr lang="fr-FR" sz="2400" dirty="0"/>
          </a:p>
        </p:txBody>
      </p:sp>
    </p:spTree>
    <p:extLst>
      <p:ext uri="{BB962C8B-B14F-4D97-AF65-F5344CB8AC3E}">
        <p14:creationId xmlns:p14="http://schemas.microsoft.com/office/powerpoint/2010/main" val="3898600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3B9DD0B-EB99-40D3-A0FA-6168EAB9426B}"/>
              </a:ext>
            </a:extLst>
          </p:cNvPr>
          <p:cNvSpPr>
            <a:spLocks noGrp="1"/>
          </p:cNvSpPr>
          <p:nvPr>
            <p:ph idx="1"/>
          </p:nvPr>
        </p:nvSpPr>
        <p:spPr>
          <a:xfrm>
            <a:off x="410309" y="0"/>
            <a:ext cx="10515600" cy="5825271"/>
          </a:xfrm>
        </p:spPr>
        <p:txBody>
          <a:bodyPr/>
          <a:lstStyle/>
          <a:p>
            <a:pPr marL="0" indent="0">
              <a:buNone/>
            </a:pPr>
            <a:r>
              <a:rPr lang="fr-FR" b="1" dirty="0"/>
              <a:t>3. Les signes de ponctuation qui servent à structurer les phrases</a:t>
            </a:r>
            <a:endParaRPr lang="fr-FR" dirty="0"/>
          </a:p>
        </p:txBody>
      </p:sp>
      <p:sp>
        <p:nvSpPr>
          <p:cNvPr id="4" name="Rectangle 3">
            <a:extLst>
              <a:ext uri="{FF2B5EF4-FFF2-40B4-BE49-F238E27FC236}">
                <a16:creationId xmlns:a16="http://schemas.microsoft.com/office/drawing/2014/main" id="{86665AEF-238D-4117-B67A-F73B35272EFD}"/>
              </a:ext>
            </a:extLst>
          </p:cNvPr>
          <p:cNvSpPr/>
          <p:nvPr/>
        </p:nvSpPr>
        <p:spPr>
          <a:xfrm>
            <a:off x="913227" y="469464"/>
            <a:ext cx="9901311" cy="707886"/>
          </a:xfrm>
          <a:prstGeom prst="rect">
            <a:avLst/>
          </a:prstGeom>
        </p:spPr>
        <p:txBody>
          <a:bodyPr wrap="square">
            <a:spAutoFit/>
          </a:bodyPr>
          <a:lstStyle/>
          <a:p>
            <a:r>
              <a:rPr lang="fr-FR" sz="2000" b="1" dirty="0">
                <a:solidFill>
                  <a:srgbClr val="1F011C"/>
                </a:solidFill>
                <a:latin typeface="Maven Pro"/>
              </a:rPr>
              <a:t>A l'intérieur de la phrase</a:t>
            </a:r>
            <a:r>
              <a:rPr lang="fr-FR" sz="2000" dirty="0">
                <a:solidFill>
                  <a:srgbClr val="1F011C"/>
                </a:solidFill>
                <a:latin typeface="Maven Pro"/>
              </a:rPr>
              <a:t>, les signes de ponctuation servent à </a:t>
            </a:r>
            <a:r>
              <a:rPr lang="fr-FR" sz="2000" b="1" dirty="0">
                <a:solidFill>
                  <a:srgbClr val="1F011C"/>
                </a:solidFill>
                <a:latin typeface="Maven Pro"/>
              </a:rPr>
              <a:t>séparer les différents groupes de mots</a:t>
            </a:r>
            <a:r>
              <a:rPr lang="fr-FR" sz="2000" dirty="0">
                <a:solidFill>
                  <a:srgbClr val="1F011C"/>
                </a:solidFill>
                <a:latin typeface="Maven Pro"/>
              </a:rPr>
              <a:t>. Ces signes ne sont </a:t>
            </a:r>
            <a:r>
              <a:rPr lang="fr-FR" sz="2000" b="1" dirty="0">
                <a:solidFill>
                  <a:srgbClr val="1F011C"/>
                </a:solidFill>
                <a:latin typeface="Maven Pro"/>
              </a:rPr>
              <a:t>jamais suivis d'une majuscule</a:t>
            </a:r>
            <a:r>
              <a:rPr lang="fr-FR" sz="2000" dirty="0">
                <a:solidFill>
                  <a:srgbClr val="1F011C"/>
                </a:solidFill>
                <a:latin typeface="Maven Pro"/>
              </a:rPr>
              <a:t>, car la phrase n'est pas terminée.</a:t>
            </a:r>
            <a:endParaRPr lang="fr-FR" sz="2000" dirty="0"/>
          </a:p>
        </p:txBody>
      </p:sp>
      <p:pic>
        <p:nvPicPr>
          <p:cNvPr id="5" name="Image 4">
            <a:extLst>
              <a:ext uri="{FF2B5EF4-FFF2-40B4-BE49-F238E27FC236}">
                <a16:creationId xmlns:a16="http://schemas.microsoft.com/office/drawing/2014/main" id="{C6EFCAF3-6017-4C21-AAEE-824DE78AE06E}"/>
              </a:ext>
            </a:extLst>
          </p:cNvPr>
          <p:cNvPicPr>
            <a:picLocks noChangeAspect="1"/>
          </p:cNvPicPr>
          <p:nvPr/>
        </p:nvPicPr>
        <p:blipFill>
          <a:blip r:embed="rId2"/>
          <a:stretch>
            <a:fillRect/>
          </a:stretch>
        </p:blipFill>
        <p:spPr>
          <a:xfrm>
            <a:off x="410308" y="1390147"/>
            <a:ext cx="11202571" cy="5235735"/>
          </a:xfrm>
          <a:prstGeom prst="rect">
            <a:avLst/>
          </a:prstGeom>
        </p:spPr>
      </p:pic>
    </p:spTree>
    <p:extLst>
      <p:ext uri="{BB962C8B-B14F-4D97-AF65-F5344CB8AC3E}">
        <p14:creationId xmlns:p14="http://schemas.microsoft.com/office/powerpoint/2010/main" val="3090902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a:extLst>
              <a:ext uri="{FF2B5EF4-FFF2-40B4-BE49-F238E27FC236}">
                <a16:creationId xmlns:a16="http://schemas.microsoft.com/office/drawing/2014/main" id="{0E9473D9-1910-4ECD-8340-A0D06A04F24E}"/>
              </a:ext>
            </a:extLst>
          </p:cNvPr>
          <p:cNvPicPr>
            <a:picLocks noGrp="1" noChangeAspect="1"/>
          </p:cNvPicPr>
          <p:nvPr>
            <p:ph idx="1"/>
          </p:nvPr>
        </p:nvPicPr>
        <p:blipFill>
          <a:blip r:embed="rId2"/>
          <a:stretch>
            <a:fillRect/>
          </a:stretch>
        </p:blipFill>
        <p:spPr>
          <a:xfrm>
            <a:off x="618978" y="618978"/>
            <a:ext cx="10789920" cy="5557985"/>
          </a:xfrm>
          <a:prstGeom prst="rect">
            <a:avLst/>
          </a:prstGeom>
        </p:spPr>
      </p:pic>
    </p:spTree>
    <p:extLst>
      <p:ext uri="{BB962C8B-B14F-4D97-AF65-F5344CB8AC3E}">
        <p14:creationId xmlns:p14="http://schemas.microsoft.com/office/powerpoint/2010/main" val="86182228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1548</TotalTime>
  <Words>1500</Words>
  <Application>Microsoft Office PowerPoint</Application>
  <PresentationFormat>Grand écran</PresentationFormat>
  <Paragraphs>178</Paragraphs>
  <Slides>22</Slides>
  <Notes>11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22</vt:i4>
      </vt:variant>
    </vt:vector>
  </HeadingPairs>
  <TitlesOfParts>
    <vt:vector size="31" baseType="lpstr">
      <vt:lpstr>Arial</vt:lpstr>
      <vt:lpstr>Arial</vt:lpstr>
      <vt:lpstr>Calibri</vt:lpstr>
      <vt:lpstr>Calibri Light</vt:lpstr>
      <vt:lpstr>Maven Pro</vt:lpstr>
      <vt:lpstr>roboto</vt:lpstr>
      <vt:lpstr>roboto</vt:lpstr>
      <vt:lpstr>Wingdings</vt:lpstr>
      <vt:lpstr>Thème Office</vt:lpstr>
      <vt:lpstr>EXPRESSION ET COMMUNICATION 1 UET VHS: 27h Coef: 1/ crédit: 1 Mode enseignement: Hybride </vt:lpstr>
      <vt:lpstr>Objectifs de la matière</vt:lpstr>
      <vt:lpstr>Contenu de la matière </vt:lpstr>
      <vt:lpstr>Rappel sur la grammaire et l’orthographe française</vt:lpstr>
      <vt:lpstr>Présentation PowerPoint</vt:lpstr>
      <vt:lpstr>Présentation PowerPoint</vt:lpstr>
      <vt:lpstr>Présentation PowerPoint</vt:lpstr>
      <vt:lpstr>Présentation PowerPoint</vt:lpstr>
      <vt:lpstr>Présentation PowerPoint</vt:lpstr>
      <vt:lpstr>La majuscule </vt:lpstr>
      <vt:lpstr>Le trait d’union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Accord du participe passé </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Rappel sur la grammaire et l’orthographe française</dc:title>
  <dc:creator>DELL</dc:creator>
  <cp:lastModifiedBy>DELL</cp:lastModifiedBy>
  <cp:revision>85</cp:revision>
  <dcterms:created xsi:type="dcterms:W3CDTF">2022-09-11T21:28:59Z</dcterms:created>
  <dcterms:modified xsi:type="dcterms:W3CDTF">2023-10-15T20:43:27Z</dcterms:modified>
</cp:coreProperties>
</file>