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notesMasterIdLst>
    <p:notesMasterId r:id="rId22"/>
  </p:notesMasterIdLst>
  <p:sldSz cx="14630400" cy="8229600"/>
  <p:notesSz cx="8229600" cy="14630400"/>
  <p:embeddedFontLst>
    <p:embeddedFont>
      <p:font typeface="Unbounded"/>
      <p:regular r:id="rId27"/>
    </p:embeddedFont>
    <p:embeddedFont>
      <p:font typeface="Unbounded"/>
      <p:regular r:id="rId28"/>
    </p:embeddedFont>
    <p:embeddedFont>
      <p:font typeface="Cabin"/>
      <p:regular r:id="rId29"/>
    </p:embeddedFont>
    <p:embeddedFont>
      <p:font typeface="Cabin"/>
      <p:regular r:id="rId30"/>
    </p:embeddedFont>
    <p:embeddedFont>
      <p:font typeface="Cabin"/>
      <p:regular r:id="rId31"/>
    </p:embeddedFont>
    <p:embeddedFont>
      <p:font typeface="Cabin"/>
      <p:regular r:id="rId3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27" Type="http://schemas.openxmlformats.org/officeDocument/2006/relationships/font" Target="fonts/font1.fntdata"/><Relationship Id="rId28" Type="http://schemas.openxmlformats.org/officeDocument/2006/relationships/font" Target="fonts/font2.fntdata"/><Relationship Id="rId29" Type="http://schemas.openxmlformats.org/officeDocument/2006/relationships/font" Target="fonts/font3.fntdata"/><Relationship Id="rId30" Type="http://schemas.openxmlformats.org/officeDocument/2006/relationships/font" Target="fonts/font4.fntdata"/><Relationship Id="rId31" Type="http://schemas.openxmlformats.org/officeDocument/2006/relationships/font" Target="fonts/font5.fntdata"/><Relationship Id="rId3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0-1.png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1-1.png"/><Relationship Id="rId2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2-1.png"/><Relationship Id="rId2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3-1.png"/><Relationship Id="rId2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4-1.png"/><Relationship Id="rId2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5-1.png"/><Relationship Id="rId2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6-1.png"/><Relationship Id="rId2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7-1.png"/><Relationship Id="rId2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8-1.png"/><Relationship Id="rId2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9-1.png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2-1.png"/><Relationship Id="rId2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20-1.png"/><Relationship Id="rId2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21-1.png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3-1.pn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4-1.png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5-1.png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6-1.png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7-1.png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8-1.png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9-1.pn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slideLayout" Target="../slideLayouts/slideLayout11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image" Target="../media/image-11-3.png"/><Relationship Id="rId4" Type="http://schemas.openxmlformats.org/officeDocument/2006/relationships/image" Target="../media/image-11-4.png"/><Relationship Id="rId5" Type="http://schemas.openxmlformats.org/officeDocument/2006/relationships/slideLayout" Target="../slideLayouts/slideLayout12.xml"/><Relationship Id="rId6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image" Target="../media/image-12-2.png"/><Relationship Id="rId3" Type="http://schemas.openxmlformats.org/officeDocument/2006/relationships/image" Target="../media/image-12-3.png"/><Relationship Id="rId4" Type="http://schemas.openxmlformats.org/officeDocument/2006/relationships/image" Target="../media/image-12-4.png"/><Relationship Id="rId5" Type="http://schemas.openxmlformats.org/officeDocument/2006/relationships/image" Target="../media/image-12-5.png"/><Relationship Id="rId6" Type="http://schemas.openxmlformats.org/officeDocument/2006/relationships/image" Target="../media/image-12-6.png"/><Relationship Id="rId7" Type="http://schemas.openxmlformats.org/officeDocument/2006/relationships/image" Target="../media/image-12-7.png"/><Relationship Id="rId8" Type="http://schemas.openxmlformats.org/officeDocument/2006/relationships/image" Target="../media/image-12-8.png"/><Relationship Id="rId9" Type="http://schemas.openxmlformats.org/officeDocument/2006/relationships/image" Target="../media/image-12-9.png"/><Relationship Id="rId10" Type="http://schemas.openxmlformats.org/officeDocument/2006/relationships/image" Target="../media/image-12-10.png"/><Relationship Id="rId11" Type="http://schemas.openxmlformats.org/officeDocument/2006/relationships/slideLayout" Target="../slideLayouts/slideLayout13.xml"/><Relationship Id="rId1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image" Target="../media/image-13-2.png"/><Relationship Id="rId3" Type="http://schemas.openxmlformats.org/officeDocument/2006/relationships/image" Target="../media/image-13-3.png"/><Relationship Id="rId4" Type="http://schemas.openxmlformats.org/officeDocument/2006/relationships/slideLayout" Target="../slideLayouts/slideLayout14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5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image" Target="../media/image-15-2.png"/><Relationship Id="rId3" Type="http://schemas.openxmlformats.org/officeDocument/2006/relationships/image" Target="../media/image-15-3.png"/><Relationship Id="rId4" Type="http://schemas.openxmlformats.org/officeDocument/2006/relationships/image" Target="../media/image-15-4.png"/><Relationship Id="rId5" Type="http://schemas.openxmlformats.org/officeDocument/2006/relationships/image" Target="../media/image-15-5.png"/><Relationship Id="rId6" Type="http://schemas.openxmlformats.org/officeDocument/2006/relationships/image" Target="../media/image-15-6.png"/><Relationship Id="rId7" Type="http://schemas.openxmlformats.org/officeDocument/2006/relationships/slideLayout" Target="../slideLayouts/slideLayout16.xml"/><Relationship Id="rId8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slideLayout" Target="../slideLayouts/slideLayout17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slideLayout" Target="../slideLayouts/slideLayout18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image" Target="../media/image-18-2.png"/><Relationship Id="rId3" Type="http://schemas.openxmlformats.org/officeDocument/2006/relationships/image" Target="../media/image-18-3.png"/><Relationship Id="rId4" Type="http://schemas.openxmlformats.org/officeDocument/2006/relationships/image" Target="../media/image-18-4.png"/><Relationship Id="rId5" Type="http://schemas.openxmlformats.org/officeDocument/2006/relationships/image" Target="../media/image-18-5.png"/><Relationship Id="rId6" Type="http://schemas.openxmlformats.org/officeDocument/2006/relationships/slideLayout" Target="../slideLayouts/slideLayout19.xml"/><Relationship Id="rId7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slideLayout" Target="../slideLayouts/slideLayout20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image" Target="../media/image-20-2.png"/><Relationship Id="rId3" Type="http://schemas.openxmlformats.org/officeDocument/2006/relationships/image" Target="../media/image-20-3.png"/><Relationship Id="rId4" Type="http://schemas.openxmlformats.org/officeDocument/2006/relationships/image" Target="../media/image-20-4.png"/><Relationship Id="rId5" Type="http://schemas.openxmlformats.org/officeDocument/2006/relationships/image" Target="../media/image-20-5.png"/><Relationship Id="rId6" Type="http://schemas.openxmlformats.org/officeDocument/2006/relationships/slideLayout" Target="../slideLayouts/slideLayout21.xml"/><Relationship Id="rId7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image" Target="../media/image-4-5.png"/><Relationship Id="rId6" Type="http://schemas.openxmlformats.org/officeDocument/2006/relationships/image" Target="../media/image-4-6.png"/><Relationship Id="rId7" Type="http://schemas.openxmlformats.org/officeDocument/2006/relationships/image" Target="../media/image-4-7.png"/><Relationship Id="rId8" Type="http://schemas.openxmlformats.org/officeDocument/2006/relationships/image" Target="../media/image-4-8.png"/><Relationship Id="rId9" Type="http://schemas.openxmlformats.org/officeDocument/2006/relationships/slideLayout" Target="../slideLayouts/slideLayout5.xml"/><Relationship Id="rId10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image" Target="../media/image-5-5.png"/><Relationship Id="rId6" Type="http://schemas.openxmlformats.org/officeDocument/2006/relationships/image" Target="../media/image-5-6.png"/><Relationship Id="rId7" Type="http://schemas.openxmlformats.org/officeDocument/2006/relationships/slideLayout" Target="../slideLayouts/slideLayout6.xml"/><Relationship Id="rId8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image" Target="../media/image-6-5.png"/><Relationship Id="rId6" Type="http://schemas.openxmlformats.org/officeDocument/2006/relationships/slideLayout" Target="../slideLayouts/slideLayout7.xml"/><Relationship Id="rId7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image" Target="../media/image-8-5.png"/><Relationship Id="rId6" Type="http://schemas.openxmlformats.org/officeDocument/2006/relationships/slideLayout" Target="../slideLayouts/slideLayout9.xml"/><Relationship Id="rId7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795105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Constructing Research Hypotheses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3562112"/>
            <a:ext cx="7468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This presentation explores the fundamental role of hypotheses in research methodology. We'll examine definitions, types, functions, and testing processes.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6324124" y="4980384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A well-crafted hypothesis forms the backbone of rigorous scientific inquiry. It guides every aspect of research design and analysis.</a:t>
            </a:r>
            <a:endParaRPr lang="en-US" sz="1850" dirty="0"/>
          </a:p>
        </p:txBody>
      </p:sp>
      <p:sp>
        <p:nvSpPr>
          <p:cNvPr id="6" name="Shape 3"/>
          <p:cNvSpPr/>
          <p:nvPr/>
        </p:nvSpPr>
        <p:spPr>
          <a:xfrm>
            <a:off x="6324124" y="6033492"/>
            <a:ext cx="382905" cy="382905"/>
          </a:xfrm>
          <a:prstGeom prst="roundRect">
            <a:avLst>
              <a:gd name="adj" fmla="val 23878209"/>
            </a:avLst>
          </a:prstGeom>
          <a:noFill/>
          <a:ln w="7620">
            <a:solidFill>
              <a:srgbClr val="4D4D51"/>
            </a:solidFill>
            <a:prstDash val="solid"/>
          </a:ln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1744" y="6041112"/>
            <a:ext cx="367665" cy="36766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826687" y="6015633"/>
            <a:ext cx="1930360" cy="418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350" b="1" dirty="0">
                <a:solidFill>
                  <a:srgbClr val="CAD6DE"/>
                </a:solidFill>
                <a:latin typeface="Cabin Bold" pitchFamily="34" charset="0"/>
                <a:ea typeface="Cabin Bold" pitchFamily="34" charset="-122"/>
                <a:cs typeface="Cabin Bold" pitchFamily="34" charset="-120"/>
              </a:rPr>
              <a:t>by Djazia CHIB</a:t>
            </a:r>
            <a:endParaRPr lang="en-US" sz="23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367909"/>
            <a:ext cx="10406777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The Alternative Hypothesis (H₁)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2550676"/>
            <a:ext cx="2159079" cy="1357193"/>
          </a:xfrm>
          <a:prstGeom prst="roundRect">
            <a:avLst>
              <a:gd name="adj" fmla="val 2646"/>
            </a:avLst>
          </a:prstGeom>
          <a:solidFill>
            <a:srgbClr val="304755"/>
          </a:solidFill>
          <a:ln/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48909" y="3018830"/>
            <a:ext cx="336590" cy="42076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236119" y="278999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Definition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3236119" y="3285530"/>
            <a:ext cx="6314718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States that a relationship or difference exists between variables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3116461" y="3892629"/>
            <a:ext cx="10556558" cy="15240"/>
          </a:xfrm>
          <a:prstGeom prst="roundRect">
            <a:avLst>
              <a:gd name="adj" fmla="val 235611"/>
            </a:avLst>
          </a:prstGeom>
          <a:solidFill>
            <a:srgbClr val="49606E"/>
          </a:solidFill>
          <a:ln/>
        </p:spPr>
      </p:sp>
      <p:sp>
        <p:nvSpPr>
          <p:cNvPr id="8" name="Shape 5"/>
          <p:cNvSpPr/>
          <p:nvPr/>
        </p:nvSpPr>
        <p:spPr>
          <a:xfrm>
            <a:off x="837724" y="4027527"/>
            <a:ext cx="4318278" cy="1357193"/>
          </a:xfrm>
          <a:prstGeom prst="roundRect">
            <a:avLst>
              <a:gd name="adj" fmla="val 2646"/>
            </a:avLst>
          </a:prstGeom>
          <a:solidFill>
            <a:srgbClr val="304755"/>
          </a:solidFill>
          <a:ln/>
        </p:spPr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568" y="4495681"/>
            <a:ext cx="336590" cy="420767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395317" y="4266843"/>
            <a:ext cx="456902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Non-directional (Two-tailed)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5395317" y="4762381"/>
            <a:ext cx="500372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Proposes a difference without specifying direction</a:t>
            </a:r>
            <a:endParaRPr lang="en-US" sz="1850" dirty="0"/>
          </a:p>
        </p:txBody>
      </p:sp>
      <p:sp>
        <p:nvSpPr>
          <p:cNvPr id="12" name="Shape 8"/>
          <p:cNvSpPr/>
          <p:nvPr/>
        </p:nvSpPr>
        <p:spPr>
          <a:xfrm>
            <a:off x="5275659" y="5369481"/>
            <a:ext cx="8397359" cy="15240"/>
          </a:xfrm>
          <a:prstGeom prst="roundRect">
            <a:avLst>
              <a:gd name="adj" fmla="val 235611"/>
            </a:avLst>
          </a:prstGeom>
          <a:solidFill>
            <a:srgbClr val="49606E"/>
          </a:solidFill>
          <a:ln/>
        </p:spPr>
      </p:sp>
      <p:sp>
        <p:nvSpPr>
          <p:cNvPr id="13" name="Shape 9"/>
          <p:cNvSpPr/>
          <p:nvPr/>
        </p:nvSpPr>
        <p:spPr>
          <a:xfrm>
            <a:off x="837724" y="5504378"/>
            <a:ext cx="6477476" cy="1357193"/>
          </a:xfrm>
          <a:prstGeom prst="roundRect">
            <a:avLst>
              <a:gd name="adj" fmla="val 2646"/>
            </a:avLst>
          </a:prstGeom>
          <a:solidFill>
            <a:srgbClr val="304755"/>
          </a:solidFill>
          <a:ln/>
        </p:spPr>
      </p:sp>
      <p:pic>
        <p:nvPicPr>
          <p:cNvPr id="1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8107" y="5972532"/>
            <a:ext cx="336590" cy="420767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554516" y="5743694"/>
            <a:ext cx="378297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Directional (One-tailed)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7554516" y="6239232"/>
            <a:ext cx="544282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Specifies the direction of the relationship or difference</a:t>
            </a:r>
            <a:endParaRPr lang="en-US" sz="18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7110" y="539829"/>
            <a:ext cx="13256181" cy="11549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500"/>
              </a:lnSpc>
              <a:buNone/>
            </a:pPr>
            <a:r>
              <a:rPr lang="en-US" sz="36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Other Types: Research, Statistical, Working, Substantive</a:t>
            </a:r>
            <a:endParaRPr lang="en-US" sz="36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4730" y="2214801"/>
            <a:ext cx="3192423" cy="3192423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196" y="2214801"/>
            <a:ext cx="3192423" cy="3192423"/>
          </a:xfrm>
          <a:prstGeom prst="rect">
            <a:avLst/>
          </a:prstGeom>
        </p:spPr>
      </p:pic>
      <p:pic>
        <p:nvPicPr>
          <p:cNvPr id="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3662" y="2214801"/>
            <a:ext cx="3192423" cy="3192423"/>
          </a:xfrm>
          <a:prstGeom prst="rect">
            <a:avLst/>
          </a:prstGeom>
        </p:spPr>
      </p:pic>
      <p:pic>
        <p:nvPicPr>
          <p:cNvPr id="6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3128" y="2214801"/>
            <a:ext cx="3192542" cy="3192542"/>
          </a:xfrm>
          <a:prstGeom prst="rect">
            <a:avLst/>
          </a:prstGeom>
        </p:spPr>
      </p:pic>
      <p:sp>
        <p:nvSpPr>
          <p:cNvPr id="7" name="Shape 1"/>
          <p:cNvSpPr/>
          <p:nvPr/>
        </p:nvSpPr>
        <p:spPr>
          <a:xfrm>
            <a:off x="687110" y="5755600"/>
            <a:ext cx="13256181" cy="2274570"/>
          </a:xfrm>
          <a:prstGeom prst="roundRect">
            <a:avLst>
              <a:gd name="adj" fmla="val 1295"/>
            </a:avLst>
          </a:prstGeom>
          <a:noFill/>
          <a:ln w="7620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8" name="Shape 2"/>
          <p:cNvSpPr/>
          <p:nvPr/>
        </p:nvSpPr>
        <p:spPr>
          <a:xfrm>
            <a:off x="694730" y="5763220"/>
            <a:ext cx="13240941" cy="56483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9" name="Text 3"/>
          <p:cNvSpPr/>
          <p:nvPr/>
        </p:nvSpPr>
        <p:spPr>
          <a:xfrm>
            <a:off x="891064" y="5888593"/>
            <a:ext cx="6223992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Research Hypothesis</a:t>
            </a:r>
            <a:endParaRPr lang="en-US" sz="1500" dirty="0"/>
          </a:p>
        </p:txBody>
      </p:sp>
      <p:sp>
        <p:nvSpPr>
          <p:cNvPr id="10" name="Text 4"/>
          <p:cNvSpPr/>
          <p:nvPr/>
        </p:nvSpPr>
        <p:spPr>
          <a:xfrm>
            <a:off x="7515344" y="5888593"/>
            <a:ext cx="6223992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A statement about expected findings based on theory</a:t>
            </a:r>
            <a:endParaRPr lang="en-US" sz="1500" dirty="0"/>
          </a:p>
        </p:txBody>
      </p:sp>
      <p:sp>
        <p:nvSpPr>
          <p:cNvPr id="11" name="Shape 5"/>
          <p:cNvSpPr/>
          <p:nvPr/>
        </p:nvSpPr>
        <p:spPr>
          <a:xfrm>
            <a:off x="694730" y="6328053"/>
            <a:ext cx="13240941" cy="56483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2" name="Text 6"/>
          <p:cNvSpPr/>
          <p:nvPr/>
        </p:nvSpPr>
        <p:spPr>
          <a:xfrm>
            <a:off x="891064" y="6453426"/>
            <a:ext cx="6223992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Statistical Hypothesis</a:t>
            </a:r>
            <a:endParaRPr lang="en-US" sz="1500" dirty="0"/>
          </a:p>
        </p:txBody>
      </p:sp>
      <p:sp>
        <p:nvSpPr>
          <p:cNvPr id="13" name="Text 7"/>
          <p:cNvSpPr/>
          <p:nvPr/>
        </p:nvSpPr>
        <p:spPr>
          <a:xfrm>
            <a:off x="7515344" y="6453426"/>
            <a:ext cx="6223992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Null and alternative statements in statistical form</a:t>
            </a:r>
            <a:endParaRPr lang="en-US" sz="1500" dirty="0"/>
          </a:p>
        </p:txBody>
      </p:sp>
      <p:sp>
        <p:nvSpPr>
          <p:cNvPr id="14" name="Shape 8"/>
          <p:cNvSpPr/>
          <p:nvPr/>
        </p:nvSpPr>
        <p:spPr>
          <a:xfrm>
            <a:off x="694730" y="6892885"/>
            <a:ext cx="13240941" cy="56483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5" name="Text 9"/>
          <p:cNvSpPr/>
          <p:nvPr/>
        </p:nvSpPr>
        <p:spPr>
          <a:xfrm>
            <a:off x="891064" y="7018258"/>
            <a:ext cx="6223992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Working Hypothesis</a:t>
            </a:r>
            <a:endParaRPr lang="en-US" sz="1500" dirty="0"/>
          </a:p>
        </p:txBody>
      </p:sp>
      <p:sp>
        <p:nvSpPr>
          <p:cNvPr id="16" name="Text 10"/>
          <p:cNvSpPr/>
          <p:nvPr/>
        </p:nvSpPr>
        <p:spPr>
          <a:xfrm>
            <a:off x="7515344" y="7018258"/>
            <a:ext cx="6223992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Tentative assumption adopted during early investigation</a:t>
            </a:r>
            <a:endParaRPr lang="en-US" sz="1500" dirty="0"/>
          </a:p>
        </p:txBody>
      </p:sp>
      <p:sp>
        <p:nvSpPr>
          <p:cNvPr id="17" name="Shape 11"/>
          <p:cNvSpPr/>
          <p:nvPr/>
        </p:nvSpPr>
        <p:spPr>
          <a:xfrm>
            <a:off x="694730" y="7457718"/>
            <a:ext cx="13240941" cy="56483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8" name="Text 12"/>
          <p:cNvSpPr/>
          <p:nvPr/>
        </p:nvSpPr>
        <p:spPr>
          <a:xfrm>
            <a:off x="891064" y="7583091"/>
            <a:ext cx="6223992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Substantive Hypothesis</a:t>
            </a:r>
            <a:endParaRPr lang="en-US" sz="1500" dirty="0"/>
          </a:p>
        </p:txBody>
      </p:sp>
      <p:sp>
        <p:nvSpPr>
          <p:cNvPr id="19" name="Text 13"/>
          <p:cNvSpPr/>
          <p:nvPr/>
        </p:nvSpPr>
        <p:spPr>
          <a:xfrm>
            <a:off x="7515344" y="7583091"/>
            <a:ext cx="6223992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Based on real-world observation rather than theory</a:t>
            </a:r>
            <a:endParaRPr lang="en-US" sz="15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256348"/>
            <a:ext cx="12701707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Characteristics of a Good Hypothesis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1872972" y="285202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Testable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3347561"/>
            <a:ext cx="38514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Can be evaluated through empirical observation</a:t>
            </a:r>
            <a:endParaRPr lang="en-US" sz="18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1706" y="3342680"/>
            <a:ext cx="358140" cy="44767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41243" y="244435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Falsifiable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41243" y="2939891"/>
            <a:ext cx="38514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Capable of being disproven through evidence</a:t>
            </a:r>
            <a:endParaRPr lang="en-US" sz="18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8604" y="3079790"/>
            <a:ext cx="358140" cy="44767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0061019" y="407539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Relevant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10061019" y="4570928"/>
            <a:ext cx="373165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Addresses significant aspects of the research problem</a:t>
            </a:r>
            <a:endParaRPr lang="en-US" sz="18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9421" y="4755118"/>
            <a:ext cx="358140" cy="447675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9941243" y="570642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Clear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9941243" y="6201966"/>
            <a:ext cx="38514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Expressed in precise, unambiguous language</a:t>
            </a:r>
            <a:endParaRPr lang="en-US" sz="1850" dirty="0"/>
          </a:p>
        </p:txBody>
      </p:sp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8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9729" y="6053376"/>
            <a:ext cx="358140" cy="447675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1872972" y="529863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Grounded</a:t>
            </a:r>
            <a:endParaRPr lang="en-US" sz="2200" dirty="0"/>
          </a:p>
        </p:txBody>
      </p:sp>
      <p:sp>
        <p:nvSpPr>
          <p:cNvPr id="20" name="Text 10"/>
          <p:cNvSpPr/>
          <p:nvPr/>
        </p:nvSpPr>
        <p:spPr>
          <a:xfrm>
            <a:off x="837724" y="5794177"/>
            <a:ext cx="38514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Based on existing theory or prior research</a:t>
            </a:r>
            <a:endParaRPr lang="en-US" sz="1850" dirty="0"/>
          </a:p>
        </p:txBody>
      </p:sp>
      <p:pic>
        <p:nvPicPr>
          <p:cNvPr id="21" name="Image 8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22" name="Image 9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0952" y="5180409"/>
            <a:ext cx="358140" cy="44767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290995"/>
            <a:ext cx="9114353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Variables in the Hypothesis</a:t>
            </a:r>
            <a:endParaRPr lang="en-US" sz="44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7724" y="2473762"/>
            <a:ext cx="4078962" cy="252091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37724" y="5293876"/>
            <a:ext cx="3764280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Independent Variables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837724" y="5789414"/>
            <a:ext cx="4078962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Factors manipulated or selected by the researcher. The presumed cause in a relationship.</a:t>
            </a:r>
            <a:endParaRPr lang="en-US" sz="18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659" y="2473762"/>
            <a:ext cx="4078962" cy="252091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75659" y="5293876"/>
            <a:ext cx="3502581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Dependent Variables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75659" y="5789414"/>
            <a:ext cx="4078962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Outcomes measured in response to independent variables. The presumed effect in a relationship.</a:t>
            </a:r>
            <a:endParaRPr lang="en-US" sz="18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3595" y="2473762"/>
            <a:ext cx="4079081" cy="2521029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3595" y="5293995"/>
            <a:ext cx="4079081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Control &amp; Extraneous Variables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3595" y="6141482"/>
            <a:ext cx="4079081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Factors held constant or accounted for to prevent interference with results.</a:t>
            </a:r>
            <a:endParaRPr lang="en-US" sz="18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3079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55174" y="525542"/>
            <a:ext cx="7040880" cy="5620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35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Operationalising Variables</a:t>
            </a:r>
            <a:endParaRPr lang="en-US" sz="3500" dirty="0"/>
          </a:p>
        </p:txBody>
      </p:sp>
      <p:sp>
        <p:nvSpPr>
          <p:cNvPr id="4" name="Shape 1"/>
          <p:cNvSpPr/>
          <p:nvPr/>
        </p:nvSpPr>
        <p:spPr>
          <a:xfrm>
            <a:off x="6155174" y="1374219"/>
            <a:ext cx="7806452" cy="1389340"/>
          </a:xfrm>
          <a:prstGeom prst="roundRect">
            <a:avLst>
              <a:gd name="adj" fmla="val 2063"/>
            </a:avLst>
          </a:prstGeom>
          <a:solidFill>
            <a:srgbClr val="304755"/>
          </a:solidFill>
          <a:ln/>
        </p:spPr>
      </p:sp>
      <p:sp>
        <p:nvSpPr>
          <p:cNvPr id="5" name="Text 2"/>
          <p:cNvSpPr/>
          <p:nvPr/>
        </p:nvSpPr>
        <p:spPr>
          <a:xfrm>
            <a:off x="6346269" y="1565315"/>
            <a:ext cx="2248257" cy="280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Definition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346269" y="1960959"/>
            <a:ext cx="7424261" cy="6115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Operationalisation translates abstract concepts into measurable entities. It specifies how variables will be observed and quantified.</a:t>
            </a:r>
            <a:endParaRPr lang="en-US" sz="1500" dirty="0"/>
          </a:p>
        </p:txBody>
      </p:sp>
      <p:sp>
        <p:nvSpPr>
          <p:cNvPr id="7" name="Shape 4"/>
          <p:cNvSpPr/>
          <p:nvPr/>
        </p:nvSpPr>
        <p:spPr>
          <a:xfrm>
            <a:off x="6155174" y="2954655"/>
            <a:ext cx="7806452" cy="1456134"/>
          </a:xfrm>
          <a:prstGeom prst="roundRect">
            <a:avLst>
              <a:gd name="adj" fmla="val 1969"/>
            </a:avLst>
          </a:prstGeom>
          <a:solidFill>
            <a:srgbClr val="304755"/>
          </a:solidFill>
          <a:ln/>
        </p:spPr>
      </p:sp>
      <p:sp>
        <p:nvSpPr>
          <p:cNvPr id="8" name="Text 5"/>
          <p:cNvSpPr/>
          <p:nvPr/>
        </p:nvSpPr>
        <p:spPr>
          <a:xfrm>
            <a:off x="6346269" y="3145750"/>
            <a:ext cx="4422338" cy="280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Example: Academic Achievement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6346269" y="3541395"/>
            <a:ext cx="7424261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Conceptual: Knowledge and skills gained</a:t>
            </a:r>
            <a:endParaRPr lang="en-US" sz="1500" dirty="0"/>
          </a:p>
        </p:txBody>
      </p:sp>
      <p:sp>
        <p:nvSpPr>
          <p:cNvPr id="10" name="Text 7"/>
          <p:cNvSpPr/>
          <p:nvPr/>
        </p:nvSpPr>
        <p:spPr>
          <a:xfrm>
            <a:off x="6346269" y="3913942"/>
            <a:ext cx="7424261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Operational: GCSE scores (A*-G)</a:t>
            </a:r>
            <a:endParaRPr lang="en-US" sz="1500" dirty="0"/>
          </a:p>
        </p:txBody>
      </p:sp>
      <p:sp>
        <p:nvSpPr>
          <p:cNvPr id="11" name="Shape 8"/>
          <p:cNvSpPr/>
          <p:nvPr/>
        </p:nvSpPr>
        <p:spPr>
          <a:xfrm>
            <a:off x="6155174" y="4601885"/>
            <a:ext cx="7806452" cy="1456134"/>
          </a:xfrm>
          <a:prstGeom prst="roundRect">
            <a:avLst>
              <a:gd name="adj" fmla="val 1969"/>
            </a:avLst>
          </a:prstGeom>
          <a:solidFill>
            <a:srgbClr val="304755"/>
          </a:solidFill>
          <a:ln/>
        </p:spPr>
      </p:sp>
      <p:sp>
        <p:nvSpPr>
          <p:cNvPr id="12" name="Text 9"/>
          <p:cNvSpPr/>
          <p:nvPr/>
        </p:nvSpPr>
        <p:spPr>
          <a:xfrm>
            <a:off x="6346269" y="4792980"/>
            <a:ext cx="2275642" cy="280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Example: Anxiety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6346269" y="5188625"/>
            <a:ext cx="7424261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Conceptual: Psychological distress state</a:t>
            </a:r>
            <a:endParaRPr lang="en-US" sz="1500" dirty="0"/>
          </a:p>
        </p:txBody>
      </p:sp>
      <p:sp>
        <p:nvSpPr>
          <p:cNvPr id="14" name="Text 11"/>
          <p:cNvSpPr/>
          <p:nvPr/>
        </p:nvSpPr>
        <p:spPr>
          <a:xfrm>
            <a:off x="6346269" y="5561171"/>
            <a:ext cx="7424261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Operational: Score on Beck Anxiety Inventory</a:t>
            </a:r>
            <a:endParaRPr lang="en-US" sz="1500" dirty="0"/>
          </a:p>
        </p:txBody>
      </p:sp>
      <p:sp>
        <p:nvSpPr>
          <p:cNvPr id="15" name="Shape 12"/>
          <p:cNvSpPr/>
          <p:nvPr/>
        </p:nvSpPr>
        <p:spPr>
          <a:xfrm>
            <a:off x="6155174" y="6249114"/>
            <a:ext cx="7806452" cy="1456134"/>
          </a:xfrm>
          <a:prstGeom prst="roundRect">
            <a:avLst>
              <a:gd name="adj" fmla="val 1969"/>
            </a:avLst>
          </a:prstGeom>
          <a:solidFill>
            <a:srgbClr val="304755"/>
          </a:solidFill>
          <a:ln/>
        </p:spPr>
      </p:sp>
      <p:sp>
        <p:nvSpPr>
          <p:cNvPr id="16" name="Text 13"/>
          <p:cNvSpPr/>
          <p:nvPr/>
        </p:nvSpPr>
        <p:spPr>
          <a:xfrm>
            <a:off x="6346269" y="6440210"/>
            <a:ext cx="4345662" cy="280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Example: Customer Satisfaction</a:t>
            </a:r>
            <a:endParaRPr lang="en-US" sz="1750" dirty="0"/>
          </a:p>
        </p:txBody>
      </p:sp>
      <p:sp>
        <p:nvSpPr>
          <p:cNvPr id="17" name="Text 14"/>
          <p:cNvSpPr/>
          <p:nvPr/>
        </p:nvSpPr>
        <p:spPr>
          <a:xfrm>
            <a:off x="6346269" y="6835854"/>
            <a:ext cx="7424261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Conceptual: Positive evaluation of service</a:t>
            </a:r>
            <a:endParaRPr lang="en-US" sz="1500" dirty="0"/>
          </a:p>
        </p:txBody>
      </p:sp>
      <p:sp>
        <p:nvSpPr>
          <p:cNvPr id="18" name="Text 15"/>
          <p:cNvSpPr/>
          <p:nvPr/>
        </p:nvSpPr>
        <p:spPr>
          <a:xfrm>
            <a:off x="6346269" y="7208401"/>
            <a:ext cx="7424261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Operational: 1-5 Likert scale rating</a:t>
            </a:r>
            <a:endParaRPr lang="en-US" sz="15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5486400" cy="8229600"/>
          </a:xfrm>
          <a:prstGeom prst="rect">
            <a:avLst/>
          </a:prstGeom>
          <a:solidFill>
            <a:srgbClr val="E6E6E7"/>
          </a:solidFill>
          <a:ln/>
        </p:spPr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23278" y="585430"/>
            <a:ext cx="7415213" cy="619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Defining the Study Model</a:t>
            </a:r>
            <a:endParaRPr lang="en-US" sz="3900" dirty="0"/>
          </a:p>
        </p:txBody>
      </p:sp>
      <p:pic>
        <p:nvPicPr>
          <p:cNvPr id="6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278" y="1520428"/>
            <a:ext cx="1052751" cy="1530906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7591782" y="1730931"/>
            <a:ext cx="3494127" cy="309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Conceptual Framework</a:t>
            </a:r>
            <a:endParaRPr lang="en-US" sz="1950" dirty="0"/>
          </a:p>
        </p:txBody>
      </p:sp>
      <p:sp>
        <p:nvSpPr>
          <p:cNvPr id="8" name="Text 3"/>
          <p:cNvSpPr/>
          <p:nvPr/>
        </p:nvSpPr>
        <p:spPr>
          <a:xfrm>
            <a:off x="7591782" y="2166938"/>
            <a:ext cx="6301740" cy="6738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Identifies key concepts and their relationships. Organises ideas without detailed mechanisms.</a:t>
            </a:r>
            <a:endParaRPr lang="en-US" sz="1650" dirty="0"/>
          </a:p>
        </p:txBody>
      </p:sp>
      <p:pic>
        <p:nvPicPr>
          <p:cNvPr id="9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278" y="3051334"/>
            <a:ext cx="1052751" cy="1530906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7591782" y="3261836"/>
            <a:ext cx="3446145" cy="309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Theoretical Framework</a:t>
            </a:r>
            <a:endParaRPr lang="en-US" sz="1950" dirty="0"/>
          </a:p>
        </p:txBody>
      </p:sp>
      <p:sp>
        <p:nvSpPr>
          <p:cNvPr id="11" name="Text 5"/>
          <p:cNvSpPr/>
          <p:nvPr/>
        </p:nvSpPr>
        <p:spPr>
          <a:xfrm>
            <a:off x="7591782" y="3697843"/>
            <a:ext cx="6301740" cy="6738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Applies specific theories to explain relationships. Provides testable explanations for phenomena.</a:t>
            </a:r>
            <a:endParaRPr lang="en-US" sz="1650" dirty="0"/>
          </a:p>
        </p:txBody>
      </p:sp>
      <p:pic>
        <p:nvPicPr>
          <p:cNvPr id="12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278" y="4582239"/>
            <a:ext cx="1052751" cy="1530906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7591782" y="4792742"/>
            <a:ext cx="2477095" cy="309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Research Model</a:t>
            </a:r>
            <a:endParaRPr lang="en-US" sz="1950" dirty="0"/>
          </a:p>
        </p:txBody>
      </p:sp>
      <p:sp>
        <p:nvSpPr>
          <p:cNvPr id="14" name="Text 7"/>
          <p:cNvSpPr/>
          <p:nvPr/>
        </p:nvSpPr>
        <p:spPr>
          <a:xfrm>
            <a:off x="7591782" y="5228749"/>
            <a:ext cx="6301740" cy="6738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Visual representation of variables and relationships. Specifies hypothesised connections.</a:t>
            </a:r>
            <a:endParaRPr lang="en-US" sz="1650" dirty="0"/>
          </a:p>
        </p:txBody>
      </p:sp>
      <p:pic>
        <p:nvPicPr>
          <p:cNvPr id="15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3278" y="6113145"/>
            <a:ext cx="1052751" cy="1530906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7591782" y="6323648"/>
            <a:ext cx="2740343" cy="309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Operational Model</a:t>
            </a:r>
            <a:endParaRPr lang="en-US" sz="1950" dirty="0"/>
          </a:p>
        </p:txBody>
      </p:sp>
      <p:sp>
        <p:nvSpPr>
          <p:cNvPr id="17" name="Text 9"/>
          <p:cNvSpPr/>
          <p:nvPr/>
        </p:nvSpPr>
        <p:spPr>
          <a:xfrm>
            <a:off x="7591782" y="6759654"/>
            <a:ext cx="6301740" cy="6738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Translates theoretical relationships into measurable terms. Enables empirical testing.</a:t>
            </a:r>
            <a:endParaRPr lang="en-US" sz="16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07563" y="611505"/>
            <a:ext cx="6987064" cy="4264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5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Steps in Formulating a Hypothesis</a:t>
            </a:r>
            <a:endParaRPr lang="en-US" sz="2650" dirty="0"/>
          </a:p>
        </p:txBody>
      </p:sp>
      <p:sp>
        <p:nvSpPr>
          <p:cNvPr id="4" name="Text 1"/>
          <p:cNvSpPr/>
          <p:nvPr/>
        </p:nvSpPr>
        <p:spPr>
          <a:xfrm>
            <a:off x="507563" y="1328023"/>
            <a:ext cx="8128873" cy="478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750"/>
              </a:lnSpc>
              <a:buNone/>
            </a:pPr>
            <a:r>
              <a:rPr lang="en-US" sz="37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1</a:t>
            </a:r>
            <a:endParaRPr lang="en-US" sz="3750" dirty="0"/>
          </a:p>
        </p:txBody>
      </p:sp>
      <p:sp>
        <p:nvSpPr>
          <p:cNvPr id="5" name="Text 2"/>
          <p:cNvSpPr/>
          <p:nvPr/>
        </p:nvSpPr>
        <p:spPr>
          <a:xfrm>
            <a:off x="3718798" y="1987748"/>
            <a:ext cx="1706285" cy="2132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3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Identify Problem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507563" y="2287905"/>
            <a:ext cx="8128873" cy="2319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800"/>
              </a:lnSpc>
              <a:buNone/>
            </a:pPr>
            <a:r>
              <a:rPr lang="en-US" sz="11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Clearly define the research question or problem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507563" y="3027402"/>
            <a:ext cx="8128873" cy="478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750"/>
              </a:lnSpc>
              <a:buNone/>
            </a:pPr>
            <a:r>
              <a:rPr lang="en-US" sz="37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2</a:t>
            </a:r>
            <a:endParaRPr lang="en-US" sz="3750" dirty="0"/>
          </a:p>
        </p:txBody>
      </p:sp>
      <p:sp>
        <p:nvSpPr>
          <p:cNvPr id="8" name="Text 5"/>
          <p:cNvSpPr/>
          <p:nvPr/>
        </p:nvSpPr>
        <p:spPr>
          <a:xfrm>
            <a:off x="3679388" y="3687128"/>
            <a:ext cx="1785104" cy="2132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3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Review Literature</a:t>
            </a:r>
            <a:endParaRPr lang="en-US" sz="1300" dirty="0"/>
          </a:p>
        </p:txBody>
      </p:sp>
      <p:sp>
        <p:nvSpPr>
          <p:cNvPr id="9" name="Text 6"/>
          <p:cNvSpPr/>
          <p:nvPr/>
        </p:nvSpPr>
        <p:spPr>
          <a:xfrm>
            <a:off x="507563" y="3987284"/>
            <a:ext cx="8128873" cy="2319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800"/>
              </a:lnSpc>
              <a:buNone/>
            </a:pPr>
            <a:r>
              <a:rPr lang="en-US" sz="11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Examine existing theories and empirical findings</a:t>
            </a:r>
            <a:endParaRPr lang="en-US" sz="1100" dirty="0"/>
          </a:p>
        </p:txBody>
      </p:sp>
      <p:sp>
        <p:nvSpPr>
          <p:cNvPr id="10" name="Text 7"/>
          <p:cNvSpPr/>
          <p:nvPr/>
        </p:nvSpPr>
        <p:spPr>
          <a:xfrm>
            <a:off x="507563" y="4726781"/>
            <a:ext cx="8128873" cy="478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750"/>
              </a:lnSpc>
              <a:buNone/>
            </a:pPr>
            <a:r>
              <a:rPr lang="en-US" sz="37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3</a:t>
            </a:r>
            <a:endParaRPr lang="en-US" sz="3750" dirty="0"/>
          </a:p>
        </p:txBody>
      </p:sp>
      <p:sp>
        <p:nvSpPr>
          <p:cNvPr id="11" name="Text 8"/>
          <p:cNvSpPr/>
          <p:nvPr/>
        </p:nvSpPr>
        <p:spPr>
          <a:xfrm>
            <a:off x="3686889" y="5386507"/>
            <a:ext cx="1770102" cy="2132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3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Identify Variables</a:t>
            </a:r>
            <a:endParaRPr lang="en-US" sz="1300" dirty="0"/>
          </a:p>
        </p:txBody>
      </p:sp>
      <p:sp>
        <p:nvSpPr>
          <p:cNvPr id="12" name="Text 9"/>
          <p:cNvSpPr/>
          <p:nvPr/>
        </p:nvSpPr>
        <p:spPr>
          <a:xfrm>
            <a:off x="507563" y="5686663"/>
            <a:ext cx="8128873" cy="2319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800"/>
              </a:lnSpc>
              <a:buNone/>
            </a:pPr>
            <a:r>
              <a:rPr lang="en-US" sz="11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Determine key factors and their relationships</a:t>
            </a:r>
            <a:endParaRPr lang="en-US" sz="1100" dirty="0"/>
          </a:p>
        </p:txBody>
      </p:sp>
      <p:sp>
        <p:nvSpPr>
          <p:cNvPr id="13" name="Text 10"/>
          <p:cNvSpPr/>
          <p:nvPr/>
        </p:nvSpPr>
        <p:spPr>
          <a:xfrm>
            <a:off x="507563" y="6426160"/>
            <a:ext cx="8128873" cy="478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750"/>
              </a:lnSpc>
              <a:buNone/>
            </a:pPr>
            <a:r>
              <a:rPr lang="en-US" sz="37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4</a:t>
            </a:r>
            <a:endParaRPr lang="en-US" sz="3750" dirty="0"/>
          </a:p>
        </p:txBody>
      </p:sp>
      <p:sp>
        <p:nvSpPr>
          <p:cNvPr id="14" name="Text 11"/>
          <p:cNvSpPr/>
          <p:nvPr/>
        </p:nvSpPr>
        <p:spPr>
          <a:xfrm>
            <a:off x="3465671" y="7085886"/>
            <a:ext cx="2212658" cy="2132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3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Formulate Statement</a:t>
            </a:r>
            <a:endParaRPr lang="en-US" sz="1300" dirty="0"/>
          </a:p>
        </p:txBody>
      </p:sp>
      <p:sp>
        <p:nvSpPr>
          <p:cNvPr id="15" name="Text 12"/>
          <p:cNvSpPr/>
          <p:nvPr/>
        </p:nvSpPr>
        <p:spPr>
          <a:xfrm>
            <a:off x="507563" y="7386042"/>
            <a:ext cx="8128873" cy="2319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800"/>
              </a:lnSpc>
              <a:buNone/>
            </a:pPr>
            <a:r>
              <a:rPr lang="en-US" sz="11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Craft clear, testable, and specific hypothesis</a:t>
            </a:r>
            <a:endParaRPr lang="en-US" sz="11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4618" y="1039058"/>
            <a:ext cx="7634764" cy="12682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950"/>
              </a:lnSpc>
              <a:buNone/>
            </a:pPr>
            <a:r>
              <a:rPr lang="en-US" sz="395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Writing the Hypothesis: Examples</a:t>
            </a:r>
            <a:endParaRPr lang="en-US" sz="3950" dirty="0"/>
          </a:p>
        </p:txBody>
      </p:sp>
      <p:sp>
        <p:nvSpPr>
          <p:cNvPr id="4" name="Shape 1"/>
          <p:cNvSpPr/>
          <p:nvPr/>
        </p:nvSpPr>
        <p:spPr>
          <a:xfrm>
            <a:off x="754618" y="2630686"/>
            <a:ext cx="7634764" cy="4559856"/>
          </a:xfrm>
          <a:prstGeom prst="roundRect">
            <a:avLst>
              <a:gd name="adj" fmla="val 709"/>
            </a:avLst>
          </a:prstGeom>
          <a:noFill/>
          <a:ln w="7620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62238" y="2638306"/>
            <a:ext cx="7618690" cy="96369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978694" y="2775228"/>
            <a:ext cx="2104430" cy="344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Research Question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3521750" y="2775228"/>
            <a:ext cx="2100620" cy="344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Null Hypothesis (H₀)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6060996" y="2775228"/>
            <a:ext cx="2104430" cy="689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Alternative Hypothesis (H₁)</a:t>
            </a:r>
            <a:endParaRPr lang="en-US" sz="1650" dirty="0"/>
          </a:p>
        </p:txBody>
      </p:sp>
      <p:sp>
        <p:nvSpPr>
          <p:cNvPr id="9" name="Shape 6"/>
          <p:cNvSpPr/>
          <p:nvPr/>
        </p:nvSpPr>
        <p:spPr>
          <a:xfrm>
            <a:off x="762238" y="3601998"/>
            <a:ext cx="7618690" cy="130861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978694" y="3738920"/>
            <a:ext cx="2104430" cy="689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Does sleep affect test scores?</a:t>
            </a:r>
            <a:endParaRPr lang="en-US" sz="1650" dirty="0"/>
          </a:p>
        </p:txBody>
      </p:sp>
      <p:sp>
        <p:nvSpPr>
          <p:cNvPr id="11" name="Text 8"/>
          <p:cNvSpPr/>
          <p:nvPr/>
        </p:nvSpPr>
        <p:spPr>
          <a:xfrm>
            <a:off x="3521750" y="3738920"/>
            <a:ext cx="2100620" cy="10347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There is no relationship between hours of sleep and test scores.</a:t>
            </a:r>
            <a:endParaRPr lang="en-US" sz="1650" dirty="0"/>
          </a:p>
        </p:txBody>
      </p:sp>
      <p:sp>
        <p:nvSpPr>
          <p:cNvPr id="12" name="Text 9"/>
          <p:cNvSpPr/>
          <p:nvPr/>
        </p:nvSpPr>
        <p:spPr>
          <a:xfrm>
            <a:off x="6060996" y="3738920"/>
            <a:ext cx="2104430" cy="10347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Students who sleep &gt;8 hours score higher on exams.</a:t>
            </a:r>
            <a:endParaRPr lang="en-US" sz="1650" dirty="0"/>
          </a:p>
        </p:txBody>
      </p:sp>
      <p:sp>
        <p:nvSpPr>
          <p:cNvPr id="13" name="Shape 10"/>
          <p:cNvSpPr/>
          <p:nvPr/>
        </p:nvSpPr>
        <p:spPr>
          <a:xfrm>
            <a:off x="762238" y="4910614"/>
            <a:ext cx="7618690" cy="130861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978694" y="5047536"/>
            <a:ext cx="2104430" cy="689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Does gender affect job satisfaction?</a:t>
            </a:r>
            <a:endParaRPr lang="en-US" sz="1650" dirty="0"/>
          </a:p>
        </p:txBody>
      </p:sp>
      <p:sp>
        <p:nvSpPr>
          <p:cNvPr id="15" name="Text 12"/>
          <p:cNvSpPr/>
          <p:nvPr/>
        </p:nvSpPr>
        <p:spPr>
          <a:xfrm>
            <a:off x="3521750" y="5047536"/>
            <a:ext cx="2100620" cy="10347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There is no difference in job satisfaction between genders.</a:t>
            </a:r>
            <a:endParaRPr lang="en-US" sz="1650" dirty="0"/>
          </a:p>
        </p:txBody>
      </p:sp>
      <p:sp>
        <p:nvSpPr>
          <p:cNvPr id="16" name="Text 13"/>
          <p:cNvSpPr/>
          <p:nvPr/>
        </p:nvSpPr>
        <p:spPr>
          <a:xfrm>
            <a:off x="6060996" y="5047536"/>
            <a:ext cx="2104430" cy="10347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There is a difference in job satisfaction between genders.</a:t>
            </a:r>
            <a:endParaRPr lang="en-US" sz="1650" dirty="0"/>
          </a:p>
        </p:txBody>
      </p:sp>
      <p:sp>
        <p:nvSpPr>
          <p:cNvPr id="17" name="Shape 14"/>
          <p:cNvSpPr/>
          <p:nvPr/>
        </p:nvSpPr>
        <p:spPr>
          <a:xfrm>
            <a:off x="762238" y="6219230"/>
            <a:ext cx="7618690" cy="96369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978694" y="6356152"/>
            <a:ext cx="2104430" cy="689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Does exercise reduce anxiety?</a:t>
            </a:r>
            <a:endParaRPr lang="en-US" sz="1650" dirty="0"/>
          </a:p>
        </p:txBody>
      </p:sp>
      <p:sp>
        <p:nvSpPr>
          <p:cNvPr id="19" name="Text 16"/>
          <p:cNvSpPr/>
          <p:nvPr/>
        </p:nvSpPr>
        <p:spPr>
          <a:xfrm>
            <a:off x="3521750" y="6356152"/>
            <a:ext cx="2100620" cy="689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Exercise has no effect on anxiety levels.</a:t>
            </a:r>
            <a:endParaRPr lang="en-US" sz="1650" dirty="0"/>
          </a:p>
        </p:txBody>
      </p:sp>
      <p:sp>
        <p:nvSpPr>
          <p:cNvPr id="20" name="Text 17"/>
          <p:cNvSpPr/>
          <p:nvPr/>
        </p:nvSpPr>
        <p:spPr>
          <a:xfrm>
            <a:off x="6060996" y="6356152"/>
            <a:ext cx="2104430" cy="689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Regular exercise reduces anxiety levels.</a:t>
            </a:r>
            <a:endParaRPr lang="en-US" sz="16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9978" y="612815"/>
            <a:ext cx="10091976" cy="6554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150"/>
              </a:lnSpc>
              <a:buNone/>
            </a:pPr>
            <a:r>
              <a:rPr lang="en-US" sz="41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Hypothesis Testing: The Process</a:t>
            </a:r>
            <a:endParaRPr lang="en-US" sz="4100" dirty="0"/>
          </a:p>
        </p:txBody>
      </p:sp>
      <p:sp>
        <p:nvSpPr>
          <p:cNvPr id="3" name="Shape 1"/>
          <p:cNvSpPr/>
          <p:nvPr/>
        </p:nvSpPr>
        <p:spPr>
          <a:xfrm>
            <a:off x="7299960" y="1713905"/>
            <a:ext cx="30480" cy="5905738"/>
          </a:xfrm>
          <a:prstGeom prst="roundRect">
            <a:avLst>
              <a:gd name="adj" fmla="val 109681"/>
            </a:avLst>
          </a:prstGeom>
          <a:solidFill>
            <a:srgbClr val="49606E"/>
          </a:solidFill>
          <a:ln/>
        </p:spPr>
      </p:sp>
      <p:sp>
        <p:nvSpPr>
          <p:cNvPr id="4" name="Shape 2"/>
          <p:cNvSpPr/>
          <p:nvPr/>
        </p:nvSpPr>
        <p:spPr>
          <a:xfrm>
            <a:off x="6426458" y="2199918"/>
            <a:ext cx="668536" cy="30480"/>
          </a:xfrm>
          <a:prstGeom prst="roundRect">
            <a:avLst>
              <a:gd name="adj" fmla="val 109681"/>
            </a:avLst>
          </a:prstGeom>
          <a:solidFill>
            <a:srgbClr val="49606E"/>
          </a:solidFill>
          <a:ln/>
        </p:spPr>
      </p:sp>
      <p:sp>
        <p:nvSpPr>
          <p:cNvPr id="5" name="Shape 3"/>
          <p:cNvSpPr/>
          <p:nvPr/>
        </p:nvSpPr>
        <p:spPr>
          <a:xfrm>
            <a:off x="7064514" y="1964531"/>
            <a:ext cx="501372" cy="501372"/>
          </a:xfrm>
          <a:prstGeom prst="roundRect">
            <a:avLst>
              <a:gd name="adj" fmla="val 6668"/>
            </a:avLst>
          </a:prstGeom>
          <a:solidFill>
            <a:srgbClr val="304755"/>
          </a:solidFill>
          <a:ln/>
        </p:spPr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57859" y="2018526"/>
            <a:ext cx="314563" cy="393263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3578900" y="1936671"/>
            <a:ext cx="2621994" cy="327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Formulation</a:t>
            </a:r>
            <a:endParaRPr lang="en-US" sz="2050" dirty="0"/>
          </a:p>
        </p:txBody>
      </p:sp>
      <p:sp>
        <p:nvSpPr>
          <p:cNvPr id="8" name="Text 5"/>
          <p:cNvSpPr/>
          <p:nvPr/>
        </p:nvSpPr>
        <p:spPr>
          <a:xfrm>
            <a:off x="779978" y="2398038"/>
            <a:ext cx="5420916" cy="356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State null and alternative hypotheses clearly.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7535406" y="3314105"/>
            <a:ext cx="668536" cy="30480"/>
          </a:xfrm>
          <a:prstGeom prst="roundRect">
            <a:avLst>
              <a:gd name="adj" fmla="val 109681"/>
            </a:avLst>
          </a:prstGeom>
          <a:solidFill>
            <a:srgbClr val="49606E"/>
          </a:solidFill>
          <a:ln/>
        </p:spPr>
      </p:sp>
      <p:sp>
        <p:nvSpPr>
          <p:cNvPr id="10" name="Shape 7"/>
          <p:cNvSpPr/>
          <p:nvPr/>
        </p:nvSpPr>
        <p:spPr>
          <a:xfrm>
            <a:off x="7064514" y="3078718"/>
            <a:ext cx="501372" cy="501372"/>
          </a:xfrm>
          <a:prstGeom prst="roundRect">
            <a:avLst>
              <a:gd name="adj" fmla="val 6668"/>
            </a:avLst>
          </a:prstGeom>
          <a:solidFill>
            <a:srgbClr val="304755"/>
          </a:solidFill>
          <a:ln/>
        </p:spPr>
      </p:sp>
      <p:pic>
        <p:nvPicPr>
          <p:cNvPr id="11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7859" y="3132713"/>
            <a:ext cx="314563" cy="393263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8429506" y="3050858"/>
            <a:ext cx="2621994" cy="327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Data Collection</a:t>
            </a:r>
            <a:endParaRPr lang="en-US" sz="2050" dirty="0"/>
          </a:p>
        </p:txBody>
      </p:sp>
      <p:sp>
        <p:nvSpPr>
          <p:cNvPr id="13" name="Text 9"/>
          <p:cNvSpPr/>
          <p:nvPr/>
        </p:nvSpPr>
        <p:spPr>
          <a:xfrm>
            <a:off x="8429506" y="3512225"/>
            <a:ext cx="5420916" cy="356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Gather evidence through observation or experiment.</a:t>
            </a:r>
            <a:endParaRPr lang="en-US" sz="1750" dirty="0"/>
          </a:p>
        </p:txBody>
      </p:sp>
      <p:sp>
        <p:nvSpPr>
          <p:cNvPr id="14" name="Shape 10"/>
          <p:cNvSpPr/>
          <p:nvPr/>
        </p:nvSpPr>
        <p:spPr>
          <a:xfrm>
            <a:off x="6426458" y="4316968"/>
            <a:ext cx="668536" cy="30480"/>
          </a:xfrm>
          <a:prstGeom prst="roundRect">
            <a:avLst>
              <a:gd name="adj" fmla="val 109681"/>
            </a:avLst>
          </a:prstGeom>
          <a:solidFill>
            <a:srgbClr val="49606E"/>
          </a:solidFill>
          <a:ln/>
        </p:spPr>
      </p:sp>
      <p:sp>
        <p:nvSpPr>
          <p:cNvPr id="15" name="Shape 11"/>
          <p:cNvSpPr/>
          <p:nvPr/>
        </p:nvSpPr>
        <p:spPr>
          <a:xfrm>
            <a:off x="7064514" y="4081582"/>
            <a:ext cx="501372" cy="501372"/>
          </a:xfrm>
          <a:prstGeom prst="roundRect">
            <a:avLst>
              <a:gd name="adj" fmla="val 6668"/>
            </a:avLst>
          </a:prstGeom>
          <a:solidFill>
            <a:srgbClr val="304755"/>
          </a:solidFill>
          <a:ln/>
        </p:spPr>
      </p:sp>
      <p:pic>
        <p:nvPicPr>
          <p:cNvPr id="16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7859" y="4135576"/>
            <a:ext cx="314563" cy="393263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3578900" y="4053721"/>
            <a:ext cx="2621994" cy="327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Analysis</a:t>
            </a:r>
            <a:endParaRPr lang="en-US" sz="2050" dirty="0"/>
          </a:p>
        </p:txBody>
      </p:sp>
      <p:sp>
        <p:nvSpPr>
          <p:cNvPr id="18" name="Text 13"/>
          <p:cNvSpPr/>
          <p:nvPr/>
        </p:nvSpPr>
        <p:spPr>
          <a:xfrm>
            <a:off x="779978" y="4515088"/>
            <a:ext cx="5420916" cy="356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Apply appropriate statistical tests to evaluate data.</a:t>
            </a:r>
            <a:endParaRPr lang="en-US" sz="1750" dirty="0"/>
          </a:p>
        </p:txBody>
      </p:sp>
      <p:sp>
        <p:nvSpPr>
          <p:cNvPr id="19" name="Shape 14"/>
          <p:cNvSpPr/>
          <p:nvPr/>
        </p:nvSpPr>
        <p:spPr>
          <a:xfrm>
            <a:off x="7535406" y="5319832"/>
            <a:ext cx="668536" cy="30480"/>
          </a:xfrm>
          <a:prstGeom prst="roundRect">
            <a:avLst>
              <a:gd name="adj" fmla="val 109681"/>
            </a:avLst>
          </a:prstGeom>
          <a:solidFill>
            <a:srgbClr val="49606E"/>
          </a:solidFill>
          <a:ln/>
        </p:spPr>
      </p:sp>
      <p:sp>
        <p:nvSpPr>
          <p:cNvPr id="20" name="Shape 15"/>
          <p:cNvSpPr/>
          <p:nvPr/>
        </p:nvSpPr>
        <p:spPr>
          <a:xfrm>
            <a:off x="7064514" y="5084445"/>
            <a:ext cx="501372" cy="501372"/>
          </a:xfrm>
          <a:prstGeom prst="roundRect">
            <a:avLst>
              <a:gd name="adj" fmla="val 6668"/>
            </a:avLst>
          </a:prstGeom>
          <a:solidFill>
            <a:srgbClr val="304755"/>
          </a:solidFill>
          <a:ln/>
        </p:spPr>
      </p:sp>
      <p:pic>
        <p:nvPicPr>
          <p:cNvPr id="2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7859" y="5138440"/>
            <a:ext cx="314563" cy="393263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8429506" y="5056584"/>
            <a:ext cx="2621994" cy="327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Decision</a:t>
            </a:r>
            <a:endParaRPr lang="en-US" sz="2050" dirty="0"/>
          </a:p>
        </p:txBody>
      </p:sp>
      <p:sp>
        <p:nvSpPr>
          <p:cNvPr id="23" name="Text 17"/>
          <p:cNvSpPr/>
          <p:nvPr/>
        </p:nvSpPr>
        <p:spPr>
          <a:xfrm>
            <a:off x="8429506" y="5517952"/>
            <a:ext cx="5420916" cy="356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Reject or fail to reject the null hypothesis.</a:t>
            </a:r>
            <a:endParaRPr lang="en-US" sz="1750" dirty="0"/>
          </a:p>
        </p:txBody>
      </p:sp>
      <p:sp>
        <p:nvSpPr>
          <p:cNvPr id="24" name="Shape 18"/>
          <p:cNvSpPr/>
          <p:nvPr/>
        </p:nvSpPr>
        <p:spPr>
          <a:xfrm>
            <a:off x="6426458" y="6322695"/>
            <a:ext cx="668536" cy="30480"/>
          </a:xfrm>
          <a:prstGeom prst="roundRect">
            <a:avLst>
              <a:gd name="adj" fmla="val 109681"/>
            </a:avLst>
          </a:prstGeom>
          <a:solidFill>
            <a:srgbClr val="49606E"/>
          </a:solidFill>
          <a:ln/>
        </p:spPr>
      </p:sp>
      <p:sp>
        <p:nvSpPr>
          <p:cNvPr id="25" name="Shape 19"/>
          <p:cNvSpPr/>
          <p:nvPr/>
        </p:nvSpPr>
        <p:spPr>
          <a:xfrm>
            <a:off x="7064514" y="6087308"/>
            <a:ext cx="501372" cy="501372"/>
          </a:xfrm>
          <a:prstGeom prst="roundRect">
            <a:avLst>
              <a:gd name="adj" fmla="val 6668"/>
            </a:avLst>
          </a:prstGeom>
          <a:solidFill>
            <a:srgbClr val="304755"/>
          </a:solidFill>
          <a:ln/>
        </p:spPr>
      </p:sp>
      <p:pic>
        <p:nvPicPr>
          <p:cNvPr id="2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7859" y="6141303"/>
            <a:ext cx="314563" cy="393263"/>
          </a:xfrm>
          <a:prstGeom prst="rect">
            <a:avLst/>
          </a:prstGeom>
        </p:spPr>
      </p:pic>
      <p:sp>
        <p:nvSpPr>
          <p:cNvPr id="27" name="Text 20"/>
          <p:cNvSpPr/>
          <p:nvPr/>
        </p:nvSpPr>
        <p:spPr>
          <a:xfrm>
            <a:off x="3578900" y="6059448"/>
            <a:ext cx="2621994" cy="327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Interpretation</a:t>
            </a:r>
            <a:endParaRPr lang="en-US" sz="2050" dirty="0"/>
          </a:p>
        </p:txBody>
      </p:sp>
      <p:sp>
        <p:nvSpPr>
          <p:cNvPr id="28" name="Text 21"/>
          <p:cNvSpPr/>
          <p:nvPr/>
        </p:nvSpPr>
        <p:spPr>
          <a:xfrm>
            <a:off x="779978" y="6520815"/>
            <a:ext cx="5420916" cy="356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Explain findings in context of original research question.</a:t>
            </a:r>
            <a:endParaRPr lang="en-US" sz="17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18398" y="407313"/>
            <a:ext cx="9508450" cy="4357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00"/>
              </a:lnSpc>
              <a:buNone/>
            </a:pPr>
            <a:r>
              <a:rPr lang="en-US" sz="27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Statistical Techniques for Testing Hypotheses</a:t>
            </a:r>
            <a:endParaRPr lang="en-US" sz="27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8398" y="1139309"/>
            <a:ext cx="13593604" cy="761238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18398" y="8918258"/>
            <a:ext cx="13593604" cy="2369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Select the appropriate statistical test based on your research design. Consider variable types, sample size, and distribution characteristics.</a:t>
            </a:r>
            <a:endParaRPr lang="en-US" sz="1150" dirty="0"/>
          </a:p>
        </p:txBody>
      </p:sp>
      <p:sp>
        <p:nvSpPr>
          <p:cNvPr id="5" name="Text 2"/>
          <p:cNvSpPr/>
          <p:nvPr/>
        </p:nvSpPr>
        <p:spPr>
          <a:xfrm>
            <a:off x="518398" y="9321760"/>
            <a:ext cx="13593604" cy="2369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The complexity of analysis should match the sophistication of your research question and hypothesis.</a:t>
            </a:r>
            <a:endParaRPr lang="en-US" sz="11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0104" y="1001554"/>
            <a:ext cx="7462838" cy="697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50"/>
              </a:lnSpc>
              <a:buNone/>
            </a:pPr>
            <a:r>
              <a:rPr lang="en-US" sz="435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What is a Hypothesis?</a:t>
            </a:r>
            <a:endParaRPr lang="en-US" sz="4350" dirty="0"/>
          </a:p>
        </p:txBody>
      </p:sp>
      <p:sp>
        <p:nvSpPr>
          <p:cNvPr id="4" name="Shape 1"/>
          <p:cNvSpPr/>
          <p:nvPr/>
        </p:nvSpPr>
        <p:spPr>
          <a:xfrm>
            <a:off x="830104" y="2054781"/>
            <a:ext cx="3623310" cy="3211592"/>
          </a:xfrm>
          <a:prstGeom prst="roundRect">
            <a:avLst>
              <a:gd name="adj" fmla="val 1108"/>
            </a:avLst>
          </a:prstGeom>
          <a:solidFill>
            <a:srgbClr val="304755"/>
          </a:solidFill>
          <a:ln/>
        </p:spPr>
      </p:sp>
      <p:sp>
        <p:nvSpPr>
          <p:cNvPr id="5" name="Text 2"/>
          <p:cNvSpPr/>
          <p:nvPr/>
        </p:nvSpPr>
        <p:spPr>
          <a:xfrm>
            <a:off x="1067276" y="2291953"/>
            <a:ext cx="3148965" cy="6977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Tentative Explanation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1067276" y="3131939"/>
            <a:ext cx="3148965" cy="18972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A hypothesis offers a provisional explanation for observed phenomena. It proposes a relationship that awaits testing.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4690586" y="2054781"/>
            <a:ext cx="3623310" cy="3211592"/>
          </a:xfrm>
          <a:prstGeom prst="roundRect">
            <a:avLst>
              <a:gd name="adj" fmla="val 1108"/>
            </a:avLst>
          </a:prstGeom>
          <a:solidFill>
            <a:srgbClr val="304755"/>
          </a:solidFill>
          <a:ln/>
        </p:spPr>
      </p:sp>
      <p:sp>
        <p:nvSpPr>
          <p:cNvPr id="8" name="Text 5"/>
          <p:cNvSpPr/>
          <p:nvPr/>
        </p:nvSpPr>
        <p:spPr>
          <a:xfrm>
            <a:off x="4927759" y="2291953"/>
            <a:ext cx="3148965" cy="6977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Educated Prediction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4927759" y="3131939"/>
            <a:ext cx="3148965" cy="15178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Based on existing knowledge, a hypothesis predicts outcomes. It anticipates results before data collection begins.</a:t>
            </a:r>
            <a:endParaRPr lang="en-US" sz="1850" dirty="0"/>
          </a:p>
        </p:txBody>
      </p:sp>
      <p:sp>
        <p:nvSpPr>
          <p:cNvPr id="10" name="Shape 7"/>
          <p:cNvSpPr/>
          <p:nvPr/>
        </p:nvSpPr>
        <p:spPr>
          <a:xfrm>
            <a:off x="830104" y="5503545"/>
            <a:ext cx="7483792" cy="1724382"/>
          </a:xfrm>
          <a:prstGeom prst="roundRect">
            <a:avLst>
              <a:gd name="adj" fmla="val 2063"/>
            </a:avLst>
          </a:prstGeom>
          <a:solidFill>
            <a:srgbClr val="304755"/>
          </a:solidFill>
          <a:ln/>
        </p:spPr>
      </p:sp>
      <p:sp>
        <p:nvSpPr>
          <p:cNvPr id="11" name="Text 8"/>
          <p:cNvSpPr/>
          <p:nvPr/>
        </p:nvSpPr>
        <p:spPr>
          <a:xfrm>
            <a:off x="1067276" y="5740718"/>
            <a:ext cx="3313271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Testable Statement</a:t>
            </a:r>
            <a:endParaRPr lang="en-US" sz="2150" dirty="0"/>
          </a:p>
        </p:txBody>
      </p:sp>
      <p:sp>
        <p:nvSpPr>
          <p:cNvPr id="12" name="Text 9"/>
          <p:cNvSpPr/>
          <p:nvPr/>
        </p:nvSpPr>
        <p:spPr>
          <a:xfrm>
            <a:off x="1067276" y="6231850"/>
            <a:ext cx="7009448" cy="7589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A proper hypothesis must be verifiable through empirical investigation. It connects abstract concepts to measurable variables.</a:t>
            </a:r>
            <a:endParaRPr lang="en-US" sz="18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2471" y="733187"/>
            <a:ext cx="7699058" cy="12144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750"/>
              </a:lnSpc>
              <a:buNone/>
            </a:pPr>
            <a:r>
              <a:rPr lang="en-US" sz="38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Summary and Best Practices</a:t>
            </a:r>
            <a:endParaRPr lang="en-US" sz="3800" dirty="0"/>
          </a:p>
        </p:txBody>
      </p:sp>
      <p:sp>
        <p:nvSpPr>
          <p:cNvPr id="4" name="Shape 1"/>
          <p:cNvSpPr/>
          <p:nvPr/>
        </p:nvSpPr>
        <p:spPr>
          <a:xfrm>
            <a:off x="722471" y="2489359"/>
            <a:ext cx="464463" cy="464463"/>
          </a:xfrm>
          <a:prstGeom prst="roundRect">
            <a:avLst>
              <a:gd name="adj" fmla="val 6667"/>
            </a:avLst>
          </a:prstGeom>
          <a:solidFill>
            <a:srgbClr val="304755"/>
          </a:solidFill>
          <a:ln/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970" y="2539425"/>
            <a:ext cx="291346" cy="36421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393269" y="2489359"/>
            <a:ext cx="3586758" cy="3036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Keep Hypotheses Simple</a:t>
            </a:r>
            <a:endParaRPr lang="en-US" sz="1900" dirty="0"/>
          </a:p>
        </p:txBody>
      </p:sp>
      <p:sp>
        <p:nvSpPr>
          <p:cNvPr id="7" name="Text 3"/>
          <p:cNvSpPr/>
          <p:nvPr/>
        </p:nvSpPr>
        <p:spPr>
          <a:xfrm>
            <a:off x="1393269" y="2916793"/>
            <a:ext cx="7028259" cy="6605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Focus on clear, testable relationships. Avoid compound or overly complex statements.</a:t>
            </a:r>
            <a:endParaRPr lang="en-US" sz="1600" dirty="0"/>
          </a:p>
        </p:txBody>
      </p:sp>
      <p:sp>
        <p:nvSpPr>
          <p:cNvPr id="8" name="Shape 4"/>
          <p:cNvSpPr/>
          <p:nvPr/>
        </p:nvSpPr>
        <p:spPr>
          <a:xfrm>
            <a:off x="722471" y="4015859"/>
            <a:ext cx="464463" cy="464463"/>
          </a:xfrm>
          <a:prstGeom prst="roundRect">
            <a:avLst>
              <a:gd name="adj" fmla="val 6667"/>
            </a:avLst>
          </a:prstGeom>
          <a:solidFill>
            <a:srgbClr val="304755"/>
          </a:solidFill>
          <a:ln/>
        </p:spPr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970" y="4065925"/>
            <a:ext cx="291346" cy="36421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393269" y="4015859"/>
            <a:ext cx="2470904" cy="3036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Ground in Theory</a:t>
            </a:r>
            <a:endParaRPr lang="en-US" sz="1900" dirty="0"/>
          </a:p>
        </p:txBody>
      </p:sp>
      <p:sp>
        <p:nvSpPr>
          <p:cNvPr id="11" name="Text 6"/>
          <p:cNvSpPr/>
          <p:nvPr/>
        </p:nvSpPr>
        <p:spPr>
          <a:xfrm>
            <a:off x="1393269" y="4443293"/>
            <a:ext cx="7028259" cy="6605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Base hypotheses on existing literature. Connect your work to established knowledge.</a:t>
            </a:r>
            <a:endParaRPr lang="en-US" sz="1600" dirty="0"/>
          </a:p>
        </p:txBody>
      </p:sp>
      <p:sp>
        <p:nvSpPr>
          <p:cNvPr id="12" name="Shape 7"/>
          <p:cNvSpPr/>
          <p:nvPr/>
        </p:nvSpPr>
        <p:spPr>
          <a:xfrm>
            <a:off x="722471" y="5542359"/>
            <a:ext cx="464463" cy="464463"/>
          </a:xfrm>
          <a:prstGeom prst="roundRect">
            <a:avLst>
              <a:gd name="adj" fmla="val 6667"/>
            </a:avLst>
          </a:prstGeom>
          <a:solidFill>
            <a:srgbClr val="304755"/>
          </a:solidFill>
          <a:ln/>
        </p:spPr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970" y="5592425"/>
            <a:ext cx="291346" cy="364212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393269" y="5542359"/>
            <a:ext cx="2927152" cy="3036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Maintain Objectivity</a:t>
            </a:r>
            <a:endParaRPr lang="en-US" sz="1900" dirty="0"/>
          </a:p>
        </p:txBody>
      </p:sp>
      <p:sp>
        <p:nvSpPr>
          <p:cNvPr id="15" name="Text 9"/>
          <p:cNvSpPr/>
          <p:nvPr/>
        </p:nvSpPr>
        <p:spPr>
          <a:xfrm>
            <a:off x="1393269" y="5969794"/>
            <a:ext cx="7028259" cy="3302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Avoid confirmation bias. Be willing to accept results that contradict expectations.</a:t>
            </a:r>
            <a:endParaRPr lang="en-US" sz="1600" dirty="0"/>
          </a:p>
        </p:txBody>
      </p:sp>
      <p:sp>
        <p:nvSpPr>
          <p:cNvPr id="16" name="Shape 10"/>
          <p:cNvSpPr/>
          <p:nvPr/>
        </p:nvSpPr>
        <p:spPr>
          <a:xfrm>
            <a:off x="722471" y="6738580"/>
            <a:ext cx="464463" cy="464463"/>
          </a:xfrm>
          <a:prstGeom prst="roundRect">
            <a:avLst>
              <a:gd name="adj" fmla="val 6667"/>
            </a:avLst>
          </a:prstGeom>
          <a:solidFill>
            <a:srgbClr val="304755"/>
          </a:solidFill>
          <a:ln/>
        </p:spPr>
      </p:sp>
      <p:pic>
        <p:nvPicPr>
          <p:cNvPr id="17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970" y="6788646"/>
            <a:ext cx="291346" cy="364212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1393269" y="6738580"/>
            <a:ext cx="2598896" cy="3036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Iterate as Needed</a:t>
            </a:r>
            <a:endParaRPr lang="en-US" sz="1900" dirty="0"/>
          </a:p>
        </p:txBody>
      </p:sp>
      <p:sp>
        <p:nvSpPr>
          <p:cNvPr id="19" name="Text 12"/>
          <p:cNvSpPr/>
          <p:nvPr/>
        </p:nvSpPr>
        <p:spPr>
          <a:xfrm>
            <a:off x="1393269" y="7166015"/>
            <a:ext cx="7028259" cy="3302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Refine hypotheses through pilot testing. Adjust based on preliminary findings.</a:t>
            </a:r>
            <a:endParaRPr lang="en-US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2706" y="817602"/>
            <a:ext cx="7004923" cy="5819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550"/>
              </a:lnSpc>
              <a:buNone/>
            </a:pPr>
            <a:r>
              <a:rPr lang="en-US" sz="365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Definitions of Hypothesis</a:t>
            </a:r>
            <a:endParaRPr lang="en-US" sz="3650" dirty="0"/>
          </a:p>
        </p:txBody>
      </p:sp>
      <p:sp>
        <p:nvSpPr>
          <p:cNvPr id="4" name="Shape 1"/>
          <p:cNvSpPr/>
          <p:nvPr/>
        </p:nvSpPr>
        <p:spPr>
          <a:xfrm>
            <a:off x="915353" y="1696403"/>
            <a:ext cx="22860" cy="5715476"/>
          </a:xfrm>
          <a:prstGeom prst="roundRect">
            <a:avLst>
              <a:gd name="adj" fmla="val 129872"/>
            </a:avLst>
          </a:prstGeom>
          <a:solidFill>
            <a:srgbClr val="49606E"/>
          </a:solidFill>
          <a:ln/>
        </p:spPr>
      </p:sp>
      <p:sp>
        <p:nvSpPr>
          <p:cNvPr id="5" name="Shape 2"/>
          <p:cNvSpPr/>
          <p:nvPr/>
        </p:nvSpPr>
        <p:spPr>
          <a:xfrm>
            <a:off x="1115139" y="2130266"/>
            <a:ext cx="593765" cy="22860"/>
          </a:xfrm>
          <a:prstGeom prst="roundRect">
            <a:avLst>
              <a:gd name="adj" fmla="val 129872"/>
            </a:avLst>
          </a:prstGeom>
          <a:solidFill>
            <a:srgbClr val="49606E"/>
          </a:solidFill>
          <a:ln/>
        </p:spPr>
      </p:sp>
      <p:sp>
        <p:nvSpPr>
          <p:cNvPr id="6" name="Shape 3"/>
          <p:cNvSpPr/>
          <p:nvPr/>
        </p:nvSpPr>
        <p:spPr>
          <a:xfrm>
            <a:off x="692706" y="1919049"/>
            <a:ext cx="445294" cy="445294"/>
          </a:xfrm>
          <a:prstGeom prst="roundRect">
            <a:avLst>
              <a:gd name="adj" fmla="val 6667"/>
            </a:avLst>
          </a:prstGeom>
          <a:solidFill>
            <a:srgbClr val="304755"/>
          </a:solidFill>
          <a:ln/>
        </p:spPr>
      </p:sp>
      <p:sp>
        <p:nvSpPr>
          <p:cNvPr id="7" name="Text 4"/>
          <p:cNvSpPr/>
          <p:nvPr/>
        </p:nvSpPr>
        <p:spPr>
          <a:xfrm>
            <a:off x="775692" y="1967091"/>
            <a:ext cx="279321" cy="3492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0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1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1904881" y="1894284"/>
            <a:ext cx="2328505" cy="291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Karl Popper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1904881" y="2304098"/>
            <a:ext cx="6546413" cy="6331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"A statement whose truth-value can be tested through empirical observation and is potentially falsifiable."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1115139" y="3766899"/>
            <a:ext cx="593765" cy="22860"/>
          </a:xfrm>
          <a:prstGeom prst="roundRect">
            <a:avLst>
              <a:gd name="adj" fmla="val 129872"/>
            </a:avLst>
          </a:prstGeom>
          <a:solidFill>
            <a:srgbClr val="49606E"/>
          </a:solidFill>
          <a:ln/>
        </p:spPr>
      </p:sp>
      <p:sp>
        <p:nvSpPr>
          <p:cNvPr id="11" name="Shape 8"/>
          <p:cNvSpPr/>
          <p:nvPr/>
        </p:nvSpPr>
        <p:spPr>
          <a:xfrm>
            <a:off x="692706" y="3555683"/>
            <a:ext cx="445294" cy="445294"/>
          </a:xfrm>
          <a:prstGeom prst="roundRect">
            <a:avLst>
              <a:gd name="adj" fmla="val 6667"/>
            </a:avLst>
          </a:prstGeom>
          <a:solidFill>
            <a:srgbClr val="304755"/>
          </a:solidFill>
          <a:ln/>
        </p:spPr>
      </p:sp>
      <p:sp>
        <p:nvSpPr>
          <p:cNvPr id="12" name="Text 9"/>
          <p:cNvSpPr/>
          <p:nvPr/>
        </p:nvSpPr>
        <p:spPr>
          <a:xfrm>
            <a:off x="775692" y="3603724"/>
            <a:ext cx="279321" cy="3492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0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2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1904881" y="3530918"/>
            <a:ext cx="5030153" cy="291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American Psychological Association</a:t>
            </a:r>
            <a:endParaRPr lang="en-US" sz="1800" dirty="0"/>
          </a:p>
        </p:txBody>
      </p:sp>
      <p:sp>
        <p:nvSpPr>
          <p:cNvPr id="14" name="Text 11"/>
          <p:cNvSpPr/>
          <p:nvPr/>
        </p:nvSpPr>
        <p:spPr>
          <a:xfrm>
            <a:off x="1904881" y="3940731"/>
            <a:ext cx="6546413" cy="3165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"A precise statement of the presumed relationship between variables."</a:t>
            </a:r>
            <a:endParaRPr lang="en-US" sz="1550" dirty="0"/>
          </a:p>
        </p:txBody>
      </p:sp>
      <p:sp>
        <p:nvSpPr>
          <p:cNvPr id="15" name="Shape 12"/>
          <p:cNvSpPr/>
          <p:nvPr/>
        </p:nvSpPr>
        <p:spPr>
          <a:xfrm>
            <a:off x="1115139" y="5086945"/>
            <a:ext cx="593765" cy="22860"/>
          </a:xfrm>
          <a:prstGeom prst="roundRect">
            <a:avLst>
              <a:gd name="adj" fmla="val 129872"/>
            </a:avLst>
          </a:prstGeom>
          <a:solidFill>
            <a:srgbClr val="49606E"/>
          </a:solidFill>
          <a:ln/>
        </p:spPr>
      </p:sp>
      <p:sp>
        <p:nvSpPr>
          <p:cNvPr id="16" name="Shape 13"/>
          <p:cNvSpPr/>
          <p:nvPr/>
        </p:nvSpPr>
        <p:spPr>
          <a:xfrm>
            <a:off x="692706" y="4875728"/>
            <a:ext cx="445294" cy="445294"/>
          </a:xfrm>
          <a:prstGeom prst="roundRect">
            <a:avLst>
              <a:gd name="adj" fmla="val 6667"/>
            </a:avLst>
          </a:prstGeom>
          <a:solidFill>
            <a:srgbClr val="304755"/>
          </a:solidFill>
          <a:ln/>
        </p:spPr>
      </p:sp>
      <p:sp>
        <p:nvSpPr>
          <p:cNvPr id="17" name="Text 14"/>
          <p:cNvSpPr/>
          <p:nvPr/>
        </p:nvSpPr>
        <p:spPr>
          <a:xfrm>
            <a:off x="775692" y="4923770"/>
            <a:ext cx="279321" cy="3492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0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3</a:t>
            </a:r>
            <a:endParaRPr lang="en-US" sz="2200" dirty="0"/>
          </a:p>
        </p:txBody>
      </p:sp>
      <p:sp>
        <p:nvSpPr>
          <p:cNvPr id="18" name="Text 15"/>
          <p:cNvSpPr/>
          <p:nvPr/>
        </p:nvSpPr>
        <p:spPr>
          <a:xfrm>
            <a:off x="1904881" y="4850963"/>
            <a:ext cx="2468523" cy="291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Oxford Dictionary</a:t>
            </a:r>
            <a:endParaRPr lang="en-US" sz="1800" dirty="0"/>
          </a:p>
        </p:txBody>
      </p:sp>
      <p:sp>
        <p:nvSpPr>
          <p:cNvPr id="19" name="Text 16"/>
          <p:cNvSpPr/>
          <p:nvPr/>
        </p:nvSpPr>
        <p:spPr>
          <a:xfrm>
            <a:off x="1904881" y="5260777"/>
            <a:ext cx="6546413" cy="3165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"A supposition made as a starting point for further investigation."</a:t>
            </a:r>
            <a:endParaRPr lang="en-US" sz="1550" dirty="0"/>
          </a:p>
        </p:txBody>
      </p:sp>
      <p:sp>
        <p:nvSpPr>
          <p:cNvPr id="20" name="Shape 17"/>
          <p:cNvSpPr/>
          <p:nvPr/>
        </p:nvSpPr>
        <p:spPr>
          <a:xfrm>
            <a:off x="1115139" y="6406991"/>
            <a:ext cx="593765" cy="22860"/>
          </a:xfrm>
          <a:prstGeom prst="roundRect">
            <a:avLst>
              <a:gd name="adj" fmla="val 129872"/>
            </a:avLst>
          </a:prstGeom>
          <a:solidFill>
            <a:srgbClr val="49606E"/>
          </a:solidFill>
          <a:ln/>
        </p:spPr>
      </p:sp>
      <p:sp>
        <p:nvSpPr>
          <p:cNvPr id="21" name="Shape 18"/>
          <p:cNvSpPr/>
          <p:nvPr/>
        </p:nvSpPr>
        <p:spPr>
          <a:xfrm>
            <a:off x="692706" y="6195774"/>
            <a:ext cx="445294" cy="445294"/>
          </a:xfrm>
          <a:prstGeom prst="roundRect">
            <a:avLst>
              <a:gd name="adj" fmla="val 6667"/>
            </a:avLst>
          </a:prstGeom>
          <a:solidFill>
            <a:srgbClr val="304755"/>
          </a:solidFill>
          <a:ln/>
        </p:spPr>
      </p:sp>
      <p:sp>
        <p:nvSpPr>
          <p:cNvPr id="22" name="Text 19"/>
          <p:cNvSpPr/>
          <p:nvPr/>
        </p:nvSpPr>
        <p:spPr>
          <a:xfrm>
            <a:off x="775692" y="6243816"/>
            <a:ext cx="279321" cy="3492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0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4</a:t>
            </a:r>
            <a:endParaRPr lang="en-US" sz="2200" dirty="0"/>
          </a:p>
        </p:txBody>
      </p:sp>
      <p:sp>
        <p:nvSpPr>
          <p:cNvPr id="23" name="Text 20"/>
          <p:cNvSpPr/>
          <p:nvPr/>
        </p:nvSpPr>
        <p:spPr>
          <a:xfrm>
            <a:off x="1904881" y="6171009"/>
            <a:ext cx="2328505" cy="291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Ronald Fisher</a:t>
            </a:r>
            <a:endParaRPr lang="en-US" sz="1800" dirty="0"/>
          </a:p>
        </p:txBody>
      </p:sp>
      <p:sp>
        <p:nvSpPr>
          <p:cNvPr id="24" name="Text 21"/>
          <p:cNvSpPr/>
          <p:nvPr/>
        </p:nvSpPr>
        <p:spPr>
          <a:xfrm>
            <a:off x="1904881" y="6580823"/>
            <a:ext cx="6546413" cy="6331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"A statement about a population parameter developed for the purpose of testing."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719376"/>
            <a:ext cx="7803833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Nature of a Hypothesis</a:t>
            </a:r>
            <a:endParaRPr lang="en-US" sz="44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74814" y="1902143"/>
            <a:ext cx="1603058" cy="1357193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988" y="2537936"/>
            <a:ext cx="336590" cy="42076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117187" y="214145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Testable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5117187" y="2636996"/>
            <a:ext cx="534019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Must be verifiable through observation or experiment</a:t>
            </a:r>
            <a:endParaRPr lang="en-US" sz="1850" dirty="0"/>
          </a:p>
        </p:txBody>
      </p:sp>
      <p:sp>
        <p:nvSpPr>
          <p:cNvPr id="7" name="Shape 3"/>
          <p:cNvSpPr/>
          <p:nvPr/>
        </p:nvSpPr>
        <p:spPr>
          <a:xfrm>
            <a:off x="4937641" y="3273981"/>
            <a:ext cx="8795266" cy="15240"/>
          </a:xfrm>
          <a:prstGeom prst="roundRect">
            <a:avLst>
              <a:gd name="adj" fmla="val 235611"/>
            </a:avLst>
          </a:prstGeom>
          <a:solidFill>
            <a:srgbClr val="49606E"/>
          </a:solidFill>
          <a:ln/>
        </p:spPr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285" y="3319105"/>
            <a:ext cx="3206234" cy="1357193"/>
          </a:xfrm>
          <a:prstGeom prst="rect">
            <a:avLst/>
          </a:prstGeom>
        </p:spPr>
      </p:pic>
      <p:pic>
        <p:nvPicPr>
          <p:cNvPr id="9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7988" y="3787259"/>
            <a:ext cx="336590" cy="420767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5918835" y="355842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Predictive</a:t>
            </a:r>
            <a:endParaRPr lang="en-US" sz="2200" dirty="0"/>
          </a:p>
        </p:txBody>
      </p:sp>
      <p:sp>
        <p:nvSpPr>
          <p:cNvPr id="11" name="Text 5"/>
          <p:cNvSpPr/>
          <p:nvPr/>
        </p:nvSpPr>
        <p:spPr>
          <a:xfrm>
            <a:off x="5918835" y="4053959"/>
            <a:ext cx="5316736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Forecasts outcomes based on proposed relationships</a:t>
            </a:r>
            <a:endParaRPr lang="en-US" sz="1850" dirty="0"/>
          </a:p>
        </p:txBody>
      </p:sp>
      <p:sp>
        <p:nvSpPr>
          <p:cNvPr id="12" name="Shape 6"/>
          <p:cNvSpPr/>
          <p:nvPr/>
        </p:nvSpPr>
        <p:spPr>
          <a:xfrm>
            <a:off x="5739289" y="4690943"/>
            <a:ext cx="7993618" cy="15240"/>
          </a:xfrm>
          <a:prstGeom prst="roundRect">
            <a:avLst>
              <a:gd name="adj" fmla="val 235611"/>
            </a:avLst>
          </a:prstGeom>
          <a:solidFill>
            <a:srgbClr val="49606E"/>
          </a:solidFill>
          <a:ln/>
        </p:spPr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1638" y="4736068"/>
            <a:ext cx="4809411" cy="1357193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7988" y="5204222"/>
            <a:ext cx="336590" cy="420767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6720364" y="497538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Grounded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6720364" y="5470922"/>
            <a:ext cx="504658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Based on theory, observation, or previous research</a:t>
            </a:r>
            <a:endParaRPr lang="en-US" sz="1850" dirty="0"/>
          </a:p>
        </p:txBody>
      </p:sp>
      <p:sp>
        <p:nvSpPr>
          <p:cNvPr id="17" name="Shape 9"/>
          <p:cNvSpPr/>
          <p:nvPr/>
        </p:nvSpPr>
        <p:spPr>
          <a:xfrm>
            <a:off x="6540818" y="6107906"/>
            <a:ext cx="7192089" cy="15240"/>
          </a:xfrm>
          <a:prstGeom prst="roundRect">
            <a:avLst>
              <a:gd name="adj" fmla="val 235611"/>
            </a:avLst>
          </a:prstGeom>
          <a:solidFill>
            <a:srgbClr val="49606E"/>
          </a:solidFill>
          <a:ln/>
        </p:spPr>
      </p:sp>
      <p:pic>
        <p:nvPicPr>
          <p:cNvPr id="18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109" y="6153031"/>
            <a:ext cx="6412587" cy="1357193"/>
          </a:xfrm>
          <a:prstGeom prst="rect">
            <a:avLst/>
          </a:prstGeom>
        </p:spPr>
      </p:pic>
      <p:pic>
        <p:nvPicPr>
          <p:cNvPr id="19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7988" y="6621185"/>
            <a:ext cx="336590" cy="420767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7522012" y="639234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Empirical</a:t>
            </a:r>
            <a:endParaRPr lang="en-US" sz="2200" dirty="0"/>
          </a:p>
        </p:txBody>
      </p:sp>
      <p:sp>
        <p:nvSpPr>
          <p:cNvPr id="21" name="Text 11"/>
          <p:cNvSpPr/>
          <p:nvPr/>
        </p:nvSpPr>
        <p:spPr>
          <a:xfrm>
            <a:off x="7522012" y="6887885"/>
            <a:ext cx="5067776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Relies on systematic observation rather than belief</a:t>
            </a:r>
            <a:endParaRPr lang="en-US" sz="18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1880" y="590669"/>
            <a:ext cx="8620958" cy="6317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50"/>
              </a:lnSpc>
              <a:buNone/>
            </a:pPr>
            <a:r>
              <a:rPr lang="en-US" sz="395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Key Elements of Hypotheses</a:t>
            </a:r>
            <a:endParaRPr lang="en-US" sz="39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77208" y="3761065"/>
            <a:ext cx="7875984" cy="7875984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6167" y="5995630"/>
            <a:ext cx="362426" cy="453033"/>
          </a:xfrm>
          <a:prstGeom prst="rect">
            <a:avLst/>
          </a:prstGeom>
        </p:spPr>
      </p:pic>
      <p:pic>
        <p:nvPicPr>
          <p:cNvPr id="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208" y="3761065"/>
            <a:ext cx="7875984" cy="7875984"/>
          </a:xfrm>
          <a:prstGeom prst="rect">
            <a:avLst/>
          </a:prstGeom>
        </p:spPr>
      </p:pic>
      <p:pic>
        <p:nvPicPr>
          <p:cNvPr id="6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3987" y="4518898"/>
            <a:ext cx="362426" cy="453033"/>
          </a:xfrm>
          <a:prstGeom prst="rect">
            <a:avLst/>
          </a:prstGeom>
        </p:spPr>
      </p:pic>
      <p:pic>
        <p:nvPicPr>
          <p:cNvPr id="7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7208" y="3761065"/>
            <a:ext cx="7875984" cy="7875984"/>
          </a:xfrm>
          <a:prstGeom prst="rect">
            <a:avLst/>
          </a:prstGeom>
        </p:spPr>
      </p:pic>
      <p:pic>
        <p:nvPicPr>
          <p:cNvPr id="8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1687" y="5995630"/>
            <a:ext cx="362426" cy="453033"/>
          </a:xfrm>
          <a:prstGeom prst="rect">
            <a:avLst/>
          </a:prstGeom>
        </p:spPr>
      </p:pic>
      <p:sp>
        <p:nvSpPr>
          <p:cNvPr id="9" name="Text 1"/>
          <p:cNvSpPr/>
          <p:nvPr/>
        </p:nvSpPr>
        <p:spPr>
          <a:xfrm>
            <a:off x="1568529" y="2833330"/>
            <a:ext cx="2527340" cy="3158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Variables</a:t>
            </a:r>
            <a:endParaRPr lang="en-US" sz="1950" dirty="0"/>
          </a:p>
        </p:txBody>
      </p:sp>
      <p:sp>
        <p:nvSpPr>
          <p:cNvPr id="10" name="Text 2"/>
          <p:cNvSpPr/>
          <p:nvPr/>
        </p:nvSpPr>
        <p:spPr>
          <a:xfrm>
            <a:off x="1146929" y="3278029"/>
            <a:ext cx="3370659" cy="343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The measurable factors being studied</a:t>
            </a:r>
            <a:endParaRPr lang="en-US" sz="1650" dirty="0"/>
          </a:p>
        </p:txBody>
      </p:sp>
      <p:sp>
        <p:nvSpPr>
          <p:cNvPr id="11" name="Text 3"/>
          <p:cNvSpPr/>
          <p:nvPr/>
        </p:nvSpPr>
        <p:spPr>
          <a:xfrm>
            <a:off x="1146929" y="3750469"/>
            <a:ext cx="3370659" cy="343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6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Must be clearly defined</a:t>
            </a:r>
            <a:endParaRPr lang="en-US" sz="1650" dirty="0"/>
          </a:p>
        </p:txBody>
      </p:sp>
      <p:sp>
        <p:nvSpPr>
          <p:cNvPr id="12" name="Text 4"/>
          <p:cNvSpPr/>
          <p:nvPr/>
        </p:nvSpPr>
        <p:spPr>
          <a:xfrm>
            <a:off x="1146929" y="4169212"/>
            <a:ext cx="3370659" cy="343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6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Should be operationalised</a:t>
            </a:r>
            <a:endParaRPr lang="en-US" sz="1650" dirty="0"/>
          </a:p>
        </p:txBody>
      </p:sp>
      <p:sp>
        <p:nvSpPr>
          <p:cNvPr id="13" name="Text 5"/>
          <p:cNvSpPr/>
          <p:nvPr/>
        </p:nvSpPr>
        <p:spPr>
          <a:xfrm>
            <a:off x="6051471" y="1651992"/>
            <a:ext cx="2527340" cy="3158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Population</a:t>
            </a:r>
            <a:endParaRPr lang="en-US" sz="1950" dirty="0"/>
          </a:p>
        </p:txBody>
      </p:sp>
      <p:sp>
        <p:nvSpPr>
          <p:cNvPr id="14" name="Text 6"/>
          <p:cNvSpPr/>
          <p:nvPr/>
        </p:nvSpPr>
        <p:spPr>
          <a:xfrm>
            <a:off x="5334953" y="2096691"/>
            <a:ext cx="3960495" cy="343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The specific group to which findings apply</a:t>
            </a:r>
            <a:endParaRPr lang="en-US" sz="1650" dirty="0"/>
          </a:p>
        </p:txBody>
      </p:sp>
      <p:sp>
        <p:nvSpPr>
          <p:cNvPr id="15" name="Text 7"/>
          <p:cNvSpPr/>
          <p:nvPr/>
        </p:nvSpPr>
        <p:spPr>
          <a:xfrm>
            <a:off x="5334953" y="2569131"/>
            <a:ext cx="3960495" cy="343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6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May be humans, objects, or phenomena</a:t>
            </a:r>
            <a:endParaRPr lang="en-US" sz="1650" dirty="0"/>
          </a:p>
        </p:txBody>
      </p:sp>
      <p:sp>
        <p:nvSpPr>
          <p:cNvPr id="16" name="Text 8"/>
          <p:cNvSpPr/>
          <p:nvPr/>
        </p:nvSpPr>
        <p:spPr>
          <a:xfrm>
            <a:off x="5334953" y="2987873"/>
            <a:ext cx="3960495" cy="343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6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Should be clearly delineated</a:t>
            </a:r>
            <a:endParaRPr lang="en-US" sz="1650" dirty="0"/>
          </a:p>
        </p:txBody>
      </p:sp>
      <p:sp>
        <p:nvSpPr>
          <p:cNvPr id="17" name="Text 9"/>
          <p:cNvSpPr/>
          <p:nvPr/>
        </p:nvSpPr>
        <p:spPr>
          <a:xfrm>
            <a:off x="10534412" y="2833330"/>
            <a:ext cx="2527340" cy="3158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Relationship</a:t>
            </a:r>
            <a:endParaRPr lang="en-US" sz="1950" dirty="0"/>
          </a:p>
        </p:txBody>
      </p:sp>
      <p:sp>
        <p:nvSpPr>
          <p:cNvPr id="18" name="Text 10"/>
          <p:cNvSpPr/>
          <p:nvPr/>
        </p:nvSpPr>
        <p:spPr>
          <a:xfrm>
            <a:off x="9799439" y="3278029"/>
            <a:ext cx="3997404" cy="343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The proposed connection between variables</a:t>
            </a:r>
            <a:endParaRPr lang="en-US" sz="1650" dirty="0"/>
          </a:p>
        </p:txBody>
      </p:sp>
      <p:sp>
        <p:nvSpPr>
          <p:cNvPr id="19" name="Text 11"/>
          <p:cNvSpPr/>
          <p:nvPr/>
        </p:nvSpPr>
        <p:spPr>
          <a:xfrm>
            <a:off x="9799439" y="3750469"/>
            <a:ext cx="3997404" cy="343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6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May specify direction (positive/negative)</a:t>
            </a:r>
            <a:endParaRPr lang="en-US" sz="1650" dirty="0"/>
          </a:p>
        </p:txBody>
      </p:sp>
      <p:sp>
        <p:nvSpPr>
          <p:cNvPr id="20" name="Text 12"/>
          <p:cNvSpPr/>
          <p:nvPr/>
        </p:nvSpPr>
        <p:spPr>
          <a:xfrm>
            <a:off x="9799439" y="4169212"/>
            <a:ext cx="3997404" cy="343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6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May indicate strength of association</a:t>
            </a:r>
            <a:endParaRPr lang="en-US" sz="16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01489" y="759143"/>
            <a:ext cx="7500223" cy="600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00"/>
              </a:lnSpc>
              <a:buNone/>
            </a:pPr>
            <a:r>
              <a:rPr lang="en-US" sz="375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Functions of a Hypothesis</a:t>
            </a:r>
            <a:endParaRPr lang="en-US" sz="37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1489" y="1666518"/>
            <a:ext cx="510778" cy="51077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01489" y="2381607"/>
            <a:ext cx="2366963" cy="6007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Guides Research</a:t>
            </a:r>
            <a:endParaRPr lang="en-US" sz="1850" dirty="0"/>
          </a:p>
        </p:txBody>
      </p:sp>
      <p:sp>
        <p:nvSpPr>
          <p:cNvPr id="6" name="Text 2"/>
          <p:cNvSpPr/>
          <p:nvPr/>
        </p:nvSpPr>
        <p:spPr>
          <a:xfrm>
            <a:off x="6201489" y="3104912"/>
            <a:ext cx="2366963" cy="9804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Provides clear direction for investigation. Prevents aimless data collection.</a:t>
            </a:r>
            <a:endParaRPr lang="en-US" sz="16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4919" y="1666518"/>
            <a:ext cx="510778" cy="51077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874919" y="2381607"/>
            <a:ext cx="2366963" cy="300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Focuses Efforts</a:t>
            </a:r>
            <a:endParaRPr lang="en-US" sz="1850" dirty="0"/>
          </a:p>
        </p:txBody>
      </p:sp>
      <p:sp>
        <p:nvSpPr>
          <p:cNvPr id="9" name="Text 4"/>
          <p:cNvSpPr/>
          <p:nvPr/>
        </p:nvSpPr>
        <p:spPr>
          <a:xfrm>
            <a:off x="8874919" y="2804517"/>
            <a:ext cx="2366963" cy="9804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Narrows scope to relevant variables. Enhances research efficiency.</a:t>
            </a:r>
            <a:endParaRPr lang="en-US" sz="16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8348" y="1666518"/>
            <a:ext cx="510778" cy="51077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1548348" y="2381607"/>
            <a:ext cx="2366963" cy="6007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Links Theory to Data</a:t>
            </a:r>
            <a:endParaRPr lang="en-US" sz="1850" dirty="0"/>
          </a:p>
        </p:txBody>
      </p:sp>
      <p:sp>
        <p:nvSpPr>
          <p:cNvPr id="12" name="Text 6"/>
          <p:cNvSpPr/>
          <p:nvPr/>
        </p:nvSpPr>
        <p:spPr>
          <a:xfrm>
            <a:off x="11548348" y="3104912"/>
            <a:ext cx="2366963" cy="13073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Connects abstract concepts with empirical evidence. Facilitates knowledge building.</a:t>
            </a:r>
            <a:endParaRPr lang="en-US" sz="160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1489" y="5025152"/>
            <a:ext cx="510778" cy="510778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6201489" y="5740241"/>
            <a:ext cx="2366963" cy="300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Enables Testing</a:t>
            </a:r>
            <a:endParaRPr lang="en-US" sz="1850" dirty="0"/>
          </a:p>
        </p:txBody>
      </p:sp>
      <p:sp>
        <p:nvSpPr>
          <p:cNvPr id="15" name="Text 8"/>
          <p:cNvSpPr/>
          <p:nvPr/>
        </p:nvSpPr>
        <p:spPr>
          <a:xfrm>
            <a:off x="6201489" y="6163151"/>
            <a:ext cx="2366963" cy="13073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Provides statements that can be confirmed or refuted. Supports scientific method.</a:t>
            </a:r>
            <a:endParaRPr lang="en-US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4732" y="800100"/>
            <a:ext cx="7714536" cy="12013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700"/>
              </a:lnSpc>
              <a:buNone/>
            </a:pPr>
            <a:r>
              <a:rPr lang="en-US" sz="375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Importance of Hypothesis in Research</a:t>
            </a:r>
            <a:endParaRPr lang="en-US" sz="3750" dirty="0"/>
          </a:p>
        </p:txBody>
      </p:sp>
      <p:sp>
        <p:nvSpPr>
          <p:cNvPr id="4" name="Shape 1"/>
          <p:cNvSpPr/>
          <p:nvPr/>
        </p:nvSpPr>
        <p:spPr>
          <a:xfrm>
            <a:off x="714732" y="2307788"/>
            <a:ext cx="153114" cy="1076206"/>
          </a:xfrm>
          <a:prstGeom prst="roundRect">
            <a:avLst>
              <a:gd name="adj" fmla="val 20008"/>
            </a:avLst>
          </a:prstGeom>
          <a:solidFill>
            <a:srgbClr val="304755"/>
          </a:solidFill>
          <a:ln/>
        </p:spPr>
      </p:sp>
      <p:sp>
        <p:nvSpPr>
          <p:cNvPr id="5" name="Text 2"/>
          <p:cNvSpPr/>
          <p:nvPr/>
        </p:nvSpPr>
        <p:spPr>
          <a:xfrm>
            <a:off x="1174194" y="2307788"/>
            <a:ext cx="2696408" cy="300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Provides Structure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1174194" y="2730579"/>
            <a:ext cx="7255073" cy="653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A hypothesis organises the research process. It establishes clear parameters for investigation.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1021080" y="3588187"/>
            <a:ext cx="153114" cy="1076206"/>
          </a:xfrm>
          <a:prstGeom prst="roundRect">
            <a:avLst>
              <a:gd name="adj" fmla="val 20008"/>
            </a:avLst>
          </a:prstGeom>
          <a:solidFill>
            <a:srgbClr val="304755"/>
          </a:solidFill>
          <a:ln/>
        </p:spPr>
      </p:sp>
      <p:sp>
        <p:nvSpPr>
          <p:cNvPr id="8" name="Text 5"/>
          <p:cNvSpPr/>
          <p:nvPr/>
        </p:nvSpPr>
        <p:spPr>
          <a:xfrm>
            <a:off x="1480542" y="3588187"/>
            <a:ext cx="2852499" cy="300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Enables Verification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1480542" y="4010977"/>
            <a:ext cx="6948726" cy="653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Hypotheses allow findings to be confirmed or refuted. They create a basis for scientific consensus.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1327428" y="4868585"/>
            <a:ext cx="153114" cy="1076206"/>
          </a:xfrm>
          <a:prstGeom prst="roundRect">
            <a:avLst>
              <a:gd name="adj" fmla="val 20008"/>
            </a:avLst>
          </a:prstGeom>
          <a:solidFill>
            <a:srgbClr val="304755"/>
          </a:solidFill>
          <a:ln/>
        </p:spPr>
      </p:sp>
      <p:sp>
        <p:nvSpPr>
          <p:cNvPr id="11" name="Text 8"/>
          <p:cNvSpPr/>
          <p:nvPr/>
        </p:nvSpPr>
        <p:spPr>
          <a:xfrm>
            <a:off x="1786890" y="4868585"/>
            <a:ext cx="3104198" cy="300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Advances Knowledge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1786890" y="5291376"/>
            <a:ext cx="6642378" cy="653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Even when disproven, hypotheses contribute to understanding. They eliminate incorrect explanations from consideration.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1633776" y="6148983"/>
            <a:ext cx="153114" cy="1076206"/>
          </a:xfrm>
          <a:prstGeom prst="roundRect">
            <a:avLst>
              <a:gd name="adj" fmla="val 20008"/>
            </a:avLst>
          </a:prstGeom>
          <a:solidFill>
            <a:srgbClr val="304755"/>
          </a:solidFill>
          <a:ln/>
        </p:spPr>
      </p:sp>
      <p:sp>
        <p:nvSpPr>
          <p:cNvPr id="14" name="Text 11"/>
          <p:cNvSpPr/>
          <p:nvPr/>
        </p:nvSpPr>
        <p:spPr>
          <a:xfrm>
            <a:off x="2093238" y="6148983"/>
            <a:ext cx="2615089" cy="300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Supports Analysis</a:t>
            </a:r>
            <a:endParaRPr lang="en-US" sz="1850" dirty="0"/>
          </a:p>
        </p:txBody>
      </p:sp>
      <p:sp>
        <p:nvSpPr>
          <p:cNvPr id="15" name="Text 12"/>
          <p:cNvSpPr/>
          <p:nvPr/>
        </p:nvSpPr>
        <p:spPr>
          <a:xfrm>
            <a:off x="2093238" y="6571774"/>
            <a:ext cx="6336030" cy="653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Statistical testing depends on well-formulated hypotheses. They provide the foundation for quantitative research.</a:t>
            </a:r>
            <a:endParaRPr lang="en-US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3198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4968" y="546021"/>
            <a:ext cx="7754064" cy="11680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550"/>
              </a:lnSpc>
              <a:buNone/>
            </a:pPr>
            <a:r>
              <a:rPr lang="en-US" sz="365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Types of Hypotheses: Overview</a:t>
            </a:r>
            <a:endParaRPr lang="en-US" sz="3650" dirty="0"/>
          </a:p>
        </p:txBody>
      </p:sp>
      <p:sp>
        <p:nvSpPr>
          <p:cNvPr id="4" name="Shape 1"/>
          <p:cNvSpPr/>
          <p:nvPr/>
        </p:nvSpPr>
        <p:spPr>
          <a:xfrm>
            <a:off x="694968" y="2235160"/>
            <a:ext cx="446723" cy="446723"/>
          </a:xfrm>
          <a:prstGeom prst="roundRect">
            <a:avLst>
              <a:gd name="adj" fmla="val 6667"/>
            </a:avLst>
          </a:prstGeom>
          <a:solidFill>
            <a:srgbClr val="304755"/>
          </a:solidFill>
          <a:ln/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193" y="2283321"/>
            <a:ext cx="280273" cy="35040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340168" y="2235160"/>
            <a:ext cx="2550795" cy="291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Null vs. Alternative</a:t>
            </a:r>
            <a:endParaRPr lang="en-US" sz="1800" dirty="0"/>
          </a:p>
        </p:txBody>
      </p:sp>
      <p:sp>
        <p:nvSpPr>
          <p:cNvPr id="7" name="Text 3"/>
          <p:cNvSpPr/>
          <p:nvPr/>
        </p:nvSpPr>
        <p:spPr>
          <a:xfrm>
            <a:off x="1340168" y="2646164"/>
            <a:ext cx="7108865" cy="635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The fundamental dichotomy in hypothesis testing. Null assumes no effect; alternative proposes an effect.</a:t>
            </a:r>
            <a:endParaRPr lang="en-US" sz="1550" dirty="0"/>
          </a:p>
        </p:txBody>
      </p:sp>
      <p:sp>
        <p:nvSpPr>
          <p:cNvPr id="8" name="Shape 4"/>
          <p:cNvSpPr/>
          <p:nvPr/>
        </p:nvSpPr>
        <p:spPr>
          <a:xfrm>
            <a:off x="694968" y="3703320"/>
            <a:ext cx="446723" cy="446723"/>
          </a:xfrm>
          <a:prstGeom prst="roundRect">
            <a:avLst>
              <a:gd name="adj" fmla="val 6667"/>
            </a:avLst>
          </a:prstGeom>
          <a:solidFill>
            <a:srgbClr val="304755"/>
          </a:solidFill>
          <a:ln/>
        </p:spPr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193" y="3751481"/>
            <a:ext cx="280273" cy="35040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340168" y="3703320"/>
            <a:ext cx="4133136" cy="291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Directional vs. Non-directional</a:t>
            </a:r>
            <a:endParaRPr lang="en-US" sz="1800" dirty="0"/>
          </a:p>
        </p:txBody>
      </p:sp>
      <p:sp>
        <p:nvSpPr>
          <p:cNvPr id="11" name="Text 6"/>
          <p:cNvSpPr/>
          <p:nvPr/>
        </p:nvSpPr>
        <p:spPr>
          <a:xfrm>
            <a:off x="1340168" y="4114324"/>
            <a:ext cx="7108865" cy="635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Directional predicts specific direction of effect. Non-directional merely proposes a difference.</a:t>
            </a:r>
            <a:endParaRPr lang="en-US" sz="1550" dirty="0"/>
          </a:p>
        </p:txBody>
      </p:sp>
      <p:sp>
        <p:nvSpPr>
          <p:cNvPr id="12" name="Shape 7"/>
          <p:cNvSpPr/>
          <p:nvPr/>
        </p:nvSpPr>
        <p:spPr>
          <a:xfrm>
            <a:off x="694968" y="5171480"/>
            <a:ext cx="446723" cy="446723"/>
          </a:xfrm>
          <a:prstGeom prst="roundRect">
            <a:avLst>
              <a:gd name="adj" fmla="val 6667"/>
            </a:avLst>
          </a:prstGeom>
          <a:solidFill>
            <a:srgbClr val="304755"/>
          </a:solidFill>
          <a:ln/>
        </p:spPr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193" y="5219640"/>
            <a:ext cx="280273" cy="35040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340168" y="5171480"/>
            <a:ext cx="2640925" cy="291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Simple vs. Complex</a:t>
            </a:r>
            <a:endParaRPr lang="en-US" sz="1800" dirty="0"/>
          </a:p>
        </p:txBody>
      </p:sp>
      <p:sp>
        <p:nvSpPr>
          <p:cNvPr id="15" name="Text 9"/>
          <p:cNvSpPr/>
          <p:nvPr/>
        </p:nvSpPr>
        <p:spPr>
          <a:xfrm>
            <a:off x="1340168" y="5582483"/>
            <a:ext cx="7108865" cy="635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Simple examines one variable relationship. Complex involves multiple variables or conditions.</a:t>
            </a:r>
            <a:endParaRPr lang="en-US" sz="1550" dirty="0"/>
          </a:p>
        </p:txBody>
      </p:sp>
      <p:sp>
        <p:nvSpPr>
          <p:cNvPr id="16" name="Shape 10"/>
          <p:cNvSpPr/>
          <p:nvPr/>
        </p:nvSpPr>
        <p:spPr>
          <a:xfrm>
            <a:off x="694968" y="6639639"/>
            <a:ext cx="446723" cy="446723"/>
          </a:xfrm>
          <a:prstGeom prst="roundRect">
            <a:avLst>
              <a:gd name="adj" fmla="val 6667"/>
            </a:avLst>
          </a:prstGeom>
          <a:solidFill>
            <a:srgbClr val="304755"/>
          </a:solidFill>
          <a:ln/>
        </p:spPr>
      </p:sp>
      <p:pic>
        <p:nvPicPr>
          <p:cNvPr id="17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193" y="6687800"/>
            <a:ext cx="280273" cy="350401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1340168" y="6639639"/>
            <a:ext cx="3261122" cy="291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Research vs. Statistical</a:t>
            </a:r>
            <a:endParaRPr lang="en-US" sz="1800" dirty="0"/>
          </a:p>
        </p:txBody>
      </p:sp>
      <p:sp>
        <p:nvSpPr>
          <p:cNvPr id="19" name="Text 12"/>
          <p:cNvSpPr/>
          <p:nvPr/>
        </p:nvSpPr>
        <p:spPr>
          <a:xfrm>
            <a:off x="1340168" y="7050643"/>
            <a:ext cx="7108865" cy="635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Research hypotheses address scientific questions. Statistical hypotheses enable mathematical testing.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528286"/>
            <a:ext cx="7860506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The Null Hypothesis (H₀)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283059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Definition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3421856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The null hypothesis asserts no relationship between variables. It proposes no effect, no difference, or no association.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7724" y="4403288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Examples: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837724" y="5001697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There is no relationship between study time and exam scores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837724" y="5851446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There is no difference in recovery rates between treatment groups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7614761" y="283059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Purpose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7614761" y="3421856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The null serves as a statistical baseline. It enables researchers to calculate the probability of observed results.</a:t>
            </a:r>
            <a:endParaRPr lang="en-US" sz="1850" dirty="0"/>
          </a:p>
        </p:txBody>
      </p:sp>
      <p:sp>
        <p:nvSpPr>
          <p:cNvPr id="10" name="Text 8"/>
          <p:cNvSpPr/>
          <p:nvPr/>
        </p:nvSpPr>
        <p:spPr>
          <a:xfrm>
            <a:off x="7614761" y="4403288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In scientific reasoning, we cannot directly prove a hypothesis. We can only reject or fail to reject the null.</a:t>
            </a:r>
            <a:endParaRPr lang="en-US" sz="18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2025-04-17T18:18:07Z</dcterms:created>
  <dcterms:modified xsi:type="dcterms:W3CDTF">2025-04-17T18:18:07Z</dcterms:modified>
</cp:coreProperties>
</file>