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96" r:id="rId6"/>
    <p:sldId id="260" r:id="rId7"/>
    <p:sldId id="291" r:id="rId8"/>
    <p:sldId id="292" r:id="rId9"/>
    <p:sldId id="290" r:id="rId10"/>
    <p:sldId id="293" r:id="rId11"/>
    <p:sldId id="289" r:id="rId12"/>
    <p:sldId id="288" r:id="rId13"/>
    <p:sldId id="294" r:id="rId14"/>
    <p:sldId id="287" r:id="rId15"/>
    <p:sldId id="295" r:id="rId16"/>
    <p:sldId id="286" r:id="rId17"/>
    <p:sldId id="297" r:id="rId18"/>
    <p:sldId id="262" r:id="rId19"/>
    <p:sldId id="263" r:id="rId20"/>
    <p:sldId id="298" r:id="rId21"/>
    <p:sldId id="264" r:id="rId22"/>
    <p:sldId id="265" r:id="rId23"/>
    <p:sldId id="266" r:id="rId24"/>
    <p:sldId id="299" r:id="rId25"/>
    <p:sldId id="267" r:id="rId26"/>
    <p:sldId id="268" r:id="rId27"/>
    <p:sldId id="269" r:id="rId28"/>
    <p:sldId id="270" r:id="rId29"/>
    <p:sldId id="271" r:id="rId30"/>
    <p:sldId id="300" r:id="rId31"/>
    <p:sldId id="272" r:id="rId32"/>
    <p:sldId id="273" r:id="rId33"/>
    <p:sldId id="301" r:id="rId34"/>
    <p:sldId id="274" r:id="rId35"/>
    <p:sldId id="302" r:id="rId36"/>
    <p:sldId id="275" r:id="rId37"/>
    <p:sldId id="276" r:id="rId38"/>
    <p:sldId id="303" r:id="rId39"/>
    <p:sldId id="277" r:id="rId40"/>
    <p:sldId id="278" r:id="rId41"/>
    <p:sldId id="279" r:id="rId42"/>
    <p:sldId id="280" r:id="rId43"/>
    <p:sldId id="304" r:id="rId44"/>
    <p:sldId id="281" r:id="rId45"/>
    <p:sldId id="282" r:id="rId46"/>
    <p:sldId id="283" r:id="rId47"/>
    <p:sldId id="284" r:id="rId48"/>
    <p:sldId id="285" r:id="rId4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09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716524DC-7B82-4CEF-9335-80565F2A3758}" type="datetimeFigureOut">
              <a:rPr lang="fr-FR" smtClean="0"/>
              <a:t>02/11/2015</a:t>
            </a:fld>
            <a:endParaRPr lang="fr-FR"/>
          </a:p>
        </p:txBody>
      </p:sp>
      <p:sp>
        <p:nvSpPr>
          <p:cNvPr id="17" name="Espace réservé du pied de page 16"/>
          <p:cNvSpPr>
            <a:spLocks noGrp="1"/>
          </p:cNvSpPr>
          <p:nvPr>
            <p:ph type="ftr" sz="quarter" idx="11"/>
          </p:nvPr>
        </p:nvSpPr>
        <p:spPr/>
        <p:txBody>
          <a:bodyPr/>
          <a:lstStyle>
            <a:extLst/>
          </a:lstStyle>
          <a:p>
            <a:endParaRPr lang="fr-FR"/>
          </a:p>
        </p:txBody>
      </p:sp>
      <p:sp>
        <p:nvSpPr>
          <p:cNvPr id="29" name="Espace réservé du numéro de diapositive 28"/>
          <p:cNvSpPr>
            <a:spLocks noGrp="1"/>
          </p:cNvSpPr>
          <p:nvPr>
            <p:ph type="sldNum" sz="quarter" idx="12"/>
          </p:nvPr>
        </p:nvSpPr>
        <p:spPr/>
        <p:txBody>
          <a:bodyPr/>
          <a:lstStyle>
            <a:extLst/>
          </a:lstStyle>
          <a:p>
            <a:fld id="{A9B600BB-9714-43DB-B430-CBA1CA01EF6B}" type="slidenum">
              <a:rPr lang="fr-FR" smtClean="0"/>
              <a:t>‹N°›</a:t>
            </a:fld>
            <a:endParaRPr lang="fr-F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16524DC-7B82-4CEF-9335-80565F2A3758}" type="datetimeFigureOut">
              <a:rPr lang="fr-FR" smtClean="0"/>
              <a:t>02/11/2015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9B600BB-9714-43DB-B430-CBA1CA01EF6B}"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16524DC-7B82-4CEF-9335-80565F2A3758}" type="datetimeFigureOut">
              <a:rPr lang="fr-FR" smtClean="0"/>
              <a:t>02/11/2015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9B600BB-9714-43DB-B430-CBA1CA01EF6B}"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16524DC-7B82-4CEF-9335-80565F2A3758}" type="datetimeFigureOut">
              <a:rPr lang="fr-FR" smtClean="0"/>
              <a:t>02/11/2015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9B600BB-9714-43DB-B430-CBA1CA01EF6B}"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716524DC-7B82-4CEF-9335-80565F2A3758}" type="datetimeFigureOut">
              <a:rPr lang="fr-FR" smtClean="0"/>
              <a:t>02/11/2015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A9B600BB-9714-43DB-B430-CBA1CA01EF6B}" type="slidenum">
              <a:rPr lang="fr-FR" smtClean="0"/>
              <a:t>‹N°›</a:t>
            </a:fld>
            <a:endParaRPr lang="fr-F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16524DC-7B82-4CEF-9335-80565F2A3758}" type="datetimeFigureOut">
              <a:rPr lang="fr-FR" smtClean="0"/>
              <a:t>02/11/2015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A9B600BB-9714-43DB-B430-CBA1CA01EF6B}"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716524DC-7B82-4CEF-9335-80565F2A3758}" type="datetimeFigureOut">
              <a:rPr lang="fr-FR" smtClean="0"/>
              <a:t>02/11/2015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A9B600BB-9714-43DB-B430-CBA1CA01EF6B}" type="slidenum">
              <a:rPr lang="fr-FR" smtClean="0"/>
              <a:t>‹N°›</a:t>
            </a:fld>
            <a:endParaRPr lang="fr-F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716524DC-7B82-4CEF-9335-80565F2A3758}" type="datetimeFigureOut">
              <a:rPr lang="fr-FR" smtClean="0"/>
              <a:t>02/11/2015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A9B600BB-9714-43DB-B430-CBA1CA01EF6B}"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716524DC-7B82-4CEF-9335-80565F2A3758}" type="datetimeFigureOut">
              <a:rPr lang="fr-FR" smtClean="0"/>
              <a:t>02/11/2015</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A9B600BB-9714-43DB-B430-CBA1CA01EF6B}"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16524DC-7B82-4CEF-9335-80565F2A3758}" type="datetimeFigureOut">
              <a:rPr lang="fr-FR" smtClean="0"/>
              <a:t>02/11/2015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A9B600BB-9714-43DB-B430-CBA1CA01EF6B}"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716524DC-7B82-4CEF-9335-80565F2A3758}" type="datetimeFigureOut">
              <a:rPr lang="fr-FR" smtClean="0"/>
              <a:t>02/11/2015</a:t>
            </a:fld>
            <a:endParaRPr lang="fr-FR"/>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fr-FR"/>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A9B600BB-9714-43DB-B430-CBA1CA01EF6B}"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716524DC-7B82-4CEF-9335-80565F2A3758}" type="datetimeFigureOut">
              <a:rPr lang="fr-FR" smtClean="0"/>
              <a:t>02/11/2015</a:t>
            </a:fld>
            <a:endParaRPr lang="fr-FR"/>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FR"/>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A9B600BB-9714-43DB-B430-CBA1CA01EF6B}"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Exploration préliminaire</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lili\Desktop\exploration préliminaire\itiniraire1(1).jpg"/>
          <p:cNvPicPr>
            <a:picLocks noChangeAspect="1" noChangeArrowheads="1"/>
          </p:cNvPicPr>
          <p:nvPr/>
        </p:nvPicPr>
        <p:blipFill>
          <a:blip r:embed="rId2"/>
          <a:srcRect/>
          <a:stretch>
            <a:fillRect/>
          </a:stretch>
        </p:blipFill>
        <p:spPr bwMode="auto">
          <a:xfrm>
            <a:off x="1643042" y="1000108"/>
            <a:ext cx="6286544" cy="4500594"/>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2910" y="1783560"/>
            <a:ext cx="8215370" cy="4572000"/>
          </a:xfrm>
        </p:spPr>
        <p:txBody>
          <a:bodyPr>
            <a:normAutofit/>
          </a:bodyPr>
          <a:lstStyle/>
          <a:p>
            <a:pPr algn="ctr">
              <a:buNone/>
            </a:pPr>
            <a:r>
              <a:rPr lang="fr-FR" sz="3600" b="1" dirty="0" smtClean="0"/>
              <a:t>1- Sans </a:t>
            </a:r>
            <a:r>
              <a:rPr lang="fr-FR" sz="3600" b="1" dirty="0" smtClean="0"/>
              <a:t>la question de départ le chercheur risque, dés le départ, de perdre l’aspect scientifique de sa recherche. à cet effet, l’adoption d’une question de départ est incontestable à raison qu’elle constitue le fil conducteur pour le chercheur, </a:t>
            </a:r>
            <a:endParaRPr lang="fr-FR" sz="3600" b="1" dirty="0"/>
          </a:p>
        </p:txBody>
      </p:sp>
      <p:sp>
        <p:nvSpPr>
          <p:cNvPr id="8" name="Titre 1"/>
          <p:cNvSpPr>
            <a:spLocks noGrp="1"/>
          </p:cNvSpPr>
          <p:nvPr>
            <p:ph type="title"/>
          </p:nvPr>
        </p:nvSpPr>
        <p:spPr>
          <a:xfrm>
            <a:off x="357158" y="512064"/>
            <a:ext cx="8429684" cy="914400"/>
          </a:xfrm>
        </p:spPr>
        <p:txBody>
          <a:bodyPr/>
          <a:lstStyle/>
          <a:p>
            <a:r>
              <a:rPr lang="fr-FR" sz="3600" b="1" dirty="0" smtClean="0"/>
              <a:t>1- Lecture</a:t>
            </a:r>
            <a:endParaRPr lang="fr-FR" sz="3600" b="1" dirty="0">
              <a:solidFill>
                <a:srgbClr val="FFFF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aussi est durant cette étape cette question pourrait être l’objet de plusieurs modifications jusqu’à qu’elle soit plus </a:t>
            </a:r>
            <a:r>
              <a:rPr lang="fr-FR" sz="3600" b="1" dirty="0" smtClean="0"/>
              <a:t>judicieuse.</a:t>
            </a:r>
            <a:endParaRPr lang="fr-FR" sz="3600" dirty="0"/>
          </a:p>
        </p:txBody>
      </p:sp>
      <p:sp>
        <p:nvSpPr>
          <p:cNvPr id="7" name="Titre 1"/>
          <p:cNvSpPr>
            <a:spLocks noGrp="1"/>
          </p:cNvSpPr>
          <p:nvPr>
            <p:ph type="title"/>
          </p:nvPr>
        </p:nvSpPr>
        <p:spPr>
          <a:xfrm>
            <a:off x="357158" y="512064"/>
            <a:ext cx="8429684" cy="914400"/>
          </a:xfrm>
        </p:spPr>
        <p:txBody>
          <a:bodyPr/>
          <a:lstStyle/>
          <a:p>
            <a:r>
              <a:rPr lang="fr-FR" sz="3600" b="1" dirty="0" smtClean="0"/>
              <a:t>1- Lecture</a:t>
            </a:r>
            <a:endParaRPr lang="fr-FR" sz="3600" b="1" dirty="0">
              <a:solidFill>
                <a:srgbClr val="FFFF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lili\Desktop\exploration préliminaire\itiniraire(1).jpg"/>
          <p:cNvPicPr>
            <a:picLocks noChangeAspect="1" noChangeArrowheads="1"/>
          </p:cNvPicPr>
          <p:nvPr/>
        </p:nvPicPr>
        <p:blipFill>
          <a:blip r:embed="rId2"/>
          <a:srcRect/>
          <a:stretch>
            <a:fillRect/>
          </a:stretch>
        </p:blipFill>
        <p:spPr bwMode="auto">
          <a:xfrm>
            <a:off x="1285852" y="928670"/>
            <a:ext cx="6786609" cy="464347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2910" y="1783560"/>
            <a:ext cx="8143932" cy="4572000"/>
          </a:xfrm>
        </p:spPr>
        <p:txBody>
          <a:bodyPr>
            <a:normAutofit/>
          </a:bodyPr>
          <a:lstStyle/>
          <a:p>
            <a:pPr algn="ctr">
              <a:buNone/>
            </a:pPr>
            <a:r>
              <a:rPr lang="fr-FR" sz="3600" b="1" dirty="0" smtClean="0"/>
              <a:t>2- Sélectionner </a:t>
            </a:r>
            <a:r>
              <a:rPr lang="fr-FR" sz="3600" b="1" dirty="0" smtClean="0"/>
              <a:t>les ouvrages qui présentent une réflexion ou une synthèse, au lieu de s’orienter vers la recherche de tous les bouquins qui portent sur notre objet de recherche</a:t>
            </a:r>
            <a:endParaRPr lang="fr-FR" sz="3600" b="1" dirty="0"/>
          </a:p>
        </p:txBody>
      </p:sp>
      <p:sp>
        <p:nvSpPr>
          <p:cNvPr id="7" name="Titre 1"/>
          <p:cNvSpPr>
            <a:spLocks noGrp="1"/>
          </p:cNvSpPr>
          <p:nvPr>
            <p:ph type="title"/>
          </p:nvPr>
        </p:nvSpPr>
        <p:spPr>
          <a:xfrm>
            <a:off x="357158" y="512064"/>
            <a:ext cx="8429684" cy="914400"/>
          </a:xfrm>
        </p:spPr>
        <p:txBody>
          <a:bodyPr/>
          <a:lstStyle/>
          <a:p>
            <a:r>
              <a:rPr lang="fr-FR" sz="3600" b="1" dirty="0" smtClean="0"/>
              <a:t>1- Lecture</a:t>
            </a:r>
            <a:endParaRPr lang="fr-FR" sz="3600" b="1" dirty="0">
              <a:solidFill>
                <a:srgbClr val="FFFF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alili\Desktop\exploration préliminaire\reflexion.jpg"/>
          <p:cNvPicPr>
            <a:picLocks noChangeAspect="1" noChangeArrowheads="1"/>
          </p:cNvPicPr>
          <p:nvPr/>
        </p:nvPicPr>
        <p:blipFill>
          <a:blip r:embed="rId2"/>
          <a:srcRect/>
          <a:stretch>
            <a:fillRect/>
          </a:stretch>
        </p:blipFill>
        <p:spPr bwMode="auto">
          <a:xfrm>
            <a:off x="1357290" y="928670"/>
            <a:ext cx="6786610" cy="4572032"/>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3- </a:t>
            </a:r>
            <a:r>
              <a:rPr lang="fr-FR" sz="3600" b="1" dirty="0" smtClean="0"/>
              <a:t>Le choix des textes à lire doit être de nature analytique et interprétative, de façon à stimuler la réflexion critique et l’imagination chez le </a:t>
            </a:r>
            <a:r>
              <a:rPr lang="fr-FR" sz="3600" b="1" dirty="0" smtClean="0"/>
              <a:t>chercheur.</a:t>
            </a:r>
            <a:endParaRPr lang="fr-FR" sz="3600" b="1" dirty="0"/>
          </a:p>
        </p:txBody>
      </p:sp>
      <p:sp>
        <p:nvSpPr>
          <p:cNvPr id="7" name="Titre 1"/>
          <p:cNvSpPr>
            <a:spLocks noGrp="1"/>
          </p:cNvSpPr>
          <p:nvPr>
            <p:ph type="title"/>
          </p:nvPr>
        </p:nvSpPr>
        <p:spPr>
          <a:xfrm>
            <a:off x="357158" y="512064"/>
            <a:ext cx="8429684" cy="914400"/>
          </a:xfrm>
        </p:spPr>
        <p:txBody>
          <a:bodyPr/>
          <a:lstStyle/>
          <a:p>
            <a:r>
              <a:rPr lang="fr-FR" sz="3600" b="1" dirty="0" smtClean="0"/>
              <a:t>1- Lecture</a:t>
            </a:r>
            <a:endParaRPr lang="fr-FR" sz="3600" b="1" dirty="0">
              <a:solidFill>
                <a:srgbClr val="FFFF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descr="C:\Users\alili\Desktop\exploration préliminaire\analyse(1).jpg"/>
          <p:cNvPicPr>
            <a:picLocks noChangeAspect="1" noChangeArrowheads="1"/>
          </p:cNvPicPr>
          <p:nvPr/>
        </p:nvPicPr>
        <p:blipFill>
          <a:blip r:embed="rId2"/>
          <a:srcRect/>
          <a:stretch>
            <a:fillRect/>
          </a:stretch>
        </p:blipFill>
        <p:spPr bwMode="auto">
          <a:xfrm>
            <a:off x="928662" y="1142984"/>
            <a:ext cx="7572428" cy="4214842"/>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4</a:t>
            </a:r>
            <a:r>
              <a:rPr lang="fr-FR" sz="3600" b="1" dirty="0" smtClean="0"/>
              <a:t>- Se </a:t>
            </a:r>
            <a:r>
              <a:rPr lang="fr-FR" sz="3600" b="1" dirty="0" smtClean="0"/>
              <a:t>référencer à des textes qui présentent des perspectives diversifiées du phénomène abordé, par conséquent, il est inutile d’étudier un objet de recherche d’un seul </a:t>
            </a:r>
            <a:r>
              <a:rPr lang="fr-FR" sz="3600" b="1" dirty="0" smtClean="0"/>
              <a:t>angle.</a:t>
            </a:r>
            <a:endParaRPr lang="fr-FR" sz="3600" b="1" dirty="0"/>
          </a:p>
        </p:txBody>
      </p:sp>
      <p:sp>
        <p:nvSpPr>
          <p:cNvPr id="6" name="Titre 1"/>
          <p:cNvSpPr>
            <a:spLocks noGrp="1"/>
          </p:cNvSpPr>
          <p:nvPr>
            <p:ph type="title"/>
          </p:nvPr>
        </p:nvSpPr>
        <p:spPr>
          <a:xfrm>
            <a:off x="357158" y="512064"/>
            <a:ext cx="8429684" cy="914400"/>
          </a:xfrm>
        </p:spPr>
        <p:txBody>
          <a:bodyPr/>
          <a:lstStyle/>
          <a:p>
            <a:r>
              <a:rPr lang="fr-FR" sz="3600" b="1" dirty="0" smtClean="0"/>
              <a:t>1- Lecture</a:t>
            </a:r>
            <a:endParaRPr lang="fr-FR" sz="3600" b="1" dirty="0">
              <a:solidFill>
                <a:srgbClr val="FFFF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5786" y="1783560"/>
            <a:ext cx="7901014" cy="4572000"/>
          </a:xfrm>
        </p:spPr>
        <p:txBody>
          <a:bodyPr>
            <a:noAutofit/>
          </a:bodyPr>
          <a:lstStyle/>
          <a:p>
            <a:pPr algn="ctr">
              <a:buNone/>
            </a:pPr>
            <a:r>
              <a:rPr lang="fr-FR" sz="3600" b="1" dirty="0" smtClean="0"/>
              <a:t>5- Après </a:t>
            </a:r>
            <a:r>
              <a:rPr lang="fr-FR" sz="3600" b="1" dirty="0" smtClean="0"/>
              <a:t>le recueillement des textes de lecture, le chercheur s’efforce à s’organiser en recourant à lire à intervalles réguliers, cette méthode consiste tout d’abord à choisir et à lire quelques textes, </a:t>
            </a:r>
            <a:endParaRPr lang="fr-FR" sz="3600" b="1" dirty="0"/>
          </a:p>
        </p:txBody>
      </p:sp>
      <p:sp>
        <p:nvSpPr>
          <p:cNvPr id="6" name="Titre 1"/>
          <p:cNvSpPr>
            <a:spLocks noGrp="1"/>
          </p:cNvSpPr>
          <p:nvPr>
            <p:ph type="title"/>
          </p:nvPr>
        </p:nvSpPr>
        <p:spPr>
          <a:xfrm>
            <a:off x="357158" y="512064"/>
            <a:ext cx="8429684" cy="914400"/>
          </a:xfrm>
        </p:spPr>
        <p:txBody>
          <a:bodyPr/>
          <a:lstStyle/>
          <a:p>
            <a:r>
              <a:rPr lang="fr-FR" sz="3600" b="1" dirty="0" smtClean="0"/>
              <a:t>1- Lecture</a:t>
            </a:r>
            <a:endParaRPr lang="fr-FR" sz="3600" b="1"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a:xfrm>
            <a:off x="714348" y="1428736"/>
            <a:ext cx="8072494" cy="4926824"/>
          </a:xfrm>
        </p:spPr>
        <p:txBody>
          <a:bodyPr>
            <a:normAutofit/>
          </a:bodyPr>
          <a:lstStyle/>
          <a:p>
            <a:pPr algn="ctr">
              <a:buNone/>
            </a:pPr>
            <a:r>
              <a:rPr lang="fr-FR" sz="3600" b="1" dirty="0" smtClean="0"/>
              <a:t>L’exploration préliminaire a pour objectif d’atteindre une certaine qualité d’information afin d’élaborer une bonne problématique, cette phase permet au chercheur d’aller sur le terrain et d’établir un contact direct avec la réalité vécue par les divers acteurs </a:t>
            </a:r>
            <a:r>
              <a:rPr lang="fr-FR" sz="3600" b="1" dirty="0" smtClean="0"/>
              <a:t>sociaux.</a:t>
            </a:r>
            <a:endParaRPr lang="fr-FR" sz="36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alili\Desktop\exploration préliminaire\lire intervalle.jpg"/>
          <p:cNvPicPr>
            <a:picLocks noChangeAspect="1" noChangeArrowheads="1"/>
          </p:cNvPicPr>
          <p:nvPr/>
        </p:nvPicPr>
        <p:blipFill>
          <a:blip r:embed="rId2"/>
          <a:srcRect/>
          <a:stretch>
            <a:fillRect/>
          </a:stretch>
        </p:blipFill>
        <p:spPr bwMode="auto">
          <a:xfrm>
            <a:off x="2643174" y="928671"/>
            <a:ext cx="4071966" cy="4714908"/>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Ensuite </a:t>
            </a:r>
            <a:r>
              <a:rPr lang="fr-FR" sz="3600" b="1" dirty="0" smtClean="0"/>
              <a:t>on cesse de lire et on consacre ce temps à réfléchir et à échanger notre point de vue </a:t>
            </a:r>
            <a:r>
              <a:rPr lang="fr-FR" sz="3600" b="1" dirty="0" smtClean="0"/>
              <a:t>avec </a:t>
            </a:r>
            <a:r>
              <a:rPr lang="fr-FR" sz="3600" b="1" dirty="0" smtClean="0"/>
              <a:t>des personnes </a:t>
            </a:r>
            <a:r>
              <a:rPr lang="fr-FR" sz="3600" b="1" dirty="0" smtClean="0"/>
              <a:t>d’expérience, </a:t>
            </a:r>
            <a:r>
              <a:rPr lang="fr-FR" sz="3600" b="1" dirty="0" smtClean="0"/>
              <a:t>et on recommence de la même manière avec d’autres textes qu’on avait choisi.</a:t>
            </a:r>
          </a:p>
        </p:txBody>
      </p:sp>
      <p:sp>
        <p:nvSpPr>
          <p:cNvPr id="6" name="Titre 1"/>
          <p:cNvSpPr>
            <a:spLocks noGrp="1"/>
          </p:cNvSpPr>
          <p:nvPr>
            <p:ph type="title"/>
          </p:nvPr>
        </p:nvSpPr>
        <p:spPr>
          <a:xfrm>
            <a:off x="357158" y="512064"/>
            <a:ext cx="8429684" cy="914400"/>
          </a:xfrm>
        </p:spPr>
        <p:txBody>
          <a:bodyPr/>
          <a:lstStyle/>
          <a:p>
            <a:r>
              <a:rPr lang="fr-FR" sz="3600" b="1" dirty="0" smtClean="0"/>
              <a:t>1- Lecture</a:t>
            </a:r>
            <a:endParaRPr lang="fr-FR" sz="3600" b="1" dirty="0">
              <a:solidFill>
                <a:srgbClr val="FFFF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2910" y="1783560"/>
            <a:ext cx="8043890" cy="4572000"/>
          </a:xfrm>
        </p:spPr>
        <p:txBody>
          <a:bodyPr>
            <a:normAutofit/>
          </a:bodyPr>
          <a:lstStyle/>
          <a:p>
            <a:pPr algn="ctr">
              <a:buNone/>
            </a:pPr>
            <a:r>
              <a:rPr lang="fr-FR" sz="3600" b="1" dirty="0" smtClean="0"/>
              <a:t>6- </a:t>
            </a:r>
            <a:r>
              <a:rPr lang="fr-FR" sz="3600" b="1" dirty="0" smtClean="0"/>
              <a:t>Concernant la recherche des ouvrages, tout d’abord, il est recommandé de demander le conseil des personnes ayant déjà effectuer des recherches s’inscrivant dans le même domaine de recherche </a:t>
            </a:r>
            <a:r>
              <a:rPr lang="fr-FR" sz="3600" b="1" dirty="0" smtClean="0"/>
              <a:t>tels :</a:t>
            </a:r>
          </a:p>
          <a:p>
            <a:pPr algn="ctr">
              <a:buNone/>
            </a:pPr>
            <a:r>
              <a:rPr lang="fr-FR" sz="3600" b="1" dirty="0" smtClean="0"/>
              <a:t>( </a:t>
            </a:r>
            <a:r>
              <a:rPr lang="fr-FR" sz="3600" b="1" dirty="0" smtClean="0"/>
              <a:t>enseignant, spécialiste, cadre, chercheur… )</a:t>
            </a:r>
            <a:endParaRPr lang="fr-FR" sz="3600" b="1" dirty="0"/>
          </a:p>
        </p:txBody>
      </p:sp>
      <p:sp>
        <p:nvSpPr>
          <p:cNvPr id="6" name="Titre 1"/>
          <p:cNvSpPr>
            <a:spLocks noGrp="1"/>
          </p:cNvSpPr>
          <p:nvPr>
            <p:ph type="title"/>
          </p:nvPr>
        </p:nvSpPr>
        <p:spPr>
          <a:xfrm>
            <a:off x="357158" y="512064"/>
            <a:ext cx="8429684" cy="914400"/>
          </a:xfrm>
        </p:spPr>
        <p:txBody>
          <a:bodyPr/>
          <a:lstStyle/>
          <a:p>
            <a:r>
              <a:rPr lang="fr-FR" sz="3600" b="1" dirty="0" smtClean="0"/>
              <a:t>1- Lecture</a:t>
            </a:r>
            <a:endParaRPr lang="fr-FR" sz="3600" b="1" dirty="0">
              <a:solidFill>
                <a:srgbClr val="FFFF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Ces </a:t>
            </a:r>
            <a:r>
              <a:rPr lang="fr-FR" sz="3600" b="1" dirty="0" smtClean="0"/>
              <a:t>entretiens aident le chercheur à compléter d’une part ses connaissances acquises lors de l’étape précédente </a:t>
            </a:r>
            <a:endParaRPr lang="fr-FR" sz="3600" b="1" dirty="0" smtClean="0"/>
          </a:p>
          <a:p>
            <a:pPr algn="ctr">
              <a:buNone/>
            </a:pPr>
            <a:r>
              <a:rPr lang="fr-FR" sz="3600" b="1" dirty="0" smtClean="0"/>
              <a:t>( </a:t>
            </a:r>
            <a:r>
              <a:rPr lang="fr-FR" sz="3600" b="1" dirty="0" smtClean="0"/>
              <a:t>lecture effectuée auparavant ), </a:t>
            </a:r>
            <a:endParaRPr lang="fr-FR" sz="3600" b="1" dirty="0"/>
          </a:p>
        </p:txBody>
      </p:sp>
      <p:sp>
        <p:nvSpPr>
          <p:cNvPr id="5" name="Titre 1"/>
          <p:cNvSpPr>
            <a:spLocks noGrp="1"/>
          </p:cNvSpPr>
          <p:nvPr>
            <p:ph type="title"/>
          </p:nvPr>
        </p:nvSpPr>
        <p:spPr>
          <a:xfrm>
            <a:off x="357158" y="512064"/>
            <a:ext cx="8429684"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alili\Desktop\exploration préliminaire\entretien(eeeee1).jpg"/>
          <p:cNvPicPr>
            <a:picLocks noChangeAspect="1" noChangeArrowheads="1"/>
          </p:cNvPicPr>
          <p:nvPr/>
        </p:nvPicPr>
        <p:blipFill>
          <a:blip r:embed="rId2"/>
          <a:srcRect/>
          <a:stretch>
            <a:fillRect/>
          </a:stretch>
        </p:blipFill>
        <p:spPr bwMode="auto">
          <a:xfrm>
            <a:off x="2214546" y="1785926"/>
            <a:ext cx="4929222" cy="2857520"/>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et d’autre part à vérifier la pertinence du cadre préliminaire proposé à partir d’une réflexion qui reste jusqu’à présent théorique.</a:t>
            </a:r>
            <a:endParaRPr lang="fr-FR" sz="3200" dirty="0"/>
          </a:p>
        </p:txBody>
      </p:sp>
      <p:sp>
        <p:nvSpPr>
          <p:cNvPr id="4" name="Titre 1"/>
          <p:cNvSpPr>
            <a:spLocks noGrp="1"/>
          </p:cNvSpPr>
          <p:nvPr>
            <p:ph type="title"/>
          </p:nvPr>
        </p:nvSpPr>
        <p:spPr>
          <a:xfrm>
            <a:off x="357158" y="512064"/>
            <a:ext cx="8429684"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De toute façon, il s’agit de découvrir et d’ouvrir l’esprit du chercheur afin de poser </a:t>
            </a:r>
            <a:r>
              <a:rPr lang="fr-FR" sz="3600" b="1" dirty="0" smtClean="0"/>
              <a:t>le problème à partir d’une </a:t>
            </a:r>
            <a:r>
              <a:rPr lang="fr-FR" sz="3600" b="1" dirty="0" smtClean="0"/>
              <a:t>nouvelle manière </a:t>
            </a:r>
            <a:r>
              <a:rPr lang="fr-FR" sz="3600" b="1" dirty="0" smtClean="0"/>
              <a:t>.</a:t>
            </a:r>
            <a:endParaRPr lang="fr-FR" sz="3600" b="1" dirty="0"/>
          </a:p>
        </p:txBody>
      </p:sp>
      <p:sp>
        <p:nvSpPr>
          <p:cNvPr id="4" name="Titre 1"/>
          <p:cNvSpPr>
            <a:spLocks noGrp="1"/>
          </p:cNvSpPr>
          <p:nvPr>
            <p:ph type="title"/>
          </p:nvPr>
        </p:nvSpPr>
        <p:spPr>
          <a:xfrm>
            <a:off x="357158" y="512064"/>
            <a:ext cx="8429684"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lvl="0" algn="ctr">
              <a:buNone/>
            </a:pPr>
            <a:r>
              <a:rPr lang="fr-FR" sz="3600" b="1" dirty="0" smtClean="0"/>
              <a:t>Mais malgré l’importance de cette technique le risque qu’elle soit soumise à des préjugés est très éminent, et pour cela le respect de certaines conditions semble fondamental</a:t>
            </a:r>
            <a:r>
              <a:rPr lang="fr-FR" sz="3600" b="1" dirty="0" smtClean="0"/>
              <a:t>,</a:t>
            </a:r>
          </a:p>
          <a:p>
            <a:pPr lvl="0" algn="ctr">
              <a:buNone/>
            </a:pPr>
            <a:r>
              <a:rPr lang="fr-FR" sz="3600" b="1" dirty="0" smtClean="0"/>
              <a:t> </a:t>
            </a:r>
            <a:r>
              <a:rPr lang="fr-FR" sz="3600" b="1" dirty="0" smtClean="0"/>
              <a:t>et parmi ces conditions on cite : </a:t>
            </a:r>
          </a:p>
          <a:p>
            <a:pPr algn="ctr">
              <a:buNone/>
            </a:pPr>
            <a:endParaRPr lang="fr-FR" sz="3600" b="1" dirty="0"/>
          </a:p>
        </p:txBody>
      </p:sp>
      <p:sp>
        <p:nvSpPr>
          <p:cNvPr id="4" name="Titre 1"/>
          <p:cNvSpPr>
            <a:spLocks noGrp="1"/>
          </p:cNvSpPr>
          <p:nvPr>
            <p:ph type="title"/>
          </p:nvPr>
        </p:nvSpPr>
        <p:spPr>
          <a:xfrm>
            <a:off x="357158" y="512064"/>
            <a:ext cx="8429684"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solidFill>
                  <a:srgbClr val="FFFF00"/>
                </a:solidFill>
              </a:rPr>
              <a:t>1- </a:t>
            </a:r>
            <a:r>
              <a:rPr lang="fr-FR" sz="3600" b="1" dirty="0" smtClean="0">
                <a:solidFill>
                  <a:srgbClr val="FFFF00"/>
                </a:solidFill>
              </a:rPr>
              <a:t>Les personnes concernées par </a:t>
            </a:r>
            <a:r>
              <a:rPr lang="fr-FR" sz="3600" b="1" dirty="0" smtClean="0">
                <a:solidFill>
                  <a:srgbClr val="FFFF00"/>
                </a:solidFill>
              </a:rPr>
              <a:t>l’entretien :</a:t>
            </a:r>
          </a:p>
          <a:p>
            <a:pPr algn="ctr">
              <a:buNone/>
            </a:pPr>
            <a:r>
              <a:rPr lang="fr-FR" sz="3600" b="1" dirty="0" smtClean="0"/>
              <a:t> </a:t>
            </a:r>
            <a:r>
              <a:rPr lang="fr-FR" sz="3600" b="1" dirty="0" smtClean="0"/>
              <a:t>les personnes les plus sollicitées dans ce type d’entretien et les plus valables sont comme suit : </a:t>
            </a:r>
            <a:endParaRPr lang="fr-FR" sz="3600" b="1" dirty="0"/>
          </a:p>
        </p:txBody>
      </p:sp>
      <p:sp>
        <p:nvSpPr>
          <p:cNvPr id="4" name="Titre 1"/>
          <p:cNvSpPr>
            <a:spLocks noGrp="1"/>
          </p:cNvSpPr>
          <p:nvPr>
            <p:ph type="title"/>
          </p:nvPr>
        </p:nvSpPr>
        <p:spPr>
          <a:xfrm>
            <a:off x="357158" y="512064"/>
            <a:ext cx="8429684"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algn="ctr">
              <a:buFontTx/>
              <a:buChar char="-"/>
            </a:pPr>
            <a:r>
              <a:rPr lang="fr-FR" sz="3200" b="1" dirty="0" smtClean="0">
                <a:solidFill>
                  <a:schemeClr val="accent3">
                    <a:lumMod val="60000"/>
                    <a:lumOff val="40000"/>
                  </a:schemeClr>
                </a:solidFill>
              </a:rPr>
              <a:t>Enseignants</a:t>
            </a:r>
            <a:r>
              <a:rPr lang="fr-FR" sz="3200" b="1" dirty="0" smtClean="0">
                <a:solidFill>
                  <a:schemeClr val="accent3">
                    <a:lumMod val="60000"/>
                    <a:lumOff val="40000"/>
                  </a:schemeClr>
                </a:solidFill>
              </a:rPr>
              <a:t>, chercheurs, spécialistes et experts dans le domaine de recherche : </a:t>
            </a:r>
            <a:endParaRPr lang="fr-FR" sz="3200" b="1" dirty="0" smtClean="0">
              <a:solidFill>
                <a:schemeClr val="accent3">
                  <a:lumMod val="60000"/>
                  <a:lumOff val="40000"/>
                </a:schemeClr>
              </a:solidFill>
            </a:endParaRPr>
          </a:p>
          <a:p>
            <a:pPr algn="ctr">
              <a:buNone/>
            </a:pPr>
            <a:r>
              <a:rPr lang="fr-FR" sz="3200" b="1" dirty="0" smtClean="0"/>
              <a:t>ces </a:t>
            </a:r>
            <a:r>
              <a:rPr lang="fr-FR" sz="3200" b="1" dirty="0" smtClean="0"/>
              <a:t>personnes vu leurs expériences peuvent contribuer fructueusement dans l’exposition de leur propre expérience et la démarche entreprise à cette occasion, également de nous faire savoir de tous les problèmes fortement rencontrés, </a:t>
            </a:r>
            <a:endParaRPr lang="fr-FR" sz="3200" b="1" dirty="0"/>
          </a:p>
        </p:txBody>
      </p:sp>
      <p:sp>
        <p:nvSpPr>
          <p:cNvPr id="4" name="Titre 1"/>
          <p:cNvSpPr>
            <a:spLocks noGrp="1"/>
          </p:cNvSpPr>
          <p:nvPr>
            <p:ph type="title"/>
          </p:nvPr>
        </p:nvSpPr>
        <p:spPr>
          <a:xfrm>
            <a:off x="357158" y="512064"/>
            <a:ext cx="8429684"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a:bodyPr>
          <a:lstStyle/>
          <a:p>
            <a:pPr algn="ctr">
              <a:buNone/>
            </a:pPr>
            <a:r>
              <a:rPr lang="fr-FR" sz="3600" b="1" dirty="0" smtClean="0"/>
              <a:t>La question qu’on doit poser maintenant:</a:t>
            </a:r>
          </a:p>
          <a:p>
            <a:pPr algn="ctr">
              <a:buNone/>
            </a:pPr>
            <a:endParaRPr lang="fr-FR" sz="2800" b="1" dirty="0" smtClean="0"/>
          </a:p>
          <a:p>
            <a:pPr algn="ctr">
              <a:buNone/>
            </a:pPr>
            <a:r>
              <a:rPr lang="fr-FR" sz="3600" b="1" dirty="0" smtClean="0"/>
              <a:t> </a:t>
            </a:r>
            <a:r>
              <a:rPr lang="fr-FR" sz="3600" b="1" dirty="0" smtClean="0">
                <a:solidFill>
                  <a:srgbClr val="FFFF00"/>
                </a:solidFill>
              </a:rPr>
              <a:t>Comment </a:t>
            </a:r>
            <a:r>
              <a:rPr lang="fr-FR" sz="3600" b="1" dirty="0" smtClean="0">
                <a:solidFill>
                  <a:srgbClr val="FFFF00"/>
                </a:solidFill>
              </a:rPr>
              <a:t>s’effectue cette importante étape ?</a:t>
            </a:r>
            <a:endParaRPr lang="fr-FR" sz="3600" b="1" dirty="0">
              <a:solidFill>
                <a:srgbClr val="FFFF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alili\Desktop\exploration préliminaire\enseignant(1).jpg"/>
          <p:cNvPicPr>
            <a:picLocks noChangeAspect="1" noChangeArrowheads="1"/>
          </p:cNvPicPr>
          <p:nvPr/>
        </p:nvPicPr>
        <p:blipFill>
          <a:blip r:embed="rId2"/>
          <a:srcRect/>
          <a:stretch>
            <a:fillRect/>
          </a:stretch>
        </p:blipFill>
        <p:spPr bwMode="auto">
          <a:xfrm>
            <a:off x="1714480" y="1243002"/>
            <a:ext cx="6215105" cy="3186130"/>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et sans oublier à la fin que le recours à l’aide de ces personnes permettra à cerner avec précision l’objet de </a:t>
            </a:r>
            <a:r>
              <a:rPr lang="fr-FR" sz="3600" b="1" dirty="0" smtClean="0"/>
              <a:t>recherche.</a:t>
            </a:r>
            <a:endParaRPr lang="fr-FR" sz="3600" b="1" dirty="0" smtClean="0"/>
          </a:p>
          <a:p>
            <a:pPr algn="ctr">
              <a:buNone/>
            </a:pPr>
            <a:endParaRPr lang="fr-FR" sz="3600" b="1" dirty="0"/>
          </a:p>
        </p:txBody>
      </p:sp>
      <p:sp>
        <p:nvSpPr>
          <p:cNvPr id="4" name="Titre 1"/>
          <p:cNvSpPr>
            <a:spLocks noGrp="1"/>
          </p:cNvSpPr>
          <p:nvPr>
            <p:ph type="title"/>
          </p:nvPr>
        </p:nvSpPr>
        <p:spPr>
          <a:xfrm>
            <a:off x="357158" y="512064"/>
            <a:ext cx="8429684"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lgn="ctr">
              <a:buNone/>
            </a:pPr>
            <a:r>
              <a:rPr lang="fr-FR" sz="3200" b="1" dirty="0" smtClean="0">
                <a:solidFill>
                  <a:schemeClr val="accent3">
                    <a:lumMod val="60000"/>
                    <a:lumOff val="40000"/>
                  </a:schemeClr>
                </a:solidFill>
              </a:rPr>
              <a:t>Témoins privilégiés : </a:t>
            </a:r>
          </a:p>
          <a:p>
            <a:pPr algn="ctr">
              <a:buNone/>
            </a:pPr>
            <a:r>
              <a:rPr lang="fr-FR" sz="3600" b="1" dirty="0" smtClean="0"/>
              <a:t>les </a:t>
            </a:r>
            <a:r>
              <a:rPr lang="fr-FR" sz="3600" b="1" dirty="0" smtClean="0"/>
              <a:t>personnes occupant des positions professionnelles ou de responsabilité et ayant de bonnes connaissances du phénomène ou du problème abordé par le chercheur, constituent une source d’informations très précieuse et non négligeable</a:t>
            </a:r>
            <a:endParaRPr lang="fr-FR" sz="3600" b="1" dirty="0"/>
          </a:p>
        </p:txBody>
      </p:sp>
      <p:sp>
        <p:nvSpPr>
          <p:cNvPr id="4" name="Titre 1"/>
          <p:cNvSpPr>
            <a:spLocks noGrp="1"/>
          </p:cNvSpPr>
          <p:nvPr>
            <p:ph type="title"/>
          </p:nvPr>
        </p:nvSpPr>
        <p:spPr>
          <a:xfrm>
            <a:off x="357158" y="512064"/>
            <a:ext cx="8429684"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alili\Desktop\exploration préliminaire\cadre.jpg"/>
          <p:cNvPicPr>
            <a:picLocks noChangeAspect="1" noChangeArrowheads="1"/>
          </p:cNvPicPr>
          <p:nvPr/>
        </p:nvPicPr>
        <p:blipFill>
          <a:blip r:embed="rId2"/>
          <a:srcRect/>
          <a:stretch>
            <a:fillRect/>
          </a:stretch>
        </p:blipFill>
        <p:spPr bwMode="auto">
          <a:xfrm>
            <a:off x="1928794" y="1142984"/>
            <a:ext cx="5500726" cy="4000528"/>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sz="3600" b="1" dirty="0" smtClean="0">
                <a:solidFill>
                  <a:schemeClr val="accent3">
                    <a:lumMod val="60000"/>
                    <a:lumOff val="40000"/>
                  </a:schemeClr>
                </a:solidFill>
              </a:rPr>
              <a:t>Public : </a:t>
            </a:r>
          </a:p>
          <a:p>
            <a:pPr algn="ctr">
              <a:buNone/>
            </a:pPr>
            <a:r>
              <a:rPr lang="fr-FR" sz="3600" b="1" dirty="0" smtClean="0"/>
              <a:t>T</a:t>
            </a:r>
            <a:r>
              <a:rPr lang="fr-FR" sz="3600" b="1" dirty="0" smtClean="0"/>
              <a:t>oute </a:t>
            </a:r>
            <a:r>
              <a:rPr lang="fr-FR" sz="3600" b="1" dirty="0" smtClean="0"/>
              <a:t>personne qui pourrait apporter des informations ou des éclaircissements à propos du thème </a:t>
            </a:r>
            <a:r>
              <a:rPr lang="fr-FR" sz="3600" b="1" dirty="0" smtClean="0"/>
              <a:t>abordé.</a:t>
            </a:r>
            <a:endParaRPr lang="fr-FR" sz="3600" b="1" dirty="0"/>
          </a:p>
        </p:txBody>
      </p:sp>
      <p:sp>
        <p:nvSpPr>
          <p:cNvPr id="4" name="Titre 1"/>
          <p:cNvSpPr>
            <a:spLocks noGrp="1"/>
          </p:cNvSpPr>
          <p:nvPr>
            <p:ph type="title"/>
          </p:nvPr>
        </p:nvSpPr>
        <p:spPr>
          <a:xfrm>
            <a:off x="357158" y="512064"/>
            <a:ext cx="8429684"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alili\Desktop\exploration préliminaire\public.jpg"/>
          <p:cNvPicPr>
            <a:picLocks noChangeAspect="1" noChangeArrowheads="1"/>
          </p:cNvPicPr>
          <p:nvPr/>
        </p:nvPicPr>
        <p:blipFill>
          <a:blip r:embed="rId2"/>
          <a:srcRect/>
          <a:stretch>
            <a:fillRect/>
          </a:stretch>
        </p:blipFill>
        <p:spPr bwMode="auto">
          <a:xfrm>
            <a:off x="1643042" y="1428736"/>
            <a:ext cx="6215105" cy="3714776"/>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Enfin, Il </a:t>
            </a:r>
            <a:r>
              <a:rPr lang="fr-FR" sz="3600" b="1" dirty="0" smtClean="0"/>
              <a:t>faut souligner que les interlocuteurs de la deuxième et troisième catégorie présentent un risque très élevé d’illusions conduisant le chercheur parfois à des fausses </a:t>
            </a:r>
            <a:r>
              <a:rPr lang="fr-FR" sz="3600" b="1" dirty="0" smtClean="0"/>
              <a:t>évidences.</a:t>
            </a:r>
            <a:endParaRPr lang="fr-FR" sz="3600" b="1" dirty="0"/>
          </a:p>
        </p:txBody>
      </p:sp>
      <p:sp>
        <p:nvSpPr>
          <p:cNvPr id="4" name="Titre 1"/>
          <p:cNvSpPr>
            <a:spLocks noGrp="1"/>
          </p:cNvSpPr>
          <p:nvPr>
            <p:ph type="title"/>
          </p:nvPr>
        </p:nvSpPr>
        <p:spPr>
          <a:xfrm>
            <a:off x="357158" y="512064"/>
            <a:ext cx="8429684"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348" y="1783560"/>
            <a:ext cx="8072494" cy="4572000"/>
          </a:xfrm>
        </p:spPr>
        <p:txBody>
          <a:bodyPr>
            <a:normAutofit fontScale="92500"/>
          </a:bodyPr>
          <a:lstStyle/>
          <a:p>
            <a:pPr lvl="0" algn="ctr">
              <a:buNone/>
            </a:pPr>
            <a:r>
              <a:rPr lang="fr-FR" sz="3600" b="1" dirty="0" smtClean="0">
                <a:solidFill>
                  <a:srgbClr val="FFFF00"/>
                </a:solidFill>
              </a:rPr>
              <a:t>2-Comment </a:t>
            </a:r>
            <a:r>
              <a:rPr lang="fr-FR" sz="3600" b="1" dirty="0" smtClean="0">
                <a:solidFill>
                  <a:srgbClr val="FFFF00"/>
                </a:solidFill>
              </a:rPr>
              <a:t>procéder à un entretien </a:t>
            </a:r>
            <a:r>
              <a:rPr lang="fr-FR" sz="3600" b="1" dirty="0" smtClean="0">
                <a:solidFill>
                  <a:srgbClr val="FFFF00"/>
                </a:solidFill>
              </a:rPr>
              <a:t>exploratoire : </a:t>
            </a:r>
          </a:p>
          <a:p>
            <a:pPr lvl="0" algn="ctr">
              <a:buNone/>
            </a:pPr>
            <a:r>
              <a:rPr lang="fr-FR" dirty="0" smtClean="0"/>
              <a:t> </a:t>
            </a:r>
            <a:r>
              <a:rPr lang="fr-FR" sz="3900" b="1" dirty="0" smtClean="0"/>
              <a:t>la meilleure méthode pour mener ce type d’entretien est de laisser l’interlocuteur de s’exprimer librement à sa propre manière ainsi que la maitrise de son déroulement </a:t>
            </a:r>
            <a:r>
              <a:rPr lang="fr-FR" sz="3900" b="1" dirty="0" smtClean="0"/>
              <a:t>    ( </a:t>
            </a:r>
            <a:r>
              <a:rPr lang="fr-FR" sz="3900" b="1" dirty="0" smtClean="0"/>
              <a:t>entretien non-directif ), </a:t>
            </a:r>
            <a:endParaRPr lang="fr-FR" b="1" dirty="0" smtClean="0"/>
          </a:p>
          <a:p>
            <a:endParaRPr lang="fr-FR" dirty="0"/>
          </a:p>
        </p:txBody>
      </p:sp>
      <p:sp>
        <p:nvSpPr>
          <p:cNvPr id="4" name="Titre 1"/>
          <p:cNvSpPr>
            <a:spLocks noGrp="1"/>
          </p:cNvSpPr>
          <p:nvPr>
            <p:ph type="title"/>
          </p:nvPr>
        </p:nvSpPr>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alili\Desktop\exploration préliminaire\conseil 1(1).jpg"/>
          <p:cNvPicPr>
            <a:picLocks noChangeAspect="1" noChangeArrowheads="1"/>
          </p:cNvPicPr>
          <p:nvPr/>
        </p:nvPicPr>
        <p:blipFill>
          <a:blip r:embed="rId2"/>
          <a:srcRect/>
          <a:stretch>
            <a:fillRect/>
          </a:stretch>
        </p:blipFill>
        <p:spPr bwMode="auto">
          <a:xfrm>
            <a:off x="1643042" y="1285861"/>
            <a:ext cx="6143668" cy="3714775"/>
          </a:xfrm>
          <a:prstGeom prst="rect">
            <a:avLst/>
          </a:prstGeo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3600" b="1" dirty="0" smtClean="0"/>
          </a:p>
          <a:p>
            <a:pPr algn="ctr">
              <a:buNone/>
            </a:pPr>
            <a:r>
              <a:rPr lang="fr-FR" sz="3600" b="1" dirty="0" smtClean="0"/>
              <a:t>mais </a:t>
            </a:r>
            <a:r>
              <a:rPr lang="fr-FR" sz="3600" b="1" dirty="0" smtClean="0"/>
              <a:t>il porte essentiellement sur le thème imposé par le chercheur.</a:t>
            </a:r>
            <a:endParaRPr lang="fr-FR" sz="3200" dirty="0"/>
          </a:p>
        </p:txBody>
      </p:sp>
      <p:sp>
        <p:nvSpPr>
          <p:cNvPr id="4" name="Titre 1"/>
          <p:cNvSpPr>
            <a:spLocks noGrp="1"/>
          </p:cNvSpPr>
          <p:nvPr>
            <p:ph type="title"/>
          </p:nvPr>
        </p:nvSpPr>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a:bodyPr>
          <a:lstStyle/>
          <a:p>
            <a:pPr algn="ctr">
              <a:buNone/>
            </a:pPr>
            <a:endParaRPr lang="fr-FR" sz="3600" b="1" dirty="0" smtClean="0"/>
          </a:p>
          <a:p>
            <a:pPr algn="ctr">
              <a:buNone/>
            </a:pPr>
            <a:r>
              <a:rPr lang="fr-FR" sz="3600" b="1" dirty="0" smtClean="0"/>
              <a:t>Le </a:t>
            </a:r>
            <a:r>
              <a:rPr lang="fr-FR" sz="3600" b="1" dirty="0" smtClean="0"/>
              <a:t>recours à cette opération prend plusieurs formes qu’on essaye comme suit de les expliquer :</a:t>
            </a:r>
            <a:endParaRPr lang="fr-FR" sz="3600" b="1"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783560"/>
            <a:ext cx="8286808" cy="4572000"/>
          </a:xfrm>
        </p:spPr>
        <p:txBody>
          <a:bodyPr/>
          <a:lstStyle/>
          <a:p>
            <a:pPr lvl="0" algn="ctr">
              <a:buNone/>
            </a:pPr>
            <a:r>
              <a:rPr lang="fr-FR" sz="3300" b="1" dirty="0" smtClean="0">
                <a:solidFill>
                  <a:srgbClr val="FFFF00"/>
                </a:solidFill>
              </a:rPr>
              <a:t>3- La </a:t>
            </a:r>
            <a:r>
              <a:rPr lang="fr-FR" sz="3300" b="1" dirty="0" smtClean="0">
                <a:solidFill>
                  <a:srgbClr val="FFFF00"/>
                </a:solidFill>
              </a:rPr>
              <a:t>mise en œuvre de l’entretien exploratoire : </a:t>
            </a:r>
            <a:endParaRPr lang="fr-FR" sz="3300" b="1" dirty="0" smtClean="0">
              <a:solidFill>
                <a:srgbClr val="FFFF00"/>
              </a:solidFill>
            </a:endParaRPr>
          </a:p>
          <a:p>
            <a:pPr lvl="0" algn="ctr">
              <a:buNone/>
            </a:pPr>
            <a:r>
              <a:rPr lang="fr-FR" sz="3600" b="1" dirty="0" smtClean="0"/>
              <a:t>la </a:t>
            </a:r>
            <a:r>
              <a:rPr lang="fr-FR" sz="3600" b="1" dirty="0" smtClean="0"/>
              <a:t>mise en ouvre de l’entretien exploratoire nécessite l’accomplissement de plusieurs conditions qui sont les suivantes :</a:t>
            </a:r>
          </a:p>
          <a:p>
            <a:pPr>
              <a:buNone/>
            </a:pPr>
            <a:endParaRPr lang="fr-FR" dirty="0"/>
          </a:p>
        </p:txBody>
      </p:sp>
      <p:sp>
        <p:nvSpPr>
          <p:cNvPr id="4" name="Titre 1"/>
          <p:cNvSpPr>
            <a:spLocks noGrp="1"/>
          </p:cNvSpPr>
          <p:nvPr>
            <p:ph type="title"/>
          </p:nvPr>
        </p:nvSpPr>
        <p:spPr>
          <a:xfrm>
            <a:off x="914400" y="512064"/>
            <a:ext cx="7772400"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 Le </a:t>
            </a:r>
            <a:r>
              <a:rPr lang="fr-FR" sz="3600" b="1" dirty="0" smtClean="0"/>
              <a:t>chercheur doit éviter de poser beaucoup de questions </a:t>
            </a:r>
            <a:r>
              <a:rPr lang="fr-FR" sz="3600" b="1" dirty="0" smtClean="0"/>
              <a:t>:</a:t>
            </a:r>
          </a:p>
          <a:p>
            <a:pPr algn="ctr">
              <a:buNone/>
            </a:pPr>
            <a:r>
              <a:rPr lang="fr-FR" sz="3600" b="1" dirty="0" smtClean="0"/>
              <a:t> </a:t>
            </a:r>
            <a:r>
              <a:rPr lang="fr-FR" sz="3600" b="1" dirty="0" smtClean="0"/>
              <a:t>afin d’intéresser l’interviewé, il suffit de présenter un bref exposé sur les objectifs de recherche et laisser l’interlocuteur de s’exprimer librement</a:t>
            </a:r>
            <a:endParaRPr lang="fr-FR" sz="3600" b="1" dirty="0"/>
          </a:p>
        </p:txBody>
      </p:sp>
      <p:sp>
        <p:nvSpPr>
          <p:cNvPr id="4" name="Titre 1"/>
          <p:cNvSpPr>
            <a:spLocks noGrp="1"/>
          </p:cNvSpPr>
          <p:nvPr>
            <p:ph type="title"/>
          </p:nvPr>
        </p:nvSpPr>
        <p:spPr>
          <a:xfrm>
            <a:off x="914400" y="512064"/>
            <a:ext cx="7772400"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200" b="1" dirty="0" smtClean="0"/>
              <a:t>- Des </a:t>
            </a:r>
            <a:r>
              <a:rPr lang="fr-FR" sz="3200" b="1" dirty="0" smtClean="0"/>
              <a:t>interventions paraissent parfois nécessaires de la part du chercheur lors de conversation, ce geste permet de recentrer l’entretien sur ses objectifs initiaux, cependant la formulation de ces interventions doivent être de manière ouvertes et non imposantes</a:t>
            </a:r>
            <a:endParaRPr lang="fr-FR" sz="3200" b="1" dirty="0"/>
          </a:p>
        </p:txBody>
      </p:sp>
      <p:sp>
        <p:nvSpPr>
          <p:cNvPr id="4" name="Titre 1"/>
          <p:cNvSpPr>
            <a:spLocks noGrp="1"/>
          </p:cNvSpPr>
          <p:nvPr>
            <p:ph type="title"/>
          </p:nvPr>
        </p:nvSpPr>
        <p:spPr>
          <a:xfrm>
            <a:off x="914400" y="512064"/>
            <a:ext cx="7772400"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Users\alili\Desktop\exploration préliminaire\entretien(1).jpg"/>
          <p:cNvPicPr>
            <a:picLocks noChangeAspect="1" noChangeArrowheads="1"/>
          </p:cNvPicPr>
          <p:nvPr/>
        </p:nvPicPr>
        <p:blipFill>
          <a:blip r:embed="rId2"/>
          <a:srcRect/>
          <a:stretch>
            <a:fillRect/>
          </a:stretch>
        </p:blipFill>
        <p:spPr bwMode="auto">
          <a:xfrm>
            <a:off x="1357291" y="928670"/>
            <a:ext cx="6858047" cy="4357718"/>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3600" b="1" dirty="0" smtClean="0"/>
          </a:p>
          <a:p>
            <a:pPr algn="ctr">
              <a:buNone/>
            </a:pPr>
            <a:r>
              <a:rPr lang="fr-FR" sz="3600" b="1" dirty="0" smtClean="0"/>
              <a:t>- Le </a:t>
            </a:r>
            <a:r>
              <a:rPr lang="fr-FR" sz="3600" b="1" dirty="0" smtClean="0"/>
              <a:t>chercheur s’efforce de non pas s’impliquer dans le contenu de l’entretien</a:t>
            </a:r>
            <a:endParaRPr lang="fr-FR" sz="3600" b="1" dirty="0"/>
          </a:p>
        </p:txBody>
      </p:sp>
      <p:sp>
        <p:nvSpPr>
          <p:cNvPr id="4" name="Titre 1"/>
          <p:cNvSpPr>
            <a:spLocks noGrp="1"/>
          </p:cNvSpPr>
          <p:nvPr>
            <p:ph type="title"/>
          </p:nvPr>
        </p:nvSpPr>
        <p:spPr>
          <a:xfrm>
            <a:off x="914400" y="512064"/>
            <a:ext cx="7772400" cy="914400"/>
          </a:xfrm>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3600" b="1" dirty="0" smtClean="0"/>
          </a:p>
          <a:p>
            <a:pPr algn="ctr">
              <a:buNone/>
            </a:pPr>
            <a:r>
              <a:rPr lang="fr-FR" sz="3600" b="1" dirty="0" smtClean="0"/>
              <a:t>Le </a:t>
            </a:r>
            <a:r>
              <a:rPr lang="fr-FR" sz="3600" b="1" dirty="0" smtClean="0"/>
              <a:t>déroulement de l’entretien doit se faire dans un environnement paisible et </a:t>
            </a:r>
            <a:r>
              <a:rPr lang="fr-FR" sz="3600" b="1" dirty="0" smtClean="0"/>
              <a:t>adéquat.</a:t>
            </a:r>
            <a:endParaRPr lang="fr-FR" sz="3600" b="1" dirty="0"/>
          </a:p>
        </p:txBody>
      </p:sp>
      <p:sp>
        <p:nvSpPr>
          <p:cNvPr id="4" name="Titre 1"/>
          <p:cNvSpPr>
            <a:spLocks noGrp="1"/>
          </p:cNvSpPr>
          <p:nvPr>
            <p:ph type="title"/>
          </p:nvPr>
        </p:nvSpPr>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348" y="1783560"/>
            <a:ext cx="8143932" cy="4572000"/>
          </a:xfrm>
        </p:spPr>
        <p:txBody>
          <a:bodyPr>
            <a:noAutofit/>
          </a:bodyPr>
          <a:lstStyle/>
          <a:p>
            <a:pPr algn="ctr">
              <a:buNone/>
            </a:pPr>
            <a:r>
              <a:rPr lang="fr-FR" sz="3600" b="1" dirty="0" smtClean="0"/>
              <a:t>- Enregistrement </a:t>
            </a:r>
            <a:r>
              <a:rPr lang="fr-FR" sz="3600" b="1" dirty="0" smtClean="0"/>
              <a:t>de l’entretien : dans le but d’exploiter le mieux possible tous ce qui a été survenus au cours de l’entretien, le chercheur peut utiliser des appareils permettant l’enregistrement intégral de toute la conversation mais avec le consentement préalable de </a:t>
            </a:r>
            <a:r>
              <a:rPr lang="fr-FR" sz="3600" b="1" dirty="0" smtClean="0"/>
              <a:t>l’interlocuteur.</a:t>
            </a:r>
            <a:endParaRPr lang="fr-FR" sz="3600" b="1" dirty="0"/>
          </a:p>
        </p:txBody>
      </p:sp>
      <p:sp>
        <p:nvSpPr>
          <p:cNvPr id="4" name="Titre 1"/>
          <p:cNvSpPr>
            <a:spLocks noGrp="1"/>
          </p:cNvSpPr>
          <p:nvPr>
            <p:ph type="title"/>
          </p:nvPr>
        </p:nvSpPr>
        <p:spPr/>
        <p:txBody>
          <a:bodyPr/>
          <a:lstStyle/>
          <a:p>
            <a:r>
              <a:rPr lang="fr-FR" sz="3600" b="1" dirty="0" smtClean="0"/>
              <a:t>2- </a:t>
            </a:r>
            <a:r>
              <a:rPr lang="fr-FR" sz="3600" b="1" dirty="0" smtClean="0"/>
              <a:t>E</a:t>
            </a:r>
            <a:r>
              <a:rPr lang="fr-FR" sz="3600" b="1" dirty="0" smtClean="0"/>
              <a:t>ntretiens </a:t>
            </a:r>
            <a:r>
              <a:rPr lang="fr-FR" sz="3600" b="1" dirty="0" smtClean="0"/>
              <a:t>exploratoires</a:t>
            </a:r>
            <a:r>
              <a:rPr lang="fr-FR" sz="3600" dirty="0" smtClean="0"/>
              <a:t> : </a:t>
            </a:r>
            <a:endParaRPr lang="fr-FR" sz="3600" b="1" dirty="0">
              <a:solidFill>
                <a:srgbClr val="FFFF0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alili\Desktop\exploration préliminaire\images.jpg"/>
          <p:cNvPicPr>
            <a:picLocks noChangeAspect="1" noChangeArrowheads="1"/>
          </p:cNvPicPr>
          <p:nvPr/>
        </p:nvPicPr>
        <p:blipFill>
          <a:blip r:embed="rId2"/>
          <a:srcRect/>
          <a:stretch>
            <a:fillRect/>
          </a:stretch>
        </p:blipFill>
        <p:spPr bwMode="auto">
          <a:xfrm>
            <a:off x="1285852" y="928670"/>
            <a:ext cx="6786610" cy="457203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1- Lecture</a:t>
            </a:r>
            <a:endParaRPr lang="fr-FR" b="1" dirty="0"/>
          </a:p>
        </p:txBody>
      </p:sp>
      <p:sp>
        <p:nvSpPr>
          <p:cNvPr id="3" name="Espace réservé du contenu 2"/>
          <p:cNvSpPr>
            <a:spLocks noGrp="1"/>
          </p:cNvSpPr>
          <p:nvPr>
            <p:ph idx="1"/>
          </p:nvPr>
        </p:nvSpPr>
        <p:spPr>
          <a:xfrm>
            <a:off x="785786" y="1500174"/>
            <a:ext cx="7901014" cy="4855386"/>
          </a:xfrm>
        </p:spPr>
        <p:txBody>
          <a:bodyPr>
            <a:normAutofit/>
          </a:bodyPr>
          <a:lstStyle/>
          <a:p>
            <a:pPr algn="ctr">
              <a:buNone/>
            </a:pPr>
            <a:r>
              <a:rPr lang="fr-FR" sz="3600" b="1" dirty="0" smtClean="0"/>
              <a:t>Tout </a:t>
            </a:r>
            <a:r>
              <a:rPr lang="fr-FR" sz="3600" b="1" dirty="0" smtClean="0"/>
              <a:t>travail de recherche se situe dans un courant de pensée qui le précède, plus précisément, le chercheur se réfère toujours à des recherches scientifiques </a:t>
            </a:r>
            <a:r>
              <a:rPr lang="fr-FR" sz="3600" b="1" dirty="0" smtClean="0"/>
              <a:t>antérieures </a:t>
            </a:r>
            <a:r>
              <a:rPr lang="fr-FR" sz="3600" b="1" dirty="0" smtClean="0"/>
              <a:t>dans le but d’avoir assez d’éclaircissements sur son objet de </a:t>
            </a:r>
            <a:r>
              <a:rPr lang="fr-FR" sz="3600" b="1" dirty="0" smtClean="0"/>
              <a:t>recherche.</a:t>
            </a:r>
            <a:endParaRPr lang="fr-FR" sz="36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400" b="1" dirty="0" smtClean="0"/>
              <a:t>1- Lecture</a:t>
            </a:r>
            <a:endParaRPr lang="fr-FR" sz="4400" b="1" dirty="0"/>
          </a:p>
        </p:txBody>
      </p:sp>
      <p:sp>
        <p:nvSpPr>
          <p:cNvPr id="3" name="Espace réservé du contenu 2"/>
          <p:cNvSpPr>
            <a:spLocks noGrp="1"/>
          </p:cNvSpPr>
          <p:nvPr>
            <p:ph idx="1"/>
          </p:nvPr>
        </p:nvSpPr>
        <p:spPr>
          <a:xfrm>
            <a:off x="642910" y="1643050"/>
            <a:ext cx="8215370" cy="4712510"/>
          </a:xfrm>
        </p:spPr>
        <p:txBody>
          <a:bodyPr>
            <a:normAutofit/>
          </a:bodyPr>
          <a:lstStyle/>
          <a:p>
            <a:pPr algn="ctr">
              <a:buNone/>
            </a:pPr>
            <a:r>
              <a:rPr lang="fr-FR" sz="3600" b="1" dirty="0" smtClean="0"/>
              <a:t>Pour cette raison, il est très indispensable de lire quelques ouvrages de référence soigneusement choisis, pour entamer le travail de recherche avec un minimum de connaissances mais très efficace pour le commencement de cette recherche. </a:t>
            </a:r>
          </a:p>
          <a:p>
            <a:pPr algn="ctr"/>
            <a:endParaRPr lang="fr-FR" sz="3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lili\Desktop\exploration préliminaire\choix de lecture(1).jpg"/>
          <p:cNvPicPr>
            <a:picLocks noChangeAspect="1" noChangeArrowheads="1"/>
          </p:cNvPicPr>
          <p:nvPr/>
        </p:nvPicPr>
        <p:blipFill>
          <a:blip r:embed="rId2"/>
          <a:srcRect/>
          <a:stretch>
            <a:fillRect/>
          </a:stretch>
        </p:blipFill>
        <p:spPr bwMode="auto">
          <a:xfrm>
            <a:off x="1285852" y="1357298"/>
            <a:ext cx="6929485" cy="407196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512064"/>
            <a:ext cx="8429684" cy="914400"/>
          </a:xfrm>
        </p:spPr>
        <p:txBody>
          <a:bodyPr/>
          <a:lstStyle/>
          <a:p>
            <a:r>
              <a:rPr lang="fr-FR" sz="3600" b="1" dirty="0" smtClean="0"/>
              <a:t>1- Lecture</a:t>
            </a:r>
            <a:endParaRPr lang="fr-FR" sz="3600" b="1" dirty="0">
              <a:solidFill>
                <a:srgbClr val="FFFF00"/>
              </a:solidFill>
            </a:endParaRPr>
          </a:p>
        </p:txBody>
      </p:sp>
      <p:sp>
        <p:nvSpPr>
          <p:cNvPr id="3" name="Espace réservé du contenu 2"/>
          <p:cNvSpPr>
            <a:spLocks noGrp="1"/>
          </p:cNvSpPr>
          <p:nvPr>
            <p:ph idx="1"/>
          </p:nvPr>
        </p:nvSpPr>
        <p:spPr>
          <a:xfrm>
            <a:off x="714348" y="1783560"/>
            <a:ext cx="7972452" cy="4572000"/>
          </a:xfrm>
        </p:spPr>
        <p:txBody>
          <a:bodyPr>
            <a:normAutofit/>
          </a:bodyPr>
          <a:lstStyle/>
          <a:p>
            <a:pPr algn="ctr">
              <a:buNone/>
            </a:pPr>
            <a:endParaRPr lang="fr-FR" sz="3600" b="1" dirty="0" smtClean="0"/>
          </a:p>
          <a:p>
            <a:pPr algn="ctr">
              <a:buNone/>
            </a:pPr>
            <a:r>
              <a:rPr lang="fr-FR" sz="3600" b="1" dirty="0" smtClean="0"/>
              <a:t>La </a:t>
            </a:r>
            <a:r>
              <a:rPr lang="fr-FR" sz="3600" b="1" dirty="0" smtClean="0"/>
              <a:t>sélection des ouvrages ne se fait pas au hasard, au contraire elle obéit à des règles très strictes et parmi ces règles on cite : </a:t>
            </a:r>
          </a:p>
          <a:p>
            <a:pPr algn="ctr">
              <a:buNone/>
            </a:pPr>
            <a:endParaRPr lang="fr-FR" sz="3600"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71</TotalTime>
  <Words>820</Words>
  <Application>Microsoft Office PowerPoint</Application>
  <PresentationFormat>Affichage à l'écran (4:3)</PresentationFormat>
  <Paragraphs>82</Paragraphs>
  <Slides>48</Slides>
  <Notes>0</Notes>
  <HiddenSlides>0</HiddenSlides>
  <MMClips>0</MMClips>
  <ScaleCrop>false</ScaleCrop>
  <HeadingPairs>
    <vt:vector size="4" baseType="variant">
      <vt:variant>
        <vt:lpstr>Thème</vt:lpstr>
      </vt:variant>
      <vt:variant>
        <vt:i4>1</vt:i4>
      </vt:variant>
      <vt:variant>
        <vt:lpstr>Titres des diapositives</vt:lpstr>
      </vt:variant>
      <vt:variant>
        <vt:i4>48</vt:i4>
      </vt:variant>
    </vt:vector>
  </HeadingPairs>
  <TitlesOfParts>
    <vt:vector size="49" baseType="lpstr">
      <vt:lpstr>Métro</vt:lpstr>
      <vt:lpstr>Exploration préliminaire</vt:lpstr>
      <vt:lpstr>Introduction</vt:lpstr>
      <vt:lpstr>Introduction</vt:lpstr>
      <vt:lpstr>Introduction</vt:lpstr>
      <vt:lpstr>Diapositive 5</vt:lpstr>
      <vt:lpstr>1- Lecture</vt:lpstr>
      <vt:lpstr>1- Lecture</vt:lpstr>
      <vt:lpstr>Diapositive 8</vt:lpstr>
      <vt:lpstr>1- Lecture</vt:lpstr>
      <vt:lpstr>Diapositive 10</vt:lpstr>
      <vt:lpstr>1- Lecture</vt:lpstr>
      <vt:lpstr>1- Lecture</vt:lpstr>
      <vt:lpstr>Diapositive 13</vt:lpstr>
      <vt:lpstr>1- Lecture</vt:lpstr>
      <vt:lpstr>Diapositive 15</vt:lpstr>
      <vt:lpstr>1- Lecture</vt:lpstr>
      <vt:lpstr>Diapositive 17</vt:lpstr>
      <vt:lpstr>1- Lecture</vt:lpstr>
      <vt:lpstr>1- Lecture</vt:lpstr>
      <vt:lpstr>Diapositive 20</vt:lpstr>
      <vt:lpstr>1- Lecture</vt:lpstr>
      <vt:lpstr>1- Lecture</vt:lpstr>
      <vt:lpstr>2- Entretiens exploratoires : </vt:lpstr>
      <vt:lpstr>Diapositive 24</vt:lpstr>
      <vt:lpstr>2- Entretiens exploratoires : </vt:lpstr>
      <vt:lpstr>2- Entretiens exploratoires : </vt:lpstr>
      <vt:lpstr>2- Entretiens exploratoires : </vt:lpstr>
      <vt:lpstr>2- Entretiens exploratoires : </vt:lpstr>
      <vt:lpstr>2- Entretiens exploratoires : </vt:lpstr>
      <vt:lpstr>Diapositive 30</vt:lpstr>
      <vt:lpstr>2- Entretiens exploratoires : </vt:lpstr>
      <vt:lpstr>2- Entretiens exploratoires : </vt:lpstr>
      <vt:lpstr>Diapositive 33</vt:lpstr>
      <vt:lpstr>2- Entretiens exploratoires : </vt:lpstr>
      <vt:lpstr>Diapositive 35</vt:lpstr>
      <vt:lpstr>2- Entretiens exploratoires : </vt:lpstr>
      <vt:lpstr>2- Entretiens exploratoires : </vt:lpstr>
      <vt:lpstr>Diapositive 38</vt:lpstr>
      <vt:lpstr>2- Entretiens exploratoires : </vt:lpstr>
      <vt:lpstr>2- Entretiens exploratoires : </vt:lpstr>
      <vt:lpstr>2- Entretiens exploratoires : </vt:lpstr>
      <vt:lpstr>2- Entretiens exploratoires : </vt:lpstr>
      <vt:lpstr>Diapositive 43</vt:lpstr>
      <vt:lpstr>2- Entretiens exploratoires : </vt:lpstr>
      <vt:lpstr>2- Entretiens exploratoires : </vt:lpstr>
      <vt:lpstr>2- Entretiens exploratoires : </vt:lpstr>
      <vt:lpstr>Diapositive 47</vt:lpstr>
      <vt:lpstr>Diapositive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alili</dc:creator>
  <cp:lastModifiedBy>alili</cp:lastModifiedBy>
  <cp:revision>63</cp:revision>
  <dcterms:created xsi:type="dcterms:W3CDTF">2015-11-02T21:41:27Z</dcterms:created>
  <dcterms:modified xsi:type="dcterms:W3CDTF">2015-11-02T22:53:17Z</dcterms:modified>
</cp:coreProperties>
</file>