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32"/>
  </p:notesMasterIdLst>
  <p:sldIdLst>
    <p:sldId id="256" r:id="rId2"/>
    <p:sldId id="284" r:id="rId3"/>
    <p:sldId id="257" r:id="rId4"/>
    <p:sldId id="266" r:id="rId5"/>
    <p:sldId id="319" r:id="rId6"/>
    <p:sldId id="320" r:id="rId7"/>
    <p:sldId id="321" r:id="rId8"/>
    <p:sldId id="260" r:id="rId9"/>
    <p:sldId id="313" r:id="rId10"/>
    <p:sldId id="264" r:id="rId11"/>
    <p:sldId id="267" r:id="rId12"/>
    <p:sldId id="268" r:id="rId13"/>
    <p:sldId id="269" r:id="rId14"/>
    <p:sldId id="308" r:id="rId15"/>
    <p:sldId id="311" r:id="rId16"/>
    <p:sldId id="287" r:id="rId17"/>
    <p:sldId id="288" r:id="rId18"/>
    <p:sldId id="286" r:id="rId19"/>
    <p:sldId id="278" r:id="rId20"/>
    <p:sldId id="279" r:id="rId21"/>
    <p:sldId id="303" r:id="rId22"/>
    <p:sldId id="301" r:id="rId23"/>
    <p:sldId id="300" r:id="rId24"/>
    <p:sldId id="282" r:id="rId25"/>
    <p:sldId id="304" r:id="rId26"/>
    <p:sldId id="322" r:id="rId27"/>
    <p:sldId id="305" r:id="rId28"/>
    <p:sldId id="323" r:id="rId29"/>
    <p:sldId id="295" r:id="rId30"/>
    <p:sldId id="296" r:id="rId31"/>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4660"/>
  </p:normalViewPr>
  <p:slideViewPr>
    <p:cSldViewPr>
      <p:cViewPr varScale="1">
        <p:scale>
          <a:sx n="38" d="100"/>
          <a:sy n="38" d="100"/>
        </p:scale>
        <p:origin x="-76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fr-FR"/>
          </a:p>
        </p:txBody>
      </p:sp>
      <p:sp>
        <p:nvSpPr>
          <p:cNvPr id="329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fr-FR"/>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9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29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fr-FR"/>
          </a:p>
        </p:txBody>
      </p:sp>
      <p:sp>
        <p:nvSpPr>
          <p:cNvPr id="329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5BE72F2D-8F5C-46C2-8D89-9746F2FCB726}"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24368C3-DA95-42B3-9D5F-748D44C4182C}" type="slidenum">
              <a:rPr lang="fr-FR"/>
              <a:pPr/>
              <a:t>28</a:t>
            </a:fld>
            <a:endParaRPr lang="fr-F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771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1771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fr-FR"/>
              <a:t>Cliquez pour modifier le style du titre</a:t>
            </a:r>
          </a:p>
        </p:txBody>
      </p:sp>
      <p:sp>
        <p:nvSpPr>
          <p:cNvPr id="7" name="Rectangle 6"/>
          <p:cNvSpPr>
            <a:spLocks noGrp="1" noChangeArrowheads="1"/>
          </p:cNvSpPr>
          <p:nvPr>
            <p:ph type="dt" sz="quarter" idx="10"/>
          </p:nvPr>
        </p:nvSpPr>
        <p:spPr/>
        <p:txBody>
          <a:bodyPr/>
          <a:lstStyle>
            <a:lvl1pPr>
              <a:defRPr smtClean="0"/>
            </a:lvl1pPr>
          </a:lstStyle>
          <a:p>
            <a:pPr>
              <a:defRPr/>
            </a:pPr>
            <a:endParaRPr lang="fr-FR"/>
          </a:p>
        </p:txBody>
      </p:sp>
      <p:sp>
        <p:nvSpPr>
          <p:cNvPr id="8" name="Rectangle 7"/>
          <p:cNvSpPr>
            <a:spLocks noGrp="1" noChangeArrowheads="1"/>
          </p:cNvSpPr>
          <p:nvPr>
            <p:ph type="ftr" sz="quarter" idx="11"/>
          </p:nvPr>
        </p:nvSpPr>
        <p:spPr/>
        <p:txBody>
          <a:bodyPr/>
          <a:lstStyle>
            <a:lvl1pPr>
              <a:defRPr smtClean="0"/>
            </a:lvl1pPr>
          </a:lstStyle>
          <a:p>
            <a:pPr>
              <a:defRPr/>
            </a:pPr>
            <a:endParaRPr lang="fr-FR"/>
          </a:p>
        </p:txBody>
      </p:sp>
      <p:sp>
        <p:nvSpPr>
          <p:cNvPr id="9" name="Rectangle 8"/>
          <p:cNvSpPr>
            <a:spLocks noGrp="1" noChangeArrowheads="1"/>
          </p:cNvSpPr>
          <p:nvPr>
            <p:ph type="sldNum" sz="quarter" idx="12"/>
          </p:nvPr>
        </p:nvSpPr>
        <p:spPr/>
        <p:txBody>
          <a:bodyPr/>
          <a:lstStyle>
            <a:lvl1pPr>
              <a:defRPr smtClean="0"/>
            </a:lvl1pPr>
          </a:lstStyle>
          <a:p>
            <a:pPr>
              <a:defRPr/>
            </a:pPr>
            <a:fld id="{1F8F5E2E-2BAD-4AA5-B81E-6832703F73AC}" type="slidenum">
              <a:rPr lang="fr-FR"/>
              <a:pPr>
                <a:defRPr/>
              </a:pPr>
              <a:t>‹N°›</a:t>
            </a:fld>
            <a:endParaRPr lang="fr-FR"/>
          </a:p>
        </p:txBody>
      </p:sp>
    </p:spTree>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E1DE8890-1E35-45EB-8A70-06CFC47BF2A5}" type="slidenum">
              <a:rPr lang="fr-FR"/>
              <a:pPr>
                <a:defRPr/>
              </a:pPr>
              <a:t>‹N°›</a:t>
            </a:fld>
            <a:endParaRPr lang="fr-FR"/>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21362"/>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213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CDA04FAA-C19C-4FF9-AC80-190649085E3E}" type="slidenum">
              <a:rPr lang="fr-FR"/>
              <a:pPr>
                <a:defRPr/>
              </a:pPr>
              <a:t>‹N°›</a:t>
            </a:fld>
            <a:endParaRPr lang="fr-FR"/>
          </a:p>
        </p:txBody>
      </p:sp>
    </p:spTree>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213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9"/>
          <p:cNvSpPr>
            <a:spLocks noGrp="1" noChangeArrowheads="1"/>
          </p:cNvSpPr>
          <p:nvPr>
            <p:ph type="sldNum" sz="quarter" idx="12"/>
          </p:nvPr>
        </p:nvSpPr>
        <p:spPr>
          <a:ln/>
        </p:spPr>
        <p:txBody>
          <a:bodyPr/>
          <a:lstStyle>
            <a:lvl1pPr>
              <a:defRPr/>
            </a:lvl1pPr>
          </a:lstStyle>
          <a:p>
            <a:pPr>
              <a:defRPr/>
            </a:pPr>
            <a:fld id="{4948E2EE-BFD5-4985-AE66-1D1F83872A50}" type="slidenum">
              <a:rPr lang="fr-FR"/>
              <a:pPr>
                <a:defRPr/>
              </a:pPr>
              <a:t>‹N°›</a:t>
            </a:fld>
            <a:endParaRPr lang="fr-FR"/>
          </a:p>
        </p:txBody>
      </p:sp>
    </p:spTree>
  </p:cSld>
  <p:clrMapOvr>
    <a:masterClrMapping/>
  </p:clrMapOvr>
  <p:transition>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quarter" idx="2"/>
          </p:nvPr>
        </p:nvSpPr>
        <p:spPr>
          <a:xfrm>
            <a:off x="4648200" y="1600200"/>
            <a:ext cx="4038600" cy="21717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contenu 4"/>
          <p:cNvSpPr>
            <a:spLocks noGrp="1"/>
          </p:cNvSpPr>
          <p:nvPr>
            <p:ph sz="quarter" idx="3"/>
          </p:nvPr>
        </p:nvSpPr>
        <p:spPr>
          <a:xfrm>
            <a:off x="4648200" y="3924300"/>
            <a:ext cx="4038600" cy="21717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Rectangle 7"/>
          <p:cNvSpPr>
            <a:spLocks noGrp="1" noChangeArrowheads="1"/>
          </p:cNvSpPr>
          <p:nvPr>
            <p:ph type="dt" sz="half" idx="10"/>
          </p:nvPr>
        </p:nvSpPr>
        <p:spPr>
          <a:ln/>
        </p:spPr>
        <p:txBody>
          <a:bodyPr/>
          <a:lstStyle>
            <a:lvl1pPr>
              <a:defRPr/>
            </a:lvl1pPr>
          </a:lstStyle>
          <a:p>
            <a:pPr>
              <a:defRPr/>
            </a:pPr>
            <a:endParaRPr lang="fr-FR"/>
          </a:p>
        </p:txBody>
      </p:sp>
      <p:sp>
        <p:nvSpPr>
          <p:cNvPr id="7" name="Rectangle 8"/>
          <p:cNvSpPr>
            <a:spLocks noGrp="1" noChangeArrowheads="1"/>
          </p:cNvSpPr>
          <p:nvPr>
            <p:ph type="ftr" sz="quarter" idx="11"/>
          </p:nvPr>
        </p:nvSpPr>
        <p:spPr>
          <a:ln/>
        </p:spPr>
        <p:txBody>
          <a:bodyPr/>
          <a:lstStyle>
            <a:lvl1pPr>
              <a:defRPr/>
            </a:lvl1pPr>
          </a:lstStyle>
          <a:p>
            <a:pPr>
              <a:defRPr/>
            </a:pPr>
            <a:endParaRPr lang="fr-FR"/>
          </a:p>
        </p:txBody>
      </p:sp>
      <p:sp>
        <p:nvSpPr>
          <p:cNvPr id="8" name="Rectangle 9"/>
          <p:cNvSpPr>
            <a:spLocks noGrp="1" noChangeArrowheads="1"/>
          </p:cNvSpPr>
          <p:nvPr>
            <p:ph type="sldNum" sz="quarter" idx="12"/>
          </p:nvPr>
        </p:nvSpPr>
        <p:spPr>
          <a:ln/>
        </p:spPr>
        <p:txBody>
          <a:bodyPr/>
          <a:lstStyle>
            <a:lvl1pPr>
              <a:defRPr/>
            </a:lvl1pPr>
          </a:lstStyle>
          <a:p>
            <a:pPr>
              <a:defRPr/>
            </a:pPr>
            <a:fld id="{71DB6740-00A2-482D-877D-247D673978A0}" type="slidenum">
              <a:rPr lang="fr-FR"/>
              <a:pPr>
                <a:defRPr/>
              </a:pPr>
              <a:t>‹N°›</a:t>
            </a:fld>
            <a:endParaRPr lang="fr-FR"/>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41FBD839-104B-4664-B16C-E735C10E42FF}" type="slidenum">
              <a:rPr lang="fr-FR"/>
              <a:pPr>
                <a:defRPr/>
              </a:pPr>
              <a:t>‹N°›</a:t>
            </a:fld>
            <a:endParaRPr lang="fr-FR"/>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F2433AED-93F7-4E32-9D9B-74D8DE416A6B}" type="slidenum">
              <a:rPr lang="fr-FR"/>
              <a:pPr>
                <a:defRPr/>
              </a:pPr>
              <a:t>‹N°›</a:t>
            </a:fld>
            <a:endParaRPr lang="fr-FR"/>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3ACD3E62-FFA4-4D89-8720-C5C3C66441A4}" type="slidenum">
              <a:rPr lang="fr-FR"/>
              <a:pPr>
                <a:defRPr/>
              </a:pPr>
              <a:t>‹N°›</a:t>
            </a:fld>
            <a:endParaRPr lang="fr-FR"/>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9"/>
          <p:cNvSpPr>
            <a:spLocks noGrp="1" noChangeArrowheads="1"/>
          </p:cNvSpPr>
          <p:nvPr>
            <p:ph type="sldNum" sz="quarter" idx="12"/>
          </p:nvPr>
        </p:nvSpPr>
        <p:spPr>
          <a:ln/>
        </p:spPr>
        <p:txBody>
          <a:bodyPr/>
          <a:lstStyle>
            <a:lvl1pPr>
              <a:defRPr/>
            </a:lvl1pPr>
          </a:lstStyle>
          <a:p>
            <a:pPr>
              <a:defRPr/>
            </a:pPr>
            <a:fld id="{2908A8F4-F5EF-401C-8B22-A7CE46C465DD}" type="slidenum">
              <a:rPr lang="fr-FR"/>
              <a:pPr>
                <a:defRPr/>
              </a:pPr>
              <a:t>‹N°›</a:t>
            </a:fld>
            <a:endParaRPr lang="fr-FR"/>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9"/>
          <p:cNvSpPr>
            <a:spLocks noGrp="1" noChangeArrowheads="1"/>
          </p:cNvSpPr>
          <p:nvPr>
            <p:ph type="sldNum" sz="quarter" idx="12"/>
          </p:nvPr>
        </p:nvSpPr>
        <p:spPr>
          <a:ln/>
        </p:spPr>
        <p:txBody>
          <a:bodyPr/>
          <a:lstStyle>
            <a:lvl1pPr>
              <a:defRPr/>
            </a:lvl1pPr>
          </a:lstStyle>
          <a:p>
            <a:pPr>
              <a:defRPr/>
            </a:pPr>
            <a:fld id="{0755F8B4-6693-4691-AF7B-153CF55A7F25}" type="slidenum">
              <a:rPr lang="fr-FR"/>
              <a:pPr>
                <a:defRPr/>
              </a:pPr>
              <a:t>‹N°›</a:t>
            </a:fld>
            <a:endParaRPr lang="fr-FR"/>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9"/>
          <p:cNvSpPr>
            <a:spLocks noGrp="1" noChangeArrowheads="1"/>
          </p:cNvSpPr>
          <p:nvPr>
            <p:ph type="sldNum" sz="quarter" idx="12"/>
          </p:nvPr>
        </p:nvSpPr>
        <p:spPr>
          <a:ln/>
        </p:spPr>
        <p:txBody>
          <a:bodyPr/>
          <a:lstStyle>
            <a:lvl1pPr>
              <a:defRPr/>
            </a:lvl1pPr>
          </a:lstStyle>
          <a:p>
            <a:pPr>
              <a:defRPr/>
            </a:pPr>
            <a:fld id="{9CD52A6A-5643-4D24-9D78-17C87063BCE5}" type="slidenum">
              <a:rPr lang="fr-FR"/>
              <a:pPr>
                <a:defRPr/>
              </a:pPr>
              <a:t>‹N°›</a:t>
            </a:fld>
            <a:endParaRPr lang="fr-FR"/>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FFC758D9-F654-484C-B63A-C756A9908AAB}" type="slidenum">
              <a:rPr lang="fr-FR"/>
              <a:pPr>
                <a:defRPr/>
              </a:pPr>
              <a:t>‹N°›</a:t>
            </a:fld>
            <a:endParaRPr lang="fr-FR"/>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B36D1D85-D405-4FC8-A6A8-A8911AFA6E5E}" type="slidenum">
              <a:rPr lang="fr-FR"/>
              <a:pPr>
                <a:defRPr/>
              </a:pPr>
              <a:t>‹N°›</a:t>
            </a:fld>
            <a:endParaRPr lang="fr-FR"/>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7613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7613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7613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7613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7613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fr-FR"/>
          </a:p>
        </p:txBody>
      </p:sp>
      <p:sp>
        <p:nvSpPr>
          <p:cNvPr id="17613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fr-FR"/>
          </a:p>
        </p:txBody>
      </p:sp>
      <p:sp>
        <p:nvSpPr>
          <p:cNvPr id="17613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D3BABF48-1A36-49F4-9A9E-C78299E3C248}"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814"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76133"/>
                                        </p:tgtEl>
                                        <p:attrNameLst>
                                          <p:attrName>style.visibility</p:attrName>
                                        </p:attrNameLst>
                                      </p:cBhvr>
                                      <p:to>
                                        <p:strVal val="visible"/>
                                      </p:to>
                                    </p:set>
                                    <p:anim calcmode="lin" valueType="num">
                                      <p:cBhvr>
                                        <p:cTn id="7" dur="1000" fill="hold"/>
                                        <p:tgtEl>
                                          <p:spTgt spid="176133"/>
                                        </p:tgtEl>
                                        <p:attrNameLst>
                                          <p:attrName>ppt_w</p:attrName>
                                        </p:attrNameLst>
                                      </p:cBhvr>
                                      <p:tavLst>
                                        <p:tav tm="0">
                                          <p:val>
                                            <p:strVal val="#ppt_w+.3"/>
                                          </p:val>
                                        </p:tav>
                                        <p:tav tm="100000">
                                          <p:val>
                                            <p:strVal val="#ppt_w"/>
                                          </p:val>
                                        </p:tav>
                                      </p:tavLst>
                                    </p:anim>
                                    <p:anim calcmode="lin" valueType="num">
                                      <p:cBhvr>
                                        <p:cTn id="8" dur="1000" fill="hold"/>
                                        <p:tgtEl>
                                          <p:spTgt spid="176133"/>
                                        </p:tgtEl>
                                        <p:attrNameLst>
                                          <p:attrName>ppt_h</p:attrName>
                                        </p:attrNameLst>
                                      </p:cBhvr>
                                      <p:tavLst>
                                        <p:tav tm="0">
                                          <p:val>
                                            <p:strVal val="#ppt_h"/>
                                          </p:val>
                                        </p:tav>
                                        <p:tav tm="100000">
                                          <p:val>
                                            <p:strVal val="#ppt_h"/>
                                          </p:val>
                                        </p:tav>
                                      </p:tavLst>
                                    </p:anim>
                                    <p:animEffect transition="in" filter="fade">
                                      <p:cBhvr>
                                        <p:cTn id="9" dur="1000"/>
                                        <p:tgtEl>
                                          <p:spTgt spid="176133"/>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76134">
                                            <p:txEl>
                                              <p:pRg st="0" end="0"/>
                                            </p:txEl>
                                          </p:spTgt>
                                        </p:tgtEl>
                                        <p:attrNameLst>
                                          <p:attrName>style.visibility</p:attrName>
                                        </p:attrNameLst>
                                      </p:cBhvr>
                                      <p:to>
                                        <p:strVal val="visible"/>
                                      </p:to>
                                    </p:set>
                                    <p:anim calcmode="lin" valueType="num">
                                      <p:cBhvr>
                                        <p:cTn id="14" dur="1000" fill="hold"/>
                                        <p:tgtEl>
                                          <p:spTgt spid="17613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613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6134">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76134">
                                            <p:txEl>
                                              <p:pRg st="1" end="1"/>
                                            </p:txEl>
                                          </p:spTgt>
                                        </p:tgtEl>
                                        <p:attrNameLst>
                                          <p:attrName>style.visibility</p:attrName>
                                        </p:attrNameLst>
                                      </p:cBhvr>
                                      <p:to>
                                        <p:strVal val="visible"/>
                                      </p:to>
                                    </p:set>
                                    <p:anim calcmode="lin" valueType="num">
                                      <p:cBhvr>
                                        <p:cTn id="19" dur="1000" fill="hold"/>
                                        <p:tgtEl>
                                          <p:spTgt spid="176134">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76134">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76134">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76134">
                                            <p:txEl>
                                              <p:pRg st="2" end="2"/>
                                            </p:txEl>
                                          </p:spTgt>
                                        </p:tgtEl>
                                        <p:attrNameLst>
                                          <p:attrName>style.visibility</p:attrName>
                                        </p:attrNameLst>
                                      </p:cBhvr>
                                      <p:to>
                                        <p:strVal val="visible"/>
                                      </p:to>
                                    </p:set>
                                    <p:anim calcmode="lin" valueType="num">
                                      <p:cBhvr>
                                        <p:cTn id="24" dur="1000" fill="hold"/>
                                        <p:tgtEl>
                                          <p:spTgt spid="176134">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76134">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76134">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76134">
                                            <p:txEl>
                                              <p:pRg st="3" end="3"/>
                                            </p:txEl>
                                          </p:spTgt>
                                        </p:tgtEl>
                                        <p:attrNameLst>
                                          <p:attrName>style.visibility</p:attrName>
                                        </p:attrNameLst>
                                      </p:cBhvr>
                                      <p:to>
                                        <p:strVal val="visible"/>
                                      </p:to>
                                    </p:set>
                                    <p:anim calcmode="lin" valueType="num">
                                      <p:cBhvr>
                                        <p:cTn id="29" dur="1000" fill="hold"/>
                                        <p:tgtEl>
                                          <p:spTgt spid="176134">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76134">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76134">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76134">
                                            <p:txEl>
                                              <p:pRg st="4" end="4"/>
                                            </p:txEl>
                                          </p:spTgt>
                                        </p:tgtEl>
                                        <p:attrNameLst>
                                          <p:attrName>style.visibility</p:attrName>
                                        </p:attrNameLst>
                                      </p:cBhvr>
                                      <p:to>
                                        <p:strVal val="visible"/>
                                      </p:to>
                                    </p:set>
                                    <p:anim calcmode="lin" valueType="num">
                                      <p:cBhvr>
                                        <p:cTn id="34" dur="1000" fill="hold"/>
                                        <p:tgtEl>
                                          <p:spTgt spid="176134">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76134">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761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p:bldP spid="176134" grpId="0" build="p">
        <p:tmplLst>
          <p:tmpl lvl="1">
            <p:tnLst>
              <p:par>
                <p:cTn presetID="50" presetClass="entr" presetSubtype="0" decel="100000" fill="hold" nodeType="clickEffect">
                  <p:stCondLst>
                    <p:cond delay="0"/>
                  </p:stCondLst>
                  <p:childTnLst>
                    <p:set>
                      <p:cBhvr>
                        <p:cTn dur="1" fill="hold">
                          <p:stCondLst>
                            <p:cond delay="0"/>
                          </p:stCondLst>
                        </p:cTn>
                        <p:tgtEl>
                          <p:spTgt spid="176134"/>
                        </p:tgtEl>
                        <p:attrNameLst>
                          <p:attrName>style.visibility</p:attrName>
                        </p:attrNameLst>
                      </p:cBhvr>
                      <p:to>
                        <p:strVal val="visible"/>
                      </p:to>
                    </p:set>
                    <p:anim calcmode="lin" valueType="num">
                      <p:cBhvr>
                        <p:cTn dur="1000" fill="hold"/>
                        <p:tgtEl>
                          <p:spTgt spid="176134"/>
                        </p:tgtEl>
                        <p:attrNameLst>
                          <p:attrName>ppt_w</p:attrName>
                        </p:attrNameLst>
                      </p:cBhvr>
                      <p:tavLst>
                        <p:tav tm="0">
                          <p:val>
                            <p:strVal val="#ppt_w+.3"/>
                          </p:val>
                        </p:tav>
                        <p:tav tm="100000">
                          <p:val>
                            <p:strVal val="#ppt_w"/>
                          </p:val>
                        </p:tav>
                      </p:tavLst>
                    </p:anim>
                    <p:anim calcmode="lin" valueType="num">
                      <p:cBhvr>
                        <p:cTn dur="1000" fill="hold"/>
                        <p:tgtEl>
                          <p:spTgt spid="176134"/>
                        </p:tgtEl>
                        <p:attrNameLst>
                          <p:attrName>ppt_h</p:attrName>
                        </p:attrNameLst>
                      </p:cBhvr>
                      <p:tavLst>
                        <p:tav tm="0">
                          <p:val>
                            <p:strVal val="#ppt_h"/>
                          </p:val>
                        </p:tav>
                        <p:tav tm="100000">
                          <p:val>
                            <p:strVal val="#ppt_h"/>
                          </p:val>
                        </p:tav>
                      </p:tavLst>
                    </p:anim>
                    <p:animEffect transition="in" filter="fade">
                      <p:cBhvr>
                        <p:cTn dur="1000"/>
                        <p:tgtEl>
                          <p:spTgt spid="176134"/>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176134"/>
                        </p:tgtEl>
                        <p:attrNameLst>
                          <p:attrName>style.visibility</p:attrName>
                        </p:attrNameLst>
                      </p:cBhvr>
                      <p:to>
                        <p:strVal val="visible"/>
                      </p:to>
                    </p:set>
                    <p:anim calcmode="lin" valueType="num">
                      <p:cBhvr>
                        <p:cTn dur="1000" fill="hold"/>
                        <p:tgtEl>
                          <p:spTgt spid="176134"/>
                        </p:tgtEl>
                        <p:attrNameLst>
                          <p:attrName>ppt_w</p:attrName>
                        </p:attrNameLst>
                      </p:cBhvr>
                      <p:tavLst>
                        <p:tav tm="0">
                          <p:val>
                            <p:strVal val="#ppt_w+.3"/>
                          </p:val>
                        </p:tav>
                        <p:tav tm="100000">
                          <p:val>
                            <p:strVal val="#ppt_w"/>
                          </p:val>
                        </p:tav>
                      </p:tavLst>
                    </p:anim>
                    <p:anim calcmode="lin" valueType="num">
                      <p:cBhvr>
                        <p:cTn dur="1000" fill="hold"/>
                        <p:tgtEl>
                          <p:spTgt spid="176134"/>
                        </p:tgtEl>
                        <p:attrNameLst>
                          <p:attrName>ppt_h</p:attrName>
                        </p:attrNameLst>
                      </p:cBhvr>
                      <p:tavLst>
                        <p:tav tm="0">
                          <p:val>
                            <p:strVal val="#ppt_h"/>
                          </p:val>
                        </p:tav>
                        <p:tav tm="100000">
                          <p:val>
                            <p:strVal val="#ppt_h"/>
                          </p:val>
                        </p:tav>
                      </p:tavLst>
                    </p:anim>
                    <p:animEffect transition="in" filter="fade">
                      <p:cBhvr>
                        <p:cTn dur="1000"/>
                        <p:tgtEl>
                          <p:spTgt spid="176134"/>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176134"/>
                        </p:tgtEl>
                        <p:attrNameLst>
                          <p:attrName>style.visibility</p:attrName>
                        </p:attrNameLst>
                      </p:cBhvr>
                      <p:to>
                        <p:strVal val="visible"/>
                      </p:to>
                    </p:set>
                    <p:anim calcmode="lin" valueType="num">
                      <p:cBhvr>
                        <p:cTn dur="1000" fill="hold"/>
                        <p:tgtEl>
                          <p:spTgt spid="176134"/>
                        </p:tgtEl>
                        <p:attrNameLst>
                          <p:attrName>ppt_w</p:attrName>
                        </p:attrNameLst>
                      </p:cBhvr>
                      <p:tavLst>
                        <p:tav tm="0">
                          <p:val>
                            <p:strVal val="#ppt_w+.3"/>
                          </p:val>
                        </p:tav>
                        <p:tav tm="100000">
                          <p:val>
                            <p:strVal val="#ppt_w"/>
                          </p:val>
                        </p:tav>
                      </p:tavLst>
                    </p:anim>
                    <p:anim calcmode="lin" valueType="num">
                      <p:cBhvr>
                        <p:cTn dur="1000" fill="hold"/>
                        <p:tgtEl>
                          <p:spTgt spid="176134"/>
                        </p:tgtEl>
                        <p:attrNameLst>
                          <p:attrName>ppt_h</p:attrName>
                        </p:attrNameLst>
                      </p:cBhvr>
                      <p:tavLst>
                        <p:tav tm="0">
                          <p:val>
                            <p:strVal val="#ppt_h"/>
                          </p:val>
                        </p:tav>
                        <p:tav tm="100000">
                          <p:val>
                            <p:strVal val="#ppt_h"/>
                          </p:val>
                        </p:tav>
                      </p:tavLst>
                    </p:anim>
                    <p:animEffect transition="in" filter="fade">
                      <p:cBhvr>
                        <p:cTn dur="1000"/>
                        <p:tgtEl>
                          <p:spTgt spid="176134"/>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176134"/>
                        </p:tgtEl>
                        <p:attrNameLst>
                          <p:attrName>style.visibility</p:attrName>
                        </p:attrNameLst>
                      </p:cBhvr>
                      <p:to>
                        <p:strVal val="visible"/>
                      </p:to>
                    </p:set>
                    <p:anim calcmode="lin" valueType="num">
                      <p:cBhvr>
                        <p:cTn dur="1000" fill="hold"/>
                        <p:tgtEl>
                          <p:spTgt spid="176134"/>
                        </p:tgtEl>
                        <p:attrNameLst>
                          <p:attrName>ppt_w</p:attrName>
                        </p:attrNameLst>
                      </p:cBhvr>
                      <p:tavLst>
                        <p:tav tm="0">
                          <p:val>
                            <p:strVal val="#ppt_w+.3"/>
                          </p:val>
                        </p:tav>
                        <p:tav tm="100000">
                          <p:val>
                            <p:strVal val="#ppt_w"/>
                          </p:val>
                        </p:tav>
                      </p:tavLst>
                    </p:anim>
                    <p:anim calcmode="lin" valueType="num">
                      <p:cBhvr>
                        <p:cTn dur="1000" fill="hold"/>
                        <p:tgtEl>
                          <p:spTgt spid="176134"/>
                        </p:tgtEl>
                        <p:attrNameLst>
                          <p:attrName>ppt_h</p:attrName>
                        </p:attrNameLst>
                      </p:cBhvr>
                      <p:tavLst>
                        <p:tav tm="0">
                          <p:val>
                            <p:strVal val="#ppt_h"/>
                          </p:val>
                        </p:tav>
                        <p:tav tm="100000">
                          <p:val>
                            <p:strVal val="#ppt_h"/>
                          </p:val>
                        </p:tav>
                      </p:tavLst>
                    </p:anim>
                    <p:animEffect transition="in" filter="fade">
                      <p:cBhvr>
                        <p:cTn dur="1000"/>
                        <p:tgtEl>
                          <p:spTgt spid="176134"/>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176134"/>
                        </p:tgtEl>
                        <p:attrNameLst>
                          <p:attrName>style.visibility</p:attrName>
                        </p:attrNameLst>
                      </p:cBhvr>
                      <p:to>
                        <p:strVal val="visible"/>
                      </p:to>
                    </p:set>
                    <p:anim calcmode="lin" valueType="num">
                      <p:cBhvr>
                        <p:cTn dur="1000" fill="hold"/>
                        <p:tgtEl>
                          <p:spTgt spid="176134"/>
                        </p:tgtEl>
                        <p:attrNameLst>
                          <p:attrName>ppt_w</p:attrName>
                        </p:attrNameLst>
                      </p:cBhvr>
                      <p:tavLst>
                        <p:tav tm="0">
                          <p:val>
                            <p:strVal val="#ppt_w+.3"/>
                          </p:val>
                        </p:tav>
                        <p:tav tm="100000">
                          <p:val>
                            <p:strVal val="#ppt_w"/>
                          </p:val>
                        </p:tav>
                      </p:tavLst>
                    </p:anim>
                    <p:anim calcmode="lin" valueType="num">
                      <p:cBhvr>
                        <p:cTn dur="1000" fill="hold"/>
                        <p:tgtEl>
                          <p:spTgt spid="176134"/>
                        </p:tgtEl>
                        <p:attrNameLst>
                          <p:attrName>ppt_h</p:attrName>
                        </p:attrNameLst>
                      </p:cBhvr>
                      <p:tavLst>
                        <p:tav tm="0">
                          <p:val>
                            <p:strVal val="#ppt_h"/>
                          </p:val>
                        </p:tav>
                        <p:tav tm="100000">
                          <p:val>
                            <p:strVal val="#ppt_h"/>
                          </p:val>
                        </p:tav>
                      </p:tavLst>
                    </p:anim>
                    <p:animEffect transition="in" filter="fade">
                      <p:cBhvr>
                        <p:cTn dur="1000"/>
                        <p:tgtEl>
                          <p:spTgt spid="176134"/>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Biochimie" TargetMode="External"/><Relationship Id="rId2" Type="http://schemas.openxmlformats.org/officeDocument/2006/relationships/hyperlink" Target="http://fr.wikipedia.org/wiki/Chromatographie" TargetMode="External"/><Relationship Id="rId1" Type="http://schemas.openxmlformats.org/officeDocument/2006/relationships/slideLayout" Target="../slideLayouts/slideLayout2.xml"/><Relationship Id="rId6" Type="http://schemas.openxmlformats.org/officeDocument/2006/relationships/hyperlink" Target="http://fr.wikipedia.org/wiki/Acide_nucl%C3%A9ique" TargetMode="External"/><Relationship Id="rId5" Type="http://schemas.openxmlformats.org/officeDocument/2006/relationships/hyperlink" Target="http://fr.wikipedia.org/wiki/Prot%C3%A9ines" TargetMode="External"/><Relationship Id="rId4" Type="http://schemas.openxmlformats.org/officeDocument/2006/relationships/hyperlink" Target="http://fr.wikipedia.org/wiki/Biologie_mol%C3%A9culair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Anode" TargetMode="External"/><Relationship Id="rId2" Type="http://schemas.openxmlformats.org/officeDocument/2006/relationships/hyperlink" Target="http://fr.wikipedia.org/wiki/Anion" TargetMode="External"/><Relationship Id="rId1" Type="http://schemas.openxmlformats.org/officeDocument/2006/relationships/slideLayout" Target="../slideLayouts/slideLayout2.xml"/><Relationship Id="rId5" Type="http://schemas.openxmlformats.org/officeDocument/2006/relationships/hyperlink" Target="http://fr.wikipedia.org/wiki/Cathode" TargetMode="External"/><Relationship Id="rId4" Type="http://schemas.openxmlformats.org/officeDocument/2006/relationships/hyperlink" Target="http://fr.wikipedia.org/wiki/Cation"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inrp.fr/Acces/biotic/biomol/techgen/html/souther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fr.wikipedia.org/wiki/Sodium_dod%C3%A9cyl_sulfate_poly_acrylamide_gel_elecrophores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755650" y="3006725"/>
            <a:ext cx="7288213" cy="549275"/>
          </a:xfrm>
          <a:prstGeom prst="rect">
            <a:avLst/>
          </a:prstGeom>
          <a:noFill/>
          <a:ln w="9525">
            <a:noFill/>
            <a:miter lim="800000"/>
            <a:headEnd/>
            <a:tailEnd/>
          </a:ln>
        </p:spPr>
        <p:txBody>
          <a:bodyPr anchor="ctr">
            <a:spAutoFit/>
          </a:bodyPr>
          <a:lstStyle/>
          <a:p>
            <a:pPr indent="365125" algn="just">
              <a:lnSpc>
                <a:spcPct val="150000"/>
              </a:lnSpc>
              <a:spcBef>
                <a:spcPct val="50000"/>
              </a:spcBef>
              <a:spcAft>
                <a:spcPct val="50000"/>
              </a:spcAft>
            </a:pPr>
            <a:endParaRPr lang="en-US" sz="2000" b="1">
              <a:latin typeface="Arial" charset="0"/>
            </a:endParaRPr>
          </a:p>
        </p:txBody>
      </p:sp>
      <p:sp>
        <p:nvSpPr>
          <p:cNvPr id="2055" name="Rectangle 7"/>
          <p:cNvSpPr>
            <a:spLocks noGrp="1" noChangeArrowheads="1"/>
          </p:cNvSpPr>
          <p:nvPr>
            <p:ph type="subTitle" idx="1"/>
          </p:nvPr>
        </p:nvSpPr>
        <p:spPr>
          <a:xfrm>
            <a:off x="1331913" y="3141663"/>
            <a:ext cx="6400800" cy="1752600"/>
          </a:xfrm>
        </p:spPr>
        <p:txBody>
          <a:bodyPr/>
          <a:lstStyle/>
          <a:p>
            <a:pPr eaLnBrk="1" hangingPunct="1">
              <a:defRPr/>
            </a:pPr>
            <a:r>
              <a:rPr lang="fr-FR" b="1" smtClean="0"/>
              <a:t>Electrophorèse</a:t>
            </a: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p:cNvSpPr>
            <a:spLocks noGrp="1" noChangeArrowheads="1"/>
          </p:cNvSpPr>
          <p:nvPr>
            <p:ph idx="1"/>
          </p:nvPr>
        </p:nvSpPr>
        <p:spPr>
          <a:xfrm>
            <a:off x="457200" y="260350"/>
            <a:ext cx="8229600" cy="5546725"/>
          </a:xfrm>
        </p:spPr>
        <p:txBody>
          <a:bodyPr/>
          <a:lstStyle/>
          <a:p>
            <a:pPr marL="0" indent="625475" algn="just" eaLnBrk="1" hangingPunct="1">
              <a:lnSpc>
                <a:spcPct val="150000"/>
              </a:lnSpc>
              <a:spcBef>
                <a:spcPct val="50000"/>
              </a:spcBef>
              <a:spcAft>
                <a:spcPct val="50000"/>
              </a:spcAft>
              <a:buFont typeface="Wingdings" pitchFamily="2" charset="2"/>
              <a:buChar char="Ø"/>
              <a:defRPr/>
            </a:pPr>
            <a:r>
              <a:rPr lang="fr-FR" sz="2000" b="1" smtClean="0">
                <a:latin typeface="Arial" charset="0"/>
                <a:cs typeface="Arial" charset="0"/>
              </a:rPr>
              <a:t>Le gel est coulé entre des plaques de verre fixées sur un support et un peigne est enchâssé entre ces plaques. </a:t>
            </a:r>
          </a:p>
          <a:p>
            <a:pPr marL="0" indent="625475" algn="just" eaLnBrk="1" hangingPunct="1">
              <a:lnSpc>
                <a:spcPct val="150000"/>
              </a:lnSpc>
              <a:spcBef>
                <a:spcPct val="50000"/>
              </a:spcBef>
              <a:spcAft>
                <a:spcPct val="50000"/>
              </a:spcAft>
              <a:buFont typeface="Wingdings" pitchFamily="2" charset="2"/>
              <a:buChar char="Ø"/>
              <a:defRPr/>
            </a:pPr>
            <a:r>
              <a:rPr lang="fr-FR" sz="2000" b="1" smtClean="0">
                <a:latin typeface="Arial" charset="0"/>
                <a:cs typeface="Arial" charset="0"/>
              </a:rPr>
              <a:t>Après polymérisation du gel, le peigne est retiré formant ainsi des puits.</a:t>
            </a:r>
          </a:p>
          <a:p>
            <a:pPr marL="0" indent="625475" algn="just" eaLnBrk="1" hangingPunct="1">
              <a:lnSpc>
                <a:spcPct val="150000"/>
              </a:lnSpc>
              <a:spcBef>
                <a:spcPct val="50000"/>
              </a:spcBef>
              <a:spcAft>
                <a:spcPct val="50000"/>
              </a:spcAft>
              <a:buFont typeface="Wingdings" pitchFamily="2" charset="2"/>
              <a:buChar char="Ø"/>
              <a:defRPr/>
            </a:pPr>
            <a:r>
              <a:rPr lang="fr-FR" sz="2000" b="1" smtClean="0">
                <a:latin typeface="Arial" charset="0"/>
                <a:cs typeface="Arial" charset="0"/>
              </a:rPr>
              <a:t>La taille et le nombre des dents des peignes sont variables ce qui permet de déposer des volumes allant de </a:t>
            </a:r>
            <a:r>
              <a:rPr lang="fr-FR" sz="2000" b="1" smtClean="0">
                <a:solidFill>
                  <a:schemeClr val="hlink"/>
                </a:solidFill>
                <a:latin typeface="Arial" charset="0"/>
                <a:cs typeface="Arial" charset="0"/>
              </a:rPr>
              <a:t>20 µL à 200µL d'échantillon de protéines à séparer.</a:t>
            </a:r>
          </a:p>
          <a:p>
            <a:pPr marL="0" indent="625475" algn="just" eaLnBrk="1" hangingPunct="1">
              <a:lnSpc>
                <a:spcPct val="150000"/>
              </a:lnSpc>
              <a:spcBef>
                <a:spcPct val="50000"/>
              </a:spcBef>
              <a:spcAft>
                <a:spcPct val="50000"/>
              </a:spcAft>
              <a:buFont typeface="Wingdings" pitchFamily="2" charset="2"/>
              <a:buChar char="Ø"/>
              <a:defRPr/>
            </a:pPr>
            <a:r>
              <a:rPr lang="fr-FR" sz="2000" b="1" smtClean="0">
                <a:latin typeface="Arial" charset="0"/>
                <a:cs typeface="Arial" charset="0"/>
              </a:rPr>
              <a:t>Les plaques de verre contenant le gel polymérisé sont placées dans une cuve d'électrophorèse.</a:t>
            </a:r>
          </a:p>
          <a:p>
            <a:pPr marL="0" indent="625475" eaLnBrk="1" hangingPunct="1">
              <a:defRPr/>
            </a:pPr>
            <a:endParaRPr lang="fr-FR" sz="2000" smtClean="0"/>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3" name="Rectangle 5"/>
          <p:cNvSpPr>
            <a:spLocks noGrp="1" noChangeArrowheads="1"/>
          </p:cNvSpPr>
          <p:nvPr>
            <p:ph idx="1"/>
          </p:nvPr>
        </p:nvSpPr>
        <p:spPr>
          <a:xfrm>
            <a:off x="457200" y="763588"/>
            <a:ext cx="8229600" cy="5329237"/>
          </a:xfrm>
        </p:spPr>
        <p:txBody>
          <a:bodyPr/>
          <a:lstStyle/>
          <a:p>
            <a:pPr marL="6350" indent="434975" algn="just" eaLnBrk="1" hangingPunct="1">
              <a:lnSpc>
                <a:spcPct val="150000"/>
              </a:lnSpc>
              <a:spcBef>
                <a:spcPct val="40000"/>
              </a:spcBef>
              <a:spcAft>
                <a:spcPct val="40000"/>
              </a:spcAft>
              <a:buFont typeface="Wingdings" pitchFamily="2" charset="2"/>
              <a:buNone/>
              <a:defRPr/>
            </a:pPr>
            <a:r>
              <a:rPr lang="fr-FR" sz="2000" b="1" smtClean="0">
                <a:latin typeface="Arial" charset="0"/>
                <a:cs typeface="Arial" charset="0"/>
              </a:rPr>
              <a:t>Le tampon d'électrophorèse conducteur (électrolytes) est mis dans la cuve et la migration s'effectue sous l'action d'un champ électrique : </a:t>
            </a:r>
          </a:p>
          <a:p>
            <a:pPr marL="6350" indent="4349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Tampon d'électrophorèse : Tris 50 mM - Glycine 0,2 M - SDS 0,1% - pH 8,3 - 8,8 ;</a:t>
            </a:r>
          </a:p>
          <a:p>
            <a:pPr marL="6350" indent="4349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Tris : nom commun du 2-amino-2-hydroxymethyl-1,3-propanediol ;</a:t>
            </a:r>
          </a:p>
          <a:p>
            <a:pPr marL="6350" indent="4349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Glycine : acide faible (forme zwitterion non chargé ou anion) ;</a:t>
            </a:r>
          </a:p>
          <a:p>
            <a:pPr marL="6350" indent="4349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voltage : 100 V - 150 V. </a:t>
            </a:r>
          </a:p>
          <a:p>
            <a:pPr marL="6350" indent="434975" eaLnBrk="1" hangingPunct="1">
              <a:defRPr/>
            </a:pPr>
            <a:endParaRPr lang="fr-FR" sz="2000" b="1" smtClean="0">
              <a:latin typeface="Arial" charset="0"/>
              <a:cs typeface="Arial" charset="0"/>
            </a:endParaRP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7" name="Rectangle 5"/>
          <p:cNvSpPr>
            <a:spLocks noGrp="1" noChangeArrowheads="1"/>
          </p:cNvSpPr>
          <p:nvPr>
            <p:ph idx="1"/>
          </p:nvPr>
        </p:nvSpPr>
        <p:spPr>
          <a:xfrm>
            <a:off x="457200" y="620713"/>
            <a:ext cx="8229600" cy="5543550"/>
          </a:xfrm>
        </p:spPr>
        <p:txBody>
          <a:bodyPr/>
          <a:lstStyle/>
          <a:p>
            <a:pPr marL="6350" indent="3587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Les échantillons de protéines dénaturées sont déposés dans les puits. </a:t>
            </a:r>
          </a:p>
          <a:p>
            <a:pPr marL="6350" indent="3587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 Après migration, le gel est démoulé. </a:t>
            </a:r>
          </a:p>
          <a:p>
            <a:pPr marL="6350" indent="3587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Les protéines sont fixées dans le gel par une solution qui contient du méthanol et de l'acide acétique qui dénaturent de manière irréversible les protéines dans les mailles du gel.</a:t>
            </a:r>
          </a:p>
          <a:p>
            <a:pPr marL="6350" indent="358775" algn="just" eaLnBrk="1" hangingPunct="1">
              <a:lnSpc>
                <a:spcPct val="150000"/>
              </a:lnSpc>
              <a:spcBef>
                <a:spcPct val="40000"/>
              </a:spcBef>
              <a:spcAft>
                <a:spcPct val="40000"/>
              </a:spcAft>
              <a:buFont typeface="Wingdings" pitchFamily="2" charset="2"/>
              <a:buChar char="Ø"/>
              <a:defRPr/>
            </a:pPr>
            <a:r>
              <a:rPr lang="fr-FR" sz="2000" b="1" smtClean="0">
                <a:latin typeface="Arial" charset="0"/>
                <a:cs typeface="Arial" charset="0"/>
              </a:rPr>
              <a:t>Les </a:t>
            </a:r>
            <a:r>
              <a:rPr lang="fr-FR" sz="2000" b="1" smtClean="0">
                <a:solidFill>
                  <a:schemeClr val="hlink"/>
                </a:solidFill>
                <a:latin typeface="Arial" charset="0"/>
                <a:cs typeface="Arial" charset="0"/>
              </a:rPr>
              <a:t>protéines</a:t>
            </a:r>
            <a:r>
              <a:rPr lang="fr-FR" sz="2000" b="1" smtClean="0">
                <a:latin typeface="Arial" charset="0"/>
                <a:cs typeface="Arial" charset="0"/>
              </a:rPr>
              <a:t> sont </a:t>
            </a:r>
            <a:r>
              <a:rPr lang="fr-FR" sz="2000" b="1" smtClean="0">
                <a:solidFill>
                  <a:schemeClr val="hlink"/>
                </a:solidFill>
                <a:latin typeface="Arial" charset="0"/>
                <a:cs typeface="Arial" charset="0"/>
              </a:rPr>
              <a:t>révélées </a:t>
            </a:r>
            <a:r>
              <a:rPr lang="fr-FR" sz="2000" b="1" smtClean="0">
                <a:latin typeface="Arial" charset="0"/>
                <a:cs typeface="Arial" charset="0"/>
              </a:rPr>
              <a:t>par une </a:t>
            </a:r>
            <a:r>
              <a:rPr lang="fr-FR" sz="2000" b="1" smtClean="0">
                <a:solidFill>
                  <a:schemeClr val="hlink"/>
                </a:solidFill>
                <a:latin typeface="Arial" charset="0"/>
                <a:cs typeface="Arial" charset="0"/>
              </a:rPr>
              <a:t>coloration </a:t>
            </a:r>
            <a:r>
              <a:rPr lang="fr-FR" sz="2000" b="1" smtClean="0">
                <a:latin typeface="Arial" charset="0"/>
                <a:cs typeface="Arial" charset="0"/>
              </a:rPr>
              <a:t>: par exemple avec le </a:t>
            </a:r>
            <a:r>
              <a:rPr lang="fr-FR" sz="2000" b="1" smtClean="0">
                <a:solidFill>
                  <a:schemeClr val="hlink"/>
                </a:solidFill>
                <a:latin typeface="Arial" charset="0"/>
                <a:cs typeface="Arial" charset="0"/>
              </a:rPr>
              <a:t>bleu de Coomassie ou le nitrate d'argent</a:t>
            </a:r>
            <a:r>
              <a:rPr lang="fr-FR" sz="2000" b="1" smtClean="0">
                <a:latin typeface="Arial" charset="0"/>
                <a:cs typeface="Arial" charset="0"/>
              </a:rPr>
              <a:t> (plus sensible).</a:t>
            </a: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44DescripMigration"/>
          <p:cNvPicPr>
            <a:picLocks noChangeAspect="1" noChangeArrowheads="1"/>
          </p:cNvPicPr>
          <p:nvPr/>
        </p:nvPicPr>
        <p:blipFill>
          <a:blip r:embed="rId2" cstate="print"/>
          <a:srcRect/>
          <a:stretch>
            <a:fillRect/>
          </a:stretch>
        </p:blipFill>
        <p:spPr bwMode="auto">
          <a:xfrm>
            <a:off x="539750" y="620713"/>
            <a:ext cx="8135938" cy="5572125"/>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5" name="Rectangle 5"/>
          <p:cNvSpPr>
            <a:spLocks noGrp="1" noChangeArrowheads="1"/>
          </p:cNvSpPr>
          <p:nvPr>
            <p:ph sz="half" idx="4294967295"/>
          </p:nvPr>
        </p:nvSpPr>
        <p:spPr>
          <a:xfrm>
            <a:off x="0" y="0"/>
            <a:ext cx="5724525" cy="6524625"/>
          </a:xfrm>
        </p:spPr>
        <p:txBody>
          <a:bodyPr/>
          <a:lstStyle/>
          <a:p>
            <a:pPr marL="6350" indent="268288" algn="just" eaLnBrk="1" hangingPunct="1">
              <a:lnSpc>
                <a:spcPct val="150000"/>
              </a:lnSpc>
              <a:spcBef>
                <a:spcPct val="5000"/>
              </a:spcBef>
              <a:spcAft>
                <a:spcPct val="5000"/>
              </a:spcAft>
              <a:buFont typeface="Wingdings" pitchFamily="2" charset="2"/>
              <a:buChar char="Ø"/>
              <a:defRPr/>
            </a:pPr>
            <a:r>
              <a:rPr lang="fr-FR" sz="1800" b="1" smtClean="0">
                <a:effectLst/>
                <a:latin typeface="Arial" charset="0"/>
                <a:cs typeface="Arial" charset="0"/>
              </a:rPr>
              <a:t>On obtient différentes bandes pour chaque piste de la figure (la flèche indique le sens de migration).</a:t>
            </a:r>
            <a:r>
              <a:rPr lang="fr-FR" sz="1800" smtClean="0">
                <a:effectLst/>
                <a:latin typeface="Arial" charset="0"/>
                <a:cs typeface="Arial" charset="0"/>
              </a:rPr>
              <a:t> </a:t>
            </a:r>
          </a:p>
          <a:p>
            <a:pPr marL="6350" indent="268288" algn="just" eaLnBrk="1" hangingPunct="1">
              <a:lnSpc>
                <a:spcPct val="150000"/>
              </a:lnSpc>
              <a:spcBef>
                <a:spcPct val="5000"/>
              </a:spcBef>
              <a:spcAft>
                <a:spcPct val="5000"/>
              </a:spcAft>
              <a:buFont typeface="Wingdings" pitchFamily="2" charset="2"/>
              <a:buChar char="Ø"/>
              <a:defRPr/>
            </a:pPr>
            <a:r>
              <a:rPr lang="fr-FR" sz="1800" b="1" smtClean="0">
                <a:effectLst/>
                <a:latin typeface="Arial" charset="0"/>
                <a:cs typeface="Arial" charset="0"/>
              </a:rPr>
              <a:t>La masse molaire des protéines est déterminée à l'aide de marqueurs qui sont des protéines standards de masses molaires connues (piste de</a:t>
            </a:r>
            <a:r>
              <a:rPr lang="fr-FR" sz="1800" b="1" smtClean="0">
                <a:solidFill>
                  <a:srgbClr val="FF3300"/>
                </a:solidFill>
                <a:effectLst/>
                <a:latin typeface="Arial" charset="0"/>
                <a:cs typeface="Arial" charset="0"/>
              </a:rPr>
              <a:t> </a:t>
            </a:r>
            <a:r>
              <a:rPr lang="fr-FR" sz="1800" b="1" smtClean="0">
                <a:effectLst/>
                <a:latin typeface="Arial" charset="0"/>
                <a:cs typeface="Arial" charset="0"/>
              </a:rPr>
              <a:t>droite).</a:t>
            </a:r>
            <a:endParaRPr lang="fr-FR" sz="2000" b="1" u="sng" smtClean="0">
              <a:effectLst/>
              <a:latin typeface="Arial" charset="0"/>
              <a:cs typeface="Arial" charset="0"/>
            </a:endParaRPr>
          </a:p>
          <a:p>
            <a:pPr marL="6350" indent="268288" algn="just" eaLnBrk="1" hangingPunct="1">
              <a:lnSpc>
                <a:spcPct val="125000"/>
              </a:lnSpc>
              <a:spcBef>
                <a:spcPct val="5000"/>
              </a:spcBef>
              <a:spcAft>
                <a:spcPct val="5000"/>
              </a:spcAft>
              <a:buFont typeface="Wingdings" pitchFamily="2" charset="2"/>
              <a:buNone/>
              <a:defRPr/>
            </a:pPr>
            <a:r>
              <a:rPr lang="fr-FR" sz="2000" b="1" u="sng" smtClean="0">
                <a:effectLst/>
                <a:latin typeface="Arial" charset="0"/>
                <a:cs typeface="Arial" charset="0"/>
              </a:rPr>
              <a:t>Exemple de marqueurs :</a:t>
            </a:r>
          </a:p>
          <a:p>
            <a:pPr marL="6350" indent="268288" algn="just" eaLnBrk="1" hangingPunct="1">
              <a:lnSpc>
                <a:spcPct val="125000"/>
              </a:lnSpc>
              <a:spcBef>
                <a:spcPct val="5000"/>
              </a:spcBef>
              <a:spcAft>
                <a:spcPct val="5000"/>
              </a:spcAft>
              <a:buFont typeface="Wingdings" pitchFamily="2" charset="2"/>
              <a:buNone/>
              <a:defRPr/>
            </a:pPr>
            <a:r>
              <a:rPr lang="fr-FR" sz="2000" b="1" smtClean="0">
                <a:effectLst/>
                <a:latin typeface="Arial" charset="0"/>
                <a:cs typeface="Arial" charset="0"/>
              </a:rPr>
              <a:t>myosine (205 kDa)</a:t>
            </a:r>
            <a:r>
              <a:rPr lang="fr-FR" sz="2000" smtClean="0">
                <a:effectLst/>
                <a:latin typeface="Arial" charset="0"/>
                <a:cs typeface="Arial" charset="0"/>
              </a:rPr>
              <a:t> </a:t>
            </a:r>
          </a:p>
          <a:p>
            <a:pPr marL="6350" indent="268288" algn="just" eaLnBrk="1" hangingPunct="1">
              <a:lnSpc>
                <a:spcPct val="125000"/>
              </a:lnSpc>
              <a:spcBef>
                <a:spcPct val="5000"/>
              </a:spcBef>
              <a:spcAft>
                <a:spcPct val="5000"/>
              </a:spcAft>
              <a:buFont typeface="Wingdings" pitchFamily="2" charset="2"/>
              <a:buChar char="Ø"/>
              <a:defRPr/>
            </a:pPr>
            <a:r>
              <a:rPr lang="fr-FR" sz="2000" b="1" smtClean="0">
                <a:effectLst/>
                <a:latin typeface="Arial" charset="0"/>
                <a:cs typeface="Arial" charset="0"/>
              </a:rPr>
              <a:t>b galactosidase (116 kDa)</a:t>
            </a:r>
            <a:r>
              <a:rPr lang="fr-FR" sz="2000" smtClean="0">
                <a:effectLst/>
                <a:latin typeface="Arial" charset="0"/>
                <a:cs typeface="Arial" charset="0"/>
              </a:rPr>
              <a:t> </a:t>
            </a:r>
          </a:p>
          <a:p>
            <a:pPr marL="6350" indent="268288" algn="just" eaLnBrk="1" hangingPunct="1">
              <a:lnSpc>
                <a:spcPct val="125000"/>
              </a:lnSpc>
              <a:spcBef>
                <a:spcPct val="5000"/>
              </a:spcBef>
              <a:spcAft>
                <a:spcPct val="5000"/>
              </a:spcAft>
              <a:buFont typeface="Wingdings" pitchFamily="2" charset="2"/>
              <a:buChar char="Ø"/>
              <a:defRPr/>
            </a:pPr>
            <a:r>
              <a:rPr lang="fr-FR" sz="2000" b="1" smtClean="0">
                <a:effectLst/>
                <a:latin typeface="Arial" charset="0"/>
                <a:cs typeface="Arial" charset="0"/>
              </a:rPr>
              <a:t>phosphorylase b (97,4 kDa)</a:t>
            </a:r>
            <a:r>
              <a:rPr lang="fr-FR" sz="2000" smtClean="0">
                <a:effectLst/>
                <a:latin typeface="Arial" charset="0"/>
                <a:cs typeface="Arial" charset="0"/>
              </a:rPr>
              <a:t> </a:t>
            </a:r>
          </a:p>
          <a:p>
            <a:pPr marL="6350" indent="268288" algn="just" eaLnBrk="1" hangingPunct="1">
              <a:lnSpc>
                <a:spcPct val="125000"/>
              </a:lnSpc>
              <a:spcBef>
                <a:spcPct val="5000"/>
              </a:spcBef>
              <a:spcAft>
                <a:spcPct val="5000"/>
              </a:spcAft>
              <a:buFont typeface="Wingdings" pitchFamily="2" charset="2"/>
              <a:buChar char="Ø"/>
              <a:defRPr/>
            </a:pPr>
            <a:r>
              <a:rPr lang="fr-FR" sz="2000" b="1" smtClean="0">
                <a:effectLst/>
                <a:latin typeface="Arial" charset="0"/>
                <a:cs typeface="Arial" charset="0"/>
              </a:rPr>
              <a:t>albumine (66 kDa)</a:t>
            </a:r>
            <a:r>
              <a:rPr lang="fr-FR" sz="2000" smtClean="0">
                <a:effectLst/>
                <a:latin typeface="Arial" charset="0"/>
                <a:cs typeface="Arial" charset="0"/>
              </a:rPr>
              <a:t> </a:t>
            </a:r>
          </a:p>
          <a:p>
            <a:pPr marL="6350" indent="268288" algn="just" eaLnBrk="1" hangingPunct="1">
              <a:lnSpc>
                <a:spcPct val="125000"/>
              </a:lnSpc>
              <a:spcBef>
                <a:spcPct val="5000"/>
              </a:spcBef>
              <a:spcAft>
                <a:spcPct val="5000"/>
              </a:spcAft>
              <a:buFont typeface="Wingdings" pitchFamily="2" charset="2"/>
              <a:buChar char="Ø"/>
              <a:defRPr/>
            </a:pPr>
            <a:r>
              <a:rPr lang="fr-FR" sz="2000" b="1" smtClean="0">
                <a:effectLst/>
                <a:latin typeface="Arial" charset="0"/>
                <a:cs typeface="Arial" charset="0"/>
              </a:rPr>
              <a:t>ovalbumine (45 kDa)</a:t>
            </a:r>
            <a:r>
              <a:rPr lang="fr-FR" sz="2000" smtClean="0">
                <a:effectLst/>
                <a:latin typeface="Arial" charset="0"/>
                <a:cs typeface="Arial" charset="0"/>
              </a:rPr>
              <a:t> </a:t>
            </a:r>
          </a:p>
          <a:p>
            <a:pPr marL="6350" indent="268288" algn="just" eaLnBrk="1" hangingPunct="1">
              <a:lnSpc>
                <a:spcPct val="125000"/>
              </a:lnSpc>
              <a:spcBef>
                <a:spcPct val="5000"/>
              </a:spcBef>
              <a:spcAft>
                <a:spcPct val="5000"/>
              </a:spcAft>
              <a:buFont typeface="Wingdings" pitchFamily="2" charset="2"/>
              <a:buChar char="Ø"/>
              <a:defRPr/>
            </a:pPr>
            <a:r>
              <a:rPr lang="fr-FR" sz="2000" b="1" smtClean="0">
                <a:effectLst/>
                <a:latin typeface="Arial" charset="0"/>
                <a:cs typeface="Arial" charset="0"/>
              </a:rPr>
              <a:t>anhydrase carbonic(29 kDa)</a:t>
            </a:r>
          </a:p>
          <a:p>
            <a:pPr marL="6350" indent="268288" algn="just" eaLnBrk="1" hangingPunct="1">
              <a:lnSpc>
                <a:spcPct val="125000"/>
              </a:lnSpc>
              <a:spcBef>
                <a:spcPct val="5000"/>
              </a:spcBef>
              <a:spcAft>
                <a:spcPct val="5000"/>
              </a:spcAft>
              <a:buFont typeface="Wingdings" pitchFamily="2" charset="2"/>
              <a:buNone/>
              <a:defRPr/>
            </a:pPr>
            <a:r>
              <a:rPr lang="fr-FR" sz="2000" b="1" smtClean="0">
                <a:effectLst/>
                <a:latin typeface="Arial" charset="0"/>
                <a:cs typeface="Arial" charset="0"/>
              </a:rPr>
              <a:t>Source: E. Jaspard (2004)</a:t>
            </a:r>
          </a:p>
          <a:p>
            <a:pPr marL="6350" indent="268288" eaLnBrk="1" hangingPunct="1">
              <a:defRPr/>
            </a:pPr>
            <a:endParaRPr lang="fr-FR" sz="2000" smtClean="0">
              <a:latin typeface="Arial" charset="0"/>
              <a:cs typeface="Arial" charset="0"/>
            </a:endParaRPr>
          </a:p>
        </p:txBody>
      </p:sp>
      <p:pic>
        <p:nvPicPr>
          <p:cNvPr id="16387" name="Picture 7" descr="5GelSDS"/>
          <p:cNvPicPr>
            <a:picLocks noChangeAspect="1" noChangeArrowheads="1"/>
          </p:cNvPicPr>
          <p:nvPr>
            <p:ph sz="half" idx="4294967295"/>
          </p:nvPr>
        </p:nvPicPr>
        <p:blipFill>
          <a:blip r:embed="rId2" cstate="print"/>
          <a:srcRect/>
          <a:stretch>
            <a:fillRect/>
          </a:stretch>
        </p:blipFill>
        <p:spPr>
          <a:xfrm>
            <a:off x="5975350" y="765175"/>
            <a:ext cx="3168650" cy="5472113"/>
          </a:xfrm>
          <a:noFill/>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 calcmode="lin" valueType="num">
                                      <p:cBhvr>
                                        <p:cTn id="7" dur="1000" fill="hold"/>
                                        <p:tgtEl>
                                          <p:spTgt spid="28672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8672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672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86725">
                                            <p:txEl>
                                              <p:pRg st="1" end="1"/>
                                            </p:txEl>
                                          </p:spTgt>
                                        </p:tgtEl>
                                        <p:attrNameLst>
                                          <p:attrName>style.visibility</p:attrName>
                                        </p:attrNameLst>
                                      </p:cBhvr>
                                      <p:to>
                                        <p:strVal val="visible"/>
                                      </p:to>
                                    </p:set>
                                    <p:anim calcmode="lin" valueType="num">
                                      <p:cBhvr>
                                        <p:cTn id="14" dur="1000" fill="hold"/>
                                        <p:tgtEl>
                                          <p:spTgt spid="286725">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28672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672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86725">
                                            <p:txEl>
                                              <p:pRg st="2" end="2"/>
                                            </p:txEl>
                                          </p:spTgt>
                                        </p:tgtEl>
                                        <p:attrNameLst>
                                          <p:attrName>style.visibility</p:attrName>
                                        </p:attrNameLst>
                                      </p:cBhvr>
                                      <p:to>
                                        <p:strVal val="visible"/>
                                      </p:to>
                                    </p:set>
                                    <p:anim calcmode="lin" valueType="num">
                                      <p:cBhvr>
                                        <p:cTn id="21" dur="1000" fill="hold"/>
                                        <p:tgtEl>
                                          <p:spTgt spid="28672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28672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8672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86725">
                                            <p:txEl>
                                              <p:pRg st="3" end="3"/>
                                            </p:txEl>
                                          </p:spTgt>
                                        </p:tgtEl>
                                        <p:attrNameLst>
                                          <p:attrName>style.visibility</p:attrName>
                                        </p:attrNameLst>
                                      </p:cBhvr>
                                      <p:to>
                                        <p:strVal val="visible"/>
                                      </p:to>
                                    </p:set>
                                    <p:anim calcmode="lin" valueType="num">
                                      <p:cBhvr>
                                        <p:cTn id="28" dur="1000" fill="hold"/>
                                        <p:tgtEl>
                                          <p:spTgt spid="286725">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28672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8672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86725">
                                            <p:txEl>
                                              <p:pRg st="4" end="4"/>
                                            </p:txEl>
                                          </p:spTgt>
                                        </p:tgtEl>
                                        <p:attrNameLst>
                                          <p:attrName>style.visibility</p:attrName>
                                        </p:attrNameLst>
                                      </p:cBhvr>
                                      <p:to>
                                        <p:strVal val="visible"/>
                                      </p:to>
                                    </p:set>
                                    <p:anim calcmode="lin" valueType="num">
                                      <p:cBhvr>
                                        <p:cTn id="35" dur="1000" fill="hold"/>
                                        <p:tgtEl>
                                          <p:spTgt spid="286725">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28672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8672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86725">
                                            <p:txEl>
                                              <p:pRg st="5" end="5"/>
                                            </p:txEl>
                                          </p:spTgt>
                                        </p:tgtEl>
                                        <p:attrNameLst>
                                          <p:attrName>style.visibility</p:attrName>
                                        </p:attrNameLst>
                                      </p:cBhvr>
                                      <p:to>
                                        <p:strVal val="visible"/>
                                      </p:to>
                                    </p:set>
                                    <p:anim calcmode="lin" valueType="num">
                                      <p:cBhvr>
                                        <p:cTn id="42" dur="1000" fill="hold"/>
                                        <p:tgtEl>
                                          <p:spTgt spid="286725">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28672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8672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286725">
                                            <p:txEl>
                                              <p:pRg st="6" end="6"/>
                                            </p:txEl>
                                          </p:spTgt>
                                        </p:tgtEl>
                                        <p:attrNameLst>
                                          <p:attrName>style.visibility</p:attrName>
                                        </p:attrNameLst>
                                      </p:cBhvr>
                                      <p:to>
                                        <p:strVal val="visible"/>
                                      </p:to>
                                    </p:set>
                                    <p:anim calcmode="lin" valueType="num">
                                      <p:cBhvr>
                                        <p:cTn id="49" dur="1000" fill="hold"/>
                                        <p:tgtEl>
                                          <p:spTgt spid="286725">
                                            <p:txEl>
                                              <p:pRg st="6" end="6"/>
                                            </p:txEl>
                                          </p:spTgt>
                                        </p:tgtEl>
                                        <p:attrNameLst>
                                          <p:attrName>ppt_w</p:attrName>
                                        </p:attrNameLst>
                                      </p:cBhvr>
                                      <p:tavLst>
                                        <p:tav tm="0">
                                          <p:val>
                                            <p:strVal val="#ppt_w+.3"/>
                                          </p:val>
                                        </p:tav>
                                        <p:tav tm="100000">
                                          <p:val>
                                            <p:strVal val="#ppt_w"/>
                                          </p:val>
                                        </p:tav>
                                      </p:tavLst>
                                    </p:anim>
                                    <p:anim calcmode="lin" valueType="num">
                                      <p:cBhvr>
                                        <p:cTn id="50" dur="1000" fill="hold"/>
                                        <p:tgtEl>
                                          <p:spTgt spid="28672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8672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286725">
                                            <p:txEl>
                                              <p:pRg st="7" end="7"/>
                                            </p:txEl>
                                          </p:spTgt>
                                        </p:tgtEl>
                                        <p:attrNameLst>
                                          <p:attrName>style.visibility</p:attrName>
                                        </p:attrNameLst>
                                      </p:cBhvr>
                                      <p:to>
                                        <p:strVal val="visible"/>
                                      </p:to>
                                    </p:set>
                                    <p:anim calcmode="lin" valueType="num">
                                      <p:cBhvr>
                                        <p:cTn id="56" dur="1000" fill="hold"/>
                                        <p:tgtEl>
                                          <p:spTgt spid="286725">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28672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28672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286725">
                                            <p:txEl>
                                              <p:pRg st="8" end="8"/>
                                            </p:txEl>
                                          </p:spTgt>
                                        </p:tgtEl>
                                        <p:attrNameLst>
                                          <p:attrName>style.visibility</p:attrName>
                                        </p:attrNameLst>
                                      </p:cBhvr>
                                      <p:to>
                                        <p:strVal val="visible"/>
                                      </p:to>
                                    </p:set>
                                    <p:anim calcmode="lin" valueType="num">
                                      <p:cBhvr>
                                        <p:cTn id="63" dur="1000" fill="hold"/>
                                        <p:tgtEl>
                                          <p:spTgt spid="286725">
                                            <p:txEl>
                                              <p:pRg st="8" end="8"/>
                                            </p:txEl>
                                          </p:spTgt>
                                        </p:tgtEl>
                                        <p:attrNameLst>
                                          <p:attrName>ppt_w</p:attrName>
                                        </p:attrNameLst>
                                      </p:cBhvr>
                                      <p:tavLst>
                                        <p:tav tm="0">
                                          <p:val>
                                            <p:strVal val="#ppt_w+.3"/>
                                          </p:val>
                                        </p:tav>
                                        <p:tav tm="100000">
                                          <p:val>
                                            <p:strVal val="#ppt_w"/>
                                          </p:val>
                                        </p:tav>
                                      </p:tavLst>
                                    </p:anim>
                                    <p:anim calcmode="lin" valueType="num">
                                      <p:cBhvr>
                                        <p:cTn id="64" dur="1000" fill="hold"/>
                                        <p:tgtEl>
                                          <p:spTgt spid="286725">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28672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0" nodeType="clickEffect">
                                  <p:stCondLst>
                                    <p:cond delay="0"/>
                                  </p:stCondLst>
                                  <p:childTnLst>
                                    <p:set>
                                      <p:cBhvr>
                                        <p:cTn id="69" dur="1" fill="hold">
                                          <p:stCondLst>
                                            <p:cond delay="0"/>
                                          </p:stCondLst>
                                        </p:cTn>
                                        <p:tgtEl>
                                          <p:spTgt spid="286725">
                                            <p:txEl>
                                              <p:pRg st="9" end="9"/>
                                            </p:txEl>
                                          </p:spTgt>
                                        </p:tgtEl>
                                        <p:attrNameLst>
                                          <p:attrName>style.visibility</p:attrName>
                                        </p:attrNameLst>
                                      </p:cBhvr>
                                      <p:to>
                                        <p:strVal val="visible"/>
                                      </p:to>
                                    </p:set>
                                    <p:anim calcmode="lin" valueType="num">
                                      <p:cBhvr>
                                        <p:cTn id="70" dur="1000" fill="hold"/>
                                        <p:tgtEl>
                                          <p:spTgt spid="286725">
                                            <p:txEl>
                                              <p:pRg st="9" end="9"/>
                                            </p:txEl>
                                          </p:spTgt>
                                        </p:tgtEl>
                                        <p:attrNameLst>
                                          <p:attrName>ppt_w</p:attrName>
                                        </p:attrNameLst>
                                      </p:cBhvr>
                                      <p:tavLst>
                                        <p:tav tm="0">
                                          <p:val>
                                            <p:strVal val="#ppt_w+.3"/>
                                          </p:val>
                                        </p:tav>
                                        <p:tav tm="100000">
                                          <p:val>
                                            <p:strVal val="#ppt_w"/>
                                          </p:val>
                                        </p:tav>
                                      </p:tavLst>
                                    </p:anim>
                                    <p:anim calcmode="lin" valueType="num">
                                      <p:cBhvr>
                                        <p:cTn id="71" dur="1000" fill="hold"/>
                                        <p:tgtEl>
                                          <p:spTgt spid="286725">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28672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nodeType="clickEffect">
                                  <p:stCondLst>
                                    <p:cond delay="0"/>
                                  </p:stCondLst>
                                  <p:childTnLst>
                                    <p:set>
                                      <p:cBhvr>
                                        <p:cTn id="76" dur="1" fill="hold">
                                          <p:stCondLst>
                                            <p:cond delay="0"/>
                                          </p:stCondLst>
                                        </p:cTn>
                                        <p:tgtEl>
                                          <p:spTgt spid="16387"/>
                                        </p:tgtEl>
                                        <p:attrNameLst>
                                          <p:attrName>style.visibility</p:attrName>
                                        </p:attrNameLst>
                                      </p:cBhvr>
                                      <p:to>
                                        <p:strVal val="visible"/>
                                      </p:to>
                                    </p:set>
                                    <p:anim calcmode="lin" valueType="num">
                                      <p:cBhvr>
                                        <p:cTn id="77" dur="1000" fill="hold"/>
                                        <p:tgtEl>
                                          <p:spTgt spid="16387"/>
                                        </p:tgtEl>
                                        <p:attrNameLst>
                                          <p:attrName>ppt_w</p:attrName>
                                        </p:attrNameLst>
                                      </p:cBhvr>
                                      <p:tavLst>
                                        <p:tav tm="0">
                                          <p:val>
                                            <p:strVal val="#ppt_w+.3"/>
                                          </p:val>
                                        </p:tav>
                                        <p:tav tm="100000">
                                          <p:val>
                                            <p:strVal val="#ppt_w"/>
                                          </p:val>
                                        </p:tav>
                                      </p:tavLst>
                                    </p:anim>
                                    <p:anim calcmode="lin" valueType="num">
                                      <p:cBhvr>
                                        <p:cTn id="78" dur="1000" fill="hold"/>
                                        <p:tgtEl>
                                          <p:spTgt spid="16387"/>
                                        </p:tgtEl>
                                        <p:attrNameLst>
                                          <p:attrName>ppt_h</p:attrName>
                                        </p:attrNameLst>
                                      </p:cBhvr>
                                      <p:tavLst>
                                        <p:tav tm="0">
                                          <p:val>
                                            <p:strVal val="#ppt_h"/>
                                          </p:val>
                                        </p:tav>
                                        <p:tav tm="100000">
                                          <p:val>
                                            <p:strVal val="#ppt_h"/>
                                          </p:val>
                                        </p:tav>
                                      </p:tavLst>
                                    </p:anim>
                                    <p:animEffect transition="in" filter="fade">
                                      <p:cBhvr>
                                        <p:cTn id="79" dur="1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3" name="Rectangle 5"/>
          <p:cNvSpPr>
            <a:spLocks noGrp="1" noChangeArrowheads="1"/>
          </p:cNvSpPr>
          <p:nvPr>
            <p:ph sz="half" idx="1"/>
          </p:nvPr>
        </p:nvSpPr>
        <p:spPr>
          <a:xfrm>
            <a:off x="323850" y="1557338"/>
            <a:ext cx="3960813" cy="4538662"/>
          </a:xfrm>
        </p:spPr>
        <p:txBody>
          <a:bodyPr/>
          <a:lstStyle/>
          <a:p>
            <a:pPr marL="6350" indent="465138" eaLnBrk="1" hangingPunct="1">
              <a:buFont typeface="Wingdings" pitchFamily="2" charset="2"/>
              <a:buNone/>
              <a:defRPr/>
            </a:pPr>
            <a:r>
              <a:rPr lang="fr-FR" sz="2000" b="1" u="sng" smtClean="0">
                <a:latin typeface="Arial" charset="0"/>
                <a:cs typeface="Arial" charset="0"/>
              </a:rPr>
              <a:t>Tampon d'électrophorèse :</a:t>
            </a:r>
            <a:r>
              <a:rPr lang="fr-FR" sz="2000" b="1" smtClean="0">
                <a:latin typeface="Arial" charset="0"/>
                <a:cs typeface="Arial" charset="0"/>
              </a:rPr>
              <a:t> </a:t>
            </a:r>
          </a:p>
          <a:p>
            <a:pPr marL="6350" indent="465138" eaLnBrk="1" hangingPunct="1">
              <a:buFont typeface="Wingdings" pitchFamily="2" charset="2"/>
              <a:buNone/>
              <a:defRPr/>
            </a:pPr>
            <a:endParaRPr lang="fr-FR" sz="2000" b="1" smtClean="0">
              <a:latin typeface="Arial" charset="0"/>
              <a:cs typeface="Arial" charset="0"/>
            </a:endParaRPr>
          </a:p>
          <a:p>
            <a:pPr marL="6350" indent="465138" eaLnBrk="1" hangingPunct="1">
              <a:lnSpc>
                <a:spcPct val="105000"/>
              </a:lnSpc>
              <a:spcAft>
                <a:spcPct val="20000"/>
              </a:spcAft>
              <a:buFont typeface="Wingdings" pitchFamily="2" charset="2"/>
              <a:buChar char="Ø"/>
              <a:defRPr/>
            </a:pPr>
            <a:r>
              <a:rPr lang="fr-FR" sz="2000" b="1" smtClean="0">
                <a:latin typeface="Arial" charset="0"/>
                <a:cs typeface="Arial" charset="0"/>
              </a:rPr>
              <a:t>TAE : Tris/Acétate 40mM - EDTA 1 mM - pH 8 </a:t>
            </a:r>
            <a:endParaRPr lang="fr-FR" sz="2000" smtClean="0">
              <a:latin typeface="Arial" charset="0"/>
              <a:cs typeface="Arial" charset="0"/>
            </a:endParaRPr>
          </a:p>
          <a:p>
            <a:pPr marL="6350" indent="465138" eaLnBrk="1" hangingPunct="1">
              <a:lnSpc>
                <a:spcPct val="105000"/>
              </a:lnSpc>
              <a:spcAft>
                <a:spcPct val="20000"/>
              </a:spcAft>
              <a:buFont typeface="Wingdings" pitchFamily="2" charset="2"/>
              <a:buChar char="Ø"/>
              <a:defRPr/>
            </a:pPr>
            <a:r>
              <a:rPr lang="fr-FR" sz="2000" b="1" smtClean="0">
                <a:latin typeface="Arial" charset="0"/>
                <a:cs typeface="Arial" charset="0"/>
              </a:rPr>
              <a:t>TBE : Tris/Borate 40mM - EDTA 1 mM - pH 8</a:t>
            </a:r>
            <a:r>
              <a:rPr lang="fr-FR" sz="2000" smtClean="0">
                <a:latin typeface="Arial" charset="0"/>
                <a:cs typeface="Arial" charset="0"/>
              </a:rPr>
              <a:t> </a:t>
            </a:r>
          </a:p>
          <a:p>
            <a:pPr marL="6350" indent="465138" eaLnBrk="1" hangingPunct="1">
              <a:lnSpc>
                <a:spcPct val="105000"/>
              </a:lnSpc>
              <a:spcAft>
                <a:spcPct val="20000"/>
              </a:spcAft>
              <a:buFont typeface="Wingdings" pitchFamily="2" charset="2"/>
              <a:buChar char="Ø"/>
              <a:defRPr/>
            </a:pPr>
            <a:r>
              <a:rPr lang="fr-FR" sz="2000" b="1" smtClean="0">
                <a:latin typeface="Arial" charset="0"/>
                <a:cs typeface="Arial" charset="0"/>
              </a:rPr>
              <a:t>Tampon de charge : bleu de bromophénol 0,02% - xylène cyanol 0,02% - glycérol 3% - tampon TBE.</a:t>
            </a:r>
          </a:p>
          <a:p>
            <a:pPr marL="6350" indent="465138" eaLnBrk="1" hangingPunct="1">
              <a:defRPr/>
            </a:pPr>
            <a:endParaRPr lang="fr-FR" sz="2000" smtClean="0"/>
          </a:p>
          <a:p>
            <a:pPr marL="6350" indent="465138" eaLnBrk="1" hangingPunct="1">
              <a:defRPr/>
            </a:pPr>
            <a:endParaRPr lang="fr-FR" smtClean="0"/>
          </a:p>
        </p:txBody>
      </p:sp>
      <p:pic>
        <p:nvPicPr>
          <p:cNvPr id="17411" name="Picture 7" descr="4Assemblage"/>
          <p:cNvPicPr>
            <a:picLocks noChangeAspect="1" noChangeArrowheads="1"/>
          </p:cNvPicPr>
          <p:nvPr>
            <p:ph sz="half" idx="2"/>
          </p:nvPr>
        </p:nvPicPr>
        <p:blipFill>
          <a:blip r:embed="rId2" cstate="print"/>
          <a:srcRect/>
          <a:stretch>
            <a:fillRect/>
          </a:stretch>
        </p:blipFill>
        <p:spPr>
          <a:xfrm>
            <a:off x="4537075" y="1593850"/>
            <a:ext cx="4356100" cy="4356100"/>
          </a:xfrm>
          <a:noFill/>
        </p:spPr>
      </p:pic>
      <p:sp>
        <p:nvSpPr>
          <p:cNvPr id="299016" name="Rectangle 8"/>
          <p:cNvSpPr>
            <a:spLocks noGrp="1" noChangeArrowheads="1"/>
          </p:cNvSpPr>
          <p:nvPr>
            <p:ph type="title"/>
          </p:nvPr>
        </p:nvSpPr>
        <p:spPr/>
        <p:txBody>
          <a:bodyPr/>
          <a:lstStyle/>
          <a:p>
            <a:pPr eaLnBrk="1" hangingPunct="1">
              <a:defRPr/>
            </a:pPr>
            <a:r>
              <a:rPr lang="fr-FR" sz="2800" b="1" smtClean="0">
                <a:latin typeface="Arial" charset="0"/>
                <a:cs typeface="Arial" charset="0"/>
              </a:rPr>
              <a:t>B. Gel d'électrophorèse d'ADN</a:t>
            </a: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5" name="Rectangle 5"/>
          <p:cNvSpPr>
            <a:spLocks noGrp="1" noChangeArrowheads="1"/>
          </p:cNvSpPr>
          <p:nvPr>
            <p:ph sz="half" idx="1"/>
          </p:nvPr>
        </p:nvSpPr>
        <p:spPr>
          <a:xfrm>
            <a:off x="457200" y="260350"/>
            <a:ext cx="4402138" cy="5835650"/>
          </a:xfrm>
        </p:spPr>
        <p:txBody>
          <a:bodyPr/>
          <a:lstStyle/>
          <a:p>
            <a:pPr marL="6350" indent="555625" eaLnBrk="1" hangingPunct="1">
              <a:lnSpc>
                <a:spcPct val="150000"/>
              </a:lnSpc>
              <a:spcBef>
                <a:spcPct val="50000"/>
              </a:spcBef>
              <a:spcAft>
                <a:spcPct val="50000"/>
              </a:spcAft>
              <a:buFont typeface="Wingdings" pitchFamily="2" charset="2"/>
              <a:buNone/>
              <a:defRPr/>
            </a:pPr>
            <a:r>
              <a:rPr lang="fr-FR" sz="2400" b="1" u="sng" smtClean="0">
                <a:latin typeface="Arial" charset="0"/>
                <a:cs typeface="Arial" charset="0"/>
              </a:rPr>
              <a:t>Préparation du gel</a:t>
            </a:r>
          </a:p>
          <a:p>
            <a:pPr marL="6350" indent="555625" eaLnBrk="1" hangingPunct="1">
              <a:lnSpc>
                <a:spcPct val="150000"/>
              </a:lnSpc>
              <a:spcBef>
                <a:spcPct val="50000"/>
              </a:spcBef>
              <a:spcAft>
                <a:spcPct val="50000"/>
              </a:spcAft>
              <a:buFont typeface="Wingdings" pitchFamily="2" charset="2"/>
              <a:buNone/>
              <a:defRPr/>
            </a:pPr>
            <a:r>
              <a:rPr lang="fr-FR" sz="2400" b="1" smtClean="0">
                <a:latin typeface="Arial" charset="0"/>
                <a:cs typeface="Arial" charset="0"/>
              </a:rPr>
              <a:t>  Réalisation du gel d’agarose par dissolution à chaud de poudre d’agarose dans un  tampon TBE à pH 8.2 et refroidissement jusqu’à une température voisine de 50°C.</a:t>
            </a:r>
            <a:endParaRPr lang="fr-FR" sz="2400" smtClean="0"/>
          </a:p>
        </p:txBody>
      </p:sp>
      <p:pic>
        <p:nvPicPr>
          <p:cNvPr id="18435" name="Picture 8" descr="electr1"/>
          <p:cNvPicPr>
            <a:picLocks noChangeAspect="1" noChangeArrowheads="1"/>
          </p:cNvPicPr>
          <p:nvPr>
            <p:ph sz="quarter" idx="2"/>
          </p:nvPr>
        </p:nvPicPr>
        <p:blipFill>
          <a:blip r:embed="rId2" cstate="print"/>
          <a:srcRect/>
          <a:stretch>
            <a:fillRect/>
          </a:stretch>
        </p:blipFill>
        <p:spPr>
          <a:xfrm>
            <a:off x="5219700" y="1125538"/>
            <a:ext cx="2895600" cy="2646362"/>
          </a:xfrm>
          <a:noFill/>
        </p:spPr>
      </p:pic>
      <p:pic>
        <p:nvPicPr>
          <p:cNvPr id="18436" name="Picture 9" descr="electr3"/>
          <p:cNvPicPr>
            <a:picLocks noChangeAspect="1" noChangeArrowheads="1"/>
          </p:cNvPicPr>
          <p:nvPr>
            <p:ph sz="quarter" idx="3"/>
          </p:nvPr>
        </p:nvPicPr>
        <p:blipFill>
          <a:blip r:embed="rId3" cstate="print"/>
          <a:srcRect/>
          <a:stretch>
            <a:fillRect/>
          </a:stretch>
        </p:blipFill>
        <p:spPr>
          <a:xfrm>
            <a:off x="5219700" y="3924300"/>
            <a:ext cx="2895600" cy="2171700"/>
          </a:xfrm>
          <a:noFill/>
        </p:spPr>
      </p:pic>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3" name="Rectangle 5"/>
          <p:cNvSpPr>
            <a:spLocks noGrp="1" noChangeArrowheads="1"/>
          </p:cNvSpPr>
          <p:nvPr>
            <p:ph sz="half" idx="1"/>
          </p:nvPr>
        </p:nvSpPr>
        <p:spPr>
          <a:xfrm>
            <a:off x="457200" y="620713"/>
            <a:ext cx="4038600" cy="5472112"/>
          </a:xfrm>
        </p:spPr>
        <p:txBody>
          <a:bodyPr/>
          <a:lstStyle/>
          <a:p>
            <a:pPr marL="92075" indent="533400" eaLnBrk="1" hangingPunct="1">
              <a:lnSpc>
                <a:spcPct val="150000"/>
              </a:lnSpc>
              <a:spcBef>
                <a:spcPct val="50000"/>
              </a:spcBef>
              <a:spcAft>
                <a:spcPct val="50000"/>
              </a:spcAft>
              <a:buFont typeface="Wingdings" pitchFamily="2" charset="2"/>
              <a:buNone/>
              <a:defRPr/>
            </a:pPr>
            <a:r>
              <a:rPr lang="fr-FR" sz="2000" b="1" u="sng" smtClean="0">
                <a:latin typeface="Arial" charset="0"/>
                <a:cs typeface="Arial" charset="0"/>
              </a:rPr>
              <a:t>Préparation du moule pour couler le gel :</a:t>
            </a:r>
            <a:r>
              <a:rPr lang="fr-FR" sz="2000" smtClean="0">
                <a:latin typeface="Arial" charset="0"/>
                <a:cs typeface="Arial" charset="0"/>
              </a:rPr>
              <a:t> </a:t>
            </a:r>
          </a:p>
          <a:p>
            <a:pPr marL="92075" indent="533400" eaLnBrk="1" hangingPunct="1">
              <a:lnSpc>
                <a:spcPct val="150000"/>
              </a:lnSpc>
              <a:spcBef>
                <a:spcPct val="50000"/>
              </a:spcBef>
              <a:spcAft>
                <a:spcPct val="50000"/>
              </a:spcAft>
              <a:buFont typeface="Wingdings" pitchFamily="2" charset="2"/>
              <a:buNone/>
              <a:defRPr/>
            </a:pPr>
            <a:r>
              <a:rPr lang="fr-FR" sz="2000" b="1" smtClean="0">
                <a:latin typeface="Arial" charset="0"/>
                <a:cs typeface="Arial" charset="0"/>
              </a:rPr>
              <a:t>après avoir obturé les deux extrémités du moule avec un scotch fort, placer le moule sur une surface bien horizontale et disposer dans les encoches prévues à cet effet le peigne nécessaire à la réalisation des puits dans le gel. </a:t>
            </a:r>
          </a:p>
          <a:p>
            <a:pPr marL="92075" indent="533400" eaLnBrk="1" hangingPunct="1">
              <a:defRPr/>
            </a:pPr>
            <a:endParaRPr lang="fr-FR" smtClean="0">
              <a:latin typeface="Arial" charset="0"/>
              <a:cs typeface="Arial" charset="0"/>
            </a:endParaRPr>
          </a:p>
        </p:txBody>
      </p:sp>
      <p:pic>
        <p:nvPicPr>
          <p:cNvPr id="19459" name="Picture 7" descr="electr5"/>
          <p:cNvPicPr>
            <a:picLocks noChangeAspect="1" noChangeArrowheads="1"/>
          </p:cNvPicPr>
          <p:nvPr>
            <p:ph sz="half" idx="2"/>
          </p:nvPr>
        </p:nvPicPr>
        <p:blipFill>
          <a:blip r:embed="rId2" cstate="print"/>
          <a:srcRect/>
          <a:stretch>
            <a:fillRect/>
          </a:stretch>
        </p:blipFill>
        <p:spPr>
          <a:xfrm>
            <a:off x="4572000" y="1731963"/>
            <a:ext cx="4176713" cy="3475037"/>
          </a:xfrm>
          <a:noFill/>
        </p:spPr>
      </p:pic>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3" name="Rectangle 5"/>
          <p:cNvSpPr>
            <a:spLocks noGrp="1" noChangeArrowheads="1"/>
          </p:cNvSpPr>
          <p:nvPr>
            <p:ph sz="half" idx="1"/>
          </p:nvPr>
        </p:nvSpPr>
        <p:spPr>
          <a:xfrm>
            <a:off x="457200" y="1196975"/>
            <a:ext cx="4038600" cy="4899025"/>
          </a:xfrm>
        </p:spPr>
        <p:txBody>
          <a:bodyPr/>
          <a:lstStyle/>
          <a:p>
            <a:pPr marL="6350" indent="619125" algn="just" eaLnBrk="1" hangingPunct="1">
              <a:lnSpc>
                <a:spcPct val="150000"/>
              </a:lnSpc>
              <a:spcBef>
                <a:spcPct val="50000"/>
              </a:spcBef>
              <a:buFont typeface="Wingdings" pitchFamily="2" charset="2"/>
              <a:buNone/>
              <a:defRPr/>
            </a:pPr>
            <a:r>
              <a:rPr lang="fr-FR" sz="2400" b="1" u="sng" smtClean="0">
                <a:latin typeface="Arial" charset="0"/>
                <a:cs typeface="Arial" charset="0"/>
              </a:rPr>
              <a:t>Coulage du gel :</a:t>
            </a:r>
            <a:r>
              <a:rPr lang="fr-FR" sz="2000" smtClean="0">
                <a:latin typeface="Arial" charset="0"/>
                <a:cs typeface="Arial" charset="0"/>
              </a:rPr>
              <a:t> </a:t>
            </a:r>
          </a:p>
          <a:p>
            <a:pPr marL="6350" indent="619125" algn="just" eaLnBrk="1" hangingPunct="1">
              <a:lnSpc>
                <a:spcPct val="150000"/>
              </a:lnSpc>
              <a:spcBef>
                <a:spcPct val="50000"/>
              </a:spcBef>
              <a:buFont typeface="Wingdings" pitchFamily="2" charset="2"/>
              <a:buNone/>
              <a:defRPr/>
            </a:pPr>
            <a:r>
              <a:rPr lang="fr-FR" sz="2000" b="1" smtClean="0">
                <a:latin typeface="Arial" charset="0"/>
                <a:cs typeface="Arial" charset="0"/>
              </a:rPr>
              <a:t>verser lentement le gel dans la cuve sans dépasser le niveau supérieur des dents du peigne.</a:t>
            </a:r>
          </a:p>
          <a:p>
            <a:pPr marL="6350" indent="619125" eaLnBrk="1" hangingPunct="1">
              <a:defRPr/>
            </a:pPr>
            <a:endParaRPr lang="fr-FR" sz="2800" b="1" smtClean="0">
              <a:latin typeface="Arial" charset="0"/>
              <a:cs typeface="Arial" charset="0"/>
            </a:endParaRPr>
          </a:p>
        </p:txBody>
      </p:sp>
      <p:pic>
        <p:nvPicPr>
          <p:cNvPr id="20483" name="Picture 9" descr="electr7"/>
          <p:cNvPicPr>
            <a:picLocks noChangeAspect="1" noChangeArrowheads="1"/>
          </p:cNvPicPr>
          <p:nvPr>
            <p:ph sz="quarter" idx="2"/>
          </p:nvPr>
        </p:nvPicPr>
        <p:blipFill>
          <a:blip r:embed="rId2" cstate="print"/>
          <a:srcRect/>
          <a:stretch>
            <a:fillRect/>
          </a:stretch>
        </p:blipFill>
        <p:spPr>
          <a:xfrm>
            <a:off x="4845050" y="549275"/>
            <a:ext cx="3543300" cy="2657475"/>
          </a:xfrm>
          <a:noFill/>
        </p:spPr>
      </p:pic>
      <p:pic>
        <p:nvPicPr>
          <p:cNvPr id="20484" name="Picture 12" descr="electr9"/>
          <p:cNvPicPr>
            <a:picLocks noChangeAspect="1" noChangeArrowheads="1"/>
          </p:cNvPicPr>
          <p:nvPr>
            <p:ph sz="quarter" idx="3"/>
          </p:nvPr>
        </p:nvPicPr>
        <p:blipFill>
          <a:blip r:embed="rId3" cstate="print"/>
          <a:srcRect/>
          <a:stretch>
            <a:fillRect/>
          </a:stretch>
        </p:blipFill>
        <p:spPr>
          <a:xfrm>
            <a:off x="4859338" y="3519488"/>
            <a:ext cx="3529012" cy="2646362"/>
          </a:xfrm>
          <a:noFill/>
        </p:spPr>
      </p:pic>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50" name="Rectangle 14"/>
          <p:cNvSpPr>
            <a:spLocks noGrp="1" noChangeArrowheads="1"/>
          </p:cNvSpPr>
          <p:nvPr>
            <p:ph sz="half" idx="1"/>
          </p:nvPr>
        </p:nvSpPr>
        <p:spPr>
          <a:xfrm>
            <a:off x="468313" y="1341438"/>
            <a:ext cx="4038600" cy="4495800"/>
          </a:xfrm>
        </p:spPr>
        <p:txBody>
          <a:bodyPr/>
          <a:lstStyle/>
          <a:p>
            <a:pPr marL="98425" indent="527050" algn="just" eaLnBrk="1" hangingPunct="1">
              <a:lnSpc>
                <a:spcPct val="150000"/>
              </a:lnSpc>
              <a:spcBef>
                <a:spcPct val="50000"/>
              </a:spcBef>
              <a:buFont typeface="Wingdings" pitchFamily="2" charset="2"/>
              <a:buNone/>
              <a:defRPr/>
            </a:pPr>
            <a:r>
              <a:rPr lang="fr-FR" sz="2000" b="1" smtClean="0">
                <a:latin typeface="Arial" charset="0"/>
                <a:cs typeface="Arial" charset="0"/>
              </a:rPr>
              <a:t>Laisser refroidir 30 mn  environ avant d’enlever délicatement le peigne. Les puits sont alors prêts pour recevoir les dépôts d’ADN et le scotch fermant la cuve peut-être enlevé.</a:t>
            </a:r>
          </a:p>
        </p:txBody>
      </p:sp>
      <p:pic>
        <p:nvPicPr>
          <p:cNvPr id="21507" name="Picture 18" descr="electr11"/>
          <p:cNvPicPr>
            <a:picLocks noChangeAspect="1" noChangeArrowheads="1"/>
          </p:cNvPicPr>
          <p:nvPr>
            <p:ph sz="half" idx="2"/>
          </p:nvPr>
        </p:nvPicPr>
        <p:blipFill>
          <a:blip r:embed="rId2" cstate="print"/>
          <a:srcRect/>
          <a:stretch>
            <a:fillRect/>
          </a:stretch>
        </p:blipFill>
        <p:spPr>
          <a:xfrm>
            <a:off x="4762500" y="2060575"/>
            <a:ext cx="3810000" cy="3000375"/>
          </a:xfrm>
          <a:noFill/>
        </p:spPr>
      </p:pic>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23850" y="692150"/>
            <a:ext cx="8229600" cy="5256213"/>
          </a:xfrm>
        </p:spPr>
        <p:txBody>
          <a:bodyPr/>
          <a:lstStyle/>
          <a:p>
            <a:pPr marL="0" indent="365125" algn="just" eaLnBrk="1" hangingPunct="1">
              <a:lnSpc>
                <a:spcPct val="150000"/>
              </a:lnSpc>
              <a:spcBef>
                <a:spcPct val="50000"/>
              </a:spcBef>
              <a:spcAft>
                <a:spcPct val="50000"/>
              </a:spcAft>
              <a:buClrTx/>
              <a:buSzTx/>
              <a:buFontTx/>
              <a:buNone/>
            </a:pPr>
            <a:r>
              <a:rPr lang="fr-FR" sz="2000" b="1" smtClean="0">
                <a:effectLst/>
                <a:latin typeface="Arial" charset="0"/>
              </a:rPr>
              <a:t>L’électrophorèse est – avec la </a:t>
            </a:r>
            <a:r>
              <a:rPr lang="fr-FR" sz="2000" b="1" smtClean="0">
                <a:effectLst/>
                <a:latin typeface="Arial" charset="0"/>
                <a:hlinkClick r:id="rId2" tooltip="Chromatographie"/>
              </a:rPr>
              <a:t>chromatographie</a:t>
            </a:r>
            <a:r>
              <a:rPr lang="fr-FR" sz="2000" b="1" smtClean="0">
                <a:effectLst/>
                <a:latin typeface="Arial" charset="0"/>
              </a:rPr>
              <a:t> – la principale des techniques utilisées en biologie pour la séparation et la caractérisation des molécules. </a:t>
            </a:r>
          </a:p>
          <a:p>
            <a:pPr marL="0" indent="365125" algn="just" eaLnBrk="1" hangingPunct="1">
              <a:lnSpc>
                <a:spcPct val="150000"/>
              </a:lnSpc>
              <a:spcBef>
                <a:spcPct val="50000"/>
              </a:spcBef>
              <a:spcAft>
                <a:spcPct val="50000"/>
              </a:spcAft>
              <a:buClrTx/>
              <a:buSzTx/>
              <a:buFontTx/>
              <a:buNone/>
            </a:pPr>
            <a:r>
              <a:rPr lang="fr-FR" sz="2000" b="1" smtClean="0">
                <a:effectLst/>
                <a:latin typeface="Arial" charset="0"/>
              </a:rPr>
              <a:t>Elle a quelques applications en chimie, mais est principalement utilisée en </a:t>
            </a:r>
            <a:r>
              <a:rPr lang="fr-FR" sz="2000" b="1" smtClean="0">
                <a:effectLst/>
                <a:latin typeface="Arial" charset="0"/>
                <a:hlinkClick r:id="rId3" tooltip="Biochimie"/>
              </a:rPr>
              <a:t>biochimie</a:t>
            </a:r>
            <a:r>
              <a:rPr lang="fr-FR" sz="2000" b="1" smtClean="0">
                <a:effectLst/>
                <a:latin typeface="Arial" charset="0"/>
              </a:rPr>
              <a:t> ou </a:t>
            </a:r>
            <a:r>
              <a:rPr lang="fr-FR" sz="2000" b="1" smtClean="0">
                <a:effectLst/>
                <a:latin typeface="Arial" charset="0"/>
                <a:hlinkClick r:id="rId4" tooltip="Biologie moléculaire"/>
              </a:rPr>
              <a:t>biologie moléculaire</a:t>
            </a:r>
            <a:r>
              <a:rPr lang="fr-FR" sz="2000" b="1" smtClean="0">
                <a:effectLst/>
                <a:latin typeface="Arial" charset="0"/>
              </a:rPr>
              <a:t> pour la séparation des </a:t>
            </a:r>
            <a:r>
              <a:rPr lang="fr-FR" sz="2000" b="1" smtClean="0">
                <a:effectLst/>
                <a:latin typeface="Arial" charset="0"/>
                <a:hlinkClick r:id="rId5" tooltip="Protéines"/>
              </a:rPr>
              <a:t>protéines</a:t>
            </a:r>
            <a:r>
              <a:rPr lang="fr-FR" sz="2000" b="1" smtClean="0">
                <a:effectLst/>
                <a:latin typeface="Arial" charset="0"/>
              </a:rPr>
              <a:t> ou celle des </a:t>
            </a:r>
            <a:r>
              <a:rPr lang="fr-FR" sz="2000" b="1" smtClean="0">
                <a:effectLst/>
                <a:latin typeface="Arial" charset="0"/>
                <a:hlinkClick r:id="rId6" tooltip="Acide nucléique"/>
              </a:rPr>
              <a:t>acides nucléiques</a:t>
            </a:r>
            <a:r>
              <a:rPr lang="fr-FR" sz="2000" b="1" smtClean="0">
                <a:effectLst/>
                <a:latin typeface="Arial" charset="0"/>
              </a:rPr>
              <a:t>. </a:t>
            </a:r>
          </a:p>
          <a:p>
            <a:pPr marL="0" indent="365125" algn="just" eaLnBrk="1" hangingPunct="1">
              <a:lnSpc>
                <a:spcPct val="150000"/>
              </a:lnSpc>
              <a:spcBef>
                <a:spcPct val="50000"/>
              </a:spcBef>
              <a:spcAft>
                <a:spcPct val="50000"/>
              </a:spcAft>
              <a:buClrTx/>
              <a:buSzTx/>
              <a:buFontTx/>
              <a:buNone/>
            </a:pPr>
            <a:r>
              <a:rPr lang="fr-FR" sz="2000" b="1" smtClean="0">
                <a:effectLst/>
                <a:latin typeface="Arial" charset="0"/>
              </a:rPr>
              <a:t>Dans un milieu donné, la </a:t>
            </a:r>
            <a:r>
              <a:rPr lang="fr-FR" sz="2000" b="1" smtClean="0">
                <a:solidFill>
                  <a:schemeClr val="hlink"/>
                </a:solidFill>
                <a:effectLst/>
                <a:latin typeface="Arial" charset="0"/>
              </a:rPr>
              <a:t>séparation </a:t>
            </a:r>
            <a:r>
              <a:rPr lang="fr-FR" sz="2000" b="1" smtClean="0">
                <a:effectLst/>
                <a:latin typeface="Arial" charset="0"/>
              </a:rPr>
              <a:t>des particules se fait en fonction de leur </a:t>
            </a:r>
            <a:r>
              <a:rPr lang="fr-FR" sz="2000" b="1" smtClean="0">
                <a:solidFill>
                  <a:schemeClr val="hlink"/>
                </a:solidFill>
                <a:effectLst/>
                <a:latin typeface="Arial" charset="0"/>
              </a:rPr>
              <a:t>charge</a:t>
            </a:r>
            <a:r>
              <a:rPr lang="fr-FR" sz="2000" b="1" smtClean="0">
                <a:effectLst/>
                <a:latin typeface="Arial" charset="0"/>
              </a:rPr>
              <a:t> et pour des </a:t>
            </a:r>
            <a:r>
              <a:rPr lang="fr-FR" sz="2000" b="1" smtClean="0">
                <a:solidFill>
                  <a:schemeClr val="hlink"/>
                </a:solidFill>
                <a:effectLst/>
                <a:latin typeface="Arial" charset="0"/>
              </a:rPr>
              <a:t>charges identiques</a:t>
            </a:r>
            <a:r>
              <a:rPr lang="fr-FR" sz="2000" b="1" smtClean="0">
                <a:effectLst/>
                <a:latin typeface="Arial" charset="0"/>
              </a:rPr>
              <a:t>, en fonction de leur </a:t>
            </a:r>
            <a:r>
              <a:rPr lang="fr-FR" sz="2000" b="1" smtClean="0">
                <a:solidFill>
                  <a:schemeClr val="hlink"/>
                </a:solidFill>
                <a:effectLst/>
                <a:latin typeface="Arial" charset="0"/>
              </a:rPr>
              <a:t>taille</a:t>
            </a:r>
            <a:r>
              <a:rPr lang="fr-FR" sz="2000" b="1" smtClean="0">
                <a:effectLst/>
                <a:latin typeface="Arial" charset="0"/>
              </a:rPr>
              <a:t>.</a:t>
            </a:r>
          </a:p>
          <a:p>
            <a:pPr marL="0" indent="365125" algn="just" eaLnBrk="1" hangingPunct="1">
              <a:lnSpc>
                <a:spcPct val="150000"/>
              </a:lnSpc>
              <a:spcBef>
                <a:spcPct val="50000"/>
              </a:spcBef>
              <a:spcAft>
                <a:spcPct val="50000"/>
              </a:spcAft>
              <a:buClrTx/>
              <a:buSzTx/>
              <a:buFontTx/>
              <a:buNone/>
            </a:pPr>
            <a:endParaRPr lang="fr-FR" sz="2000" b="1" smtClean="0">
              <a:effectLst/>
              <a:latin typeface="Arial" charset="0"/>
            </a:endParaRPr>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5" name="Rectangle 5"/>
          <p:cNvSpPr>
            <a:spLocks noGrp="1" noChangeArrowheads="1"/>
          </p:cNvSpPr>
          <p:nvPr>
            <p:ph sz="half" idx="1"/>
          </p:nvPr>
        </p:nvSpPr>
        <p:spPr>
          <a:xfrm>
            <a:off x="457200" y="1412875"/>
            <a:ext cx="4038600" cy="4683125"/>
          </a:xfrm>
        </p:spPr>
        <p:txBody>
          <a:bodyPr/>
          <a:lstStyle/>
          <a:p>
            <a:pPr marL="6350" indent="358775" eaLnBrk="1" hangingPunct="1">
              <a:lnSpc>
                <a:spcPct val="150000"/>
              </a:lnSpc>
              <a:spcBef>
                <a:spcPct val="50000"/>
              </a:spcBef>
              <a:buFont typeface="Wingdings" pitchFamily="2" charset="2"/>
              <a:buNone/>
              <a:defRPr/>
            </a:pPr>
            <a:r>
              <a:rPr lang="fr-FR" sz="2000" b="1" smtClean="0">
                <a:latin typeface="Arial" charset="0"/>
                <a:cs typeface="Arial" charset="0"/>
              </a:rPr>
              <a:t>Mise en place du gel dans la cuve : </a:t>
            </a:r>
          </a:p>
          <a:p>
            <a:pPr marL="6350" indent="358775" eaLnBrk="1" hangingPunct="1">
              <a:lnSpc>
                <a:spcPct val="150000"/>
              </a:lnSpc>
              <a:spcBef>
                <a:spcPct val="50000"/>
              </a:spcBef>
              <a:buFont typeface="Wingdings" pitchFamily="2" charset="2"/>
              <a:buNone/>
              <a:defRPr/>
            </a:pPr>
            <a:r>
              <a:rPr lang="fr-FR" sz="2000" b="1" smtClean="0">
                <a:latin typeface="Arial" charset="0"/>
                <a:cs typeface="Arial" charset="0"/>
              </a:rPr>
              <a:t>les puits sont placés du côté de la cathode et la cuve est remplie de tampon TBE jusqu’au niveau supérieur du gel.</a:t>
            </a:r>
          </a:p>
        </p:txBody>
      </p:sp>
      <p:pic>
        <p:nvPicPr>
          <p:cNvPr id="22531" name="Picture 7" descr="electr13"/>
          <p:cNvPicPr>
            <a:picLocks noChangeAspect="1" noChangeArrowheads="1"/>
          </p:cNvPicPr>
          <p:nvPr>
            <p:ph sz="half" idx="2"/>
          </p:nvPr>
        </p:nvPicPr>
        <p:blipFill>
          <a:blip r:embed="rId2" cstate="print"/>
          <a:srcRect/>
          <a:stretch>
            <a:fillRect/>
          </a:stretch>
        </p:blipFill>
        <p:spPr>
          <a:xfrm>
            <a:off x="4762500" y="1700213"/>
            <a:ext cx="3810000" cy="3576637"/>
          </a:xfrm>
          <a:noFill/>
        </p:spPr>
      </p:pic>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Rectangle 4"/>
          <p:cNvSpPr>
            <a:spLocks noChangeArrowheads="1"/>
          </p:cNvSpPr>
          <p:nvPr/>
        </p:nvSpPr>
        <p:spPr bwMode="auto">
          <a:xfrm>
            <a:off x="2286000" y="2163763"/>
            <a:ext cx="4572000" cy="396875"/>
          </a:xfrm>
          <a:prstGeom prst="rect">
            <a:avLst/>
          </a:prstGeom>
          <a:noFill/>
          <a:ln w="9525">
            <a:noFill/>
            <a:miter lim="800000"/>
            <a:headEnd/>
            <a:tailEnd/>
          </a:ln>
          <a:effectLst/>
        </p:spPr>
        <p:txBody>
          <a:bodyPr>
            <a:spAutoFit/>
          </a:bodyPr>
          <a:lstStyle/>
          <a:p>
            <a:pPr>
              <a:defRPr/>
            </a:pPr>
            <a:r>
              <a:rPr lang="fr-FR" sz="2000">
                <a:effectLst>
                  <a:outerShdw blurRad="38100" dist="38100" dir="2700000" algn="tl">
                    <a:srgbClr val="000000"/>
                  </a:outerShdw>
                </a:effectLst>
              </a:rPr>
              <a:t>.</a:t>
            </a:r>
          </a:p>
        </p:txBody>
      </p:sp>
      <p:sp>
        <p:nvSpPr>
          <p:cNvPr id="271365" name="Rectangle 5"/>
          <p:cNvSpPr>
            <a:spLocks noGrp="1" noChangeArrowheads="1"/>
          </p:cNvSpPr>
          <p:nvPr>
            <p:ph/>
          </p:nvPr>
        </p:nvSpPr>
        <p:spPr>
          <a:xfrm>
            <a:off x="457200" y="1268413"/>
            <a:ext cx="8229600" cy="3744912"/>
          </a:xfrm>
        </p:spPr>
        <p:txBody>
          <a:bodyPr/>
          <a:lstStyle/>
          <a:p>
            <a:pPr marL="98425" indent="465138" algn="just" eaLnBrk="1" hangingPunct="1">
              <a:lnSpc>
                <a:spcPct val="150000"/>
              </a:lnSpc>
              <a:spcBef>
                <a:spcPct val="50000"/>
              </a:spcBef>
              <a:spcAft>
                <a:spcPct val="50000"/>
              </a:spcAft>
              <a:buFont typeface="Wingdings" pitchFamily="2" charset="2"/>
              <a:buNone/>
              <a:defRPr/>
            </a:pPr>
            <a:r>
              <a:rPr lang="fr-FR" sz="2400" b="1" u="sng" smtClean="0">
                <a:latin typeface="Arial" charset="0"/>
                <a:cs typeface="Arial" charset="0"/>
              </a:rPr>
              <a:t>Préparation de l’ADN</a:t>
            </a:r>
          </a:p>
          <a:p>
            <a:pPr marL="98425" indent="465138" algn="just" eaLnBrk="1" hangingPunct="1">
              <a:lnSpc>
                <a:spcPct val="150000"/>
              </a:lnSpc>
              <a:spcBef>
                <a:spcPct val="50000"/>
              </a:spcBef>
              <a:spcAft>
                <a:spcPct val="50000"/>
              </a:spcAft>
              <a:buFont typeface="Wingdings" pitchFamily="2" charset="2"/>
              <a:buNone/>
              <a:defRPr/>
            </a:pPr>
            <a:r>
              <a:rPr lang="fr-FR" sz="2000" b="1" smtClean="0">
                <a:latin typeface="Arial" charset="0"/>
                <a:cs typeface="Arial" charset="0"/>
              </a:rPr>
              <a:t>  Décongélation : l’ADN est fourni congelé. Il faut prendre certaines précautions pour que les fragments ne se réassocient pas lors de la décongélation : pour cela on lui fait subir un choc thermique à 65°c avant de le refroidir brutalement.</a:t>
            </a:r>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3" name="Rectangle 5"/>
          <p:cNvSpPr>
            <a:spLocks noGrp="1" noChangeArrowheads="1"/>
          </p:cNvSpPr>
          <p:nvPr>
            <p:ph sz="half" idx="1"/>
          </p:nvPr>
        </p:nvSpPr>
        <p:spPr>
          <a:xfrm>
            <a:off x="250825" y="692150"/>
            <a:ext cx="4321175" cy="5545138"/>
          </a:xfrm>
        </p:spPr>
        <p:txBody>
          <a:bodyPr/>
          <a:lstStyle/>
          <a:p>
            <a:pPr marL="98425" indent="555625" eaLnBrk="1" hangingPunct="1">
              <a:lnSpc>
                <a:spcPct val="150000"/>
              </a:lnSpc>
              <a:spcBef>
                <a:spcPct val="5000"/>
              </a:spcBef>
              <a:spcAft>
                <a:spcPct val="5000"/>
              </a:spcAft>
              <a:buFont typeface="Wingdings" pitchFamily="2" charset="2"/>
              <a:buNone/>
              <a:defRPr/>
            </a:pPr>
            <a:r>
              <a:rPr lang="fr-FR" sz="2400" b="1" smtClean="0">
                <a:latin typeface="Arial" charset="0"/>
                <a:cs typeface="Arial" charset="0"/>
              </a:rPr>
              <a:t>Dilution et densification de l’ADN par une solution de charge permettant que le dépôt s’enfonce bien au fond de chaque puits. Cette solution est colorée par du bleu de bromophénol  et elle permettra de suivre l’avancement de l’électrophorèse.</a:t>
            </a:r>
          </a:p>
        </p:txBody>
      </p:sp>
      <p:pic>
        <p:nvPicPr>
          <p:cNvPr id="24579" name="Picture 7" descr="electr15"/>
          <p:cNvPicPr>
            <a:picLocks noChangeAspect="1" noChangeArrowheads="1"/>
          </p:cNvPicPr>
          <p:nvPr>
            <p:ph sz="half" idx="2"/>
          </p:nvPr>
        </p:nvPicPr>
        <p:blipFill>
          <a:blip r:embed="rId2" cstate="print"/>
          <a:srcRect/>
          <a:stretch>
            <a:fillRect/>
          </a:stretch>
        </p:blipFill>
        <p:spPr>
          <a:xfrm>
            <a:off x="4938713" y="1052513"/>
            <a:ext cx="3810000" cy="4897437"/>
          </a:xfrm>
          <a:noFill/>
        </p:spPr>
      </p:pic>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6" name="Rectangle 6"/>
          <p:cNvSpPr>
            <a:spLocks noGrp="1" noChangeArrowheads="1"/>
          </p:cNvSpPr>
          <p:nvPr>
            <p:ph sz="half" idx="1"/>
          </p:nvPr>
        </p:nvSpPr>
        <p:spPr>
          <a:xfrm>
            <a:off x="457200" y="620713"/>
            <a:ext cx="4038600" cy="5259387"/>
          </a:xfrm>
        </p:spPr>
        <p:txBody>
          <a:bodyPr/>
          <a:lstStyle/>
          <a:p>
            <a:pPr marL="6350" indent="555625" algn="just" eaLnBrk="1" hangingPunct="1">
              <a:lnSpc>
                <a:spcPct val="150000"/>
              </a:lnSpc>
              <a:spcBef>
                <a:spcPct val="50000"/>
              </a:spcBef>
              <a:spcAft>
                <a:spcPct val="5000"/>
              </a:spcAft>
              <a:defRPr/>
            </a:pPr>
            <a:r>
              <a:rPr lang="fr-FR" sz="2400" b="1" smtClean="0">
                <a:latin typeface="Arial" charset="0"/>
                <a:cs typeface="Arial" charset="0"/>
              </a:rPr>
              <a:t>Dépôt de l’ADN dans les puits et  la migration se fait dans le gel.</a:t>
            </a:r>
          </a:p>
          <a:p>
            <a:pPr marL="6350" indent="555625" algn="just" eaLnBrk="1" hangingPunct="1">
              <a:lnSpc>
                <a:spcPct val="150000"/>
              </a:lnSpc>
              <a:spcBef>
                <a:spcPct val="50000"/>
              </a:spcBef>
              <a:spcAft>
                <a:spcPct val="5000"/>
              </a:spcAft>
              <a:buFont typeface="Wingdings" pitchFamily="2" charset="2"/>
              <a:buNone/>
              <a:defRPr/>
            </a:pPr>
            <a:endParaRPr lang="fr-FR" sz="2400" b="1" smtClean="0">
              <a:latin typeface="Arial" charset="0"/>
              <a:cs typeface="Arial" charset="0"/>
            </a:endParaRPr>
          </a:p>
          <a:p>
            <a:pPr marL="6350" indent="555625" algn="just" eaLnBrk="1" hangingPunct="1">
              <a:lnSpc>
                <a:spcPct val="150000"/>
              </a:lnSpc>
              <a:spcBef>
                <a:spcPct val="50000"/>
              </a:spcBef>
              <a:spcAft>
                <a:spcPct val="5000"/>
              </a:spcAft>
              <a:defRPr/>
            </a:pPr>
            <a:r>
              <a:rPr lang="fr-FR" sz="2400" b="1" smtClean="0">
                <a:latin typeface="Arial" charset="0"/>
                <a:cs typeface="Arial" charset="0"/>
              </a:rPr>
              <a:t>la cuve est mise sous tension pendant une heure environ. </a:t>
            </a:r>
          </a:p>
        </p:txBody>
      </p:sp>
      <p:pic>
        <p:nvPicPr>
          <p:cNvPr id="25603" name="Picture 9" descr="electr17"/>
          <p:cNvPicPr>
            <a:picLocks noChangeAspect="1" noChangeArrowheads="1"/>
          </p:cNvPicPr>
          <p:nvPr>
            <p:ph sz="quarter" idx="2"/>
          </p:nvPr>
        </p:nvPicPr>
        <p:blipFill>
          <a:blip r:embed="rId2" cstate="print"/>
          <a:srcRect/>
          <a:stretch>
            <a:fillRect/>
          </a:stretch>
        </p:blipFill>
        <p:spPr>
          <a:xfrm>
            <a:off x="5076825" y="549275"/>
            <a:ext cx="3673475" cy="2755900"/>
          </a:xfrm>
          <a:noFill/>
        </p:spPr>
      </p:pic>
      <p:pic>
        <p:nvPicPr>
          <p:cNvPr id="25604" name="Picture 10" descr="electr19"/>
          <p:cNvPicPr>
            <a:picLocks noChangeAspect="1" noChangeArrowheads="1"/>
          </p:cNvPicPr>
          <p:nvPr>
            <p:ph sz="quarter" idx="3"/>
          </p:nvPr>
        </p:nvPicPr>
        <p:blipFill>
          <a:blip r:embed="rId3" cstate="print"/>
          <a:srcRect/>
          <a:stretch>
            <a:fillRect/>
          </a:stretch>
        </p:blipFill>
        <p:spPr>
          <a:xfrm>
            <a:off x="5148263" y="3608388"/>
            <a:ext cx="3600450" cy="2700337"/>
          </a:xfrm>
          <a:noFill/>
        </p:spPr>
      </p:pic>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99" name="Rectangle 19"/>
          <p:cNvSpPr>
            <a:spLocks noGrp="1" noChangeArrowheads="1"/>
          </p:cNvSpPr>
          <p:nvPr>
            <p:ph sz="half" idx="1"/>
          </p:nvPr>
        </p:nvSpPr>
        <p:spPr>
          <a:xfrm>
            <a:off x="457200" y="2133600"/>
            <a:ext cx="4038600" cy="3962400"/>
          </a:xfrm>
        </p:spPr>
        <p:txBody>
          <a:bodyPr/>
          <a:lstStyle/>
          <a:p>
            <a:pPr marL="6350" indent="647700" eaLnBrk="1" hangingPunct="1">
              <a:lnSpc>
                <a:spcPct val="150000"/>
              </a:lnSpc>
              <a:spcBef>
                <a:spcPct val="50000"/>
              </a:spcBef>
              <a:buFont typeface="Wingdings" pitchFamily="2" charset="2"/>
              <a:buNone/>
              <a:defRPr/>
            </a:pPr>
            <a:r>
              <a:rPr lang="fr-FR" sz="2400" b="1" smtClean="0">
                <a:latin typeface="Arial" charset="0"/>
                <a:cs typeface="Arial" charset="0"/>
              </a:rPr>
              <a:t>Quand le front de migration atteint l’extrémité du gel, on coupe le courant.</a:t>
            </a:r>
          </a:p>
        </p:txBody>
      </p:sp>
      <p:pic>
        <p:nvPicPr>
          <p:cNvPr id="26627" name="Picture 20" descr="electr21"/>
          <p:cNvPicPr>
            <a:picLocks noChangeAspect="1" noChangeArrowheads="1"/>
          </p:cNvPicPr>
          <p:nvPr>
            <p:ph sz="half" idx="2"/>
          </p:nvPr>
        </p:nvPicPr>
        <p:blipFill>
          <a:blip r:embed="rId2" cstate="print"/>
          <a:srcRect/>
          <a:stretch>
            <a:fillRect/>
          </a:stretch>
        </p:blipFill>
        <p:spPr>
          <a:xfrm>
            <a:off x="4643438" y="1916113"/>
            <a:ext cx="4202112" cy="3151187"/>
          </a:xfrm>
          <a:noFill/>
        </p:spPr>
      </p:pic>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5" name="Rectangle 5"/>
          <p:cNvSpPr>
            <a:spLocks noGrp="1" noChangeArrowheads="1"/>
          </p:cNvSpPr>
          <p:nvPr>
            <p:ph sz="half" idx="1"/>
          </p:nvPr>
        </p:nvSpPr>
        <p:spPr>
          <a:xfrm>
            <a:off x="457200" y="476250"/>
            <a:ext cx="4475163" cy="5619750"/>
          </a:xfrm>
        </p:spPr>
        <p:txBody>
          <a:bodyPr/>
          <a:lstStyle/>
          <a:p>
            <a:pPr marL="6350" indent="358775" algn="just" eaLnBrk="1" hangingPunct="1">
              <a:lnSpc>
                <a:spcPct val="150000"/>
              </a:lnSpc>
              <a:spcBef>
                <a:spcPct val="50000"/>
              </a:spcBef>
              <a:buFont typeface="Wingdings" pitchFamily="2" charset="2"/>
              <a:buNone/>
              <a:defRPr/>
            </a:pPr>
            <a:r>
              <a:rPr lang="fr-FR" sz="2400" b="1" u="sng" smtClean="0">
                <a:latin typeface="Arial" charset="0"/>
                <a:cs typeface="Arial" charset="0"/>
              </a:rPr>
              <a:t>Révélation des fragments</a:t>
            </a:r>
            <a:r>
              <a:rPr lang="fr-FR" sz="2400" b="1" u="sng" smtClean="0">
                <a:solidFill>
                  <a:srgbClr val="FF3300"/>
                </a:solidFill>
                <a:latin typeface="Arial" charset="0"/>
                <a:cs typeface="Arial" charset="0"/>
              </a:rPr>
              <a:t> :</a:t>
            </a:r>
            <a:r>
              <a:rPr lang="fr-FR" sz="2400" b="1" smtClean="0">
                <a:latin typeface="Arial" charset="0"/>
                <a:cs typeface="Arial" charset="0"/>
              </a:rPr>
              <a:t> </a:t>
            </a:r>
          </a:p>
          <a:p>
            <a:pPr marL="6350" indent="358775" algn="just" eaLnBrk="1" hangingPunct="1">
              <a:lnSpc>
                <a:spcPct val="150000"/>
              </a:lnSpc>
              <a:spcBef>
                <a:spcPct val="50000"/>
              </a:spcBef>
              <a:buFont typeface="Wingdings" pitchFamily="2" charset="2"/>
              <a:buNone/>
              <a:defRPr/>
            </a:pPr>
            <a:r>
              <a:rPr lang="fr-FR" sz="2400" b="1" smtClean="0">
                <a:latin typeface="Arial" charset="0"/>
                <a:cs typeface="Arial" charset="0"/>
              </a:rPr>
              <a:t>pendant la migration, il faut préparer la solution pour révéler les fragments d’ADN : il s’agit d’un colorant bleu dans une solution tampon dont on ajuste le pH à pH 5.2. </a:t>
            </a:r>
          </a:p>
        </p:txBody>
      </p:sp>
      <p:pic>
        <p:nvPicPr>
          <p:cNvPr id="27651" name="Picture 7" descr="electr23"/>
          <p:cNvPicPr>
            <a:picLocks noChangeAspect="1" noChangeArrowheads="1"/>
          </p:cNvPicPr>
          <p:nvPr/>
        </p:nvPicPr>
        <p:blipFill>
          <a:blip r:embed="rId2" cstate="print"/>
          <a:srcRect/>
          <a:stretch>
            <a:fillRect/>
          </a:stretch>
        </p:blipFill>
        <p:spPr bwMode="auto">
          <a:xfrm>
            <a:off x="5165725" y="836613"/>
            <a:ext cx="3078163" cy="4608512"/>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2" name="Rectangle 6"/>
          <p:cNvSpPr>
            <a:spLocks noGrp="1" noChangeArrowheads="1"/>
          </p:cNvSpPr>
          <p:nvPr>
            <p:ph sz="half" idx="1"/>
          </p:nvPr>
        </p:nvSpPr>
        <p:spPr>
          <a:xfrm>
            <a:off x="468313" y="260350"/>
            <a:ext cx="4751387" cy="6192838"/>
          </a:xfrm>
        </p:spPr>
        <p:txBody>
          <a:bodyPr/>
          <a:lstStyle/>
          <a:p>
            <a:pPr marL="6350" indent="527050" algn="just" eaLnBrk="1" hangingPunct="1">
              <a:lnSpc>
                <a:spcPct val="125000"/>
              </a:lnSpc>
              <a:spcBef>
                <a:spcPct val="5000"/>
              </a:spcBef>
              <a:spcAft>
                <a:spcPct val="5000"/>
              </a:spcAft>
              <a:buFont typeface="Wingdings" pitchFamily="2" charset="2"/>
              <a:buNone/>
              <a:defRPr/>
            </a:pPr>
            <a:r>
              <a:rPr lang="fr-FR" sz="2400" b="1" smtClean="0">
                <a:latin typeface="Arial" charset="0"/>
                <a:cs typeface="Arial" charset="0"/>
              </a:rPr>
              <a:t>Les 2 colorants permettent de suivre la migration des fragments d'ADN:</a:t>
            </a:r>
          </a:p>
          <a:p>
            <a:pPr marL="6350" indent="527050" algn="just" eaLnBrk="1" hangingPunct="1">
              <a:lnSpc>
                <a:spcPct val="125000"/>
              </a:lnSpc>
              <a:spcBef>
                <a:spcPct val="5000"/>
              </a:spcBef>
              <a:spcAft>
                <a:spcPct val="5000"/>
              </a:spcAft>
              <a:buFont typeface="Wingdings" pitchFamily="2" charset="2"/>
              <a:buNone/>
              <a:defRPr/>
            </a:pPr>
            <a:r>
              <a:rPr lang="fr-FR" sz="2400" b="1" smtClean="0">
                <a:latin typeface="Arial" charset="0"/>
                <a:cs typeface="Arial" charset="0"/>
              </a:rPr>
              <a:t> la migration du bleu de bromophénol est "comparable" à celle d'un fragment d'ADN de 300 paires de base </a:t>
            </a:r>
          </a:p>
          <a:p>
            <a:pPr marL="6350" indent="527050" algn="just" eaLnBrk="1" hangingPunct="1">
              <a:lnSpc>
                <a:spcPct val="125000"/>
              </a:lnSpc>
              <a:spcBef>
                <a:spcPct val="5000"/>
              </a:spcBef>
              <a:spcAft>
                <a:spcPct val="5000"/>
              </a:spcAft>
              <a:buFont typeface="Wingdings" pitchFamily="2" charset="2"/>
              <a:buNone/>
              <a:defRPr/>
            </a:pPr>
            <a:r>
              <a:rPr lang="fr-FR" sz="2400" b="1" smtClean="0">
                <a:latin typeface="Arial" charset="0"/>
                <a:cs typeface="Arial" charset="0"/>
              </a:rPr>
              <a:t>la migration du Xylène cyanol est "comparable" à celle d'un fragment d'ADN de 4000 paires de base.</a:t>
            </a:r>
          </a:p>
          <a:p>
            <a:pPr marL="6350" indent="527050" eaLnBrk="1" hangingPunct="1">
              <a:defRPr/>
            </a:pPr>
            <a:endParaRPr lang="fr-FR" sz="2400" smtClean="0"/>
          </a:p>
        </p:txBody>
      </p:sp>
      <p:pic>
        <p:nvPicPr>
          <p:cNvPr id="28675" name="Picture 8" descr="3DebutMigration"/>
          <p:cNvPicPr>
            <a:picLocks noChangeAspect="1" noChangeArrowheads="1"/>
          </p:cNvPicPr>
          <p:nvPr>
            <p:ph sz="quarter" idx="2"/>
          </p:nvPr>
        </p:nvPicPr>
        <p:blipFill>
          <a:blip r:embed="rId2" cstate="print"/>
          <a:srcRect/>
          <a:stretch>
            <a:fillRect/>
          </a:stretch>
        </p:blipFill>
        <p:spPr>
          <a:xfrm>
            <a:off x="5508625" y="442913"/>
            <a:ext cx="3024188" cy="2728912"/>
          </a:xfrm>
          <a:noFill/>
        </p:spPr>
      </p:pic>
      <p:pic>
        <p:nvPicPr>
          <p:cNvPr id="28676" name="Picture 11" descr="4SuiteMigration"/>
          <p:cNvPicPr>
            <a:picLocks noChangeAspect="1" noChangeArrowheads="1"/>
          </p:cNvPicPr>
          <p:nvPr>
            <p:ph sz="quarter" idx="3"/>
          </p:nvPr>
        </p:nvPicPr>
        <p:blipFill>
          <a:blip r:embed="rId3" cstate="print"/>
          <a:srcRect/>
          <a:stretch>
            <a:fillRect/>
          </a:stretch>
        </p:blipFill>
        <p:spPr>
          <a:xfrm>
            <a:off x="5580063" y="3324225"/>
            <a:ext cx="2952750" cy="2668588"/>
          </a:xfrm>
          <a:noFill/>
        </p:spPr>
      </p:pic>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Grp="1" noChangeArrowheads="1"/>
          </p:cNvSpPr>
          <p:nvPr>
            <p:ph sz="half" idx="1"/>
          </p:nvPr>
        </p:nvSpPr>
        <p:spPr>
          <a:xfrm>
            <a:off x="457200" y="476250"/>
            <a:ext cx="4038600" cy="5619750"/>
          </a:xfrm>
        </p:spPr>
        <p:txBody>
          <a:bodyPr/>
          <a:lstStyle/>
          <a:p>
            <a:pPr marL="6350" indent="619125" eaLnBrk="1" hangingPunct="1">
              <a:lnSpc>
                <a:spcPct val="150000"/>
              </a:lnSpc>
              <a:spcAft>
                <a:spcPct val="20000"/>
              </a:spcAft>
              <a:buFont typeface="Wingdings" pitchFamily="2" charset="2"/>
              <a:buNone/>
              <a:defRPr/>
            </a:pPr>
            <a:r>
              <a:rPr lang="fr-FR" sz="2400" b="1" smtClean="0"/>
              <a:t>Le gel, toujours sur son support, est sorti de la cuve et placé dans un bac. On le recouvre alors de la solution de colorant pendant 10 mn.                       </a:t>
            </a:r>
            <a:br>
              <a:rPr lang="fr-FR" sz="2400" b="1" smtClean="0"/>
            </a:br>
            <a:endParaRPr lang="fr-FR" sz="2400" b="1" smtClean="0"/>
          </a:p>
        </p:txBody>
      </p:sp>
      <p:pic>
        <p:nvPicPr>
          <p:cNvPr id="29699" name="Picture 8" descr="electr27"/>
          <p:cNvPicPr>
            <a:picLocks noChangeAspect="1" noChangeArrowheads="1"/>
          </p:cNvPicPr>
          <p:nvPr>
            <p:ph sz="half" idx="2"/>
          </p:nvPr>
        </p:nvPicPr>
        <p:blipFill>
          <a:blip r:embed="rId2" cstate="print"/>
          <a:srcRect/>
          <a:stretch>
            <a:fillRect/>
          </a:stretch>
        </p:blipFill>
        <p:spPr>
          <a:xfrm>
            <a:off x="4603750" y="908050"/>
            <a:ext cx="4216400" cy="4368800"/>
          </a:xfrm>
          <a:noFill/>
        </p:spPr>
      </p:pic>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sz="half" idx="1"/>
          </p:nvPr>
        </p:nvSpPr>
        <p:spPr>
          <a:xfrm>
            <a:off x="250825" y="836613"/>
            <a:ext cx="4038600" cy="5259387"/>
          </a:xfrm>
        </p:spPr>
        <p:txBody>
          <a:bodyPr/>
          <a:lstStyle/>
          <a:p>
            <a:pPr marL="0" indent="533400" algn="just" eaLnBrk="1" hangingPunct="1">
              <a:lnSpc>
                <a:spcPct val="150000"/>
              </a:lnSpc>
              <a:spcAft>
                <a:spcPct val="20000"/>
              </a:spcAft>
              <a:buFont typeface="Wingdings" pitchFamily="2" charset="2"/>
              <a:buNone/>
              <a:defRPr/>
            </a:pPr>
            <a:r>
              <a:rPr lang="fr-FR" sz="1800" b="1" smtClean="0"/>
              <a:t>La dernière opération consiste à décolorer le gel par passage successif dans plusieurs bains d’eau déminéralisée. Les bandes d’ADN conservent la coloration bleue et sont de plus en plus visibles dans les heures qui suivent. On peut alors retirer le gel de son support et le conserver quelques jours à l’obscurité dans un bac rempli d’eau</a:t>
            </a:r>
          </a:p>
        </p:txBody>
      </p:sp>
      <p:pic>
        <p:nvPicPr>
          <p:cNvPr id="30723" name="Picture 7" descr="electr25"/>
          <p:cNvPicPr>
            <a:picLocks noChangeAspect="1" noChangeArrowheads="1"/>
          </p:cNvPicPr>
          <p:nvPr>
            <p:ph sz="half" idx="2"/>
          </p:nvPr>
        </p:nvPicPr>
        <p:blipFill>
          <a:blip r:embed="rId3" cstate="print"/>
          <a:srcRect/>
          <a:stretch>
            <a:fillRect/>
          </a:stretch>
        </p:blipFill>
        <p:spPr>
          <a:xfrm>
            <a:off x="4459288" y="1382713"/>
            <a:ext cx="4360862" cy="3917950"/>
          </a:xfrm>
          <a:noFill/>
        </p:spPr>
      </p:pic>
    </p:spTree>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9" name="Rectangle 5"/>
          <p:cNvSpPr>
            <a:spLocks noGrp="1" noChangeArrowheads="1"/>
          </p:cNvSpPr>
          <p:nvPr>
            <p:ph sz="half" idx="1"/>
          </p:nvPr>
        </p:nvSpPr>
        <p:spPr>
          <a:xfrm>
            <a:off x="250825" y="549275"/>
            <a:ext cx="4244975" cy="5546725"/>
          </a:xfrm>
        </p:spPr>
        <p:txBody>
          <a:bodyPr/>
          <a:lstStyle/>
          <a:p>
            <a:pPr marL="0" indent="274638" algn="just" eaLnBrk="1" hangingPunct="1">
              <a:lnSpc>
                <a:spcPct val="150000"/>
              </a:lnSpc>
              <a:spcAft>
                <a:spcPct val="20000"/>
              </a:spcAft>
              <a:buFont typeface="Wingdings" pitchFamily="2" charset="2"/>
              <a:buNone/>
              <a:defRPr/>
            </a:pPr>
            <a:r>
              <a:rPr lang="fr-FR" sz="2400" b="1" u="sng" smtClean="0">
                <a:latin typeface="Arial" charset="0"/>
                <a:cs typeface="Arial" charset="0"/>
              </a:rPr>
              <a:t>Détermination de la taille d'un fragment d'ADN:</a:t>
            </a:r>
          </a:p>
          <a:p>
            <a:pPr marL="0" indent="274638" algn="just" eaLnBrk="1" hangingPunct="1">
              <a:lnSpc>
                <a:spcPct val="150000"/>
              </a:lnSpc>
              <a:spcAft>
                <a:spcPct val="20000"/>
              </a:spcAft>
              <a:buFont typeface="Wingdings" pitchFamily="2" charset="2"/>
              <a:buNone/>
              <a:defRPr/>
            </a:pPr>
            <a:r>
              <a:rPr lang="fr-FR" sz="2000" b="1" smtClean="0">
                <a:latin typeface="Arial" charset="0"/>
                <a:cs typeface="Arial" charset="0"/>
              </a:rPr>
              <a:t>Gel d'électrophorèse sur agarose sur lequel on voit : </a:t>
            </a:r>
            <a:endParaRPr lang="fr-FR" sz="2000" smtClean="0">
              <a:latin typeface="Arial" charset="0"/>
              <a:cs typeface="Arial" charset="0"/>
            </a:endParaRPr>
          </a:p>
          <a:p>
            <a:pPr marL="0" indent="274638" algn="just" eaLnBrk="1" hangingPunct="1">
              <a:lnSpc>
                <a:spcPct val="150000"/>
              </a:lnSpc>
              <a:spcAft>
                <a:spcPct val="20000"/>
              </a:spcAft>
              <a:buFont typeface="Wingdings" pitchFamily="2" charset="2"/>
              <a:buChar char="Ø"/>
              <a:defRPr/>
            </a:pPr>
            <a:r>
              <a:rPr lang="fr-FR" sz="2000" b="1" smtClean="0">
                <a:latin typeface="Arial" charset="0"/>
                <a:cs typeface="Arial" charset="0"/>
              </a:rPr>
              <a:t>les marqueurs (ou échelle, "</a:t>
            </a:r>
            <a:r>
              <a:rPr lang="fr-FR" sz="2000" b="1" i="1" smtClean="0">
                <a:latin typeface="Arial" charset="0"/>
                <a:cs typeface="Arial" charset="0"/>
              </a:rPr>
              <a:t>ladder</a:t>
            </a:r>
            <a:r>
              <a:rPr lang="fr-FR" sz="2000" b="1" smtClean="0">
                <a:latin typeface="Arial" charset="0"/>
                <a:cs typeface="Arial" charset="0"/>
              </a:rPr>
              <a:t>") de longueur (en paires de base) de fragments d'ADN </a:t>
            </a:r>
            <a:endParaRPr lang="fr-FR" sz="2000" smtClean="0">
              <a:latin typeface="Arial" charset="0"/>
              <a:cs typeface="Arial" charset="0"/>
            </a:endParaRPr>
          </a:p>
          <a:p>
            <a:pPr marL="0" indent="274638" algn="just" eaLnBrk="1" hangingPunct="1">
              <a:lnSpc>
                <a:spcPct val="150000"/>
              </a:lnSpc>
              <a:spcAft>
                <a:spcPct val="20000"/>
              </a:spcAft>
              <a:buFont typeface="Wingdings" pitchFamily="2" charset="2"/>
              <a:buChar char="Ø"/>
              <a:defRPr/>
            </a:pPr>
            <a:r>
              <a:rPr lang="fr-FR" sz="2000" b="1" smtClean="0">
                <a:latin typeface="Arial" charset="0"/>
                <a:cs typeface="Arial" charset="0"/>
              </a:rPr>
              <a:t>un fragment d'ADN inconnu</a:t>
            </a:r>
            <a:endParaRPr lang="fr-FR" sz="2000" smtClean="0">
              <a:latin typeface="Arial" charset="0"/>
              <a:cs typeface="Arial" charset="0"/>
            </a:endParaRPr>
          </a:p>
          <a:p>
            <a:pPr marL="0" indent="274638" algn="r" eaLnBrk="1" hangingPunct="1">
              <a:buFont typeface="Wingdings" pitchFamily="2" charset="2"/>
              <a:buNone/>
              <a:defRPr/>
            </a:pPr>
            <a:r>
              <a:rPr lang="fr-FR" sz="2000" smtClean="0"/>
              <a:t> </a:t>
            </a:r>
          </a:p>
        </p:txBody>
      </p:sp>
      <p:sp>
        <p:nvSpPr>
          <p:cNvPr id="251913" name="Rectangle 9"/>
          <p:cNvSpPr>
            <a:spLocks noGrp="1" noChangeArrowheads="1"/>
          </p:cNvSpPr>
          <p:nvPr>
            <p:ph sz="half" idx="2"/>
          </p:nvPr>
        </p:nvSpPr>
        <p:spPr/>
        <p:txBody>
          <a:bodyPr/>
          <a:lstStyle/>
          <a:p>
            <a:pPr eaLnBrk="1" hangingPunct="1">
              <a:defRPr/>
            </a:pPr>
            <a:endParaRPr lang="en-US" smtClean="0"/>
          </a:p>
        </p:txBody>
      </p:sp>
      <p:pic>
        <p:nvPicPr>
          <p:cNvPr id="31748" name="Picture 7" descr="77GelADNbis"/>
          <p:cNvPicPr>
            <a:picLocks noChangeAspect="1" noChangeArrowheads="1"/>
          </p:cNvPicPr>
          <p:nvPr/>
        </p:nvPicPr>
        <p:blipFill>
          <a:blip r:embed="rId2" cstate="print"/>
          <a:srcRect/>
          <a:stretch>
            <a:fillRect/>
          </a:stretch>
        </p:blipFill>
        <p:spPr bwMode="auto">
          <a:xfrm>
            <a:off x="4573588" y="1052513"/>
            <a:ext cx="4319587" cy="5113337"/>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46088" y="803275"/>
            <a:ext cx="8229600" cy="5218113"/>
          </a:xfrm>
        </p:spPr>
        <p:txBody>
          <a:bodyPr/>
          <a:lstStyle/>
          <a:p>
            <a:pPr marL="0" indent="715963" algn="justLow" eaLnBrk="1" hangingPunct="1">
              <a:lnSpc>
                <a:spcPct val="150000"/>
              </a:lnSpc>
              <a:spcBef>
                <a:spcPct val="50000"/>
              </a:spcBef>
              <a:spcAft>
                <a:spcPct val="50000"/>
              </a:spcAft>
              <a:buFont typeface="Wingdings" pitchFamily="2" charset="2"/>
              <a:buNone/>
              <a:defRPr/>
            </a:pPr>
            <a:r>
              <a:rPr lang="fr-FR" sz="2400" b="1" u="sng" smtClean="0">
                <a:latin typeface="Arial" charset="0"/>
                <a:cs typeface="Arial" charset="0"/>
              </a:rPr>
              <a:t>Principe d’Electrophorèse: </a:t>
            </a:r>
          </a:p>
          <a:p>
            <a:pPr marL="0" indent="715963" algn="justLow" eaLnBrk="1" hangingPunct="1">
              <a:lnSpc>
                <a:spcPct val="150000"/>
              </a:lnSpc>
              <a:spcBef>
                <a:spcPct val="50000"/>
              </a:spcBef>
              <a:spcAft>
                <a:spcPct val="50000"/>
              </a:spcAft>
              <a:buFont typeface="Wingdings" pitchFamily="2" charset="2"/>
              <a:buNone/>
              <a:defRPr/>
            </a:pPr>
            <a:r>
              <a:rPr lang="fr-FR" sz="2000" b="1" smtClean="0">
                <a:latin typeface="Arial" charset="0"/>
                <a:cs typeface="Arial" charset="0"/>
              </a:rPr>
              <a:t>Méthode la plus fréquemment utilisée pour </a:t>
            </a:r>
            <a:r>
              <a:rPr lang="fr-FR" sz="2000" b="1" smtClean="0">
                <a:solidFill>
                  <a:schemeClr val="hlink"/>
                </a:solidFill>
                <a:latin typeface="Arial" charset="0"/>
                <a:cs typeface="Arial" charset="0"/>
              </a:rPr>
              <a:t>séparer</a:t>
            </a:r>
            <a:r>
              <a:rPr lang="fr-FR" sz="2000" b="1" smtClean="0">
                <a:latin typeface="Arial" charset="0"/>
                <a:cs typeface="Arial" charset="0"/>
              </a:rPr>
              <a:t> des molécules</a:t>
            </a:r>
            <a:r>
              <a:rPr lang="fr-FR" sz="2000" b="1" smtClean="0">
                <a:solidFill>
                  <a:schemeClr val="hlink"/>
                </a:solidFill>
                <a:latin typeface="Arial" charset="0"/>
                <a:cs typeface="Arial" charset="0"/>
              </a:rPr>
              <a:t> ionisées</a:t>
            </a:r>
            <a:r>
              <a:rPr lang="fr-FR" sz="2000" b="1" smtClean="0">
                <a:latin typeface="Arial" charset="0"/>
                <a:cs typeface="Arial" charset="0"/>
              </a:rPr>
              <a:t>: </a:t>
            </a:r>
            <a:r>
              <a:rPr lang="fr-FR" sz="2000" b="1" smtClean="0">
                <a:solidFill>
                  <a:schemeClr val="hlink"/>
                </a:solidFill>
                <a:latin typeface="Arial" charset="0"/>
                <a:cs typeface="Arial" charset="0"/>
              </a:rPr>
              <a:t>Acide aminé, Acide nucléique, protéines</a:t>
            </a:r>
            <a:r>
              <a:rPr lang="fr-FR" sz="2000" b="1" smtClean="0">
                <a:latin typeface="Arial" charset="0"/>
                <a:cs typeface="Arial" charset="0"/>
              </a:rPr>
              <a:t>. Les molécules se déplacent a une </a:t>
            </a:r>
            <a:r>
              <a:rPr lang="fr-FR" sz="2000" b="1" smtClean="0">
                <a:solidFill>
                  <a:schemeClr val="hlink"/>
                </a:solidFill>
                <a:latin typeface="Arial" charset="0"/>
                <a:cs typeface="Arial" charset="0"/>
              </a:rPr>
              <a:t>vitesse</a:t>
            </a:r>
            <a:r>
              <a:rPr lang="fr-FR" sz="2000" b="1" smtClean="0">
                <a:latin typeface="Arial" charset="0"/>
                <a:cs typeface="Arial" charset="0"/>
              </a:rPr>
              <a:t> déterminée par rapport a leur </a:t>
            </a:r>
            <a:r>
              <a:rPr lang="fr-FR" sz="2000" b="1" smtClean="0">
                <a:solidFill>
                  <a:schemeClr val="hlink"/>
                </a:solidFill>
                <a:latin typeface="Arial" charset="0"/>
                <a:cs typeface="Arial" charset="0"/>
              </a:rPr>
              <a:t>charge</a:t>
            </a:r>
            <a:r>
              <a:rPr lang="fr-FR" sz="2000" b="1" smtClean="0">
                <a:latin typeface="Arial" charset="0"/>
                <a:cs typeface="Arial" charset="0"/>
              </a:rPr>
              <a:t> sur leur </a:t>
            </a:r>
            <a:r>
              <a:rPr lang="fr-FR" sz="2000" b="1" smtClean="0">
                <a:solidFill>
                  <a:schemeClr val="hlink"/>
                </a:solidFill>
                <a:latin typeface="Arial" charset="0"/>
                <a:cs typeface="Arial" charset="0"/>
              </a:rPr>
              <a:t>masse</a:t>
            </a:r>
            <a:r>
              <a:rPr lang="fr-FR" sz="2000" b="1" smtClean="0">
                <a:latin typeface="Arial" charset="0"/>
                <a:cs typeface="Arial" charset="0"/>
              </a:rPr>
              <a:t>. </a:t>
            </a:r>
          </a:p>
          <a:p>
            <a:pPr marL="0" indent="715963" algn="just" eaLnBrk="1" hangingPunct="1">
              <a:lnSpc>
                <a:spcPct val="150000"/>
              </a:lnSpc>
              <a:spcBef>
                <a:spcPct val="50000"/>
              </a:spcBef>
              <a:spcAft>
                <a:spcPct val="50000"/>
              </a:spcAft>
              <a:buFont typeface="Wingdings" pitchFamily="2" charset="2"/>
              <a:buNone/>
              <a:defRPr/>
            </a:pPr>
            <a:r>
              <a:rPr lang="fr-FR" sz="2000" b="1" smtClean="0">
                <a:latin typeface="Arial" charset="0"/>
                <a:cs typeface="Arial" charset="0"/>
              </a:rPr>
              <a:t>Les molécules </a:t>
            </a:r>
            <a:r>
              <a:rPr lang="fr-FR" sz="2000" b="1" smtClean="0">
                <a:latin typeface="Arial" charset="0"/>
                <a:cs typeface="Arial" charset="0"/>
                <a:hlinkClick r:id="rId2" tooltip="Anion"/>
              </a:rPr>
              <a:t>anioniques</a:t>
            </a:r>
            <a:r>
              <a:rPr lang="fr-FR" sz="2000" b="1" smtClean="0">
                <a:latin typeface="Arial" charset="0"/>
                <a:cs typeface="Arial" charset="0"/>
              </a:rPr>
              <a:t> (-) migrent vers l'</a:t>
            </a:r>
            <a:r>
              <a:rPr lang="fr-FR" sz="2000" b="1" smtClean="0">
                <a:latin typeface="Arial" charset="0"/>
                <a:cs typeface="Arial" charset="0"/>
                <a:hlinkClick r:id="rId3" tooltip="Anode"/>
              </a:rPr>
              <a:t>anode</a:t>
            </a:r>
            <a:r>
              <a:rPr lang="fr-FR" sz="2000" b="1" smtClean="0">
                <a:latin typeface="Arial" charset="0"/>
                <a:cs typeface="Arial" charset="0"/>
              </a:rPr>
              <a:t> (+) et les molécules </a:t>
            </a:r>
            <a:r>
              <a:rPr lang="fr-FR" sz="2000" b="1" smtClean="0">
                <a:latin typeface="Arial" charset="0"/>
                <a:cs typeface="Arial" charset="0"/>
                <a:hlinkClick r:id="rId4" tooltip="Cation"/>
              </a:rPr>
              <a:t>cationiques</a:t>
            </a:r>
            <a:r>
              <a:rPr lang="fr-FR" sz="2000" b="1" smtClean="0">
                <a:latin typeface="Arial" charset="0"/>
                <a:cs typeface="Arial" charset="0"/>
              </a:rPr>
              <a:t> (+) se déplacent vers la </a:t>
            </a:r>
            <a:r>
              <a:rPr lang="fr-FR" sz="2000" b="1" smtClean="0">
                <a:latin typeface="Arial" charset="0"/>
                <a:cs typeface="Arial" charset="0"/>
                <a:hlinkClick r:id="rId5" tooltip="Cathode"/>
              </a:rPr>
              <a:t>cathode</a:t>
            </a:r>
            <a:r>
              <a:rPr lang="fr-FR" sz="2000" b="1" smtClean="0">
                <a:latin typeface="Arial" charset="0"/>
                <a:cs typeface="Arial" charset="0"/>
              </a:rPr>
              <a:t> (−).</a:t>
            </a:r>
          </a:p>
        </p:txBody>
      </p:sp>
    </p:spTree>
  </p:cSld>
  <p:clrMapOvr>
    <a:masterClrMapping/>
  </p:clrMapOvr>
  <p:transition>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3" name="Rectangle 7"/>
          <p:cNvSpPr>
            <a:spLocks noGrp="1" noChangeArrowheads="1"/>
          </p:cNvSpPr>
          <p:nvPr>
            <p:ph sz="half" idx="1"/>
          </p:nvPr>
        </p:nvSpPr>
        <p:spPr>
          <a:xfrm>
            <a:off x="250825" y="981075"/>
            <a:ext cx="3529013" cy="5114925"/>
          </a:xfrm>
        </p:spPr>
        <p:txBody>
          <a:bodyPr/>
          <a:lstStyle/>
          <a:p>
            <a:pPr marL="92075" indent="533400" algn="just" eaLnBrk="1" hangingPunct="1">
              <a:lnSpc>
                <a:spcPct val="150000"/>
              </a:lnSpc>
              <a:spcAft>
                <a:spcPct val="20000"/>
              </a:spcAft>
              <a:buFont typeface="Wingdings" pitchFamily="2" charset="2"/>
              <a:buNone/>
              <a:defRPr/>
            </a:pPr>
            <a:r>
              <a:rPr lang="fr-FR" sz="2400" b="1" u="sng" smtClean="0">
                <a:latin typeface="Arial" charset="0"/>
                <a:cs typeface="Arial" charset="0"/>
              </a:rPr>
              <a:t>La droite :</a:t>
            </a:r>
          </a:p>
          <a:p>
            <a:pPr marL="92075" indent="533400" algn="just" eaLnBrk="1" hangingPunct="1">
              <a:lnSpc>
                <a:spcPct val="150000"/>
              </a:lnSpc>
              <a:spcAft>
                <a:spcPct val="20000"/>
              </a:spcAft>
              <a:buFont typeface="Wingdings" pitchFamily="2" charset="2"/>
              <a:buNone/>
              <a:defRPr/>
            </a:pPr>
            <a:r>
              <a:rPr lang="fr-FR" sz="2000" b="1" smtClean="0">
                <a:latin typeface="Arial" charset="0"/>
                <a:cs typeface="Arial" charset="0"/>
              </a:rPr>
              <a:t>log (taille) = f(distance de migration) permet de déterminer la taille en paires de base d'un fragment d'ADN inconnu (figure de droite).</a:t>
            </a:r>
          </a:p>
        </p:txBody>
      </p:sp>
      <p:pic>
        <p:nvPicPr>
          <p:cNvPr id="32771" name="Picture 9" descr="3DeterminTailleADN"/>
          <p:cNvPicPr>
            <a:picLocks noChangeAspect="1" noChangeArrowheads="1"/>
          </p:cNvPicPr>
          <p:nvPr>
            <p:ph sz="half" idx="2"/>
          </p:nvPr>
        </p:nvPicPr>
        <p:blipFill>
          <a:blip r:embed="rId2" cstate="print"/>
          <a:srcRect/>
          <a:stretch>
            <a:fillRect/>
          </a:stretch>
        </p:blipFill>
        <p:spPr>
          <a:xfrm>
            <a:off x="3986213" y="461963"/>
            <a:ext cx="4906962" cy="5775325"/>
          </a:xfrm>
          <a:noFill/>
        </p:spPr>
      </p:pic>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549275"/>
            <a:ext cx="8229600" cy="5546725"/>
          </a:xfrm>
        </p:spPr>
        <p:txBody>
          <a:bodyPr/>
          <a:lstStyle/>
          <a:p>
            <a:pPr marL="6350" indent="358775" eaLnBrk="1" hangingPunct="1">
              <a:lnSpc>
                <a:spcPct val="150000"/>
              </a:lnSpc>
              <a:spcBef>
                <a:spcPct val="50000"/>
              </a:spcBef>
              <a:spcAft>
                <a:spcPct val="50000"/>
              </a:spcAft>
              <a:buFont typeface="Wingdings" pitchFamily="2" charset="2"/>
              <a:buNone/>
            </a:pPr>
            <a:r>
              <a:rPr lang="fr-FR" sz="2800" b="1" u="sng" smtClean="0">
                <a:effectLst/>
                <a:latin typeface="Arial" charset="0"/>
                <a:cs typeface="Arial" charset="0"/>
              </a:rPr>
              <a:t>Application d’Electrophorèse</a:t>
            </a:r>
            <a:r>
              <a:rPr lang="fr-FR" sz="2800" b="1" u="sng" smtClean="0">
                <a:solidFill>
                  <a:srgbClr val="FF3300"/>
                </a:solidFill>
                <a:effectLst/>
                <a:latin typeface="Arial" charset="0"/>
                <a:cs typeface="Arial" charset="0"/>
              </a:rPr>
              <a:t> </a:t>
            </a:r>
            <a:r>
              <a:rPr lang="fr-FR" sz="2000" b="1" smtClean="0">
                <a:solidFill>
                  <a:srgbClr val="FF3300"/>
                </a:solidFill>
                <a:effectLst/>
                <a:latin typeface="Arial" charset="0"/>
                <a:cs typeface="Arial" charset="0"/>
              </a:rPr>
              <a:t>:</a:t>
            </a:r>
          </a:p>
          <a:p>
            <a:pPr marL="6350" indent="358775" eaLnBrk="1" hangingPunct="1">
              <a:lnSpc>
                <a:spcPct val="150000"/>
              </a:lnSpc>
              <a:spcBef>
                <a:spcPct val="5000"/>
              </a:spcBef>
              <a:spcAft>
                <a:spcPct val="5000"/>
              </a:spcAft>
              <a:buFont typeface="Wingdings" pitchFamily="2" charset="2"/>
              <a:buChar char="Ø"/>
            </a:pPr>
            <a:r>
              <a:rPr lang="fr-FR" sz="2000" b="1" smtClean="0">
                <a:effectLst/>
                <a:latin typeface="Arial" charset="0"/>
                <a:cs typeface="Arial" charset="0"/>
              </a:rPr>
              <a:t>déterminer le nombre de sous-unités d'une protéine et de déterminer leur masse molaire respective ; </a:t>
            </a:r>
          </a:p>
          <a:p>
            <a:pPr marL="6350" indent="358775" eaLnBrk="1" hangingPunct="1">
              <a:lnSpc>
                <a:spcPct val="150000"/>
              </a:lnSpc>
              <a:spcBef>
                <a:spcPct val="5000"/>
              </a:spcBef>
              <a:spcAft>
                <a:spcPct val="5000"/>
              </a:spcAft>
              <a:buFont typeface="Wingdings" pitchFamily="2" charset="2"/>
              <a:buChar char="Ø"/>
            </a:pPr>
            <a:r>
              <a:rPr lang="fr-FR" sz="2000" b="1" smtClean="0">
                <a:effectLst/>
                <a:latin typeface="Arial" charset="0"/>
                <a:cs typeface="Arial" charset="0"/>
              </a:rPr>
              <a:t>d'évaluer le degré de purification d'une protéine ; </a:t>
            </a:r>
          </a:p>
          <a:p>
            <a:pPr marL="6350" indent="358775" eaLnBrk="1" hangingPunct="1">
              <a:lnSpc>
                <a:spcPct val="150000"/>
              </a:lnSpc>
              <a:spcBef>
                <a:spcPct val="5000"/>
              </a:spcBef>
              <a:spcAft>
                <a:spcPct val="5000"/>
              </a:spcAft>
              <a:buFont typeface="Wingdings" pitchFamily="2" charset="2"/>
              <a:buChar char="Ø"/>
            </a:pPr>
            <a:r>
              <a:rPr lang="fr-FR" sz="2000" b="1" smtClean="0">
                <a:effectLst/>
                <a:latin typeface="Arial" charset="0"/>
                <a:cs typeface="Arial" charset="0"/>
              </a:rPr>
              <a:t>de séparer des protéines pour les révéler par la technique du Western blot (réaction avec un ou des anticorps) ; </a:t>
            </a:r>
          </a:p>
          <a:p>
            <a:pPr marL="6350" indent="358775" eaLnBrk="1" hangingPunct="1">
              <a:lnSpc>
                <a:spcPct val="150000"/>
              </a:lnSpc>
              <a:spcBef>
                <a:spcPct val="5000"/>
              </a:spcBef>
              <a:spcAft>
                <a:spcPct val="5000"/>
              </a:spcAft>
              <a:buFont typeface="Wingdings" pitchFamily="2" charset="2"/>
              <a:buChar char="Ø"/>
            </a:pPr>
            <a:r>
              <a:rPr lang="fr-FR" sz="2000" b="1" smtClean="0">
                <a:effectLst/>
                <a:latin typeface="Arial" charset="0"/>
                <a:cs typeface="Arial" charset="0"/>
              </a:rPr>
              <a:t>de séquencer l'ADN et de déterminer la taille de fragments d'ADN ;</a:t>
            </a:r>
          </a:p>
          <a:p>
            <a:pPr marL="6350" indent="358775" eaLnBrk="1" hangingPunct="1">
              <a:lnSpc>
                <a:spcPct val="150000"/>
              </a:lnSpc>
              <a:spcBef>
                <a:spcPct val="5000"/>
              </a:spcBef>
              <a:spcAft>
                <a:spcPct val="5000"/>
              </a:spcAft>
              <a:buFont typeface="Wingdings" pitchFamily="2" charset="2"/>
              <a:buChar char="Ø"/>
            </a:pPr>
            <a:r>
              <a:rPr lang="fr-FR" sz="2000" b="1" smtClean="0">
                <a:effectLst/>
                <a:latin typeface="Arial" charset="0"/>
                <a:cs typeface="Arial" charset="0"/>
              </a:rPr>
              <a:t>de séparer des acides nucléiques pour les analyser par la technique du </a:t>
            </a:r>
            <a:r>
              <a:rPr lang="fr-FR" sz="2000" b="1" smtClean="0">
                <a:solidFill>
                  <a:schemeClr val="hlink"/>
                </a:solidFill>
                <a:effectLst/>
                <a:latin typeface="Arial" charset="0"/>
                <a:cs typeface="Arial" charset="0"/>
              </a:rPr>
              <a:t>Northen blot</a:t>
            </a:r>
            <a:r>
              <a:rPr lang="fr-FR" sz="2000" b="1" smtClean="0">
                <a:effectLst/>
                <a:latin typeface="Arial" charset="0"/>
                <a:cs typeface="Arial" charset="0"/>
              </a:rPr>
              <a:t> (ARN) ou du </a:t>
            </a:r>
            <a:r>
              <a:rPr lang="fr-FR" sz="2000" b="1" smtClean="0">
                <a:effectLst/>
                <a:latin typeface="Arial" charset="0"/>
                <a:cs typeface="Arial" charset="0"/>
                <a:hlinkClick r:id="rId2"/>
              </a:rPr>
              <a:t>Southern blot</a:t>
            </a:r>
            <a:r>
              <a:rPr lang="fr-FR" sz="2000" b="1" smtClean="0">
                <a:effectLst/>
                <a:latin typeface="Arial" charset="0"/>
                <a:cs typeface="Arial" charset="0"/>
              </a:rPr>
              <a:t> (ADN).</a:t>
            </a:r>
          </a:p>
          <a:p>
            <a:pPr marL="6350" indent="358775" eaLnBrk="1" hangingPunct="1">
              <a:lnSpc>
                <a:spcPct val="150000"/>
              </a:lnSpc>
              <a:spcBef>
                <a:spcPct val="50000"/>
              </a:spcBef>
              <a:spcAft>
                <a:spcPct val="50000"/>
              </a:spcAft>
              <a:buFont typeface="Wingdings" pitchFamily="2" charset="2"/>
              <a:buNone/>
            </a:pPr>
            <a:endParaRPr lang="fr-FR" sz="2000" b="1" smtClean="0">
              <a:effectLst/>
              <a:latin typeface="Arial" charset="0"/>
              <a:cs typeface="Arial" charset="0"/>
            </a:endParaRP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6" name="Rectangle 4"/>
          <p:cNvSpPr>
            <a:spLocks noGrp="1" noChangeArrowheads="1"/>
          </p:cNvSpPr>
          <p:nvPr>
            <p:ph/>
          </p:nvPr>
        </p:nvSpPr>
        <p:spPr/>
        <p:txBody>
          <a:bodyPr/>
          <a:lstStyle/>
          <a:p>
            <a:pPr marL="6350" indent="434975" algn="just" eaLnBrk="1" hangingPunct="1">
              <a:lnSpc>
                <a:spcPct val="150000"/>
              </a:lnSpc>
              <a:spcBef>
                <a:spcPct val="50000"/>
              </a:spcBef>
              <a:spcAft>
                <a:spcPct val="50000"/>
              </a:spcAft>
              <a:buFont typeface="Wingdings" pitchFamily="2" charset="2"/>
              <a:buNone/>
              <a:defRPr/>
            </a:pPr>
            <a:r>
              <a:rPr lang="fr-FR" sz="2400" b="1" u="sng" smtClean="0">
                <a:latin typeface="Arial" charset="0"/>
                <a:cs typeface="Arial" charset="0"/>
              </a:rPr>
              <a:t>Différentes types d’Electophorèse</a:t>
            </a:r>
            <a:r>
              <a:rPr lang="fr-FR" sz="2400" b="1" u="sng" smtClean="0">
                <a:solidFill>
                  <a:srgbClr val="FF3300"/>
                </a:solidFill>
                <a:latin typeface="Arial" charset="0"/>
                <a:cs typeface="Arial" charset="0"/>
              </a:rPr>
              <a:t> : </a:t>
            </a:r>
          </a:p>
          <a:p>
            <a:pPr marL="6350" indent="434975" algn="just" eaLnBrk="1" hangingPunct="1">
              <a:lnSpc>
                <a:spcPct val="150000"/>
              </a:lnSpc>
              <a:spcBef>
                <a:spcPct val="5000"/>
              </a:spcBef>
              <a:spcAft>
                <a:spcPct val="5000"/>
              </a:spcAft>
              <a:buFont typeface="Wingdings" pitchFamily="2" charset="2"/>
              <a:buNone/>
              <a:defRPr/>
            </a:pPr>
            <a:r>
              <a:rPr lang="fr-FR" sz="2000" b="1" smtClean="0">
                <a:latin typeface="Arial" charset="0"/>
                <a:cs typeface="Arial" charset="0"/>
              </a:rPr>
              <a:t>nommées en fonction du type de support :</a:t>
            </a:r>
          </a:p>
          <a:p>
            <a:pPr marL="6350" indent="434975" algn="just" eaLnBrk="1" hangingPunct="1">
              <a:lnSpc>
                <a:spcPct val="150000"/>
              </a:lnSpc>
              <a:spcBef>
                <a:spcPct val="50000"/>
              </a:spcBef>
              <a:spcAft>
                <a:spcPct val="50000"/>
              </a:spcAft>
              <a:buFont typeface="Wingdings" pitchFamily="2" charset="2"/>
              <a:buChar char="Ø"/>
              <a:defRPr/>
            </a:pPr>
            <a:r>
              <a:rPr lang="fr-FR" sz="2000" b="1" u="sng" smtClean="0">
                <a:latin typeface="Arial" charset="0"/>
                <a:cs typeface="Arial" charset="0"/>
              </a:rPr>
              <a:t>a. Electrophorèse sur papier ou acétate de cellulose:</a:t>
            </a:r>
            <a:r>
              <a:rPr lang="fr-FR" sz="2000" b="1" smtClean="0">
                <a:latin typeface="Arial" charset="0"/>
                <a:cs typeface="Arial" charset="0"/>
              </a:rPr>
              <a:t> </a:t>
            </a:r>
          </a:p>
          <a:p>
            <a:pPr marL="6350" indent="434975" algn="just" eaLnBrk="1" hangingPunct="1">
              <a:lnSpc>
                <a:spcPct val="150000"/>
              </a:lnSpc>
              <a:spcBef>
                <a:spcPct val="5000"/>
              </a:spcBef>
              <a:spcAft>
                <a:spcPct val="50000"/>
              </a:spcAft>
              <a:buFont typeface="Wingdings" pitchFamily="2" charset="2"/>
              <a:buNone/>
              <a:defRPr/>
            </a:pPr>
            <a:r>
              <a:rPr lang="fr-FR" sz="2000" b="1" smtClean="0">
                <a:latin typeface="Arial" charset="0"/>
                <a:cs typeface="Arial" charset="0"/>
              </a:rPr>
              <a:t>Pour les </a:t>
            </a:r>
            <a:r>
              <a:rPr lang="fr-FR" sz="2000" b="1" smtClean="0">
                <a:solidFill>
                  <a:schemeClr val="hlink"/>
                </a:solidFill>
                <a:latin typeface="Arial" charset="0"/>
                <a:cs typeface="Arial" charset="0"/>
              </a:rPr>
              <a:t>petites molécules</a:t>
            </a:r>
            <a:r>
              <a:rPr lang="fr-FR" sz="2000" b="1" smtClean="0">
                <a:latin typeface="Arial" charset="0"/>
                <a:cs typeface="Arial" charset="0"/>
              </a:rPr>
              <a:t> qui migrent a une </a:t>
            </a:r>
            <a:r>
              <a:rPr lang="fr-FR" sz="2000" b="1" smtClean="0">
                <a:solidFill>
                  <a:schemeClr val="hlink"/>
                </a:solidFill>
                <a:latin typeface="Arial" charset="0"/>
                <a:cs typeface="Arial" charset="0"/>
              </a:rPr>
              <a:t>vitesse</a:t>
            </a:r>
            <a:r>
              <a:rPr lang="fr-FR" sz="2000" b="1" smtClean="0">
                <a:latin typeface="Arial" charset="0"/>
                <a:cs typeface="Arial" charset="0"/>
              </a:rPr>
              <a:t> </a:t>
            </a:r>
            <a:r>
              <a:rPr lang="fr-FR" sz="2000" b="1" smtClean="0">
                <a:solidFill>
                  <a:schemeClr val="hlink"/>
                </a:solidFill>
                <a:latin typeface="Arial" charset="0"/>
                <a:cs typeface="Arial" charset="0"/>
              </a:rPr>
              <a:t>proportionnelle</a:t>
            </a:r>
            <a:r>
              <a:rPr lang="fr-FR" sz="2000" b="1" smtClean="0">
                <a:latin typeface="Arial" charset="0"/>
                <a:cs typeface="Arial" charset="0"/>
              </a:rPr>
              <a:t> à leur </a:t>
            </a:r>
            <a:r>
              <a:rPr lang="fr-FR" sz="2000" b="1" smtClean="0">
                <a:solidFill>
                  <a:schemeClr val="hlink"/>
                </a:solidFill>
                <a:latin typeface="Arial" charset="0"/>
                <a:cs typeface="Arial" charset="0"/>
              </a:rPr>
              <a:t>charge</a:t>
            </a:r>
            <a:r>
              <a:rPr lang="fr-FR" sz="2000" b="1" smtClean="0">
                <a:latin typeface="Arial" charset="0"/>
                <a:cs typeface="Arial" charset="0"/>
              </a:rPr>
              <a:t> sur le </a:t>
            </a:r>
            <a:r>
              <a:rPr lang="fr-FR" sz="2000" b="1" smtClean="0">
                <a:solidFill>
                  <a:schemeClr val="hlink"/>
                </a:solidFill>
                <a:latin typeface="Arial" charset="0"/>
                <a:cs typeface="Arial" charset="0"/>
              </a:rPr>
              <a:t>support</a:t>
            </a:r>
            <a:r>
              <a:rPr lang="fr-FR" sz="2000" b="1" smtClean="0">
                <a:latin typeface="Arial" charset="0"/>
                <a:cs typeface="Arial" charset="0"/>
              </a:rPr>
              <a:t> (</a:t>
            </a:r>
            <a:r>
              <a:rPr lang="fr-FR" sz="2000" b="1" smtClean="0">
                <a:solidFill>
                  <a:schemeClr val="hlink"/>
                </a:solidFill>
                <a:latin typeface="Arial" charset="0"/>
                <a:cs typeface="Arial" charset="0"/>
              </a:rPr>
              <a:t>hémoglobine</a:t>
            </a:r>
            <a:r>
              <a:rPr lang="fr-FR" sz="2000" b="1" smtClean="0">
                <a:latin typeface="Arial" charset="0"/>
                <a:cs typeface="Arial" charset="0"/>
              </a:rPr>
              <a:t>). </a:t>
            </a:r>
          </a:p>
          <a:p>
            <a:pPr marL="6350" indent="434975" algn="just" eaLnBrk="1" hangingPunct="1">
              <a:lnSpc>
                <a:spcPct val="150000"/>
              </a:lnSpc>
              <a:spcBef>
                <a:spcPct val="5000"/>
              </a:spcBef>
              <a:spcAft>
                <a:spcPct val="50000"/>
              </a:spcAft>
              <a:buFont typeface="Wingdings" pitchFamily="2" charset="2"/>
              <a:buChar char="Ø"/>
              <a:defRPr/>
            </a:pPr>
            <a:r>
              <a:rPr lang="fr-FR" sz="2000" b="1" u="sng" smtClean="0">
                <a:latin typeface="Arial" charset="0"/>
                <a:cs typeface="Arial" charset="0"/>
              </a:rPr>
              <a:t>b. Electrophorèse sur gel:</a:t>
            </a:r>
            <a:r>
              <a:rPr lang="fr-FR" sz="2000" b="1" smtClean="0">
                <a:latin typeface="Arial" charset="0"/>
                <a:cs typeface="Arial" charset="0"/>
              </a:rPr>
              <a:t> </a:t>
            </a:r>
          </a:p>
          <a:p>
            <a:pPr marL="6350" indent="434975" algn="just" eaLnBrk="1" hangingPunct="1">
              <a:lnSpc>
                <a:spcPct val="150000"/>
              </a:lnSpc>
              <a:spcBef>
                <a:spcPct val="5000"/>
              </a:spcBef>
              <a:spcAft>
                <a:spcPct val="50000"/>
              </a:spcAft>
              <a:buFont typeface="Wingdings" pitchFamily="2" charset="2"/>
              <a:buNone/>
              <a:defRPr/>
            </a:pPr>
            <a:r>
              <a:rPr lang="fr-FR" sz="2000" b="1" smtClean="0">
                <a:latin typeface="Arial" charset="0"/>
                <a:cs typeface="Arial" charset="0"/>
              </a:rPr>
              <a:t>Permet de conjuguer la </a:t>
            </a:r>
            <a:r>
              <a:rPr lang="fr-FR" sz="2000" b="1" smtClean="0">
                <a:solidFill>
                  <a:schemeClr val="hlink"/>
                </a:solidFill>
                <a:latin typeface="Arial" charset="0"/>
                <a:cs typeface="Arial" charset="0"/>
              </a:rPr>
              <a:t>mobilité électrophorétique</a:t>
            </a:r>
            <a:r>
              <a:rPr lang="fr-FR" sz="2000" b="1" smtClean="0">
                <a:latin typeface="Arial" charset="0"/>
                <a:cs typeface="Arial" charset="0"/>
              </a:rPr>
              <a:t> à un effet de </a:t>
            </a:r>
            <a:r>
              <a:rPr lang="fr-FR" sz="2000" b="1" smtClean="0">
                <a:solidFill>
                  <a:schemeClr val="hlink"/>
                </a:solidFill>
                <a:latin typeface="Arial" charset="0"/>
                <a:cs typeface="Arial" charset="0"/>
              </a:rPr>
              <a:t>filtration sur gel</a:t>
            </a:r>
            <a:r>
              <a:rPr lang="fr-FR" sz="2000" b="1" smtClean="0">
                <a:latin typeface="Arial" charset="0"/>
                <a:cs typeface="Arial" charset="0"/>
              </a:rPr>
              <a:t>, la </a:t>
            </a:r>
            <a:r>
              <a:rPr lang="fr-FR" sz="2000" b="1" smtClean="0">
                <a:solidFill>
                  <a:schemeClr val="hlink"/>
                </a:solidFill>
                <a:latin typeface="Arial" charset="0"/>
                <a:cs typeface="Arial" charset="0"/>
              </a:rPr>
              <a:t>taille des pores</a:t>
            </a:r>
            <a:r>
              <a:rPr lang="fr-FR" sz="2000" b="1" smtClean="0">
                <a:latin typeface="Arial" charset="0"/>
                <a:cs typeface="Arial" charset="0"/>
              </a:rPr>
              <a:t> limitant la </a:t>
            </a:r>
            <a:r>
              <a:rPr lang="fr-FR" sz="2000" b="1" smtClean="0">
                <a:solidFill>
                  <a:schemeClr val="hlink"/>
                </a:solidFill>
                <a:latin typeface="Arial" charset="0"/>
                <a:cs typeface="Arial" charset="0"/>
              </a:rPr>
              <a:t>vitesse</a:t>
            </a:r>
            <a:r>
              <a:rPr lang="fr-FR" sz="2000" b="1" smtClean="0">
                <a:latin typeface="Arial" charset="0"/>
                <a:cs typeface="Arial" charset="0"/>
              </a:rPr>
              <a:t> de </a:t>
            </a:r>
            <a:r>
              <a:rPr lang="fr-FR" sz="2000" b="1" smtClean="0">
                <a:solidFill>
                  <a:schemeClr val="hlink"/>
                </a:solidFill>
                <a:latin typeface="Arial" charset="0"/>
                <a:cs typeface="Arial" charset="0"/>
              </a:rPr>
              <a:t>migration</a:t>
            </a:r>
            <a:r>
              <a:rPr lang="fr-FR" sz="2000" b="1" smtClean="0">
                <a:latin typeface="Arial" charset="0"/>
                <a:cs typeface="Arial" charset="0"/>
              </a:rPr>
              <a:t>. On utilise généralement des </a:t>
            </a:r>
            <a:r>
              <a:rPr lang="fr-FR" sz="2000" b="1" smtClean="0">
                <a:solidFill>
                  <a:schemeClr val="hlink"/>
                </a:solidFill>
                <a:latin typeface="Arial" charset="0"/>
                <a:cs typeface="Arial" charset="0"/>
              </a:rPr>
              <a:t>gels d'agarose</a:t>
            </a:r>
            <a:r>
              <a:rPr lang="fr-FR" sz="2000" b="1" smtClean="0">
                <a:latin typeface="Arial" charset="0"/>
                <a:cs typeface="Arial" charset="0"/>
              </a:rPr>
              <a:t> ou de </a:t>
            </a:r>
            <a:r>
              <a:rPr lang="fr-FR" sz="2000" b="1" smtClean="0">
                <a:solidFill>
                  <a:schemeClr val="hlink"/>
                </a:solidFill>
                <a:latin typeface="Arial" charset="0"/>
                <a:cs typeface="Arial" charset="0"/>
              </a:rPr>
              <a:t>polyacrilamide</a:t>
            </a:r>
            <a:r>
              <a:rPr lang="fr-FR" sz="2000" b="1" smtClean="0">
                <a:latin typeface="Arial" charset="0"/>
                <a:cs typeface="Arial" charset="0"/>
              </a:rPr>
              <a:t> qui se solidifient. </a:t>
            </a:r>
            <a:endParaRPr lang="fr-FR" smtClean="0"/>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4" name="Rectangle 4"/>
          <p:cNvSpPr>
            <a:spLocks noGrp="1" noChangeArrowheads="1"/>
          </p:cNvSpPr>
          <p:nvPr>
            <p:ph/>
          </p:nvPr>
        </p:nvSpPr>
        <p:spPr>
          <a:xfrm>
            <a:off x="457200" y="274638"/>
            <a:ext cx="8229600" cy="6178550"/>
          </a:xfrm>
        </p:spPr>
        <p:txBody>
          <a:bodyPr/>
          <a:lstStyle/>
          <a:p>
            <a:pPr marL="6350" indent="358775" algn="just" eaLnBrk="1" hangingPunct="1">
              <a:lnSpc>
                <a:spcPct val="150000"/>
              </a:lnSpc>
              <a:spcBef>
                <a:spcPct val="50000"/>
              </a:spcBef>
              <a:spcAft>
                <a:spcPct val="50000"/>
              </a:spcAft>
              <a:buFont typeface="Wingdings" pitchFamily="2" charset="2"/>
              <a:buChar char="Ø"/>
              <a:defRPr/>
            </a:pPr>
            <a:r>
              <a:rPr lang="fr-FR" sz="2400" b="1" u="sng" smtClean="0">
                <a:solidFill>
                  <a:srgbClr val="FF3300"/>
                </a:solidFill>
                <a:latin typeface="Arial" charset="0"/>
                <a:cs typeface="Arial" charset="0"/>
              </a:rPr>
              <a:t>c</a:t>
            </a:r>
            <a:r>
              <a:rPr lang="fr-FR" sz="2400" b="1" u="sng" smtClean="0">
                <a:latin typeface="Arial" charset="0"/>
                <a:cs typeface="Arial" charset="0"/>
              </a:rPr>
              <a:t>. Electrophorèse unidimensionnelle ou SDS-PAGE</a:t>
            </a:r>
            <a:r>
              <a:rPr lang="fr-FR" sz="2400" b="1" u="sng" smtClean="0">
                <a:solidFill>
                  <a:srgbClr val="FF3300"/>
                </a:solidFill>
                <a:latin typeface="Arial" charset="0"/>
                <a:cs typeface="Arial" charset="0"/>
              </a:rPr>
              <a:t>:</a:t>
            </a:r>
            <a:r>
              <a:rPr lang="fr-FR" sz="2400" b="1" smtClean="0">
                <a:solidFill>
                  <a:srgbClr val="FF3300"/>
                </a:solidFill>
                <a:latin typeface="Arial" charset="0"/>
                <a:cs typeface="Arial" charset="0"/>
              </a:rPr>
              <a:t> </a:t>
            </a:r>
          </a:p>
          <a:p>
            <a:pPr marL="6350" indent="358775" algn="just" eaLnBrk="1" hangingPunct="1">
              <a:lnSpc>
                <a:spcPct val="150000"/>
              </a:lnSpc>
              <a:spcBef>
                <a:spcPct val="5000"/>
              </a:spcBef>
              <a:spcAft>
                <a:spcPct val="50000"/>
              </a:spcAft>
              <a:buFont typeface="Wingdings" pitchFamily="2" charset="2"/>
              <a:buNone/>
              <a:defRPr/>
            </a:pPr>
            <a:r>
              <a:rPr lang="fr-FR" sz="2400" b="1" smtClean="0">
                <a:latin typeface="Arial" charset="0"/>
                <a:cs typeface="Arial" charset="0"/>
              </a:rPr>
              <a:t>C’est la séparation des protéines en fonction de leurs poids moléculaire. les </a:t>
            </a:r>
            <a:r>
              <a:rPr lang="fr-FR" sz="2400" b="1" smtClean="0">
                <a:solidFill>
                  <a:schemeClr val="hlink"/>
                </a:solidFill>
                <a:latin typeface="Arial" charset="0"/>
                <a:cs typeface="Arial" charset="0"/>
              </a:rPr>
              <a:t>protéines</a:t>
            </a:r>
            <a:r>
              <a:rPr lang="fr-FR" sz="2400" b="1" smtClean="0">
                <a:latin typeface="Arial" charset="0"/>
                <a:cs typeface="Arial" charset="0"/>
              </a:rPr>
              <a:t> déposées dans un puit du gel au </a:t>
            </a:r>
            <a:r>
              <a:rPr lang="fr-FR" sz="2400" b="1" smtClean="0">
                <a:solidFill>
                  <a:schemeClr val="hlink"/>
                </a:solidFill>
                <a:latin typeface="Arial" charset="0"/>
                <a:cs typeface="Arial" charset="0"/>
              </a:rPr>
              <a:t>pôle négatif</a:t>
            </a:r>
            <a:r>
              <a:rPr lang="fr-FR" sz="2400" b="1" smtClean="0">
                <a:latin typeface="Arial" charset="0"/>
                <a:cs typeface="Arial" charset="0"/>
              </a:rPr>
              <a:t> migrent vers le </a:t>
            </a:r>
            <a:r>
              <a:rPr lang="fr-FR" sz="2400" b="1" smtClean="0">
                <a:solidFill>
                  <a:schemeClr val="hlink"/>
                </a:solidFill>
                <a:latin typeface="Arial" charset="0"/>
                <a:cs typeface="Arial" charset="0"/>
              </a:rPr>
              <a:t>pôle positif</a:t>
            </a:r>
            <a:r>
              <a:rPr lang="fr-FR" sz="2400" b="1" smtClean="0">
                <a:latin typeface="Arial" charset="0"/>
                <a:cs typeface="Arial" charset="0"/>
              </a:rPr>
              <a:t> d'autant plus </a:t>
            </a:r>
            <a:r>
              <a:rPr lang="fr-FR" sz="2400" b="1" smtClean="0">
                <a:solidFill>
                  <a:schemeClr val="hlink"/>
                </a:solidFill>
                <a:latin typeface="Arial" charset="0"/>
                <a:cs typeface="Arial" charset="0"/>
              </a:rPr>
              <a:t>rapidement qu'elles sont petites. </a:t>
            </a:r>
          </a:p>
          <a:p>
            <a:pPr marL="1512888" lvl="2" algn="just" eaLnBrk="1" hangingPunct="1">
              <a:lnSpc>
                <a:spcPct val="150000"/>
              </a:lnSpc>
              <a:spcBef>
                <a:spcPct val="5000"/>
              </a:spcBef>
              <a:spcAft>
                <a:spcPct val="50000"/>
              </a:spcAft>
              <a:buFont typeface="Wingdings" pitchFamily="2" charset="2"/>
              <a:buChar char="Ø"/>
              <a:defRPr/>
            </a:pPr>
            <a:r>
              <a:rPr lang="fr-FR" b="1" u="sng" smtClean="0">
                <a:latin typeface="Arial" charset="0"/>
                <a:cs typeface="Arial" charset="0"/>
              </a:rPr>
              <a:t>d. Electrophorèse unidimensionnelle: Iso-Electro-Focalisation:</a:t>
            </a:r>
            <a:r>
              <a:rPr lang="fr-FR" b="1" smtClean="0">
                <a:latin typeface="Arial" charset="0"/>
                <a:cs typeface="Arial" charset="0"/>
              </a:rPr>
              <a:t> </a:t>
            </a:r>
          </a:p>
          <a:p>
            <a:pPr marL="6350" indent="358775" algn="just" eaLnBrk="1" hangingPunct="1">
              <a:lnSpc>
                <a:spcPct val="150000"/>
              </a:lnSpc>
              <a:spcBef>
                <a:spcPct val="5000"/>
              </a:spcBef>
              <a:spcAft>
                <a:spcPct val="50000"/>
              </a:spcAft>
              <a:buFont typeface="Wingdings" pitchFamily="2" charset="2"/>
              <a:buNone/>
              <a:defRPr/>
            </a:pPr>
            <a:r>
              <a:rPr lang="fr-FR" sz="2400" b="1" smtClean="0">
                <a:latin typeface="Arial" charset="0"/>
                <a:cs typeface="Arial" charset="0"/>
              </a:rPr>
              <a:t>C’est la séparation des protéines en fonction de leurs charge Une </a:t>
            </a:r>
            <a:r>
              <a:rPr lang="fr-FR" sz="2400" b="1" smtClean="0">
                <a:solidFill>
                  <a:schemeClr val="hlink"/>
                </a:solidFill>
                <a:latin typeface="Arial" charset="0"/>
                <a:cs typeface="Arial" charset="0"/>
              </a:rPr>
              <a:t>protéines</a:t>
            </a:r>
            <a:r>
              <a:rPr lang="fr-FR" sz="2400" b="1" smtClean="0">
                <a:latin typeface="Arial" charset="0"/>
                <a:cs typeface="Arial" charset="0"/>
              </a:rPr>
              <a:t> </a:t>
            </a:r>
            <a:r>
              <a:rPr lang="fr-FR" sz="2400" b="1" smtClean="0">
                <a:solidFill>
                  <a:schemeClr val="hlink"/>
                </a:solidFill>
                <a:latin typeface="Arial" charset="0"/>
                <a:cs typeface="Arial" charset="0"/>
              </a:rPr>
              <a:t>non dénaturée</a:t>
            </a:r>
            <a:r>
              <a:rPr lang="fr-FR" sz="2400" b="1" smtClean="0">
                <a:latin typeface="Arial" charset="0"/>
                <a:cs typeface="Arial" charset="0"/>
              </a:rPr>
              <a:t> par le </a:t>
            </a:r>
            <a:r>
              <a:rPr lang="fr-FR" sz="2400" b="1" smtClean="0">
                <a:solidFill>
                  <a:schemeClr val="hlink"/>
                </a:solidFill>
                <a:latin typeface="Arial" charset="0"/>
                <a:cs typeface="Arial" charset="0"/>
              </a:rPr>
              <a:t>SDS </a:t>
            </a:r>
            <a:r>
              <a:rPr lang="fr-FR" sz="2400" b="1" smtClean="0">
                <a:latin typeface="Arial" charset="0"/>
                <a:cs typeface="Arial" charset="0"/>
              </a:rPr>
              <a:t>possède une </a:t>
            </a:r>
            <a:r>
              <a:rPr lang="fr-FR" sz="2400" b="1" smtClean="0">
                <a:solidFill>
                  <a:schemeClr val="hlink"/>
                </a:solidFill>
                <a:latin typeface="Arial" charset="0"/>
                <a:cs typeface="Arial" charset="0"/>
              </a:rPr>
              <a:t>charge</a:t>
            </a:r>
            <a:r>
              <a:rPr lang="fr-FR" sz="2400" b="1" smtClean="0">
                <a:latin typeface="Arial" charset="0"/>
                <a:cs typeface="Arial" charset="0"/>
              </a:rPr>
              <a:t> </a:t>
            </a:r>
            <a:r>
              <a:rPr lang="fr-FR" sz="2400" b="1" smtClean="0">
                <a:solidFill>
                  <a:schemeClr val="hlink"/>
                </a:solidFill>
                <a:latin typeface="Arial" charset="0"/>
                <a:cs typeface="Arial" charset="0"/>
              </a:rPr>
              <a:t>globale</a:t>
            </a:r>
            <a:r>
              <a:rPr lang="fr-FR" sz="2400" b="1" smtClean="0">
                <a:latin typeface="Arial" charset="0"/>
                <a:cs typeface="Arial" charset="0"/>
              </a:rPr>
              <a:t> qui </a:t>
            </a:r>
            <a:r>
              <a:rPr lang="fr-FR" sz="2400" b="1" smtClean="0">
                <a:solidFill>
                  <a:schemeClr val="hlink"/>
                </a:solidFill>
                <a:latin typeface="Arial" charset="0"/>
                <a:cs typeface="Arial" charset="0"/>
              </a:rPr>
              <a:t>varie </a:t>
            </a:r>
            <a:r>
              <a:rPr lang="fr-FR" sz="2400" b="1" smtClean="0">
                <a:latin typeface="Arial" charset="0"/>
                <a:cs typeface="Arial" charset="0"/>
              </a:rPr>
              <a:t>suivant le </a:t>
            </a:r>
            <a:r>
              <a:rPr lang="fr-FR" sz="2400" b="1" smtClean="0">
                <a:solidFill>
                  <a:schemeClr val="hlink"/>
                </a:solidFill>
                <a:latin typeface="Arial" charset="0"/>
                <a:cs typeface="Arial" charset="0"/>
              </a:rPr>
              <a:t>pH</a:t>
            </a:r>
            <a:r>
              <a:rPr lang="fr-FR" sz="2400" b="1" smtClean="0">
                <a:latin typeface="Arial" charset="0"/>
                <a:cs typeface="Arial" charset="0"/>
              </a:rPr>
              <a:t>. </a:t>
            </a:r>
            <a:endParaRPr lang="fr-FR" sz="2400" smtClean="0"/>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2" name="Rectangle 4"/>
          <p:cNvSpPr>
            <a:spLocks noGrp="1" noChangeArrowheads="1"/>
          </p:cNvSpPr>
          <p:nvPr>
            <p:ph/>
          </p:nvPr>
        </p:nvSpPr>
        <p:spPr>
          <a:xfrm>
            <a:off x="457200" y="620713"/>
            <a:ext cx="8229600" cy="5475287"/>
          </a:xfrm>
        </p:spPr>
        <p:txBody>
          <a:bodyPr/>
          <a:lstStyle/>
          <a:p>
            <a:pPr marL="0" indent="533400" algn="just" eaLnBrk="1" hangingPunct="1">
              <a:lnSpc>
                <a:spcPct val="150000"/>
              </a:lnSpc>
              <a:spcBef>
                <a:spcPct val="5000"/>
              </a:spcBef>
              <a:spcAft>
                <a:spcPct val="50000"/>
              </a:spcAft>
              <a:buFont typeface="Wingdings" pitchFamily="2" charset="2"/>
              <a:buChar char="Ø"/>
              <a:defRPr/>
            </a:pPr>
            <a:r>
              <a:rPr lang="fr-FR" sz="2400" b="1" u="sng" smtClean="0">
                <a:latin typeface="Arial" charset="0"/>
                <a:cs typeface="Arial" charset="0"/>
              </a:rPr>
              <a:t>e. Electrophorèse bi-dimentionnelle (2D-PAGE):</a:t>
            </a:r>
          </a:p>
          <a:p>
            <a:pPr marL="0" indent="533400" algn="just" eaLnBrk="1" hangingPunct="1">
              <a:lnSpc>
                <a:spcPct val="150000"/>
              </a:lnSpc>
              <a:spcBef>
                <a:spcPct val="5000"/>
              </a:spcBef>
              <a:spcAft>
                <a:spcPct val="50000"/>
              </a:spcAft>
              <a:buFont typeface="Wingdings" pitchFamily="2" charset="2"/>
              <a:buNone/>
              <a:defRPr/>
            </a:pPr>
            <a:r>
              <a:rPr lang="fr-FR" sz="2400" b="1" smtClean="0">
                <a:latin typeface="Arial" charset="0"/>
                <a:cs typeface="Arial" charset="0"/>
              </a:rPr>
              <a:t>C’est la séparation des protéines en fonction de leurs poids moléculaires et leurs charge .</a:t>
            </a:r>
          </a:p>
          <a:p>
            <a:pPr marL="0" indent="533400" algn="just" eaLnBrk="1" hangingPunct="1">
              <a:lnSpc>
                <a:spcPct val="150000"/>
              </a:lnSpc>
              <a:spcBef>
                <a:spcPct val="5000"/>
              </a:spcBef>
              <a:spcAft>
                <a:spcPct val="50000"/>
              </a:spcAft>
              <a:buFont typeface="Wingdings" pitchFamily="2" charset="2"/>
              <a:buNone/>
              <a:defRPr/>
            </a:pPr>
            <a:r>
              <a:rPr lang="fr-FR" sz="2400" b="1" smtClean="0">
                <a:latin typeface="Arial" charset="0"/>
                <a:cs typeface="Arial" charset="0"/>
              </a:rPr>
              <a:t>Les </a:t>
            </a:r>
            <a:r>
              <a:rPr lang="fr-FR" sz="2400" b="1" smtClean="0">
                <a:solidFill>
                  <a:schemeClr val="hlink"/>
                </a:solidFill>
                <a:latin typeface="Arial" charset="0"/>
                <a:cs typeface="Arial" charset="0"/>
              </a:rPr>
              <a:t>protéines </a:t>
            </a:r>
            <a:r>
              <a:rPr lang="fr-FR" sz="2400" b="1" smtClean="0">
                <a:latin typeface="Arial" charset="0"/>
                <a:cs typeface="Arial" charset="0"/>
              </a:rPr>
              <a:t>sont </a:t>
            </a:r>
            <a:r>
              <a:rPr lang="fr-FR" sz="2400" b="1" smtClean="0">
                <a:solidFill>
                  <a:schemeClr val="hlink"/>
                </a:solidFill>
                <a:latin typeface="Arial" charset="0"/>
                <a:cs typeface="Arial" charset="0"/>
              </a:rPr>
              <a:t>séparées par une électrophorèse IEF</a:t>
            </a:r>
            <a:r>
              <a:rPr lang="fr-FR" sz="2400" b="1" smtClean="0">
                <a:latin typeface="Arial" charset="0"/>
                <a:cs typeface="Arial" charset="0"/>
              </a:rPr>
              <a:t> puis en </a:t>
            </a:r>
            <a:r>
              <a:rPr lang="fr-FR" sz="2400" b="1" smtClean="0">
                <a:solidFill>
                  <a:schemeClr val="hlink"/>
                </a:solidFill>
                <a:latin typeface="Arial" charset="0"/>
                <a:cs typeface="Arial" charset="0"/>
              </a:rPr>
              <a:t>SDS-PAGE</a:t>
            </a:r>
            <a:r>
              <a:rPr lang="fr-FR" sz="2400" b="1" smtClean="0">
                <a:latin typeface="Arial" charset="0"/>
                <a:cs typeface="Arial" charset="0"/>
              </a:rPr>
              <a:t>. </a:t>
            </a:r>
          </a:p>
          <a:p>
            <a:pPr marL="0" indent="533400" eaLnBrk="1" hangingPunct="1">
              <a:buFont typeface="Wingdings" pitchFamily="2" charset="2"/>
              <a:buNone/>
              <a:defRPr/>
            </a:pPr>
            <a:endParaRPr lang="fr-FR" sz="2400" smtClean="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95288" y="981075"/>
            <a:ext cx="8229600" cy="5111750"/>
          </a:xfrm>
        </p:spPr>
        <p:txBody>
          <a:bodyPr/>
          <a:lstStyle/>
          <a:p>
            <a:pPr marL="0" indent="625475" eaLnBrk="1" hangingPunct="1">
              <a:spcBef>
                <a:spcPct val="5000"/>
              </a:spcBef>
              <a:spcAft>
                <a:spcPct val="5000"/>
              </a:spcAft>
              <a:buFont typeface="Wingdings" pitchFamily="2" charset="2"/>
              <a:buNone/>
              <a:defRPr/>
            </a:pPr>
            <a:r>
              <a:rPr lang="fr-FR" sz="2400" b="1" u="sng" smtClean="0">
                <a:latin typeface="Arial" charset="0"/>
                <a:cs typeface="Arial" charset="0"/>
              </a:rPr>
              <a:t>b. Gel d'électrophorèse:</a:t>
            </a:r>
          </a:p>
          <a:p>
            <a:pPr marL="0" indent="625475" eaLnBrk="1" hangingPunct="1">
              <a:spcBef>
                <a:spcPct val="5000"/>
              </a:spcBef>
              <a:spcAft>
                <a:spcPct val="5000"/>
              </a:spcAft>
              <a:buFont typeface="Wingdings" pitchFamily="2" charset="2"/>
              <a:buNone/>
              <a:defRPr/>
            </a:pPr>
            <a:endParaRPr lang="fr-FR" sz="2400" b="1" u="sng" smtClean="0">
              <a:latin typeface="Arial" charset="0"/>
              <a:cs typeface="Arial" charset="0"/>
            </a:endParaRPr>
          </a:p>
          <a:p>
            <a:pPr marL="0" indent="625475" algn="just" eaLnBrk="1" hangingPunct="1">
              <a:lnSpc>
                <a:spcPct val="150000"/>
              </a:lnSpc>
              <a:spcBef>
                <a:spcPct val="5000"/>
              </a:spcBef>
              <a:spcAft>
                <a:spcPct val="5000"/>
              </a:spcAft>
              <a:buFont typeface="Wingdings" pitchFamily="2" charset="2"/>
              <a:buNone/>
              <a:defRPr/>
            </a:pPr>
            <a:r>
              <a:rPr lang="fr-FR" sz="2000" b="1" smtClean="0">
                <a:latin typeface="Arial" charset="0"/>
                <a:cs typeface="Arial" charset="0"/>
              </a:rPr>
              <a:t>Les gels de polyacrylamide peuvent être de deux types : </a:t>
            </a:r>
            <a:r>
              <a:rPr lang="fr-FR" sz="2000" b="1" smtClean="0">
                <a:latin typeface="Arial" charset="0"/>
                <a:cs typeface="Arial" charset="0"/>
                <a:hlinkClick r:id="rId2" tooltip="Sodium dodécyl sulfate poly acrylamide gel elecrophoresis"/>
              </a:rPr>
              <a:t>SDS-PAGE</a:t>
            </a:r>
            <a:r>
              <a:rPr lang="fr-FR" sz="2000" b="1" smtClean="0">
                <a:latin typeface="Arial" charset="0"/>
                <a:cs typeface="Arial" charset="0"/>
              </a:rPr>
              <a:t> (Sodium dodécyl sulfate poly acrylamide gel elecrophoresis) ou Tris-Tricine. Les gels SDS PAGE sont utilisés pour faire migrer des protéines, les gels Tris Tricine permettent de visualiser des protéines de petite taille dont le nombre d'acide aminé est inférieur à 150 : les peptides. </a:t>
            </a:r>
          </a:p>
          <a:p>
            <a:pPr marL="0" indent="625475" algn="just" eaLnBrk="1" hangingPunct="1">
              <a:lnSpc>
                <a:spcPct val="150000"/>
              </a:lnSpc>
              <a:spcBef>
                <a:spcPct val="5000"/>
              </a:spcBef>
              <a:spcAft>
                <a:spcPct val="5000"/>
              </a:spcAft>
              <a:buFont typeface="Wingdings" pitchFamily="2" charset="2"/>
              <a:buNone/>
              <a:defRPr/>
            </a:pPr>
            <a:r>
              <a:rPr lang="fr-FR" sz="2000" b="1" smtClean="0">
                <a:latin typeface="Arial" charset="0"/>
                <a:cs typeface="Arial" charset="0"/>
              </a:rPr>
              <a:t>Les gels d'agarose sont quant à eux utilisés pour faire migrer des acides nucléiques.</a:t>
            </a:r>
          </a:p>
          <a:p>
            <a:pPr marL="0" indent="625475" eaLnBrk="1" hangingPunct="1">
              <a:lnSpc>
                <a:spcPct val="90000"/>
              </a:lnSpc>
              <a:defRPr/>
            </a:pPr>
            <a:endParaRPr lang="fr-FR" sz="2000" smtClean="0">
              <a:latin typeface="Arial" charset="0"/>
              <a:cs typeface="Arial" charset="0"/>
            </a:endParaRP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4" name="Rectangle 4"/>
          <p:cNvSpPr>
            <a:spLocks noGrp="1" noChangeArrowheads="1"/>
          </p:cNvSpPr>
          <p:nvPr>
            <p:ph type="title"/>
          </p:nvPr>
        </p:nvSpPr>
        <p:spPr>
          <a:xfrm>
            <a:off x="457200" y="414338"/>
            <a:ext cx="8229600" cy="1143000"/>
          </a:xfrm>
        </p:spPr>
        <p:txBody>
          <a:bodyPr/>
          <a:lstStyle/>
          <a:p>
            <a:pPr eaLnBrk="1" hangingPunct="1">
              <a:defRPr/>
            </a:pPr>
            <a:r>
              <a:rPr lang="fr-FR" sz="2400" b="1" smtClean="0">
                <a:latin typeface="Arial" charset="0"/>
                <a:cs typeface="Arial" charset="0"/>
              </a:rPr>
              <a:t>A. Gel d'électrophorèse des protéines en conditions dénaturantes</a:t>
            </a:r>
          </a:p>
        </p:txBody>
      </p:sp>
      <p:sp>
        <p:nvSpPr>
          <p:cNvPr id="302085" name="Rectangle 5"/>
          <p:cNvSpPr>
            <a:spLocks noGrp="1" noChangeArrowheads="1"/>
          </p:cNvSpPr>
          <p:nvPr>
            <p:ph sz="half" idx="1"/>
          </p:nvPr>
        </p:nvSpPr>
        <p:spPr>
          <a:xfrm>
            <a:off x="250825" y="1989138"/>
            <a:ext cx="4038600" cy="4106862"/>
          </a:xfrm>
        </p:spPr>
        <p:txBody>
          <a:bodyPr/>
          <a:lstStyle/>
          <a:p>
            <a:pPr marL="6350" indent="619125" eaLnBrk="1" hangingPunct="1">
              <a:lnSpc>
                <a:spcPct val="150000"/>
              </a:lnSpc>
              <a:spcBef>
                <a:spcPct val="5000"/>
              </a:spcBef>
              <a:spcAft>
                <a:spcPct val="5000"/>
              </a:spcAft>
              <a:buFont typeface="Wingdings" pitchFamily="2" charset="2"/>
              <a:buNone/>
              <a:defRPr/>
            </a:pPr>
            <a:r>
              <a:rPr lang="fr-FR" sz="2400" b="1" smtClean="0">
                <a:latin typeface="Arial" charset="0"/>
                <a:cs typeface="Arial" charset="0"/>
              </a:rPr>
              <a:t>La technique du gel d'électrophorèse en conditions dénaturantes : </a:t>
            </a:r>
            <a:r>
              <a:rPr lang="fr-FR" sz="2400" b="1" i="1" smtClean="0">
                <a:latin typeface="Arial" charset="0"/>
                <a:cs typeface="Arial" charset="0"/>
              </a:rPr>
              <a:t>(SDS-PAGE</a:t>
            </a:r>
            <a:r>
              <a:rPr lang="fr-FR" sz="2400" b="1" smtClean="0">
                <a:latin typeface="Arial" charset="0"/>
                <a:cs typeface="Arial" charset="0"/>
              </a:rPr>
              <a:t>) a été décrite par </a:t>
            </a:r>
            <a:r>
              <a:rPr lang="fr-FR" sz="2400" b="1" smtClean="0">
                <a:solidFill>
                  <a:schemeClr val="hlink"/>
                </a:solidFill>
                <a:latin typeface="Arial" charset="0"/>
                <a:cs typeface="Arial" charset="0"/>
              </a:rPr>
              <a:t>Ulrich Laemmli en 1970</a:t>
            </a:r>
          </a:p>
        </p:txBody>
      </p:sp>
      <p:pic>
        <p:nvPicPr>
          <p:cNvPr id="11268" name="Picture 7" descr="4MiniProtean"/>
          <p:cNvPicPr>
            <a:picLocks noChangeAspect="1" noChangeArrowheads="1"/>
          </p:cNvPicPr>
          <p:nvPr>
            <p:ph sz="half" idx="2"/>
          </p:nvPr>
        </p:nvPicPr>
        <p:blipFill>
          <a:blip r:embed="rId2" cstate="print"/>
          <a:srcRect/>
          <a:stretch>
            <a:fillRect/>
          </a:stretch>
        </p:blipFill>
        <p:spPr>
          <a:xfrm>
            <a:off x="4429125" y="1679575"/>
            <a:ext cx="4464050" cy="4102100"/>
          </a:xfrm>
          <a:noFill/>
        </p:spPr>
      </p:pic>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Coupure">
  <a:themeElements>
    <a:clrScheme name="Coupur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Coup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upur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upur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upur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upur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upur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upur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upur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upur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9833</TotalTime>
  <Words>992</Words>
  <Application>Microsoft Office PowerPoint</Application>
  <PresentationFormat>Affichage à l'écran (4:3)</PresentationFormat>
  <Paragraphs>93</Paragraphs>
  <Slides>30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Tahoma</vt:lpstr>
      <vt:lpstr>Arial</vt:lpstr>
      <vt:lpstr>Wingdings</vt:lpstr>
      <vt:lpstr>Times New Roman</vt:lpstr>
      <vt:lpstr>Coupure</vt:lpstr>
      <vt:lpstr>Diapositive 1</vt:lpstr>
      <vt:lpstr>Diapositive 2</vt:lpstr>
      <vt:lpstr>Diapositive 3</vt:lpstr>
      <vt:lpstr>Diapositive 4</vt:lpstr>
      <vt:lpstr>Diapositive 5</vt:lpstr>
      <vt:lpstr>Diapositive 6</vt:lpstr>
      <vt:lpstr>Diapositive 7</vt:lpstr>
      <vt:lpstr>Diapositive 8</vt:lpstr>
      <vt:lpstr>A. Gel d'électrophorèse des protéines en conditions dénaturantes</vt:lpstr>
      <vt:lpstr>Diapositive 10</vt:lpstr>
      <vt:lpstr>Diapositive 11</vt:lpstr>
      <vt:lpstr>Diapositive 12</vt:lpstr>
      <vt:lpstr>Diapositive 13</vt:lpstr>
      <vt:lpstr>Diapositive 14</vt:lpstr>
      <vt:lpstr>B. Gel d'électrophorèse d'ADN</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Company>BIOLOIE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BIOCHIMIE</dc:creator>
  <cp:lastModifiedBy>GHOST</cp:lastModifiedBy>
  <cp:revision>26</cp:revision>
  <dcterms:created xsi:type="dcterms:W3CDTF">2007-11-21T11:41:01Z</dcterms:created>
  <dcterms:modified xsi:type="dcterms:W3CDTF">2020-03-26T10:39:07Z</dcterms:modified>
</cp:coreProperties>
</file>