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1" r:id="rId4"/>
    <p:sldId id="259" r:id="rId5"/>
    <p:sldId id="272" r:id="rId6"/>
    <p:sldId id="260" r:id="rId7"/>
    <p:sldId id="261" r:id="rId8"/>
    <p:sldId id="273" r:id="rId9"/>
    <p:sldId id="262" r:id="rId10"/>
    <p:sldId id="263" r:id="rId11"/>
    <p:sldId id="264" r:id="rId12"/>
    <p:sldId id="265" r:id="rId13"/>
    <p:sldId id="266" r:id="rId14"/>
    <p:sldId id="268" r:id="rId15"/>
    <p:sldId id="267" r:id="rId16"/>
    <p:sldId id="270" r:id="rId17"/>
    <p:sldId id="275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9" d="100"/>
          <a:sy n="99" d="100"/>
        </p:scale>
        <p:origin x="67" y="2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control system and </a:t>
            </a:r>
            <a:r>
              <a:rPr lang="fr-FR" dirty="0" err="1" smtClean="0"/>
              <a:t>regularization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BE521 _ L3</a:t>
            </a:r>
          </a:p>
          <a:p>
            <a:endParaRPr lang="fr-FR" dirty="0"/>
          </a:p>
          <a:p>
            <a:r>
              <a:rPr lang="fr-FR" dirty="0" err="1" smtClean="0"/>
              <a:t>Produced</a:t>
            </a:r>
            <a:r>
              <a:rPr lang="fr-FR" dirty="0" smtClean="0"/>
              <a:t> by:</a:t>
            </a:r>
          </a:p>
          <a:p>
            <a:r>
              <a:rPr lang="fr-FR" dirty="0" smtClean="0"/>
              <a:t>Mme Iles Amel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533670" y="396010"/>
            <a:ext cx="5423280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400" b="1" i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5400" b="1" i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بسم الله الرحمن الرحيم</a:t>
            </a:r>
            <a:endParaRPr lang="fr-FR" sz="5400" b="1" i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950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7242" y="606558"/>
            <a:ext cx="10662076" cy="1507067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AUTOMATIC </a:t>
            </a:r>
            <a:r>
              <a:rPr lang="fr-FR" dirty="0" err="1">
                <a:solidFill>
                  <a:srgbClr val="FF0000"/>
                </a:solidFill>
              </a:rPr>
              <a:t>regularization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FF0000"/>
                </a:solidFill>
              </a:rPr>
              <a:t>:</a:t>
            </a:r>
            <a:br>
              <a:rPr lang="fr-FR" dirty="0" smtClean="0">
                <a:solidFill>
                  <a:srgbClr val="FF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 </a:t>
            </a:r>
            <a:r>
              <a:rPr lang="en-US" dirty="0"/>
              <a:t>to characterize the performance of </a:t>
            </a:r>
            <a:r>
              <a:rPr lang="en-US" dirty="0" smtClean="0"/>
              <a:t>a </a:t>
            </a:r>
            <a:r>
              <a:rPr lang="en-US" dirty="0"/>
              <a:t>regulated </a:t>
            </a:r>
            <a:r>
              <a:rPr lang="en-US" dirty="0" smtClean="0"/>
              <a:t>system?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05428" y="2113625"/>
            <a:ext cx="8534400" cy="3615267"/>
          </a:xfrm>
        </p:spPr>
        <p:txBody>
          <a:bodyPr>
            <a:normAutofit/>
          </a:bodyPr>
          <a:lstStyle/>
          <a:p>
            <a:r>
              <a:rPr lang="fr-FR" sz="1800" dirty="0" smtClean="0"/>
              <a:t>A </a:t>
            </a:r>
            <a:r>
              <a:rPr lang="fr-FR" sz="1800" dirty="0" err="1" smtClean="0"/>
              <a:t>regulated</a:t>
            </a:r>
            <a:r>
              <a:rPr lang="fr-FR" sz="1800" dirty="0" smtClean="0"/>
              <a:t> system </a:t>
            </a:r>
            <a:r>
              <a:rPr lang="fr-FR" sz="1800" dirty="0" err="1" smtClean="0"/>
              <a:t>is</a:t>
            </a:r>
            <a:r>
              <a:rPr lang="fr-FR" sz="1800" dirty="0" smtClean="0"/>
              <a:t> </a:t>
            </a:r>
            <a:r>
              <a:rPr lang="fr-FR" sz="1800" dirty="0" err="1"/>
              <a:t>characterized</a:t>
            </a:r>
            <a:r>
              <a:rPr lang="fr-FR" sz="1800" dirty="0"/>
              <a:t> by</a:t>
            </a:r>
            <a:r>
              <a:rPr lang="fr-FR" sz="1800" dirty="0" smtClean="0"/>
              <a:t> </a:t>
            </a:r>
            <a:r>
              <a:rPr lang="fr-FR" sz="1800" dirty="0"/>
              <a:t>: </a:t>
            </a:r>
            <a:endParaRPr lang="fr-FR" sz="1800" dirty="0" smtClean="0"/>
          </a:p>
          <a:p>
            <a:pPr lvl="2"/>
            <a:r>
              <a:rPr lang="fr-FR" sz="1800" dirty="0" smtClean="0"/>
              <a:t>• </a:t>
            </a:r>
            <a:r>
              <a:rPr lang="en-US" sz="1800" dirty="0"/>
              <a:t>its </a:t>
            </a:r>
            <a:r>
              <a:rPr lang="en-US" sz="1800" dirty="0" smtClean="0"/>
              <a:t>accuracy;</a:t>
            </a:r>
            <a:endParaRPr lang="fr-FR" sz="1800" dirty="0" smtClean="0"/>
          </a:p>
          <a:p>
            <a:pPr lvl="2"/>
            <a:r>
              <a:rPr lang="fr-FR" sz="1800" dirty="0" smtClean="0"/>
              <a:t>• </a:t>
            </a:r>
            <a:r>
              <a:rPr lang="en-US" sz="1800" dirty="0"/>
              <a:t>its speed</a:t>
            </a:r>
            <a:r>
              <a:rPr lang="fr-FR" sz="1800" dirty="0" smtClean="0"/>
              <a:t> </a:t>
            </a:r>
            <a:r>
              <a:rPr lang="fr-FR" sz="1800" dirty="0"/>
              <a:t>; </a:t>
            </a:r>
            <a:endParaRPr lang="fr-FR" sz="1800" dirty="0" smtClean="0"/>
          </a:p>
          <a:p>
            <a:pPr lvl="2"/>
            <a:r>
              <a:rPr lang="fr-FR" sz="1800" dirty="0" smtClean="0"/>
              <a:t>•</a:t>
            </a:r>
            <a:r>
              <a:rPr lang="en-US" sz="1800" dirty="0" smtClean="0"/>
              <a:t> </a:t>
            </a:r>
            <a:r>
              <a:rPr lang="en-US" sz="1800" dirty="0"/>
              <a:t>its stability</a:t>
            </a:r>
            <a:r>
              <a:rPr lang="fr-FR" sz="1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6624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4213" y="566671"/>
            <a:ext cx="8534401" cy="810904"/>
          </a:xfrm>
        </p:spPr>
        <p:txBody>
          <a:bodyPr>
            <a:normAutofit/>
          </a:bodyPr>
          <a:lstStyle/>
          <a:p>
            <a:r>
              <a:rPr lang="en-US" dirty="0"/>
              <a:t>accuracy of  the </a:t>
            </a:r>
            <a:r>
              <a:rPr lang="en-US" dirty="0" smtClean="0"/>
              <a:t>system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4213" y="1609861"/>
            <a:ext cx="10700711" cy="746973"/>
          </a:xfrm>
        </p:spPr>
        <p:txBody>
          <a:bodyPr/>
          <a:lstStyle/>
          <a:p>
            <a:r>
              <a:rPr lang="en-US" dirty="0"/>
              <a:t>the ability of the system to get as close as possible to the </a:t>
            </a:r>
            <a:r>
              <a:rPr lang="en-US" dirty="0" err="1" smtClean="0"/>
              <a:t>setpoint</a:t>
            </a:r>
            <a:r>
              <a:rPr lang="en-US" dirty="0" smtClean="0"/>
              <a:t> (point de </a:t>
            </a:r>
            <a:r>
              <a:rPr lang="en-US" dirty="0" err="1" smtClean="0"/>
              <a:t>consigne</a:t>
            </a:r>
            <a:r>
              <a:rPr lang="en-US" dirty="0" smtClean="0"/>
              <a:t>).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0111" y="2356834"/>
            <a:ext cx="7088503" cy="211044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84213" y="4667347"/>
            <a:ext cx="105520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1 : </a:t>
            </a:r>
            <a:r>
              <a:rPr lang="en-US" dirty="0" smtClean="0"/>
              <a:t>input command</a:t>
            </a:r>
            <a:r>
              <a:rPr lang="fr-FR" dirty="0" smtClean="0"/>
              <a:t> </a:t>
            </a:r>
          </a:p>
          <a:p>
            <a:r>
              <a:rPr lang="fr-FR" dirty="0" smtClean="0"/>
              <a:t>2 </a:t>
            </a:r>
            <a:r>
              <a:rPr lang="fr-FR" dirty="0"/>
              <a:t>: </a:t>
            </a:r>
            <a:r>
              <a:rPr lang="fr-FR" dirty="0" err="1"/>
              <a:t>imprecise</a:t>
            </a:r>
            <a:r>
              <a:rPr lang="fr-FR" dirty="0"/>
              <a:t> system</a:t>
            </a:r>
            <a:r>
              <a:rPr lang="fr-FR" dirty="0" smtClean="0"/>
              <a:t>. </a:t>
            </a:r>
          </a:p>
          <a:p>
            <a:r>
              <a:rPr lang="fr-FR" dirty="0" smtClean="0"/>
              <a:t>3 </a:t>
            </a:r>
            <a:r>
              <a:rPr lang="fr-FR" dirty="0"/>
              <a:t>: </a:t>
            </a:r>
            <a:r>
              <a:rPr lang="en-US" dirty="0"/>
              <a:t>accuracy of  the system at </a:t>
            </a:r>
            <a:r>
              <a:rPr lang="en-US" dirty="0" err="1"/>
              <a:t>stady</a:t>
            </a:r>
            <a:r>
              <a:rPr lang="en-US" dirty="0"/>
              <a:t> state</a:t>
            </a:r>
            <a:r>
              <a:rPr lang="fr-FR" dirty="0" smtClean="0"/>
              <a:t>. </a:t>
            </a:r>
          </a:p>
          <a:p>
            <a:r>
              <a:rPr lang="fr-FR" dirty="0" smtClean="0"/>
              <a:t>E2 </a:t>
            </a:r>
            <a:r>
              <a:rPr lang="fr-FR" dirty="0"/>
              <a:t>: </a:t>
            </a:r>
            <a:r>
              <a:rPr lang="en-US" dirty="0"/>
              <a:t>static error related to curve 2</a:t>
            </a:r>
            <a:r>
              <a:rPr lang="fr-FR" dirty="0" smtClean="0"/>
              <a:t>. </a:t>
            </a:r>
            <a:r>
              <a:rPr lang="fr-FR" dirty="0"/>
              <a:t>E3 : </a:t>
            </a:r>
            <a:r>
              <a:rPr lang="en-US" dirty="0"/>
              <a:t>static error related to curve </a:t>
            </a:r>
            <a:r>
              <a:rPr lang="fr-FR" dirty="0" smtClean="0"/>
              <a:t>3</a:t>
            </a:r>
            <a:r>
              <a:rPr lang="fr-FR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819953" y="6016027"/>
            <a:ext cx="93028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error is expressed as a percentage of the </a:t>
            </a:r>
            <a:r>
              <a:rPr lang="en-US" dirty="0" err="1"/>
              <a:t>setpoint</a:t>
            </a:r>
            <a:r>
              <a:rPr lang="en-US" dirty="0"/>
              <a:t> value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952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41788" y="718713"/>
            <a:ext cx="8534401" cy="813873"/>
          </a:xfrm>
        </p:spPr>
        <p:txBody>
          <a:bodyPr>
            <a:normAutofit/>
          </a:bodyPr>
          <a:lstStyle/>
          <a:p>
            <a:r>
              <a:rPr lang="fr-FR" dirty="0" smtClean="0"/>
              <a:t>Speed :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82701" y="2319271"/>
            <a:ext cx="9309795" cy="3025462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n-US" sz="2000" dirty="0"/>
              <a:t>It is the ability of the system to reach its stable regime as soon as possible. The speed of a system is defined by its response time </a:t>
            </a:r>
            <a:r>
              <a:rPr lang="en-US" sz="2000" dirty="0" err="1"/>
              <a:t>tr</a:t>
            </a:r>
            <a:r>
              <a:rPr lang="en-US" sz="2000" dirty="0"/>
              <a:t> (the smaller </a:t>
            </a:r>
            <a:r>
              <a:rPr lang="en-US" sz="2000" dirty="0" err="1"/>
              <a:t>tr</a:t>
            </a:r>
            <a:r>
              <a:rPr lang="en-US" sz="2000" dirty="0"/>
              <a:t>, the faster the system is said to be).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14170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8301" y="901521"/>
            <a:ext cx="8534401" cy="682115"/>
          </a:xfrm>
        </p:spPr>
        <p:txBody>
          <a:bodyPr>
            <a:normAutofit/>
          </a:bodyPr>
          <a:lstStyle/>
          <a:p>
            <a:r>
              <a:rPr lang="fr-FR" dirty="0" err="1" smtClean="0"/>
              <a:t>stability</a:t>
            </a:r>
            <a:r>
              <a:rPr lang="fr-FR" dirty="0" smtClean="0"/>
              <a:t> :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35728" y="1815373"/>
            <a:ext cx="11056591" cy="902069"/>
          </a:xfrm>
        </p:spPr>
        <p:txBody>
          <a:bodyPr>
            <a:normAutofit/>
          </a:bodyPr>
          <a:lstStyle/>
          <a:p>
            <a:r>
              <a:rPr lang="en-US" dirty="0"/>
              <a:t>For a constant </a:t>
            </a:r>
            <a:r>
              <a:rPr lang="en-US" dirty="0" err="1"/>
              <a:t>setpoint</a:t>
            </a:r>
            <a:r>
              <a:rPr lang="en-US" dirty="0"/>
              <a:t> the output must tend towards a stable response. There are 3 types of responses: stable; oscillating and unstable</a:t>
            </a:r>
            <a:endParaRPr lang="fr-FR" dirty="0" smtClean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75" y="3861306"/>
            <a:ext cx="3712634" cy="162509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5060" y="3854888"/>
            <a:ext cx="3865568" cy="163151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9685" y="3859969"/>
            <a:ext cx="4011844" cy="162643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490012" y="5931815"/>
            <a:ext cx="1952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Oscillant system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217986" y="5931815"/>
            <a:ext cx="1968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Unstable</a:t>
            </a:r>
            <a:r>
              <a:rPr lang="fr-FR" dirty="0"/>
              <a:t> system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93620" y="5913591"/>
            <a:ext cx="1702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Stable system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4712989" y="2656608"/>
            <a:ext cx="35766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Curve</a:t>
            </a:r>
            <a:r>
              <a:rPr lang="fr-FR" dirty="0" smtClean="0"/>
              <a:t> 1 </a:t>
            </a:r>
            <a:r>
              <a:rPr lang="fr-FR" dirty="0"/>
              <a:t>: </a:t>
            </a:r>
            <a:r>
              <a:rPr lang="fr-FR" dirty="0" smtClean="0"/>
              <a:t>Input</a:t>
            </a:r>
          </a:p>
          <a:p>
            <a:r>
              <a:rPr lang="fr-FR" dirty="0" err="1" smtClean="0"/>
              <a:t>Curve</a:t>
            </a:r>
            <a:r>
              <a:rPr lang="fr-FR" dirty="0" smtClean="0"/>
              <a:t> 2 : Output of the system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690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3907" y="692955"/>
            <a:ext cx="8534401" cy="594932"/>
          </a:xfrm>
        </p:spPr>
        <p:txBody>
          <a:bodyPr>
            <a:normAutofit fontScale="90000"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Remark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62885" y="1932904"/>
            <a:ext cx="9195515" cy="2780763"/>
          </a:xfrm>
        </p:spPr>
        <p:txBody>
          <a:bodyPr/>
          <a:lstStyle/>
          <a:p>
            <a:pPr marL="1200150" lvl="2" indent="-285750" algn="just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With a time signal,</a:t>
            </a:r>
            <a:r>
              <a:rPr lang="en-US" dirty="0"/>
              <a:t> we can characterize the accuracy; system speed and stability.</a:t>
            </a:r>
            <a:r>
              <a:rPr lang="fr-FR" dirty="0" smtClean="0"/>
              <a:t>		</a:t>
            </a:r>
          </a:p>
          <a:p>
            <a:pPr marL="1200150" lvl="2" indent="-285750" algn="just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</a:rPr>
              <a:t>With </a:t>
            </a:r>
            <a:r>
              <a:rPr lang="en-US" dirty="0">
                <a:solidFill>
                  <a:schemeClr val="accent2"/>
                </a:solidFill>
              </a:rPr>
              <a:t>a frequency signal,</a:t>
            </a:r>
            <a:r>
              <a:rPr lang="en-US" dirty="0"/>
              <a:t> </a:t>
            </a:r>
            <a:r>
              <a:rPr lang="en-US" dirty="0" smtClean="0"/>
              <a:t>we </a:t>
            </a:r>
            <a:r>
              <a:rPr lang="en-US" dirty="0"/>
              <a:t>can </a:t>
            </a:r>
            <a:r>
              <a:rPr lang="en-US" dirty="0" smtClean="0"/>
              <a:t>find </a:t>
            </a:r>
            <a:r>
              <a:rPr lang="en-US" dirty="0"/>
              <a:t>the stability, the filtering, the bandwidth and the phase shift caused by the system.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010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9664" y="474014"/>
            <a:ext cx="8534401" cy="736600"/>
          </a:xfrm>
        </p:spPr>
        <p:txBody>
          <a:bodyPr/>
          <a:lstStyle/>
          <a:p>
            <a:r>
              <a:rPr lang="fr-FR" dirty="0" smtClean="0">
                <a:solidFill>
                  <a:schemeClr val="accent6"/>
                </a:solidFill>
              </a:rPr>
              <a:t>Control SYSTEMS</a:t>
            </a:r>
            <a:endParaRPr lang="fr-FR" dirty="0">
              <a:solidFill>
                <a:schemeClr val="accent6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2695" y="1365160"/>
            <a:ext cx="10365861" cy="1983023"/>
          </a:xfrm>
        </p:spPr>
        <p:txBody>
          <a:bodyPr>
            <a:normAutofit/>
          </a:bodyPr>
          <a:lstStyle/>
          <a:p>
            <a:r>
              <a:rPr lang="en-US" dirty="0"/>
              <a:t>The systems can be classified into 2 </a:t>
            </a:r>
            <a:r>
              <a:rPr lang="en-US" dirty="0" smtClean="0"/>
              <a:t>categories </a:t>
            </a:r>
            <a:r>
              <a:rPr lang="fr-FR" dirty="0" smtClean="0"/>
              <a:t>:</a:t>
            </a:r>
          </a:p>
          <a:p>
            <a:r>
              <a:rPr lang="fr-FR" dirty="0" err="1" smtClean="0">
                <a:solidFill>
                  <a:schemeClr val="accent5">
                    <a:lumMod val="50000"/>
                  </a:schemeClr>
                </a:solidFill>
              </a:rPr>
              <a:t>Static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5">
                    <a:lumMod val="50000"/>
                  </a:schemeClr>
                </a:solidFill>
              </a:rPr>
              <a:t>systems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FR" dirty="0" smtClean="0"/>
              <a:t>: </a:t>
            </a:r>
            <a:r>
              <a:rPr lang="fr-FR" dirty="0" err="1" smtClean="0"/>
              <a:t>instantaneous</a:t>
            </a:r>
            <a:r>
              <a:rPr lang="fr-FR" dirty="0" smtClean="0"/>
              <a:t> </a:t>
            </a:r>
            <a:r>
              <a:rPr lang="fr-FR" dirty="0" err="1" smtClean="0"/>
              <a:t>response</a:t>
            </a:r>
            <a:r>
              <a:rPr lang="fr-FR" dirty="0" smtClean="0"/>
              <a:t> ; </a:t>
            </a:r>
            <a:r>
              <a:rPr lang="en-US" dirty="0"/>
              <a:t>the time variable does not influence the </a:t>
            </a:r>
            <a:r>
              <a:rPr lang="en-US" dirty="0" smtClean="0"/>
              <a:t> system </a:t>
            </a:r>
            <a:r>
              <a:rPr lang="en-US" dirty="0"/>
              <a:t>operation</a:t>
            </a:r>
            <a:r>
              <a:rPr lang="en-US" dirty="0" smtClean="0"/>
              <a:t>.</a:t>
            </a:r>
            <a:endParaRPr lang="fr-FR" dirty="0" smtClean="0"/>
          </a:p>
          <a:p>
            <a:r>
              <a:rPr lang="fr-FR" dirty="0" smtClean="0">
                <a:solidFill>
                  <a:srgbClr val="FF0000"/>
                </a:solidFill>
              </a:rPr>
              <a:t>		</a:t>
            </a:r>
            <a:r>
              <a:rPr lang="fr-FR" dirty="0" err="1" smtClean="0">
                <a:solidFill>
                  <a:srgbClr val="FF0000"/>
                </a:solidFill>
              </a:rPr>
              <a:t>Example</a:t>
            </a:r>
            <a:r>
              <a:rPr lang="fr-FR" dirty="0" smtClean="0">
                <a:solidFill>
                  <a:srgbClr val="FF0000"/>
                </a:solidFill>
              </a:rPr>
              <a:t>: </a:t>
            </a:r>
            <a:r>
              <a:rPr lang="fr-FR" dirty="0" err="1" smtClean="0"/>
              <a:t>resistor</a:t>
            </a:r>
            <a:endParaRPr lang="fr-FR" dirty="0" smtClean="0"/>
          </a:p>
          <a:p>
            <a:endParaRPr lang="fr-FR" dirty="0" smtClean="0"/>
          </a:p>
        </p:txBody>
      </p:sp>
      <p:grpSp>
        <p:nvGrpSpPr>
          <p:cNvPr id="23" name="Groupe 22"/>
          <p:cNvGrpSpPr/>
          <p:nvPr/>
        </p:nvGrpSpPr>
        <p:grpSpPr>
          <a:xfrm>
            <a:off x="6052035" y="2458410"/>
            <a:ext cx="5087484" cy="541613"/>
            <a:chOff x="2935350" y="3671348"/>
            <a:chExt cx="5087484" cy="541613"/>
          </a:xfrm>
        </p:grpSpPr>
        <p:sp>
          <p:nvSpPr>
            <p:cNvPr id="5" name="ZoneTexte 4"/>
            <p:cNvSpPr txBox="1"/>
            <p:nvPr/>
          </p:nvSpPr>
          <p:spPr>
            <a:xfrm>
              <a:off x="4796864" y="3843629"/>
              <a:ext cx="1622738" cy="3693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err="1" smtClean="0"/>
                <a:t>Resistor</a:t>
              </a:r>
              <a:r>
                <a:rPr lang="fr-FR" dirty="0" smtClean="0"/>
                <a:t> (R)</a:t>
              </a:r>
              <a:endParaRPr lang="fr-FR" dirty="0">
                <a:ln>
                  <a:solidFill>
                    <a:schemeClr val="bg1"/>
                  </a:solidFill>
                </a:ln>
              </a:endParaRPr>
            </a:p>
          </p:txBody>
        </p:sp>
        <p:cxnSp>
          <p:nvCxnSpPr>
            <p:cNvPr id="10" name="Connecteur droit avec flèche 9"/>
            <p:cNvCxnSpPr/>
            <p:nvPr/>
          </p:nvCxnSpPr>
          <p:spPr>
            <a:xfrm>
              <a:off x="3437411" y="4054053"/>
              <a:ext cx="1359453" cy="11229"/>
            </a:xfrm>
            <a:prstGeom prst="straightConnector1">
              <a:avLst/>
            </a:prstGeom>
            <a:ln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avec flèche 10"/>
            <p:cNvCxnSpPr/>
            <p:nvPr/>
          </p:nvCxnSpPr>
          <p:spPr>
            <a:xfrm>
              <a:off x="6419602" y="4054053"/>
              <a:ext cx="1153176" cy="11229"/>
            </a:xfrm>
            <a:prstGeom prst="straightConnector1">
              <a:avLst/>
            </a:prstGeom>
            <a:ln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7543216" y="3694430"/>
              <a:ext cx="47961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 smtClean="0"/>
                <a:t>i(t</a:t>
              </a:r>
              <a:r>
                <a:rPr lang="fr-FR" dirty="0"/>
                <a:t>)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935350" y="3671348"/>
              <a:ext cx="57419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 smtClean="0"/>
                <a:t>u(t</a:t>
              </a:r>
              <a:r>
                <a:rPr lang="fr-FR" dirty="0"/>
                <a:t>)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529664" y="3502729"/>
            <a:ext cx="1111283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err="1" smtClean="0">
                <a:solidFill>
                  <a:schemeClr val="accent5">
                    <a:lumMod val="50000"/>
                  </a:schemeClr>
                </a:solidFill>
              </a:rPr>
              <a:t>Dynamical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5">
                    <a:lumMod val="50000"/>
                  </a:schemeClr>
                </a:solidFill>
              </a:rPr>
              <a:t>systems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FR" dirty="0" smtClean="0"/>
              <a:t>: 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these systems have a response that depends on both present excitation and past responses</a:t>
            </a:r>
            <a:r>
              <a:rPr lang="fr-FR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endParaRPr lang="fr-FR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rgbClr val="FF0000"/>
                </a:solidFill>
              </a:rPr>
              <a:t>		</a:t>
            </a:r>
            <a:r>
              <a:rPr lang="fr-FR" dirty="0" err="1" smtClean="0">
                <a:solidFill>
                  <a:srgbClr val="FF0000"/>
                </a:solidFill>
              </a:rPr>
              <a:t>Example</a:t>
            </a:r>
            <a:r>
              <a:rPr lang="fr-FR" dirty="0" smtClean="0">
                <a:solidFill>
                  <a:srgbClr val="FF0000"/>
                </a:solidFill>
              </a:rPr>
              <a:t>: </a:t>
            </a:r>
            <a:r>
              <a:rPr lang="fr-FR" dirty="0" err="1"/>
              <a:t>Capacitor</a:t>
            </a:r>
            <a:r>
              <a:rPr lang="fr-FR" dirty="0"/>
              <a:t> </a:t>
            </a:r>
            <a:r>
              <a:rPr lang="fr-FR" dirty="0" smtClean="0"/>
              <a:t>C</a:t>
            </a:r>
          </a:p>
          <a:p>
            <a:r>
              <a:rPr lang="en-US" dirty="0"/>
              <a:t>During a time interval, the electric charge q(t) accumulated in this capacitor is: </a:t>
            </a:r>
            <a:endParaRPr lang="en-US" dirty="0" smtClean="0"/>
          </a:p>
          <a:p>
            <a:r>
              <a:rPr lang="fr-FR" dirty="0" smtClean="0">
                <a:solidFill>
                  <a:schemeClr val="bg2">
                    <a:lumMod val="75000"/>
                  </a:schemeClr>
                </a:solidFill>
              </a:rPr>
              <a:t>q(t) =q(0)+</a:t>
            </a:r>
            <a:r>
              <a:rPr lang="fr-FR" dirty="0" err="1" smtClean="0">
                <a:solidFill>
                  <a:schemeClr val="bg2">
                    <a:lumMod val="75000"/>
                  </a:schemeClr>
                </a:solidFill>
              </a:rPr>
              <a:t>c.u</a:t>
            </a:r>
            <a:r>
              <a:rPr lang="fr-FR" dirty="0" smtClean="0">
                <a:solidFill>
                  <a:schemeClr val="bg2">
                    <a:lumMod val="75000"/>
                  </a:schemeClr>
                </a:solidFill>
              </a:rPr>
              <a:t>(t)</a:t>
            </a:r>
          </a:p>
          <a:p>
            <a:r>
              <a:rPr lang="en-US" dirty="0"/>
              <a:t>Where q(0) is the load at the initial time </a:t>
            </a:r>
            <a:r>
              <a:rPr lang="en-US" dirty="0" smtClean="0"/>
              <a:t>t=0.</a:t>
            </a:r>
            <a:endParaRPr lang="fr-FR" dirty="0"/>
          </a:p>
          <a:p>
            <a:pPr algn="just"/>
            <a:r>
              <a:rPr lang="en-US" dirty="0">
                <a:solidFill>
                  <a:schemeClr val="accent2"/>
                </a:solidFill>
              </a:rPr>
              <a:t>Dynamical systems</a:t>
            </a:r>
            <a:r>
              <a:rPr lang="en-US" dirty="0"/>
              <a:t> can be </a:t>
            </a:r>
            <a:r>
              <a:rPr lang="en-US" dirty="0">
                <a:solidFill>
                  <a:schemeClr val="accent2"/>
                </a:solidFill>
              </a:rPr>
              <a:t>continuous</a:t>
            </a:r>
            <a:r>
              <a:rPr lang="en-US" dirty="0"/>
              <a:t>; their functioning evolves continuously over time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Continuous time systems are modeled by a differential equation relating the input and the output of the </a:t>
            </a:r>
            <a:r>
              <a:rPr lang="en-US" dirty="0" smtClean="0"/>
              <a:t>system. </a:t>
            </a:r>
          </a:p>
        </p:txBody>
      </p:sp>
    </p:spTree>
    <p:extLst>
      <p:ext uri="{BB962C8B-B14F-4D97-AF65-F5344CB8AC3E}">
        <p14:creationId xmlns:p14="http://schemas.microsoft.com/office/powerpoint/2010/main" val="290867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6214" y="1794903"/>
            <a:ext cx="112994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err="1" smtClean="0">
                <a:solidFill>
                  <a:schemeClr val="accent6"/>
                </a:solidFill>
              </a:rPr>
              <a:t>Additivity</a:t>
            </a:r>
            <a:r>
              <a:rPr lang="fr-FR" dirty="0" smtClean="0">
                <a:solidFill>
                  <a:schemeClr val="accent6"/>
                </a:solidFill>
              </a:rPr>
              <a:t> (superposition) :</a:t>
            </a:r>
            <a:r>
              <a:rPr lang="fr-FR" dirty="0" smtClean="0"/>
              <a:t> </a:t>
            </a:r>
            <a:r>
              <a:rPr lang="en-US" dirty="0"/>
              <a:t>the system obeys the </a:t>
            </a:r>
            <a:r>
              <a:rPr lang="en-US" dirty="0" err="1" smtClean="0"/>
              <a:t>additivity</a:t>
            </a:r>
            <a:r>
              <a:rPr lang="en-US" dirty="0" smtClean="0"/>
              <a:t> property  </a:t>
            </a:r>
            <a:r>
              <a:rPr lang="en-US" dirty="0"/>
              <a:t>if, to the sum of the excitations r1(t) and r2(t), the system makes correspond an output quantity y(t) which is the sum of the two output quantities y1(t ) and y2(t).</a:t>
            </a:r>
            <a:endParaRPr lang="fr-FR" dirty="0" smtClean="0"/>
          </a:p>
        </p:txBody>
      </p:sp>
      <p:grpSp>
        <p:nvGrpSpPr>
          <p:cNvPr id="7" name="Groupe 6"/>
          <p:cNvGrpSpPr/>
          <p:nvPr/>
        </p:nvGrpSpPr>
        <p:grpSpPr>
          <a:xfrm>
            <a:off x="3209919" y="3214172"/>
            <a:ext cx="5292669" cy="715580"/>
            <a:chOff x="2935350" y="3671348"/>
            <a:chExt cx="5292669" cy="715580"/>
          </a:xfrm>
        </p:grpSpPr>
        <p:sp>
          <p:nvSpPr>
            <p:cNvPr id="8" name="ZoneTexte 7"/>
            <p:cNvSpPr txBox="1"/>
            <p:nvPr/>
          </p:nvSpPr>
          <p:spPr>
            <a:xfrm>
              <a:off x="4796864" y="3740597"/>
              <a:ext cx="1622738" cy="646331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LTI</a:t>
              </a:r>
            </a:p>
            <a:p>
              <a:pPr algn="ctr"/>
              <a:r>
                <a:rPr lang="fr-FR" dirty="0" smtClean="0"/>
                <a:t>System</a:t>
              </a:r>
              <a:endParaRPr lang="fr-FR" dirty="0">
                <a:ln>
                  <a:solidFill>
                    <a:schemeClr val="bg1"/>
                  </a:solidFill>
                </a:ln>
              </a:endParaRPr>
            </a:p>
          </p:txBody>
        </p:sp>
        <p:cxnSp>
          <p:nvCxnSpPr>
            <p:cNvPr id="9" name="Connecteur droit avec flèche 8"/>
            <p:cNvCxnSpPr>
              <a:endCxn id="8" idx="1"/>
            </p:cNvCxnSpPr>
            <p:nvPr/>
          </p:nvCxnSpPr>
          <p:spPr>
            <a:xfrm>
              <a:off x="3000777" y="4063763"/>
              <a:ext cx="1796087" cy="0"/>
            </a:xfrm>
            <a:prstGeom prst="straightConnector1">
              <a:avLst/>
            </a:prstGeom>
            <a:ln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avec flèche 9"/>
            <p:cNvCxnSpPr/>
            <p:nvPr/>
          </p:nvCxnSpPr>
          <p:spPr>
            <a:xfrm flipV="1">
              <a:off x="6419602" y="4063762"/>
              <a:ext cx="1719846" cy="31720"/>
            </a:xfrm>
            <a:prstGeom prst="straightConnector1">
              <a:avLst/>
            </a:prstGeom>
            <a:ln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7543216" y="3694430"/>
              <a:ext cx="68480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dirty="0" smtClean="0"/>
                <a:t>y1(t</a:t>
              </a:r>
              <a:r>
                <a:rPr lang="fr-FR" dirty="0"/>
                <a:t>)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935350" y="3671348"/>
              <a:ext cx="6303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dirty="0" smtClean="0"/>
                <a:t>r1(t</a:t>
              </a:r>
              <a:r>
                <a:rPr lang="fr-FR" dirty="0"/>
                <a:t>)</a:t>
              </a:r>
            </a:p>
          </p:txBody>
        </p:sp>
      </p:grpSp>
      <p:grpSp>
        <p:nvGrpSpPr>
          <p:cNvPr id="13" name="Groupe 12"/>
          <p:cNvGrpSpPr/>
          <p:nvPr/>
        </p:nvGrpSpPr>
        <p:grpSpPr>
          <a:xfrm>
            <a:off x="3275346" y="4437584"/>
            <a:ext cx="5292669" cy="715580"/>
            <a:chOff x="2935350" y="3671348"/>
            <a:chExt cx="5292669" cy="715580"/>
          </a:xfrm>
        </p:grpSpPr>
        <p:sp>
          <p:nvSpPr>
            <p:cNvPr id="14" name="ZoneTexte 13"/>
            <p:cNvSpPr txBox="1"/>
            <p:nvPr/>
          </p:nvSpPr>
          <p:spPr>
            <a:xfrm>
              <a:off x="4796864" y="3740597"/>
              <a:ext cx="1622738" cy="646331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LTI</a:t>
              </a:r>
            </a:p>
            <a:p>
              <a:pPr algn="ctr"/>
              <a:r>
                <a:rPr lang="fr-FR" dirty="0" smtClean="0"/>
                <a:t>System</a:t>
              </a:r>
              <a:endParaRPr lang="fr-FR" dirty="0">
                <a:ln>
                  <a:solidFill>
                    <a:schemeClr val="bg1"/>
                  </a:solidFill>
                </a:ln>
              </a:endParaRPr>
            </a:p>
          </p:txBody>
        </p:sp>
        <p:cxnSp>
          <p:nvCxnSpPr>
            <p:cNvPr id="15" name="Connecteur droit avec flèche 14"/>
            <p:cNvCxnSpPr>
              <a:endCxn id="14" idx="1"/>
            </p:cNvCxnSpPr>
            <p:nvPr/>
          </p:nvCxnSpPr>
          <p:spPr>
            <a:xfrm>
              <a:off x="3000777" y="4063763"/>
              <a:ext cx="1796087" cy="0"/>
            </a:xfrm>
            <a:prstGeom prst="straightConnector1">
              <a:avLst/>
            </a:prstGeom>
            <a:ln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avec flèche 15"/>
            <p:cNvCxnSpPr/>
            <p:nvPr/>
          </p:nvCxnSpPr>
          <p:spPr>
            <a:xfrm flipV="1">
              <a:off x="6419602" y="4063762"/>
              <a:ext cx="1719846" cy="31720"/>
            </a:xfrm>
            <a:prstGeom prst="straightConnector1">
              <a:avLst/>
            </a:prstGeom>
            <a:ln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7543216" y="3694430"/>
              <a:ext cx="68480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dirty="0" smtClean="0"/>
                <a:t>y2(t</a:t>
              </a:r>
              <a:r>
                <a:rPr lang="fr-FR" dirty="0"/>
                <a:t>)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935350" y="3671348"/>
              <a:ext cx="6303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dirty="0" smtClean="0"/>
                <a:t>r2(t</a:t>
              </a:r>
              <a:r>
                <a:rPr lang="fr-FR" dirty="0"/>
                <a:t>)</a:t>
              </a:r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3346180" y="5859897"/>
            <a:ext cx="5571656" cy="715580"/>
            <a:chOff x="2935350" y="3671348"/>
            <a:chExt cx="5571656" cy="715580"/>
          </a:xfrm>
        </p:grpSpPr>
        <p:sp>
          <p:nvSpPr>
            <p:cNvPr id="20" name="ZoneTexte 19"/>
            <p:cNvSpPr txBox="1"/>
            <p:nvPr/>
          </p:nvSpPr>
          <p:spPr>
            <a:xfrm>
              <a:off x="4796864" y="3740597"/>
              <a:ext cx="1622738" cy="646331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LTI</a:t>
              </a:r>
            </a:p>
            <a:p>
              <a:pPr algn="ctr"/>
              <a:r>
                <a:rPr lang="fr-FR" dirty="0" smtClean="0"/>
                <a:t>System</a:t>
              </a:r>
              <a:endParaRPr lang="fr-FR" dirty="0">
                <a:ln>
                  <a:solidFill>
                    <a:schemeClr val="bg1"/>
                  </a:solidFill>
                </a:ln>
              </a:endParaRPr>
            </a:p>
          </p:txBody>
        </p:sp>
        <p:cxnSp>
          <p:nvCxnSpPr>
            <p:cNvPr id="21" name="Connecteur droit avec flèche 20"/>
            <p:cNvCxnSpPr>
              <a:endCxn id="20" idx="1"/>
            </p:cNvCxnSpPr>
            <p:nvPr/>
          </p:nvCxnSpPr>
          <p:spPr>
            <a:xfrm>
              <a:off x="3000777" y="4063763"/>
              <a:ext cx="1796087" cy="0"/>
            </a:xfrm>
            <a:prstGeom prst="straightConnector1">
              <a:avLst/>
            </a:prstGeom>
            <a:ln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avec flèche 21"/>
            <p:cNvCxnSpPr/>
            <p:nvPr/>
          </p:nvCxnSpPr>
          <p:spPr>
            <a:xfrm flipV="1">
              <a:off x="6419602" y="4063762"/>
              <a:ext cx="1719846" cy="31720"/>
            </a:xfrm>
            <a:prstGeom prst="straightConnector1">
              <a:avLst/>
            </a:prstGeom>
            <a:ln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>
              <a:off x="7182604" y="3681551"/>
              <a:ext cx="13244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dirty="0" smtClean="0"/>
                <a:t>y1(t)+y2(t)</a:t>
              </a:r>
              <a:endParaRPr lang="fr-FR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935350" y="3671348"/>
              <a:ext cx="121539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dirty="0" smtClean="0"/>
                <a:t>r1(t)+r2(t)</a:t>
              </a:r>
              <a:endParaRPr lang="fr-FR" dirty="0"/>
            </a:p>
          </p:txBody>
        </p:sp>
      </p:grpSp>
      <p:sp>
        <p:nvSpPr>
          <p:cNvPr id="25" name="Titre 1"/>
          <p:cNvSpPr>
            <a:spLocks noGrp="1"/>
          </p:cNvSpPr>
          <p:nvPr>
            <p:ph type="title"/>
          </p:nvPr>
        </p:nvSpPr>
        <p:spPr>
          <a:xfrm>
            <a:off x="838757" y="9466"/>
            <a:ext cx="10172680" cy="736600"/>
          </a:xfrm>
        </p:spPr>
        <p:txBody>
          <a:bodyPr>
            <a:normAutofit/>
          </a:bodyPr>
          <a:lstStyle/>
          <a:p>
            <a:r>
              <a:rPr lang="fr-FR" dirty="0" smtClean="0"/>
              <a:t>LINEAR and time </a:t>
            </a:r>
            <a:r>
              <a:rPr lang="fr-FR" dirty="0"/>
              <a:t>invariance (LTI) </a:t>
            </a:r>
            <a:r>
              <a:rPr lang="fr-FR" dirty="0" smtClean="0"/>
              <a:t>SYSTEMS</a:t>
            </a:r>
            <a:endParaRPr lang="fr-FR" dirty="0"/>
          </a:p>
        </p:txBody>
      </p:sp>
      <p:sp>
        <p:nvSpPr>
          <p:cNvPr id="27" name="Rectangle 26"/>
          <p:cNvSpPr/>
          <p:nvPr/>
        </p:nvSpPr>
        <p:spPr>
          <a:xfrm>
            <a:off x="634063" y="1109610"/>
            <a:ext cx="112016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A </a:t>
            </a:r>
            <a:r>
              <a:rPr lang="en-US" dirty="0">
                <a:solidFill>
                  <a:schemeClr val="accent2"/>
                </a:solidFill>
              </a:rPr>
              <a:t>linear system </a:t>
            </a:r>
            <a:r>
              <a:rPr lang="en-US" dirty="0"/>
              <a:t>is a system that obeys the properties of </a:t>
            </a:r>
            <a:r>
              <a:rPr lang="en-US" dirty="0" err="1">
                <a:solidFill>
                  <a:schemeClr val="accent2"/>
                </a:solidFill>
              </a:rPr>
              <a:t>additivity</a:t>
            </a:r>
            <a:r>
              <a:rPr lang="en-US" dirty="0"/>
              <a:t> and </a:t>
            </a:r>
            <a:r>
              <a:rPr lang="en-US" dirty="0">
                <a:solidFill>
                  <a:schemeClr val="accent2"/>
                </a:solidFill>
              </a:rPr>
              <a:t>homogeneity</a:t>
            </a:r>
            <a:r>
              <a:rPr lang="en-US" dirty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797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2"/>
          <p:cNvSpPr txBox="1">
            <a:spLocks/>
          </p:cNvSpPr>
          <p:nvPr/>
        </p:nvSpPr>
        <p:spPr>
          <a:xfrm>
            <a:off x="645578" y="593502"/>
            <a:ext cx="10571922" cy="1498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err="1" smtClean="0">
                <a:solidFill>
                  <a:schemeClr val="accent6"/>
                </a:solidFill>
              </a:rPr>
              <a:t>Homogeneity</a:t>
            </a:r>
            <a:r>
              <a:rPr lang="fr-FR" dirty="0" smtClean="0">
                <a:solidFill>
                  <a:schemeClr val="accent6"/>
                </a:solidFill>
              </a:rPr>
              <a:t>: </a:t>
            </a:r>
            <a:r>
              <a:rPr lang="en-US" dirty="0"/>
              <a:t>the system obeys the homogeneity property </a:t>
            </a:r>
            <a:r>
              <a:rPr lang="en-US" dirty="0" smtClean="0"/>
              <a:t>if, </a:t>
            </a:r>
            <a:r>
              <a:rPr lang="en-US" dirty="0"/>
              <a:t>to an excitation '</a:t>
            </a:r>
            <a:r>
              <a:rPr lang="en-US" dirty="0" err="1"/>
              <a:t>a.r</a:t>
            </a:r>
            <a:r>
              <a:rPr lang="en-US" dirty="0"/>
              <a:t>(t): with </a:t>
            </a:r>
            <a:r>
              <a:rPr lang="en-US" dirty="0" smtClean="0"/>
              <a:t>‘a’ </a:t>
            </a:r>
            <a:r>
              <a:rPr lang="en-US" dirty="0"/>
              <a:t>a real coefficient', the system matches another output quantity which is the output quantity y(t) multiplied by the same factor a: </a:t>
            </a:r>
            <a:r>
              <a:rPr lang="en-US" dirty="0" err="1"/>
              <a:t>a.y</a:t>
            </a:r>
            <a:r>
              <a:rPr lang="en-US" dirty="0"/>
              <a:t>(t</a:t>
            </a:r>
            <a:r>
              <a:rPr lang="fr-FR" dirty="0" smtClean="0"/>
              <a:t>).</a:t>
            </a:r>
          </a:p>
          <a:p>
            <a:r>
              <a:rPr lang="fr-FR" dirty="0" smtClean="0"/>
              <a:t> </a:t>
            </a:r>
          </a:p>
          <a:p>
            <a:endParaRPr lang="fr-FR" dirty="0"/>
          </a:p>
        </p:txBody>
      </p:sp>
      <p:grpSp>
        <p:nvGrpSpPr>
          <p:cNvPr id="5" name="Groupe 4"/>
          <p:cNvGrpSpPr/>
          <p:nvPr/>
        </p:nvGrpSpPr>
        <p:grpSpPr>
          <a:xfrm>
            <a:off x="2891604" y="2086371"/>
            <a:ext cx="5204098" cy="715580"/>
            <a:chOff x="2935350" y="3671348"/>
            <a:chExt cx="5204098" cy="715580"/>
          </a:xfrm>
        </p:grpSpPr>
        <p:sp>
          <p:nvSpPr>
            <p:cNvPr id="6" name="ZoneTexte 5"/>
            <p:cNvSpPr txBox="1"/>
            <p:nvPr/>
          </p:nvSpPr>
          <p:spPr>
            <a:xfrm>
              <a:off x="4796864" y="3740597"/>
              <a:ext cx="1622738" cy="646331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LTI</a:t>
              </a:r>
            </a:p>
            <a:p>
              <a:pPr algn="ctr"/>
              <a:r>
                <a:rPr lang="fr-FR" dirty="0" smtClean="0"/>
                <a:t>System</a:t>
              </a:r>
              <a:endParaRPr lang="fr-FR" dirty="0">
                <a:ln>
                  <a:solidFill>
                    <a:schemeClr val="bg1"/>
                  </a:solidFill>
                </a:ln>
              </a:endParaRPr>
            </a:p>
          </p:txBody>
        </p:sp>
        <p:cxnSp>
          <p:nvCxnSpPr>
            <p:cNvPr id="7" name="Connecteur droit avec flèche 6"/>
            <p:cNvCxnSpPr>
              <a:endCxn id="6" idx="1"/>
            </p:cNvCxnSpPr>
            <p:nvPr/>
          </p:nvCxnSpPr>
          <p:spPr>
            <a:xfrm>
              <a:off x="3000777" y="4063763"/>
              <a:ext cx="1796087" cy="0"/>
            </a:xfrm>
            <a:prstGeom prst="straightConnector1">
              <a:avLst/>
            </a:prstGeom>
            <a:ln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necteur droit avec flèche 7"/>
            <p:cNvCxnSpPr/>
            <p:nvPr/>
          </p:nvCxnSpPr>
          <p:spPr>
            <a:xfrm flipV="1">
              <a:off x="6419602" y="4063762"/>
              <a:ext cx="1719846" cy="31720"/>
            </a:xfrm>
            <a:prstGeom prst="straightConnector1">
              <a:avLst/>
            </a:prstGeom>
            <a:ln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7543216" y="3694430"/>
              <a:ext cx="55656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/>
                <a:t>y(t)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35350" y="3671348"/>
              <a:ext cx="50206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/>
                <a:t>r(t)</a:t>
              </a:r>
            </a:p>
          </p:txBody>
        </p:sp>
      </p:grpSp>
      <p:sp>
        <p:nvSpPr>
          <p:cNvPr id="11" name="Rectangle 10"/>
          <p:cNvSpPr/>
          <p:nvPr/>
        </p:nvSpPr>
        <p:spPr>
          <a:xfrm>
            <a:off x="3044004" y="2547867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>
                <a:solidFill>
                  <a:schemeClr val="accent2"/>
                </a:solidFill>
              </a:rPr>
              <a:t>a.</a:t>
            </a:r>
            <a:r>
              <a:rPr lang="fr-FR" dirty="0" err="1" smtClean="0"/>
              <a:t>r</a:t>
            </a:r>
            <a:r>
              <a:rPr lang="fr-FR" dirty="0" smtClean="0"/>
              <a:t>(t</a:t>
            </a:r>
            <a:r>
              <a:rPr lang="fr-FR" dirty="0"/>
              <a:t>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993525" y="2494645"/>
            <a:ext cx="7777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>
                <a:solidFill>
                  <a:schemeClr val="accent2"/>
                </a:solidFill>
              </a:rPr>
              <a:t>a.</a:t>
            </a:r>
            <a:r>
              <a:rPr lang="fr-FR" dirty="0" err="1" smtClean="0"/>
              <a:t>y</a:t>
            </a:r>
            <a:r>
              <a:rPr lang="fr-FR" dirty="0" smtClean="0"/>
              <a:t>(t</a:t>
            </a:r>
            <a:r>
              <a:rPr lang="fr-FR" dirty="0"/>
              <a:t>)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1361586" y="3219754"/>
            <a:ext cx="2643744" cy="1532550"/>
            <a:chOff x="1361586" y="3219754"/>
            <a:chExt cx="2643744" cy="1532550"/>
          </a:xfrm>
        </p:grpSpPr>
        <p:grpSp>
          <p:nvGrpSpPr>
            <p:cNvPr id="22" name="Groupe 21"/>
            <p:cNvGrpSpPr/>
            <p:nvPr/>
          </p:nvGrpSpPr>
          <p:grpSpPr>
            <a:xfrm>
              <a:off x="1880315" y="3253536"/>
              <a:ext cx="2125015" cy="1498768"/>
              <a:chOff x="1880315" y="3253536"/>
              <a:chExt cx="2125015" cy="1498768"/>
            </a:xfrm>
          </p:grpSpPr>
          <p:cxnSp>
            <p:nvCxnSpPr>
              <p:cNvPr id="14" name="Connecteur droit avec flèche 13"/>
              <p:cNvCxnSpPr/>
              <p:nvPr/>
            </p:nvCxnSpPr>
            <p:spPr>
              <a:xfrm>
                <a:off x="1880315" y="4752304"/>
                <a:ext cx="2125015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avec flèche 16"/>
              <p:cNvCxnSpPr/>
              <p:nvPr/>
            </p:nvCxnSpPr>
            <p:spPr>
              <a:xfrm flipV="1">
                <a:off x="1880315" y="3253536"/>
                <a:ext cx="0" cy="14987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Connecteur droit 18"/>
            <p:cNvCxnSpPr/>
            <p:nvPr/>
          </p:nvCxnSpPr>
          <p:spPr>
            <a:xfrm>
              <a:off x="1880315" y="4095482"/>
              <a:ext cx="188696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1370994" y="3219754"/>
              <a:ext cx="50206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/>
                <a:t>r(t)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363734" y="3910816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/>
                <a:t>1</a:t>
              </a:r>
            </a:p>
          </p:txBody>
        </p:sp>
        <p:cxnSp>
          <p:nvCxnSpPr>
            <p:cNvPr id="44" name="Connecteur droit 43"/>
            <p:cNvCxnSpPr/>
            <p:nvPr/>
          </p:nvCxnSpPr>
          <p:spPr>
            <a:xfrm>
              <a:off x="1878167" y="3719843"/>
              <a:ext cx="1886964" cy="0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/>
            <p:nvPr/>
          </p:nvSpPr>
          <p:spPr>
            <a:xfrm>
              <a:off x="1361586" y="3535177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 smtClean="0">
                  <a:solidFill>
                    <a:schemeClr val="accent2"/>
                  </a:solidFill>
                </a:rPr>
                <a:t>2</a:t>
              </a:r>
              <a:endParaRPr lang="fr-FR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15" name="Groupe 14"/>
          <p:cNvGrpSpPr/>
          <p:nvPr/>
        </p:nvGrpSpPr>
        <p:grpSpPr>
          <a:xfrm>
            <a:off x="6582286" y="3171416"/>
            <a:ext cx="2513161" cy="3372579"/>
            <a:chOff x="6605379" y="3174955"/>
            <a:chExt cx="2513161" cy="3372579"/>
          </a:xfrm>
        </p:grpSpPr>
        <p:grpSp>
          <p:nvGrpSpPr>
            <p:cNvPr id="23" name="Groupe 22"/>
            <p:cNvGrpSpPr/>
            <p:nvPr/>
          </p:nvGrpSpPr>
          <p:grpSpPr>
            <a:xfrm>
              <a:off x="6993525" y="3346098"/>
              <a:ext cx="2125015" cy="1498768"/>
              <a:chOff x="1880315" y="3253536"/>
              <a:chExt cx="2125015" cy="1498768"/>
            </a:xfrm>
          </p:grpSpPr>
          <p:cxnSp>
            <p:nvCxnSpPr>
              <p:cNvPr id="24" name="Connecteur droit avec flèche 23"/>
              <p:cNvCxnSpPr/>
              <p:nvPr/>
            </p:nvCxnSpPr>
            <p:spPr>
              <a:xfrm>
                <a:off x="1880315" y="4752304"/>
                <a:ext cx="2125015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Connecteur droit avec flèche 24"/>
              <p:cNvCxnSpPr/>
              <p:nvPr/>
            </p:nvCxnSpPr>
            <p:spPr>
              <a:xfrm flipV="1">
                <a:off x="1880315" y="3253536"/>
                <a:ext cx="0" cy="14987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e 12"/>
            <p:cNvGrpSpPr/>
            <p:nvPr/>
          </p:nvGrpSpPr>
          <p:grpSpPr>
            <a:xfrm>
              <a:off x="6605379" y="3174955"/>
              <a:ext cx="2463530" cy="3372579"/>
              <a:chOff x="6605379" y="3174955"/>
              <a:chExt cx="2463530" cy="3372579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72" b="100000" l="291" r="99128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56202" y="3889422"/>
                <a:ext cx="2110525" cy="19050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3" name="Groupe 2"/>
              <p:cNvGrpSpPr/>
              <p:nvPr/>
            </p:nvGrpSpPr>
            <p:grpSpPr>
              <a:xfrm>
                <a:off x="6605379" y="3174955"/>
                <a:ext cx="2463530" cy="3372579"/>
                <a:chOff x="6605379" y="3174955"/>
                <a:chExt cx="2463530" cy="3372579"/>
              </a:xfrm>
            </p:grpSpPr>
            <p:sp>
              <p:nvSpPr>
                <p:cNvPr id="43" name="Rectangle 42"/>
                <p:cNvSpPr/>
                <p:nvPr/>
              </p:nvSpPr>
              <p:spPr>
                <a:xfrm>
                  <a:off x="6615871" y="4052348"/>
                  <a:ext cx="31290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r-FR" dirty="0"/>
                    <a:t>1</a:t>
                  </a:r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6605379" y="3520090"/>
                  <a:ext cx="31290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r-FR" dirty="0" smtClean="0">
                      <a:solidFill>
                        <a:schemeClr val="accent2"/>
                      </a:solidFill>
                    </a:rPr>
                    <a:t>2</a:t>
                  </a:r>
                  <a:endParaRPr lang="fr-FR" dirty="0">
                    <a:solidFill>
                      <a:schemeClr val="accent2"/>
                    </a:solidFill>
                  </a:endParaRPr>
                </a:p>
              </p:txBody>
            </p:sp>
            <p:pic>
              <p:nvPicPr>
                <p:cNvPr id="47" name="Picture 2"/>
                <p:cNvPicPr>
                  <a:picLocks noChangeAspect="1" noChangeArrowheads="1"/>
                </p:cNvPicPr>
                <p:nvPr/>
              </p:nvPicPr>
              <p:blipFill>
                <a:blip r:embed="rId2">
                  <a:duotone>
                    <a:schemeClr val="accent2">
                      <a:shade val="45000"/>
                      <a:satMod val="135000"/>
                    </a:schemeClr>
                    <a:prstClr val="white"/>
                  </a:duotone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backgroundRemoval t="472" b="100000" l="291" r="99128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958384" y="3174955"/>
                  <a:ext cx="2110525" cy="337257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292436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35436" y="1417749"/>
            <a:ext cx="3462784" cy="475445"/>
          </a:xfrm>
        </p:spPr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time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35436" y="668559"/>
            <a:ext cx="1946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schemeClr val="accent6"/>
                </a:solidFill>
              </a:rPr>
              <a:t>Time invariance</a:t>
            </a:r>
            <a:endParaRPr lang="fr-FR" dirty="0"/>
          </a:p>
        </p:txBody>
      </p:sp>
      <p:grpSp>
        <p:nvGrpSpPr>
          <p:cNvPr id="5" name="Groupe 4"/>
          <p:cNvGrpSpPr/>
          <p:nvPr/>
        </p:nvGrpSpPr>
        <p:grpSpPr>
          <a:xfrm>
            <a:off x="2891604" y="2743200"/>
            <a:ext cx="5398467" cy="715580"/>
            <a:chOff x="2935350" y="3671348"/>
            <a:chExt cx="5398467" cy="715580"/>
          </a:xfrm>
        </p:grpSpPr>
        <p:sp>
          <p:nvSpPr>
            <p:cNvPr id="6" name="ZoneTexte 5"/>
            <p:cNvSpPr txBox="1"/>
            <p:nvPr/>
          </p:nvSpPr>
          <p:spPr>
            <a:xfrm>
              <a:off x="4796864" y="3740597"/>
              <a:ext cx="1622738" cy="646331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LTI</a:t>
              </a:r>
            </a:p>
            <a:p>
              <a:pPr algn="ctr"/>
              <a:r>
                <a:rPr lang="fr-FR" dirty="0" smtClean="0"/>
                <a:t>System</a:t>
              </a:r>
              <a:endParaRPr lang="fr-FR" dirty="0">
                <a:ln>
                  <a:solidFill>
                    <a:schemeClr val="bg1"/>
                  </a:solidFill>
                </a:ln>
              </a:endParaRPr>
            </a:p>
          </p:txBody>
        </p:sp>
        <p:cxnSp>
          <p:nvCxnSpPr>
            <p:cNvPr id="7" name="Connecteur droit avec flèche 6"/>
            <p:cNvCxnSpPr>
              <a:endCxn id="6" idx="1"/>
            </p:cNvCxnSpPr>
            <p:nvPr/>
          </p:nvCxnSpPr>
          <p:spPr>
            <a:xfrm>
              <a:off x="3000777" y="4063763"/>
              <a:ext cx="1796087" cy="0"/>
            </a:xfrm>
            <a:prstGeom prst="straightConnector1">
              <a:avLst/>
            </a:prstGeom>
            <a:ln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necteur droit avec flèche 7"/>
            <p:cNvCxnSpPr/>
            <p:nvPr/>
          </p:nvCxnSpPr>
          <p:spPr>
            <a:xfrm flipV="1">
              <a:off x="6419602" y="4063762"/>
              <a:ext cx="1719846" cy="31720"/>
            </a:xfrm>
            <a:prstGeom prst="straightConnector1">
              <a:avLst/>
            </a:prstGeom>
            <a:ln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7543216" y="3694430"/>
              <a:ext cx="7906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 smtClean="0"/>
                <a:t>y(t</a:t>
              </a:r>
              <a:r>
                <a:rPr lang="fr-FR" dirty="0">
                  <a:solidFill>
                    <a:schemeClr val="accent2"/>
                  </a:solidFill>
                </a:rPr>
                <a:t>-a</a:t>
              </a:r>
              <a:r>
                <a:rPr lang="fr-FR" dirty="0" smtClean="0"/>
                <a:t>)</a:t>
              </a:r>
              <a:endParaRPr lang="fr-FR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35350" y="3671348"/>
              <a:ext cx="7360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 smtClean="0"/>
                <a:t>r(t</a:t>
              </a:r>
              <a:r>
                <a:rPr lang="fr-FR" dirty="0" smtClean="0">
                  <a:solidFill>
                    <a:schemeClr val="accent2"/>
                  </a:solidFill>
                </a:rPr>
                <a:t>-a</a:t>
              </a:r>
              <a:r>
                <a:rPr lang="fr-FR" dirty="0" smtClean="0"/>
                <a:t>)</a:t>
              </a:r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53404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29689" y="147151"/>
            <a:ext cx="7622660" cy="1507067"/>
          </a:xfrm>
        </p:spPr>
        <p:txBody>
          <a:bodyPr/>
          <a:lstStyle/>
          <a:p>
            <a:r>
              <a:rPr lang="fr-FR" b="1" dirty="0" err="1">
                <a:solidFill>
                  <a:schemeClr val="bg1"/>
                </a:solidFill>
              </a:rPr>
              <a:t>Overview</a:t>
            </a:r>
            <a:r>
              <a:rPr lang="fr-FR" b="1" dirty="0">
                <a:solidFill>
                  <a:schemeClr val="bg1"/>
                </a:solidFill>
              </a:rPr>
              <a:t> of lecture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0725" y="1123681"/>
            <a:ext cx="11507788" cy="5875986"/>
          </a:xfrm>
        </p:spPr>
        <p:txBody>
          <a:bodyPr>
            <a:normAutofit/>
          </a:bodyPr>
          <a:lstStyle/>
          <a:p>
            <a:r>
              <a:rPr lang="fr-FR" sz="2800" dirty="0" smtClean="0"/>
              <a:t>Lecture1: Introduction to control </a:t>
            </a:r>
            <a:r>
              <a:rPr lang="fr-FR" sz="2800" dirty="0" err="1" smtClean="0"/>
              <a:t>systems</a:t>
            </a:r>
            <a:r>
              <a:rPr lang="fr-FR" sz="2800" dirty="0"/>
              <a:t> and </a:t>
            </a:r>
            <a:r>
              <a:rPr lang="fr-FR" sz="2800" dirty="0" err="1"/>
              <a:t>regularization</a:t>
            </a:r>
            <a:endParaRPr lang="fr-FR" sz="2800" dirty="0" smtClean="0"/>
          </a:p>
          <a:p>
            <a:r>
              <a:rPr lang="fr-FR" sz="2800" dirty="0"/>
              <a:t>Lecture </a:t>
            </a:r>
            <a:r>
              <a:rPr lang="fr-FR" sz="2800" dirty="0" smtClean="0"/>
              <a:t>2: </a:t>
            </a:r>
            <a:r>
              <a:rPr lang="en-US" sz="2800" dirty="0" smtClean="0"/>
              <a:t>Transfer function of control system</a:t>
            </a:r>
          </a:p>
          <a:p>
            <a:r>
              <a:rPr lang="fr-FR" sz="2800" dirty="0"/>
              <a:t>Lecture </a:t>
            </a:r>
            <a:r>
              <a:rPr lang="fr-FR" sz="2800" dirty="0" smtClean="0"/>
              <a:t>3: Time </a:t>
            </a:r>
            <a:r>
              <a:rPr lang="fr-FR" sz="2800" dirty="0" err="1" smtClean="0"/>
              <a:t>response</a:t>
            </a:r>
            <a:r>
              <a:rPr lang="fr-FR" sz="2800" dirty="0" smtClean="0"/>
              <a:t> </a:t>
            </a:r>
            <a:r>
              <a:rPr lang="fr-FR" sz="2800" dirty="0" err="1" smtClean="0"/>
              <a:t>analysis</a:t>
            </a:r>
            <a:endParaRPr lang="fr-FR" sz="2800" dirty="0" smtClean="0"/>
          </a:p>
          <a:p>
            <a:r>
              <a:rPr lang="fr-FR" sz="2800" dirty="0"/>
              <a:t>Lecture </a:t>
            </a:r>
            <a:r>
              <a:rPr lang="fr-FR" sz="2800" dirty="0" smtClean="0"/>
              <a:t>4: </a:t>
            </a:r>
            <a:r>
              <a:rPr lang="fr-FR" sz="2800" dirty="0" err="1"/>
              <a:t>Frequency</a:t>
            </a:r>
            <a:r>
              <a:rPr lang="fr-FR" sz="2800" dirty="0"/>
              <a:t> </a:t>
            </a:r>
            <a:r>
              <a:rPr lang="fr-FR" sz="2800" dirty="0" err="1" smtClean="0"/>
              <a:t>response</a:t>
            </a:r>
            <a:r>
              <a:rPr lang="fr-FR" sz="2800" dirty="0" smtClean="0"/>
              <a:t> </a:t>
            </a:r>
            <a:r>
              <a:rPr lang="fr-FR" sz="2800" dirty="0" err="1" smtClean="0"/>
              <a:t>analysis</a:t>
            </a:r>
            <a:endParaRPr lang="fr-FR" sz="2800" dirty="0" smtClean="0"/>
          </a:p>
          <a:p>
            <a:r>
              <a:rPr lang="fr-FR" sz="2800" dirty="0"/>
              <a:t>Lecture </a:t>
            </a:r>
            <a:r>
              <a:rPr lang="fr-FR" sz="2800" dirty="0" smtClean="0"/>
              <a:t>5: </a:t>
            </a:r>
            <a:r>
              <a:rPr lang="en-US" sz="2800" dirty="0"/>
              <a:t>Stability </a:t>
            </a:r>
            <a:endParaRPr lang="en-US" sz="2800" dirty="0" smtClean="0"/>
          </a:p>
          <a:p>
            <a:r>
              <a:rPr lang="fr-FR" sz="2800" dirty="0"/>
              <a:t>Lecture </a:t>
            </a:r>
            <a:r>
              <a:rPr lang="fr-FR" sz="2800" dirty="0" smtClean="0"/>
              <a:t>6: </a:t>
            </a:r>
            <a:r>
              <a:rPr lang="fr-FR" sz="2800" dirty="0" err="1" smtClean="0"/>
              <a:t>Accuracy</a:t>
            </a:r>
            <a:endParaRPr lang="fr-FR" sz="2800" dirty="0" smtClean="0"/>
          </a:p>
          <a:p>
            <a:r>
              <a:rPr lang="fr-FR" sz="2800" dirty="0"/>
              <a:t>Lecture </a:t>
            </a:r>
            <a:r>
              <a:rPr lang="fr-FR" sz="2800" dirty="0" smtClean="0"/>
              <a:t>7: </a:t>
            </a:r>
            <a:r>
              <a:rPr lang="fr-FR" sz="2800" dirty="0"/>
              <a:t>Correctors</a:t>
            </a:r>
          </a:p>
        </p:txBody>
      </p:sp>
    </p:spTree>
    <p:extLst>
      <p:ext uri="{BB962C8B-B14F-4D97-AF65-F5344CB8AC3E}">
        <p14:creationId xmlns:p14="http://schemas.microsoft.com/office/powerpoint/2010/main" val="97271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Lecture 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4211" y="685800"/>
            <a:ext cx="10546165" cy="3615267"/>
          </a:xfrm>
        </p:spPr>
        <p:txBody>
          <a:bodyPr>
            <a:normAutofit/>
          </a:bodyPr>
          <a:lstStyle/>
          <a:p>
            <a:r>
              <a:rPr lang="fr-FR" sz="3600" dirty="0" smtClean="0"/>
              <a:t>Introduction to control </a:t>
            </a:r>
            <a:r>
              <a:rPr lang="fr-FR" sz="3600" dirty="0" err="1"/>
              <a:t>systems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2330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68301" y="593496"/>
            <a:ext cx="11061319" cy="1307421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/>
              <a:t>A system is said to be </a:t>
            </a:r>
            <a:r>
              <a:rPr lang="fr-FR" sz="2400" dirty="0" smtClean="0">
                <a:solidFill>
                  <a:srgbClr val="FF0000"/>
                </a:solidFill>
              </a:rPr>
              <a:t>‘control’</a:t>
            </a:r>
            <a:r>
              <a:rPr lang="en-US" sz="2400" dirty="0" smtClean="0"/>
              <a:t> </a:t>
            </a:r>
            <a:r>
              <a:rPr lang="en-US" sz="2400" dirty="0"/>
              <a:t>when it performs a specific task without requiring human intervention.</a:t>
            </a:r>
            <a:r>
              <a:rPr lang="fr-FR" sz="2400" dirty="0" smtClean="0"/>
              <a:t> </a:t>
            </a:r>
          </a:p>
          <a:p>
            <a:r>
              <a:rPr lang="fr-FR" sz="2400" dirty="0" smtClean="0"/>
              <a:t>A control system </a:t>
            </a:r>
            <a:r>
              <a:rPr lang="fr-FR" sz="2400" dirty="0" err="1" smtClean="0"/>
              <a:t>consists</a:t>
            </a:r>
            <a:r>
              <a:rPr lang="fr-FR" sz="2400" dirty="0" smtClean="0"/>
              <a:t> of </a:t>
            </a:r>
            <a:r>
              <a:rPr lang="fr-FR" sz="2400" dirty="0" err="1" smtClean="0"/>
              <a:t>subsystems</a:t>
            </a:r>
            <a:r>
              <a:rPr lang="fr-FR" sz="2400" dirty="0" smtClean="0"/>
              <a:t> or </a:t>
            </a:r>
            <a:r>
              <a:rPr lang="fr-FR" sz="2400" dirty="0" err="1" smtClean="0"/>
              <a:t>processes</a:t>
            </a:r>
            <a:r>
              <a:rPr lang="fr-FR" sz="2400" dirty="0" smtClean="0"/>
              <a:t> (or plants) </a:t>
            </a:r>
            <a:r>
              <a:rPr lang="fr-FR" sz="2400" dirty="0" err="1" smtClean="0"/>
              <a:t>assembled</a:t>
            </a:r>
            <a:r>
              <a:rPr lang="fr-FR" sz="2400" dirty="0" smtClean="0"/>
              <a:t> for the </a:t>
            </a:r>
            <a:r>
              <a:rPr lang="fr-FR" sz="2400" dirty="0" err="1" smtClean="0"/>
              <a:t>purpose</a:t>
            </a:r>
            <a:r>
              <a:rPr lang="fr-FR" sz="2400" dirty="0" smtClean="0"/>
              <a:t> of </a:t>
            </a:r>
            <a:r>
              <a:rPr lang="fr-FR" sz="2400" dirty="0" err="1" smtClean="0"/>
              <a:t>controlling</a:t>
            </a:r>
            <a:r>
              <a:rPr lang="fr-FR" sz="2400" dirty="0" smtClean="0"/>
              <a:t> the output of the </a:t>
            </a:r>
            <a:r>
              <a:rPr lang="fr-FR" sz="2400" dirty="0" err="1" smtClean="0"/>
              <a:t>processes</a:t>
            </a:r>
            <a:r>
              <a:rPr lang="fr-FR" sz="2400" dirty="0" smtClean="0"/>
              <a:t>. </a:t>
            </a:r>
            <a:endParaRPr lang="fr-FR" sz="2400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568301" y="1830901"/>
            <a:ext cx="11061319" cy="79802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2800" dirty="0" smtClean="0">
                <a:solidFill>
                  <a:srgbClr val="FF0000"/>
                </a:solidFill>
              </a:rPr>
              <a:t>Exemples :</a:t>
            </a:r>
          </a:p>
        </p:txBody>
      </p:sp>
      <p:sp>
        <p:nvSpPr>
          <p:cNvPr id="7" name="Rectangle 6"/>
          <p:cNvSpPr/>
          <p:nvPr/>
        </p:nvSpPr>
        <p:spPr>
          <a:xfrm>
            <a:off x="723604" y="2870836"/>
            <a:ext cx="711765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1. An air </a:t>
            </a:r>
            <a:r>
              <a:rPr lang="fr-FR" dirty="0" err="1" smtClean="0"/>
              <a:t>conditioner</a:t>
            </a:r>
            <a:r>
              <a:rPr lang="fr-FR" dirty="0" smtClean="0"/>
              <a:t> </a:t>
            </a:r>
            <a:r>
              <a:rPr lang="fr-FR" dirty="0" err="1" smtClean="0"/>
              <a:t>maintaining</a:t>
            </a:r>
            <a:r>
              <a:rPr lang="fr-FR" dirty="0" smtClean="0"/>
              <a:t> the </a:t>
            </a:r>
            <a:r>
              <a:rPr lang="fr-FR" dirty="0" err="1" smtClean="0"/>
              <a:t>temperature</a:t>
            </a:r>
            <a:r>
              <a:rPr lang="fr-FR" dirty="0" smtClean="0"/>
              <a:t> of the room</a:t>
            </a:r>
          </a:p>
          <a:p>
            <a:r>
              <a:rPr lang="fr-FR" dirty="0" smtClean="0"/>
              <a:t>2. A car </a:t>
            </a:r>
            <a:r>
              <a:rPr lang="fr-FR" dirty="0" err="1" smtClean="0"/>
              <a:t>moving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rest</a:t>
            </a:r>
            <a:r>
              <a:rPr lang="fr-FR" dirty="0" smtClean="0"/>
              <a:t> to a speed of 100 km/</a:t>
            </a:r>
            <a:r>
              <a:rPr lang="fr-FR" dirty="0" err="1" smtClean="0"/>
              <a:t>hr</a:t>
            </a:r>
            <a:endParaRPr lang="fr-FR" dirty="0" smtClean="0"/>
          </a:p>
          <a:p>
            <a:r>
              <a:rPr lang="fr-FR" dirty="0" smtClean="0"/>
              <a:t>3. Circuit </a:t>
            </a:r>
            <a:r>
              <a:rPr lang="fr-FR" dirty="0" err="1" smtClean="0"/>
              <a:t>with</a:t>
            </a:r>
            <a:r>
              <a:rPr lang="fr-FR" dirty="0" smtClean="0"/>
              <a:t> V input and </a:t>
            </a:r>
            <a:r>
              <a:rPr lang="fr-FR" dirty="0" err="1" smtClean="0"/>
              <a:t>current</a:t>
            </a:r>
            <a:r>
              <a:rPr lang="fr-FR" dirty="0" smtClean="0"/>
              <a:t> output</a:t>
            </a:r>
            <a:endParaRPr lang="fr-FR" dirty="0"/>
          </a:p>
        </p:txBody>
      </p:sp>
      <p:grpSp>
        <p:nvGrpSpPr>
          <p:cNvPr id="5" name="Groupe 4"/>
          <p:cNvGrpSpPr/>
          <p:nvPr/>
        </p:nvGrpSpPr>
        <p:grpSpPr>
          <a:xfrm>
            <a:off x="2705836" y="4515388"/>
            <a:ext cx="6890201" cy="986323"/>
            <a:chOff x="5074268" y="4927516"/>
            <a:chExt cx="6890201" cy="986323"/>
          </a:xfrm>
        </p:grpSpPr>
        <p:sp>
          <p:nvSpPr>
            <p:cNvPr id="9" name="Rectangle 8"/>
            <p:cNvSpPr/>
            <p:nvPr/>
          </p:nvSpPr>
          <p:spPr>
            <a:xfrm>
              <a:off x="7527697" y="4927516"/>
              <a:ext cx="1777284" cy="94015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0" name="Connecteur droit avec flèche 9"/>
            <p:cNvCxnSpPr/>
            <p:nvPr/>
          </p:nvCxnSpPr>
          <p:spPr>
            <a:xfrm flipV="1">
              <a:off x="6478068" y="5397591"/>
              <a:ext cx="1049628" cy="2"/>
            </a:xfrm>
            <a:prstGeom prst="straightConnector1">
              <a:avLst/>
            </a:prstGeom>
            <a:ln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avec flèche 10"/>
            <p:cNvCxnSpPr/>
            <p:nvPr/>
          </p:nvCxnSpPr>
          <p:spPr>
            <a:xfrm flipV="1">
              <a:off x="9304981" y="5404025"/>
              <a:ext cx="1049628" cy="2"/>
            </a:xfrm>
            <a:prstGeom prst="straightConnector1">
              <a:avLst/>
            </a:prstGeom>
            <a:ln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ZoneTexte 11"/>
            <p:cNvSpPr txBox="1"/>
            <p:nvPr/>
          </p:nvSpPr>
          <p:spPr>
            <a:xfrm>
              <a:off x="7611409" y="5074425"/>
              <a:ext cx="16098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Control System</a:t>
              </a:r>
              <a:endParaRPr lang="fr-FR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447759" y="4961060"/>
              <a:ext cx="200522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dirty="0" smtClean="0"/>
                <a:t>Input, stimulus</a:t>
              </a:r>
              <a:endParaRPr lang="fr-FR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9652710" y="4957211"/>
              <a:ext cx="231175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dirty="0" smtClean="0"/>
                <a:t>Output, </a:t>
              </a:r>
              <a:r>
                <a:rPr lang="fr-FR" dirty="0" err="1" smtClean="0"/>
                <a:t>response</a:t>
              </a:r>
              <a:endParaRPr lang="fr-FR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9472405" y="5544507"/>
              <a:ext cx="200266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dirty="0" err="1" smtClean="0"/>
                <a:t>Actual</a:t>
              </a:r>
              <a:r>
                <a:rPr lang="fr-FR" dirty="0" smtClean="0"/>
                <a:t> </a:t>
              </a:r>
              <a:r>
                <a:rPr lang="fr-FR" dirty="0" err="1" smtClean="0"/>
                <a:t>response</a:t>
              </a:r>
              <a:endParaRPr lang="fr-FR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074268" y="5460725"/>
              <a:ext cx="224092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dirty="0" err="1" smtClean="0"/>
                <a:t>Desired</a:t>
              </a:r>
              <a:r>
                <a:rPr lang="fr-FR" dirty="0" smtClean="0"/>
                <a:t> </a:t>
              </a:r>
              <a:r>
                <a:rPr lang="fr-FR" dirty="0" err="1" smtClean="0"/>
                <a:t>response</a:t>
              </a:r>
              <a:endParaRPr lang="fr-FR" dirty="0"/>
            </a:p>
          </p:txBody>
        </p:sp>
      </p:grpSp>
      <p:sp>
        <p:nvSpPr>
          <p:cNvPr id="2" name="Rectangle 1"/>
          <p:cNvSpPr/>
          <p:nvPr/>
        </p:nvSpPr>
        <p:spPr>
          <a:xfrm>
            <a:off x="568301" y="127646"/>
            <a:ext cx="1542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365872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568302" y="522874"/>
            <a:ext cx="11061319" cy="79802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dirty="0">
                <a:solidFill>
                  <a:srgbClr val="FF0000"/>
                </a:solidFill>
              </a:rPr>
              <a:t>Exemple </a:t>
            </a:r>
            <a:r>
              <a:rPr lang="fr-FR" dirty="0" smtClean="0">
                <a:solidFill>
                  <a:srgbClr val="FF0000"/>
                </a:solidFill>
              </a:rPr>
              <a:t>: </a:t>
            </a:r>
            <a:r>
              <a:rPr lang="fr-FR" dirty="0" smtClean="0"/>
              <a:t>A man </a:t>
            </a:r>
            <a:r>
              <a:rPr lang="fr-FR" dirty="0" err="1" smtClean="0"/>
              <a:t>driving</a:t>
            </a:r>
            <a:r>
              <a:rPr lang="fr-FR" dirty="0" smtClean="0"/>
              <a:t> a car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629841" y="1797698"/>
            <a:ext cx="76798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when driving a </a:t>
            </a:r>
            <a:r>
              <a:rPr lang="en-US" dirty="0" smtClean="0"/>
              <a:t>car, </a:t>
            </a:r>
            <a:r>
              <a:rPr lang="en-US" dirty="0"/>
              <a:t>we often seek to ensure: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 speed</a:t>
            </a:r>
            <a:r>
              <a:rPr lang="en-US" dirty="0"/>
              <a:t>: Action of the feet on the </a:t>
            </a:r>
            <a:r>
              <a:rPr lang="en-US" dirty="0" smtClean="0"/>
              <a:t>pedal.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 </a:t>
            </a:r>
            <a:r>
              <a:rPr lang="en-US" dirty="0"/>
              <a:t>determined direction: Action of the arms on the steering wheel.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8642" y="1557338"/>
            <a:ext cx="3089767" cy="247542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906010" y="4258383"/>
            <a:ext cx="78029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This system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‘car’ </a:t>
            </a:r>
            <a:r>
              <a:rPr lang="en-US" dirty="0"/>
              <a:t>has quantities on which we act to adjust other </a:t>
            </a:r>
            <a:r>
              <a:rPr lang="en-US" dirty="0" smtClean="0"/>
              <a:t>quantities</a:t>
            </a:r>
            <a:r>
              <a:rPr lang="fr-FR" dirty="0" smtClean="0"/>
              <a:t>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first quantities are called </a:t>
            </a:r>
            <a:r>
              <a:rPr lang="fr-FR" dirty="0" smtClean="0">
                <a:solidFill>
                  <a:srgbClr val="92D050"/>
                </a:solidFill>
              </a:rPr>
              <a:t>‘input </a:t>
            </a:r>
            <a:r>
              <a:rPr lang="fr-FR" dirty="0" err="1" smtClean="0">
                <a:solidFill>
                  <a:srgbClr val="92D050"/>
                </a:solidFill>
              </a:rPr>
              <a:t>quantities</a:t>
            </a:r>
            <a:r>
              <a:rPr lang="fr-FR" dirty="0" smtClean="0">
                <a:solidFill>
                  <a:srgbClr val="92D050"/>
                </a:solidFill>
              </a:rPr>
              <a:t>’</a:t>
            </a:r>
            <a:r>
              <a:rPr lang="fr-FR" dirty="0" smtClean="0"/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others are </a:t>
            </a:r>
            <a:r>
              <a:rPr lang="en-US" dirty="0" smtClean="0"/>
              <a:t>called</a:t>
            </a:r>
            <a:r>
              <a:rPr lang="fr-FR" dirty="0" smtClean="0"/>
              <a:t> </a:t>
            </a:r>
            <a:r>
              <a:rPr lang="fr-FR" dirty="0">
                <a:solidFill>
                  <a:srgbClr val="92D050"/>
                </a:solidFill>
              </a:rPr>
              <a:t>‘output </a:t>
            </a:r>
            <a:r>
              <a:rPr lang="fr-FR" dirty="0" err="1">
                <a:solidFill>
                  <a:srgbClr val="92D050"/>
                </a:solidFill>
              </a:rPr>
              <a:t>quantities</a:t>
            </a:r>
            <a:r>
              <a:rPr lang="fr-FR" dirty="0">
                <a:solidFill>
                  <a:srgbClr val="92D050"/>
                </a:solidFill>
              </a:rPr>
              <a:t>’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768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4210" y="760930"/>
            <a:ext cx="10314347" cy="6258059"/>
          </a:xfrm>
        </p:spPr>
        <p:txBody>
          <a:bodyPr>
            <a:normAutofit/>
          </a:bodyPr>
          <a:lstStyle/>
          <a:p>
            <a:r>
              <a:rPr lang="fr-FR" sz="2000" dirty="0" smtClean="0"/>
              <a:t>In </a:t>
            </a:r>
            <a:r>
              <a:rPr lang="fr-FR" sz="2000" dirty="0" err="1" smtClean="0"/>
              <a:t>this</a:t>
            </a:r>
            <a:r>
              <a:rPr lang="fr-FR" sz="2000" dirty="0" smtClean="0"/>
              <a:t> exemple: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The control system : </a:t>
            </a:r>
            <a:r>
              <a:rPr lang="fr-FR" sz="2000" dirty="0" err="1" smtClean="0"/>
              <a:t>is</a:t>
            </a:r>
            <a:r>
              <a:rPr lang="fr-FR" sz="2000" dirty="0" smtClean="0"/>
              <a:t> the car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92D050"/>
                </a:solidFill>
              </a:rPr>
              <a:t>input </a:t>
            </a:r>
            <a:r>
              <a:rPr lang="fr-FR" sz="2000" dirty="0" err="1">
                <a:solidFill>
                  <a:srgbClr val="92D050"/>
                </a:solidFill>
              </a:rPr>
              <a:t>quantities</a:t>
            </a:r>
            <a:r>
              <a:rPr lang="fr-FR" sz="2000" dirty="0">
                <a:solidFill>
                  <a:srgbClr val="92D050"/>
                </a:solidFill>
              </a:rPr>
              <a:t> </a:t>
            </a:r>
            <a:r>
              <a:rPr lang="fr-FR" sz="2000" dirty="0" smtClean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 err="1" smtClean="0"/>
              <a:t>Pedal</a:t>
            </a:r>
            <a:r>
              <a:rPr lang="fr-FR" sz="2000" dirty="0" smtClean="0"/>
              <a:t> position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Angular position of the steering </a:t>
            </a:r>
            <a:r>
              <a:rPr lang="en-US" sz="2000" dirty="0" smtClean="0"/>
              <a:t>wheel</a:t>
            </a:r>
            <a:endParaRPr lang="fr-FR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92D050"/>
                </a:solidFill>
              </a:rPr>
              <a:t>output </a:t>
            </a:r>
            <a:r>
              <a:rPr lang="fr-FR" sz="2000" dirty="0" err="1">
                <a:solidFill>
                  <a:srgbClr val="92D050"/>
                </a:solidFill>
              </a:rPr>
              <a:t>quantities</a:t>
            </a:r>
            <a:r>
              <a:rPr lang="fr-FR" sz="2000" dirty="0">
                <a:solidFill>
                  <a:srgbClr val="92D050"/>
                </a:solidFill>
              </a:rPr>
              <a:t> </a:t>
            </a:r>
            <a:r>
              <a:rPr lang="fr-FR" sz="20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car </a:t>
            </a:r>
            <a:r>
              <a:rPr lang="fr-FR" sz="2000" dirty="0"/>
              <a:t>speed </a:t>
            </a:r>
            <a:endParaRPr lang="fr-FR" sz="20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Orientation</a:t>
            </a:r>
            <a:endParaRPr lang="fr-FR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1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Other quantities can act on the system </a:t>
            </a:r>
            <a:r>
              <a:rPr lang="fr-FR" sz="2000" dirty="0" smtClean="0">
                <a:solidFill>
                  <a:schemeClr val="bg2">
                    <a:lumMod val="50000"/>
                  </a:schemeClr>
                </a:solidFill>
              </a:rPr>
              <a:t>:</a:t>
            </a:r>
          </a:p>
          <a:p>
            <a:pPr lvl="1"/>
            <a:r>
              <a:rPr lang="fr-FR" sz="2000" dirty="0" err="1"/>
              <a:t>parasitic</a:t>
            </a:r>
            <a:r>
              <a:rPr lang="fr-FR" sz="2000" dirty="0"/>
              <a:t> </a:t>
            </a:r>
            <a:r>
              <a:rPr lang="fr-FR" sz="2000" dirty="0" err="1"/>
              <a:t>quantities</a:t>
            </a:r>
            <a:r>
              <a:rPr lang="fr-FR" sz="2000" dirty="0"/>
              <a:t> </a:t>
            </a:r>
            <a:r>
              <a:rPr lang="fr-FR" sz="2000" dirty="0" smtClean="0">
                <a:solidFill>
                  <a:srgbClr val="92D050"/>
                </a:solidFill>
              </a:rPr>
              <a:t>: 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such as 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wind, fog (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</a:rPr>
              <a:t>brouillard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) 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or any kind of road conditions,</a:t>
            </a:r>
            <a:endParaRPr lang="fr-FR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fr-FR" dirty="0" smtClean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09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43321" y="216436"/>
            <a:ext cx="8534401" cy="646448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Block </a:t>
            </a:r>
            <a:r>
              <a:rPr lang="fr-FR" dirty="0" err="1" smtClean="0">
                <a:solidFill>
                  <a:srgbClr val="FF0000"/>
                </a:solidFill>
              </a:rPr>
              <a:t>diagram</a:t>
            </a:r>
            <a:r>
              <a:rPr lang="fr-FR" dirty="0" smtClean="0">
                <a:solidFill>
                  <a:srgbClr val="FF0000"/>
                </a:solidFill>
              </a:rPr>
              <a:t> of control system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1619" y="1146220"/>
            <a:ext cx="8534400" cy="540912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Block </a:t>
            </a:r>
            <a:r>
              <a:rPr lang="fr-FR" dirty="0" err="1">
                <a:solidFill>
                  <a:srgbClr val="FF0000"/>
                </a:solidFill>
              </a:rPr>
              <a:t>diagram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/>
              <a:t>: </a:t>
            </a:r>
            <a:r>
              <a:rPr lang="en-US" dirty="0" smtClean="0"/>
              <a:t>is </a:t>
            </a:r>
            <a:r>
              <a:rPr lang="en-US" dirty="0"/>
              <a:t>a graphical representation of a </a:t>
            </a:r>
            <a:r>
              <a:rPr lang="en-US" dirty="0" smtClean="0"/>
              <a:t>control </a:t>
            </a:r>
            <a:r>
              <a:rPr lang="en-US" dirty="0"/>
              <a:t>system.</a:t>
            </a:r>
            <a:endParaRPr lang="fr-FR" dirty="0"/>
          </a:p>
        </p:txBody>
      </p:sp>
      <p:sp>
        <p:nvSpPr>
          <p:cNvPr id="28" name="Titre 1"/>
          <p:cNvSpPr txBox="1">
            <a:spLocks/>
          </p:cNvSpPr>
          <p:nvPr/>
        </p:nvSpPr>
        <p:spPr>
          <a:xfrm>
            <a:off x="318739" y="1680896"/>
            <a:ext cx="5636654" cy="82675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1. Open </a:t>
            </a:r>
            <a:r>
              <a:rPr lang="fr-FR" dirty="0" err="1" smtClean="0">
                <a:solidFill>
                  <a:schemeClr val="accent2">
                    <a:lumMod val="75000"/>
                  </a:schemeClr>
                </a:solidFill>
              </a:rPr>
              <a:t>loop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 system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9" name="Espace réservé du texte 2"/>
          <p:cNvSpPr txBox="1">
            <a:spLocks/>
          </p:cNvSpPr>
          <p:nvPr/>
        </p:nvSpPr>
        <p:spPr>
          <a:xfrm>
            <a:off x="684209" y="4650358"/>
            <a:ext cx="10752227" cy="187923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chemeClr val="bg1"/>
                </a:solidFill>
              </a:rPr>
              <a:t>An open </a:t>
            </a:r>
            <a:r>
              <a:rPr lang="fr-FR" dirty="0" err="1" smtClean="0">
                <a:solidFill>
                  <a:schemeClr val="bg1"/>
                </a:solidFill>
              </a:rPr>
              <a:t>loop</a:t>
            </a:r>
            <a:r>
              <a:rPr lang="fr-FR" dirty="0" smtClean="0">
                <a:solidFill>
                  <a:schemeClr val="bg1"/>
                </a:solidFill>
              </a:rPr>
              <a:t> control system </a:t>
            </a:r>
            <a:r>
              <a:rPr lang="fr-FR" dirty="0" err="1" smtClean="0">
                <a:solidFill>
                  <a:schemeClr val="bg1"/>
                </a:solidFill>
              </a:rPr>
              <a:t>is</a:t>
            </a:r>
            <a:r>
              <a:rPr lang="fr-FR" dirty="0" smtClean="0">
                <a:solidFill>
                  <a:schemeClr val="bg1"/>
                </a:solidFill>
              </a:rPr>
              <a:t> a system in </a:t>
            </a:r>
            <a:r>
              <a:rPr lang="fr-FR" dirty="0" err="1" smtClean="0">
                <a:solidFill>
                  <a:schemeClr val="bg1"/>
                </a:solidFill>
              </a:rPr>
              <a:t>which</a:t>
            </a:r>
            <a:r>
              <a:rPr lang="fr-FR" dirty="0" smtClean="0">
                <a:solidFill>
                  <a:schemeClr val="bg1"/>
                </a:solidFill>
              </a:rPr>
              <a:t> the control  action </a:t>
            </a:r>
            <a:r>
              <a:rPr lang="fr-FR" dirty="0" err="1" smtClean="0">
                <a:solidFill>
                  <a:schemeClr val="bg1"/>
                </a:solidFill>
              </a:rPr>
              <a:t>is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r>
              <a:rPr lang="fr-FR" dirty="0" err="1" smtClean="0">
                <a:solidFill>
                  <a:schemeClr val="bg1"/>
                </a:solidFill>
              </a:rPr>
              <a:t>totally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r>
              <a:rPr lang="fr-FR" dirty="0" err="1" smtClean="0">
                <a:solidFill>
                  <a:schemeClr val="bg1"/>
                </a:solidFill>
              </a:rPr>
              <a:t>independent</a:t>
            </a:r>
            <a:r>
              <a:rPr lang="fr-FR" dirty="0" smtClean="0">
                <a:solidFill>
                  <a:schemeClr val="bg1"/>
                </a:solidFill>
              </a:rPr>
              <a:t> of output of the system 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chemeClr val="bg1"/>
                </a:solidFill>
              </a:rPr>
              <a:t>The </a:t>
            </a:r>
            <a:r>
              <a:rPr lang="fr-FR" dirty="0" err="1" smtClean="0">
                <a:solidFill>
                  <a:schemeClr val="bg1"/>
                </a:solidFill>
              </a:rPr>
              <a:t>accuracy</a:t>
            </a:r>
            <a:r>
              <a:rPr lang="fr-FR" dirty="0" smtClean="0">
                <a:solidFill>
                  <a:schemeClr val="bg1"/>
                </a:solidFill>
              </a:rPr>
              <a:t> of the system </a:t>
            </a:r>
            <a:r>
              <a:rPr lang="fr-FR" dirty="0" err="1" smtClean="0">
                <a:solidFill>
                  <a:schemeClr val="bg1"/>
                </a:solidFill>
              </a:rPr>
              <a:t>depends</a:t>
            </a:r>
            <a:r>
              <a:rPr lang="fr-FR" dirty="0" smtClean="0">
                <a:solidFill>
                  <a:schemeClr val="bg1"/>
                </a:solidFill>
              </a:rPr>
              <a:t> on the </a:t>
            </a:r>
            <a:r>
              <a:rPr lang="fr-FR" dirty="0" err="1" smtClean="0">
                <a:solidFill>
                  <a:schemeClr val="bg1"/>
                </a:solidFill>
              </a:rPr>
              <a:t>experience</a:t>
            </a:r>
            <a:r>
              <a:rPr lang="fr-FR" dirty="0" smtClean="0">
                <a:solidFill>
                  <a:schemeClr val="bg1"/>
                </a:solidFill>
              </a:rPr>
              <a:t> of user.</a:t>
            </a:r>
          </a:p>
          <a:p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Exemple:</a:t>
            </a:r>
          </a:p>
          <a:p>
            <a:r>
              <a:rPr lang="fr-FR" dirty="0" smtClean="0">
                <a:solidFill>
                  <a:schemeClr val="bg1"/>
                </a:solidFill>
              </a:rPr>
              <a:t>Immersion water </a:t>
            </a:r>
            <a:r>
              <a:rPr lang="fr-FR" dirty="0" err="1" smtClean="0">
                <a:solidFill>
                  <a:schemeClr val="bg1"/>
                </a:solidFill>
              </a:rPr>
              <a:t>heater</a:t>
            </a:r>
            <a:r>
              <a:rPr lang="fr-FR" dirty="0" smtClean="0">
                <a:solidFill>
                  <a:schemeClr val="bg1"/>
                </a:solidFill>
              </a:rPr>
              <a:t> (immerger l’eau chaud):  No feedback </a:t>
            </a:r>
            <a:r>
              <a:rPr lang="fr-FR" dirty="0" err="1" smtClean="0">
                <a:solidFill>
                  <a:schemeClr val="bg1"/>
                </a:solidFill>
              </a:rPr>
              <a:t>mechnism</a:t>
            </a:r>
            <a:r>
              <a:rPr lang="fr-FR" dirty="0" smtClean="0">
                <a:solidFill>
                  <a:schemeClr val="bg1"/>
                </a:solidFill>
              </a:rPr>
              <a:t> to tell  how hot </a:t>
            </a:r>
            <a:r>
              <a:rPr lang="fr-FR" dirty="0" err="1" smtClean="0">
                <a:solidFill>
                  <a:schemeClr val="bg1"/>
                </a:solidFill>
              </a:rPr>
              <a:t>it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r>
              <a:rPr lang="fr-FR" dirty="0" err="1" smtClean="0">
                <a:solidFill>
                  <a:schemeClr val="bg1"/>
                </a:solidFill>
              </a:rPr>
              <a:t>is</a:t>
            </a:r>
            <a:r>
              <a:rPr lang="fr-FR" dirty="0" smtClean="0">
                <a:solidFill>
                  <a:schemeClr val="bg1"/>
                </a:solidFill>
              </a:rPr>
              <a:t>.</a:t>
            </a:r>
          </a:p>
          <a:p>
            <a:endParaRPr lang="fr-FR" dirty="0" smtClean="0">
              <a:solidFill>
                <a:schemeClr val="bg1"/>
              </a:solidFill>
            </a:endParaRPr>
          </a:p>
          <a:p>
            <a:endParaRPr lang="fr-FR" dirty="0">
              <a:solidFill>
                <a:schemeClr val="bg1"/>
              </a:solidFill>
            </a:endParaRPr>
          </a:p>
        </p:txBody>
      </p:sp>
      <p:grpSp>
        <p:nvGrpSpPr>
          <p:cNvPr id="31" name="Groupe 30"/>
          <p:cNvGrpSpPr/>
          <p:nvPr/>
        </p:nvGrpSpPr>
        <p:grpSpPr>
          <a:xfrm>
            <a:off x="1622752" y="2999634"/>
            <a:ext cx="8847785" cy="1411678"/>
            <a:chOff x="270457" y="1737492"/>
            <a:chExt cx="8847785" cy="1411678"/>
          </a:xfrm>
        </p:grpSpPr>
        <p:sp>
          <p:nvSpPr>
            <p:cNvPr id="34" name="Rectangle 33"/>
            <p:cNvSpPr/>
            <p:nvPr/>
          </p:nvSpPr>
          <p:spPr>
            <a:xfrm>
              <a:off x="4861776" y="1862346"/>
              <a:ext cx="1777284" cy="65259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45" name="Connecteur droit avec flèche 44"/>
            <p:cNvCxnSpPr/>
            <p:nvPr/>
          </p:nvCxnSpPr>
          <p:spPr>
            <a:xfrm flipV="1">
              <a:off x="4095468" y="2177872"/>
              <a:ext cx="766307" cy="10772"/>
            </a:xfrm>
            <a:prstGeom prst="straightConnector1">
              <a:avLst/>
            </a:prstGeom>
            <a:ln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avec flèche 45"/>
            <p:cNvCxnSpPr/>
            <p:nvPr/>
          </p:nvCxnSpPr>
          <p:spPr>
            <a:xfrm flipV="1">
              <a:off x="6639060" y="2184306"/>
              <a:ext cx="1049628" cy="2"/>
            </a:xfrm>
            <a:prstGeom prst="straightConnector1">
              <a:avLst/>
            </a:prstGeom>
            <a:ln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ZoneTexte 46"/>
            <p:cNvSpPr txBox="1"/>
            <p:nvPr/>
          </p:nvSpPr>
          <p:spPr>
            <a:xfrm>
              <a:off x="4945488" y="1854706"/>
              <a:ext cx="16098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err="1" smtClean="0"/>
                <a:t>process</a:t>
              </a:r>
              <a:endParaRPr lang="fr-FR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70457" y="1806395"/>
              <a:ext cx="225378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dirty="0" smtClean="0"/>
                <a:t> </a:t>
              </a:r>
              <a:r>
                <a:rPr lang="fr-FR" dirty="0"/>
                <a:t>R</a:t>
              </a:r>
              <a:r>
                <a:rPr lang="fr-FR" dirty="0" smtClean="0"/>
                <a:t>eference Input</a:t>
              </a:r>
              <a:endParaRPr lang="fr-FR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806483" y="1737492"/>
              <a:ext cx="231175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dirty="0" smtClean="0"/>
                <a:t>Output</a:t>
              </a:r>
              <a:endParaRPr lang="fr-FR" dirty="0"/>
            </a:p>
          </p:txBody>
        </p:sp>
        <p:cxnSp>
          <p:nvCxnSpPr>
            <p:cNvPr id="50" name="Connecteur droit avec flèche 49"/>
            <p:cNvCxnSpPr/>
            <p:nvPr/>
          </p:nvCxnSpPr>
          <p:spPr>
            <a:xfrm flipV="1">
              <a:off x="1259957" y="2188603"/>
              <a:ext cx="1049628" cy="2"/>
            </a:xfrm>
            <a:prstGeom prst="straightConnector1">
              <a:avLst/>
            </a:prstGeom>
            <a:ln>
              <a:solidFill>
                <a:schemeClr val="bg1">
                  <a:alpha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2348223" y="1860198"/>
              <a:ext cx="1777284" cy="65474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2431935" y="1991061"/>
              <a:ext cx="16098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Control</a:t>
              </a:r>
              <a:endParaRPr lang="fr-FR" dirty="0"/>
            </a:p>
          </p:txBody>
        </p:sp>
        <p:sp>
          <p:nvSpPr>
            <p:cNvPr id="53" name="ZoneTexte 52"/>
            <p:cNvSpPr txBox="1"/>
            <p:nvPr/>
          </p:nvSpPr>
          <p:spPr>
            <a:xfrm>
              <a:off x="2741025" y="2779838"/>
              <a:ext cx="34708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Control System</a:t>
              </a:r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02377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512452" y="4961830"/>
            <a:ext cx="1052485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fr-FR" sz="2000" dirty="0" smtClean="0"/>
              <a:t>In the </a:t>
            </a:r>
            <a:r>
              <a:rPr lang="fr-FR" sz="2000" dirty="0" err="1" smtClean="0"/>
              <a:t>closed</a:t>
            </a:r>
            <a:r>
              <a:rPr lang="fr-FR" sz="2000" dirty="0" smtClean="0"/>
              <a:t> </a:t>
            </a:r>
            <a:r>
              <a:rPr lang="fr-FR" sz="2000" dirty="0" err="1" smtClean="0"/>
              <a:t>loop</a:t>
            </a:r>
            <a:r>
              <a:rPr lang="fr-FR" sz="2000" dirty="0" smtClean="0"/>
              <a:t> system, the output </a:t>
            </a:r>
            <a:r>
              <a:rPr lang="fr-FR" sz="2000" dirty="0" err="1" smtClean="0"/>
              <a:t>is</a:t>
            </a:r>
            <a:r>
              <a:rPr lang="fr-FR" sz="2000" dirty="0" smtClean="0"/>
              <a:t> </a:t>
            </a:r>
            <a:r>
              <a:rPr lang="fr-FR" sz="2000" dirty="0" err="1" smtClean="0"/>
              <a:t>meaasured</a:t>
            </a:r>
            <a:r>
              <a:rPr lang="fr-FR" sz="2000" dirty="0" smtClean="0"/>
              <a:t> </a:t>
            </a:r>
            <a:r>
              <a:rPr lang="fr-FR" sz="2000" dirty="0" err="1" smtClean="0"/>
              <a:t>continuously</a:t>
            </a:r>
            <a:r>
              <a:rPr lang="fr-FR" sz="2000" dirty="0" smtClean="0"/>
              <a:t> and </a:t>
            </a:r>
            <a:r>
              <a:rPr lang="fr-FR" sz="2000" dirty="0" err="1" smtClean="0"/>
              <a:t>is</a:t>
            </a:r>
            <a:r>
              <a:rPr lang="fr-FR" sz="2000" dirty="0" smtClean="0"/>
              <a:t> </a:t>
            </a:r>
            <a:r>
              <a:rPr lang="fr-FR" sz="2000" dirty="0" err="1" smtClean="0"/>
              <a:t>fed</a:t>
            </a:r>
            <a:r>
              <a:rPr lang="fr-FR" sz="2000" dirty="0" smtClean="0"/>
              <a:t> back to the input.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fr-FR" sz="2000" dirty="0" smtClean="0"/>
              <a:t>The </a:t>
            </a:r>
            <a:r>
              <a:rPr lang="fr-FR" sz="2000" dirty="0" err="1" smtClean="0"/>
              <a:t>presence</a:t>
            </a:r>
            <a:r>
              <a:rPr lang="fr-FR" sz="2000" dirty="0" smtClean="0"/>
              <a:t> of feedback </a:t>
            </a:r>
            <a:r>
              <a:rPr lang="fr-FR" sz="2000" dirty="0" err="1" smtClean="0"/>
              <a:t>improves</a:t>
            </a:r>
            <a:r>
              <a:rPr lang="fr-FR" sz="2000" dirty="0" smtClean="0"/>
              <a:t> the </a:t>
            </a:r>
            <a:r>
              <a:rPr lang="fr-FR" sz="2000" dirty="0" err="1" smtClean="0"/>
              <a:t>accuracy</a:t>
            </a:r>
            <a:r>
              <a:rPr lang="fr-FR" sz="2000" dirty="0" smtClean="0"/>
              <a:t> of the system.</a:t>
            </a:r>
          </a:p>
          <a:p>
            <a:pPr marL="342900" indent="-342900">
              <a:buFont typeface="Arial" pitchFamily="34" charset="0"/>
              <a:buChar char="•"/>
            </a:pPr>
            <a:endParaRPr lang="fr-FR" sz="2000" dirty="0"/>
          </a:p>
        </p:txBody>
      </p:sp>
      <p:grpSp>
        <p:nvGrpSpPr>
          <p:cNvPr id="18" name="Groupe 17"/>
          <p:cNvGrpSpPr/>
          <p:nvPr/>
        </p:nvGrpSpPr>
        <p:grpSpPr>
          <a:xfrm>
            <a:off x="257578" y="2020758"/>
            <a:ext cx="11029289" cy="2678551"/>
            <a:chOff x="205911" y="2762055"/>
            <a:chExt cx="11029289" cy="2678551"/>
          </a:xfrm>
        </p:grpSpPr>
        <p:grpSp>
          <p:nvGrpSpPr>
            <p:cNvPr id="19" name="Groupe 18"/>
            <p:cNvGrpSpPr/>
            <p:nvPr/>
          </p:nvGrpSpPr>
          <p:grpSpPr>
            <a:xfrm>
              <a:off x="205911" y="3090927"/>
              <a:ext cx="11029289" cy="2349679"/>
              <a:chOff x="205911" y="3090927"/>
              <a:chExt cx="11029289" cy="2349679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7031865" y="3090928"/>
                <a:ext cx="1777284" cy="94015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5731099" y="4500449"/>
                <a:ext cx="1777284" cy="94015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3" name="Ellipse 22"/>
              <p:cNvSpPr/>
              <p:nvPr/>
            </p:nvSpPr>
            <p:spPr>
              <a:xfrm>
                <a:off x="2459865" y="3155323"/>
                <a:ext cx="695459" cy="811369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4204952" y="3090927"/>
                <a:ext cx="1777284" cy="94015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25" name="Connecteur droit avec flèche 24"/>
              <p:cNvCxnSpPr>
                <a:stCxn id="23" idx="6"/>
                <a:endCxn id="24" idx="1"/>
              </p:cNvCxnSpPr>
              <p:nvPr/>
            </p:nvCxnSpPr>
            <p:spPr>
              <a:xfrm flipV="1">
                <a:off x="3155324" y="3561006"/>
                <a:ext cx="1049628" cy="2"/>
              </a:xfrm>
              <a:prstGeom prst="straightConnector1">
                <a:avLst/>
              </a:prstGeom>
              <a:ln>
                <a:solidFill>
                  <a:schemeClr val="bg1">
                    <a:alpha val="6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cteur droit avec flèche 25"/>
              <p:cNvCxnSpPr/>
              <p:nvPr/>
            </p:nvCxnSpPr>
            <p:spPr>
              <a:xfrm flipV="1">
                <a:off x="1410237" y="3561005"/>
                <a:ext cx="1049628" cy="2"/>
              </a:xfrm>
              <a:prstGeom prst="straightConnector1">
                <a:avLst/>
              </a:prstGeom>
              <a:ln>
                <a:solidFill>
                  <a:schemeClr val="bg1">
                    <a:alpha val="6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cteur droit avec flèche 26"/>
              <p:cNvCxnSpPr/>
              <p:nvPr/>
            </p:nvCxnSpPr>
            <p:spPr>
              <a:xfrm flipV="1">
                <a:off x="5982236" y="3561003"/>
                <a:ext cx="1049628" cy="2"/>
              </a:xfrm>
              <a:prstGeom prst="straightConnector1">
                <a:avLst/>
              </a:prstGeom>
              <a:ln>
                <a:solidFill>
                  <a:schemeClr val="bg1">
                    <a:alpha val="6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avec flèche 27"/>
              <p:cNvCxnSpPr/>
              <p:nvPr/>
            </p:nvCxnSpPr>
            <p:spPr>
              <a:xfrm flipV="1">
                <a:off x="8809149" y="3567437"/>
                <a:ext cx="1049628" cy="2"/>
              </a:xfrm>
              <a:prstGeom prst="straightConnector1">
                <a:avLst/>
              </a:prstGeom>
              <a:ln>
                <a:solidFill>
                  <a:schemeClr val="bg1">
                    <a:alpha val="6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avec flèche 28"/>
              <p:cNvCxnSpPr/>
              <p:nvPr/>
            </p:nvCxnSpPr>
            <p:spPr>
              <a:xfrm>
                <a:off x="9268926" y="3582455"/>
                <a:ext cx="32518" cy="1388072"/>
              </a:xfrm>
              <a:prstGeom prst="straightConnector1">
                <a:avLst/>
              </a:prstGeom>
              <a:ln>
                <a:solidFill>
                  <a:schemeClr val="bg1">
                    <a:alpha val="6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cteur droit avec flèche 29"/>
              <p:cNvCxnSpPr>
                <a:endCxn id="22" idx="3"/>
              </p:cNvCxnSpPr>
              <p:nvPr/>
            </p:nvCxnSpPr>
            <p:spPr>
              <a:xfrm flipH="1">
                <a:off x="7508383" y="4970527"/>
                <a:ext cx="1793061" cy="1"/>
              </a:xfrm>
              <a:prstGeom prst="straightConnector1">
                <a:avLst/>
              </a:prstGeom>
              <a:ln>
                <a:solidFill>
                  <a:schemeClr val="bg1">
                    <a:alpha val="6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necteur droit avec flèche 30"/>
              <p:cNvCxnSpPr/>
              <p:nvPr/>
            </p:nvCxnSpPr>
            <p:spPr>
              <a:xfrm flipH="1">
                <a:off x="2807594" y="4970526"/>
                <a:ext cx="2915618" cy="1"/>
              </a:xfrm>
              <a:prstGeom prst="straightConnector1">
                <a:avLst/>
              </a:prstGeom>
              <a:ln>
                <a:solidFill>
                  <a:schemeClr val="bg1">
                    <a:alpha val="6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cteur droit avec flèche 31"/>
              <p:cNvCxnSpPr>
                <a:endCxn id="23" idx="4"/>
              </p:cNvCxnSpPr>
              <p:nvPr/>
            </p:nvCxnSpPr>
            <p:spPr>
              <a:xfrm flipV="1">
                <a:off x="2807594" y="3966692"/>
                <a:ext cx="1" cy="1003834"/>
              </a:xfrm>
              <a:prstGeom prst="straightConnector1">
                <a:avLst/>
              </a:prstGeom>
              <a:ln>
                <a:solidFill>
                  <a:schemeClr val="bg1">
                    <a:alpha val="6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cteur droit 32"/>
              <p:cNvCxnSpPr/>
              <p:nvPr/>
            </p:nvCxnSpPr>
            <p:spPr>
              <a:xfrm>
                <a:off x="2522112" y="3582455"/>
                <a:ext cx="218941" cy="0"/>
              </a:xfrm>
              <a:prstGeom prst="line">
                <a:avLst/>
              </a:prstGeom>
              <a:ln>
                <a:solidFill>
                  <a:schemeClr val="bg1">
                    <a:alpha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necteur droit 33"/>
              <p:cNvCxnSpPr/>
              <p:nvPr/>
            </p:nvCxnSpPr>
            <p:spPr>
              <a:xfrm>
                <a:off x="2702416" y="3822878"/>
                <a:ext cx="218941" cy="0"/>
              </a:xfrm>
              <a:prstGeom prst="line">
                <a:avLst/>
              </a:prstGeom>
              <a:ln>
                <a:solidFill>
                  <a:schemeClr val="bg1">
                    <a:alpha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cteur droit 34"/>
              <p:cNvCxnSpPr/>
              <p:nvPr/>
            </p:nvCxnSpPr>
            <p:spPr>
              <a:xfrm>
                <a:off x="2634802" y="3425768"/>
                <a:ext cx="0" cy="283338"/>
              </a:xfrm>
              <a:prstGeom prst="line">
                <a:avLst/>
              </a:prstGeom>
              <a:ln>
                <a:solidFill>
                  <a:schemeClr val="bg1">
                    <a:alpha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ZoneTexte 35"/>
              <p:cNvSpPr txBox="1"/>
              <p:nvPr/>
            </p:nvSpPr>
            <p:spPr>
              <a:xfrm>
                <a:off x="7107935" y="3229848"/>
                <a:ext cx="16098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dirty="0" err="1" smtClean="0"/>
                  <a:t>Process</a:t>
                </a:r>
                <a:endParaRPr lang="fr-FR" dirty="0"/>
              </a:p>
            </p:txBody>
          </p:sp>
          <p:sp>
            <p:nvSpPr>
              <p:cNvPr id="37" name="ZoneTexte 36"/>
              <p:cNvSpPr txBox="1"/>
              <p:nvPr/>
            </p:nvSpPr>
            <p:spPr>
              <a:xfrm>
                <a:off x="4299525" y="3384395"/>
                <a:ext cx="16098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dirty="0" smtClean="0"/>
                  <a:t>Controller</a:t>
                </a:r>
                <a:endParaRPr lang="fr-FR" dirty="0"/>
              </a:p>
            </p:txBody>
          </p:sp>
          <p:sp>
            <p:nvSpPr>
              <p:cNvPr id="38" name="ZoneTexte 37"/>
              <p:cNvSpPr txBox="1"/>
              <p:nvPr/>
            </p:nvSpPr>
            <p:spPr>
              <a:xfrm>
                <a:off x="5827305" y="4789859"/>
                <a:ext cx="16098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dirty="0" smtClean="0"/>
                  <a:t>feedback</a:t>
                </a:r>
                <a:endParaRPr lang="fr-FR" dirty="0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05911" y="3178797"/>
                <a:ext cx="202198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dirty="0" smtClean="0"/>
                  <a:t>Reference Input</a:t>
                </a:r>
                <a:endParaRPr lang="fr-FR" dirty="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9858777" y="3181500"/>
                <a:ext cx="137642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dirty="0" smtClean="0"/>
                  <a:t>Output,</a:t>
                </a:r>
                <a:endParaRPr lang="fr-FR" dirty="0"/>
              </a:p>
            </p:txBody>
          </p:sp>
        </p:grpSp>
        <p:sp>
          <p:nvSpPr>
            <p:cNvPr id="20" name="ZoneTexte 19"/>
            <p:cNvSpPr txBox="1"/>
            <p:nvPr/>
          </p:nvSpPr>
          <p:spPr>
            <a:xfrm>
              <a:off x="1862163" y="2762055"/>
              <a:ext cx="22500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err="1" smtClean="0"/>
                <a:t>Error</a:t>
              </a:r>
              <a:r>
                <a:rPr lang="fr-FR" dirty="0" smtClean="0"/>
                <a:t> </a:t>
              </a:r>
              <a:r>
                <a:rPr lang="fr-FR" dirty="0" err="1" smtClean="0"/>
                <a:t>detection</a:t>
              </a:r>
              <a:endParaRPr lang="fr-FR" dirty="0"/>
            </a:p>
          </p:txBody>
        </p:sp>
      </p:grpSp>
      <p:sp>
        <p:nvSpPr>
          <p:cNvPr id="43" name="Titre 1"/>
          <p:cNvSpPr txBox="1">
            <a:spLocks/>
          </p:cNvSpPr>
          <p:nvPr/>
        </p:nvSpPr>
        <p:spPr>
          <a:xfrm>
            <a:off x="870396" y="483161"/>
            <a:ext cx="5636654" cy="82675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2. </a:t>
            </a:r>
            <a:r>
              <a:rPr lang="fr-FR" dirty="0" err="1" smtClean="0">
                <a:solidFill>
                  <a:schemeClr val="accent2">
                    <a:lumMod val="50000"/>
                  </a:schemeClr>
                </a:solidFill>
              </a:rPr>
              <a:t>closed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2">
                    <a:lumMod val="50000"/>
                  </a:schemeClr>
                </a:solidFill>
              </a:rPr>
              <a:t>loop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 system</a:t>
            </a:r>
            <a:endParaRPr lang="fr-FR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4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4061" y="386366"/>
            <a:ext cx="11280260" cy="6117465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6"/>
                </a:solidFill>
              </a:rPr>
              <a:t>In the car exemple: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The 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control system </a:t>
            </a:r>
            <a:r>
              <a:rPr lang="fr-FR" dirty="0"/>
              <a:t>: </a:t>
            </a:r>
            <a:r>
              <a:rPr lang="fr-FR" dirty="0" err="1"/>
              <a:t>is</a:t>
            </a:r>
            <a:r>
              <a:rPr lang="fr-FR" dirty="0"/>
              <a:t> the car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Input </a:t>
            </a:r>
            <a:r>
              <a:rPr lang="fr-FR" dirty="0" smtClean="0"/>
              <a:t>: </a:t>
            </a:r>
            <a:r>
              <a:rPr lang="en-US" dirty="0"/>
              <a:t>what </a:t>
            </a:r>
            <a:r>
              <a:rPr lang="en-US" dirty="0" smtClean="0"/>
              <a:t>I </a:t>
            </a:r>
            <a:r>
              <a:rPr lang="en-US" dirty="0"/>
              <a:t>want to get, </a:t>
            </a:r>
            <a:r>
              <a:rPr lang="en-US" dirty="0" smtClean="0"/>
              <a:t>example : </a:t>
            </a:r>
            <a:r>
              <a:rPr lang="en-US" dirty="0"/>
              <a:t>I want to get a speed of 100Km/h</a:t>
            </a: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Disturbances:</a:t>
            </a:r>
            <a:r>
              <a:rPr lang="en-US" dirty="0"/>
              <a:t> these are phenomena that can modify the stability of a regulation loop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Feedback </a:t>
            </a:r>
            <a:r>
              <a:rPr lang="fr-FR" dirty="0" err="1" smtClean="0">
                <a:solidFill>
                  <a:schemeClr val="accent2">
                    <a:lumMod val="50000"/>
                  </a:schemeClr>
                </a:solidFill>
              </a:rPr>
              <a:t>element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 :</a:t>
            </a:r>
            <a:r>
              <a:rPr lang="fr-FR" dirty="0" smtClean="0"/>
              <a:t> correspond to the </a:t>
            </a:r>
            <a:r>
              <a:rPr lang="en-US" dirty="0" smtClean="0"/>
              <a:t>sensor ; </a:t>
            </a:r>
            <a:r>
              <a:rPr lang="en-US" dirty="0"/>
              <a:t>it is a measuring device, here it corresponds to the speed dial, it is necessary to measure the speed. Also the human vision needed to change the direction of the vehicle at any </a:t>
            </a:r>
            <a:r>
              <a:rPr lang="en-US" dirty="0" smtClean="0"/>
              <a:t>time.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err="1" smtClean="0">
                <a:solidFill>
                  <a:schemeClr val="accent2">
                    <a:lumMod val="50000"/>
                  </a:schemeClr>
                </a:solidFill>
              </a:rPr>
              <a:t>Onput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dirty="0" smtClean="0"/>
              <a:t>: </a:t>
            </a:r>
            <a:r>
              <a:rPr lang="en-US" dirty="0"/>
              <a:t>this is what I actually have, example I have a speed of 80 </a:t>
            </a:r>
            <a:r>
              <a:rPr lang="en-US" dirty="0" smtClean="0"/>
              <a:t>km/h</a:t>
            </a:r>
            <a:r>
              <a:rPr lang="en-US" dirty="0"/>
              <a:t>.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Comparator</a:t>
            </a:r>
            <a:r>
              <a:rPr lang="en-US" dirty="0"/>
              <a:t>: Permanently compares the </a:t>
            </a:r>
            <a:r>
              <a:rPr lang="en-US" dirty="0" smtClean="0"/>
              <a:t>input </a:t>
            </a:r>
            <a:r>
              <a:rPr lang="en-US" dirty="0"/>
              <a:t>and the </a:t>
            </a:r>
            <a:r>
              <a:rPr lang="en-US" dirty="0" smtClean="0"/>
              <a:t>output variable </a:t>
            </a:r>
            <a:r>
              <a:rPr lang="en-US" dirty="0"/>
              <a:t>and gives the result of this comparison to the corrector</a:t>
            </a:r>
            <a:r>
              <a:rPr lang="fr-FR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Error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ε</a:t>
            </a:r>
            <a:r>
              <a:rPr lang="en-US" dirty="0" smtClean="0"/>
              <a:t>: </a:t>
            </a:r>
            <a:r>
              <a:rPr lang="en-US" dirty="0"/>
              <a:t>it is the calculated error between the input and output signals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Corrector</a:t>
            </a:r>
            <a:r>
              <a:rPr lang="en-US" dirty="0" smtClean="0"/>
              <a:t> :  represented </a:t>
            </a:r>
            <a:r>
              <a:rPr lang="en-US" dirty="0"/>
              <a:t>by the human in this example, this organ corrects the error ε.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193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eu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2639</TotalTime>
  <Words>995</Words>
  <Application>Microsoft Office PowerPoint</Application>
  <PresentationFormat>Grand écran</PresentationFormat>
  <Paragraphs>149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Arial</vt:lpstr>
      <vt:lpstr>Century Gothic</vt:lpstr>
      <vt:lpstr>Times New Roman</vt:lpstr>
      <vt:lpstr>Wingdings 3</vt:lpstr>
      <vt:lpstr>Secteur</vt:lpstr>
      <vt:lpstr>control system and regularization</vt:lpstr>
      <vt:lpstr>Overview of lecture</vt:lpstr>
      <vt:lpstr>Lecture 1</vt:lpstr>
      <vt:lpstr>Présentation PowerPoint</vt:lpstr>
      <vt:lpstr>Présentation PowerPoint</vt:lpstr>
      <vt:lpstr>Présentation PowerPoint</vt:lpstr>
      <vt:lpstr>Block diagram of control system </vt:lpstr>
      <vt:lpstr>Présentation PowerPoint</vt:lpstr>
      <vt:lpstr>Présentation PowerPoint</vt:lpstr>
      <vt:lpstr>AUTOMATIC regularization :  How to characterize the performance of a regulated system?</vt:lpstr>
      <vt:lpstr>accuracy of  the system</vt:lpstr>
      <vt:lpstr>Speed :</vt:lpstr>
      <vt:lpstr>stability :</vt:lpstr>
      <vt:lpstr>Remark</vt:lpstr>
      <vt:lpstr>Control SYSTEMS</vt:lpstr>
      <vt:lpstr>LINEAR and time invariance (LTI) SYSTEMS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Asservissement et régularisation</dc:title>
  <dc:creator>Pc Com</dc:creator>
  <cp:lastModifiedBy>Spectre</cp:lastModifiedBy>
  <cp:revision>108</cp:revision>
  <dcterms:created xsi:type="dcterms:W3CDTF">2020-12-16T15:07:37Z</dcterms:created>
  <dcterms:modified xsi:type="dcterms:W3CDTF">2024-02-21T14:44:43Z</dcterms:modified>
</cp:coreProperties>
</file>