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3" r:id="rId8"/>
    <p:sldId id="264" r:id="rId9"/>
    <p:sldId id="266" r:id="rId10"/>
    <p:sldId id="267"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72A39938-810D-4249-8FED-A4B0E54B8D3A}" type="datetimeFigureOut">
              <a:rPr lang="fr-FR" smtClean="0"/>
              <a:t>01/05/2025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D6B9BC6-C328-4FB0-965D-46E4B9CEB9C5}" type="slidenum">
              <a:rPr lang="fr-FR" smtClean="0"/>
              <a:t>‹N°›</a:t>
            </a:fld>
            <a:endParaRPr lang="fr-FR"/>
          </a:p>
        </p:txBody>
      </p:sp>
    </p:spTree>
    <p:extLst>
      <p:ext uri="{BB962C8B-B14F-4D97-AF65-F5344CB8AC3E}">
        <p14:creationId xmlns:p14="http://schemas.microsoft.com/office/powerpoint/2010/main" val="3118474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2A39938-810D-4249-8FED-A4B0E54B8D3A}" type="datetimeFigureOut">
              <a:rPr lang="fr-FR" smtClean="0"/>
              <a:t>01/05/2025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D6B9BC6-C328-4FB0-965D-46E4B9CEB9C5}" type="slidenum">
              <a:rPr lang="fr-FR" smtClean="0"/>
              <a:t>‹N°›</a:t>
            </a:fld>
            <a:endParaRPr lang="fr-FR"/>
          </a:p>
        </p:txBody>
      </p:sp>
    </p:spTree>
    <p:extLst>
      <p:ext uri="{BB962C8B-B14F-4D97-AF65-F5344CB8AC3E}">
        <p14:creationId xmlns:p14="http://schemas.microsoft.com/office/powerpoint/2010/main" val="36480718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2A39938-810D-4249-8FED-A4B0E54B8D3A}" type="datetimeFigureOut">
              <a:rPr lang="fr-FR" smtClean="0"/>
              <a:t>01/05/2025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D6B9BC6-C328-4FB0-965D-46E4B9CEB9C5}" type="slidenum">
              <a:rPr lang="fr-FR" smtClean="0"/>
              <a:t>‹N°›</a:t>
            </a:fld>
            <a:endParaRPr lang="fr-FR"/>
          </a:p>
        </p:txBody>
      </p:sp>
    </p:spTree>
    <p:extLst>
      <p:ext uri="{BB962C8B-B14F-4D97-AF65-F5344CB8AC3E}">
        <p14:creationId xmlns:p14="http://schemas.microsoft.com/office/powerpoint/2010/main" val="871466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2A39938-810D-4249-8FED-A4B0E54B8D3A}" type="datetimeFigureOut">
              <a:rPr lang="fr-FR" smtClean="0"/>
              <a:t>01/05/2025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D6B9BC6-C328-4FB0-965D-46E4B9CEB9C5}" type="slidenum">
              <a:rPr lang="fr-FR" smtClean="0"/>
              <a:t>‹N°›</a:t>
            </a:fld>
            <a:endParaRPr lang="fr-FR"/>
          </a:p>
        </p:txBody>
      </p:sp>
    </p:spTree>
    <p:extLst>
      <p:ext uri="{BB962C8B-B14F-4D97-AF65-F5344CB8AC3E}">
        <p14:creationId xmlns:p14="http://schemas.microsoft.com/office/powerpoint/2010/main" val="29826282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72A39938-810D-4249-8FED-A4B0E54B8D3A}" type="datetimeFigureOut">
              <a:rPr lang="fr-FR" smtClean="0"/>
              <a:t>01/05/2025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D6B9BC6-C328-4FB0-965D-46E4B9CEB9C5}" type="slidenum">
              <a:rPr lang="fr-FR" smtClean="0"/>
              <a:t>‹N°›</a:t>
            </a:fld>
            <a:endParaRPr lang="fr-FR"/>
          </a:p>
        </p:txBody>
      </p:sp>
    </p:spTree>
    <p:extLst>
      <p:ext uri="{BB962C8B-B14F-4D97-AF65-F5344CB8AC3E}">
        <p14:creationId xmlns:p14="http://schemas.microsoft.com/office/powerpoint/2010/main" val="40135264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2A39938-810D-4249-8FED-A4B0E54B8D3A}" type="datetimeFigureOut">
              <a:rPr lang="fr-FR" smtClean="0"/>
              <a:t>01/05/2025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D6B9BC6-C328-4FB0-965D-46E4B9CEB9C5}" type="slidenum">
              <a:rPr lang="fr-FR" smtClean="0"/>
              <a:t>‹N°›</a:t>
            </a:fld>
            <a:endParaRPr lang="fr-FR"/>
          </a:p>
        </p:txBody>
      </p:sp>
    </p:spTree>
    <p:extLst>
      <p:ext uri="{BB962C8B-B14F-4D97-AF65-F5344CB8AC3E}">
        <p14:creationId xmlns:p14="http://schemas.microsoft.com/office/powerpoint/2010/main" val="332627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2A39938-810D-4249-8FED-A4B0E54B8D3A}" type="datetimeFigureOut">
              <a:rPr lang="fr-FR" smtClean="0"/>
              <a:t>01/05/2025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D6B9BC6-C328-4FB0-965D-46E4B9CEB9C5}" type="slidenum">
              <a:rPr lang="fr-FR" smtClean="0"/>
              <a:t>‹N°›</a:t>
            </a:fld>
            <a:endParaRPr lang="fr-FR"/>
          </a:p>
        </p:txBody>
      </p:sp>
    </p:spTree>
    <p:extLst>
      <p:ext uri="{BB962C8B-B14F-4D97-AF65-F5344CB8AC3E}">
        <p14:creationId xmlns:p14="http://schemas.microsoft.com/office/powerpoint/2010/main" val="5597870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72A39938-810D-4249-8FED-A4B0E54B8D3A}" type="datetimeFigureOut">
              <a:rPr lang="fr-FR" smtClean="0"/>
              <a:t>01/05/2025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D6B9BC6-C328-4FB0-965D-46E4B9CEB9C5}" type="slidenum">
              <a:rPr lang="fr-FR" smtClean="0"/>
              <a:t>‹N°›</a:t>
            </a:fld>
            <a:endParaRPr lang="fr-FR"/>
          </a:p>
        </p:txBody>
      </p:sp>
    </p:spTree>
    <p:extLst>
      <p:ext uri="{BB962C8B-B14F-4D97-AF65-F5344CB8AC3E}">
        <p14:creationId xmlns:p14="http://schemas.microsoft.com/office/powerpoint/2010/main" val="9797891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2A39938-810D-4249-8FED-A4B0E54B8D3A}" type="datetimeFigureOut">
              <a:rPr lang="fr-FR" smtClean="0"/>
              <a:t>01/05/2025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D6B9BC6-C328-4FB0-965D-46E4B9CEB9C5}" type="slidenum">
              <a:rPr lang="fr-FR" smtClean="0"/>
              <a:t>‹N°›</a:t>
            </a:fld>
            <a:endParaRPr lang="fr-FR"/>
          </a:p>
        </p:txBody>
      </p:sp>
    </p:spTree>
    <p:extLst>
      <p:ext uri="{BB962C8B-B14F-4D97-AF65-F5344CB8AC3E}">
        <p14:creationId xmlns:p14="http://schemas.microsoft.com/office/powerpoint/2010/main" val="27445667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72A39938-810D-4249-8FED-A4B0E54B8D3A}" type="datetimeFigureOut">
              <a:rPr lang="fr-FR" smtClean="0"/>
              <a:t>01/05/2025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D6B9BC6-C328-4FB0-965D-46E4B9CEB9C5}" type="slidenum">
              <a:rPr lang="fr-FR" smtClean="0"/>
              <a:t>‹N°›</a:t>
            </a:fld>
            <a:endParaRPr lang="fr-FR"/>
          </a:p>
        </p:txBody>
      </p:sp>
    </p:spTree>
    <p:extLst>
      <p:ext uri="{BB962C8B-B14F-4D97-AF65-F5344CB8AC3E}">
        <p14:creationId xmlns:p14="http://schemas.microsoft.com/office/powerpoint/2010/main" val="2470296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72A39938-810D-4249-8FED-A4B0E54B8D3A}" type="datetimeFigureOut">
              <a:rPr lang="fr-FR" smtClean="0"/>
              <a:t>01/05/2025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D6B9BC6-C328-4FB0-965D-46E4B9CEB9C5}" type="slidenum">
              <a:rPr lang="fr-FR" smtClean="0"/>
              <a:t>‹N°›</a:t>
            </a:fld>
            <a:endParaRPr lang="fr-FR"/>
          </a:p>
        </p:txBody>
      </p:sp>
    </p:spTree>
    <p:extLst>
      <p:ext uri="{BB962C8B-B14F-4D97-AF65-F5344CB8AC3E}">
        <p14:creationId xmlns:p14="http://schemas.microsoft.com/office/powerpoint/2010/main" val="948877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A39938-810D-4249-8FED-A4B0E54B8D3A}" type="datetimeFigureOut">
              <a:rPr lang="fr-FR" smtClean="0"/>
              <a:t>01/05/2025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6B9BC6-C328-4FB0-965D-46E4B9CEB9C5}" type="slidenum">
              <a:rPr lang="fr-FR" smtClean="0"/>
              <a:t>‹N°›</a:t>
            </a:fld>
            <a:endParaRPr lang="fr-FR"/>
          </a:p>
        </p:txBody>
      </p:sp>
    </p:spTree>
    <p:extLst>
      <p:ext uri="{BB962C8B-B14F-4D97-AF65-F5344CB8AC3E}">
        <p14:creationId xmlns:p14="http://schemas.microsoft.com/office/powerpoint/2010/main" val="356834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smtClean="0"/>
              <a:t>علم الكيمياء</a:t>
            </a:r>
            <a:endParaRPr lang="fr-FR" dirty="0"/>
          </a:p>
        </p:txBody>
      </p:sp>
      <p:sp>
        <p:nvSpPr>
          <p:cNvPr id="3" name="Sous-titre 2"/>
          <p:cNvSpPr>
            <a:spLocks noGrp="1"/>
          </p:cNvSpPr>
          <p:nvPr>
            <p:ph type="subTitle" idx="1"/>
          </p:nvPr>
        </p:nvSpPr>
        <p:spPr/>
        <p:txBody>
          <a:bodyPr/>
          <a:lstStyle/>
          <a:p>
            <a:r>
              <a:rPr lang="ar-DZ" b="1" dirty="0" smtClean="0"/>
              <a:t>هو العلم الذي يدرس المادة و التغيرات التي تطرا </a:t>
            </a:r>
            <a:r>
              <a:rPr lang="ar-DZ" b="1" smtClean="0"/>
              <a:t>عليها </a:t>
            </a:r>
            <a:r>
              <a:rPr lang="ar-DZ" b="1" smtClean="0"/>
              <a:t>وتحديد خواصها،بنيتها،تركيبتها،تفاعلاتها</a:t>
            </a:r>
            <a:endParaRPr lang="fr-FR" b="1" dirty="0"/>
          </a:p>
        </p:txBody>
      </p:sp>
    </p:spTree>
    <p:extLst>
      <p:ext uri="{BB962C8B-B14F-4D97-AF65-F5344CB8AC3E}">
        <p14:creationId xmlns:p14="http://schemas.microsoft.com/office/powerpoint/2010/main" val="20812008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lstStyle/>
          <a:p>
            <a:pPr marL="0" indent="0" algn="just" rtl="1">
              <a:buNone/>
            </a:pPr>
            <a:r>
              <a:rPr lang="ar-DZ" dirty="0" smtClean="0"/>
              <a:t>-يتضح ان </a:t>
            </a:r>
            <a:r>
              <a:rPr lang="ar-DZ" dirty="0" err="1" smtClean="0"/>
              <a:t>تنضيف</a:t>
            </a:r>
            <a:r>
              <a:rPr lang="ar-DZ" dirty="0" smtClean="0"/>
              <a:t> الاثار المعدنية واجب </a:t>
            </a:r>
            <a:r>
              <a:rPr lang="ar-DZ" dirty="0" err="1" smtClean="0"/>
              <a:t>لاظهار</a:t>
            </a:r>
            <a:r>
              <a:rPr lang="ar-DZ" dirty="0" smtClean="0"/>
              <a:t> النقوش و الزخارف وقد يكون من بينها اسم صاحب الاثر او تاريخه,,,,</a:t>
            </a:r>
          </a:p>
          <a:p>
            <a:pPr marL="0" indent="0" algn="just" rtl="1">
              <a:buNone/>
            </a:pPr>
            <a:r>
              <a:rPr lang="ar-DZ" dirty="0" smtClean="0"/>
              <a:t>-علاج مؤقت للتقوية حتى تتحمل الرفع و النقل,</a:t>
            </a:r>
          </a:p>
          <a:p>
            <a:pPr marL="0" indent="0" algn="just" rtl="1">
              <a:buNone/>
            </a:pPr>
            <a:r>
              <a:rPr lang="ar-DZ" dirty="0" smtClean="0"/>
              <a:t>-ينصح الكيميائي </a:t>
            </a:r>
            <a:r>
              <a:rPr lang="ar-DZ" dirty="0" err="1" smtClean="0"/>
              <a:t>بضروفالملائمة</a:t>
            </a:r>
            <a:r>
              <a:rPr lang="ar-DZ" dirty="0" smtClean="0"/>
              <a:t> لحفظ الاثر و صيانته</a:t>
            </a:r>
            <a:endParaRPr lang="fr-FR" dirty="0"/>
          </a:p>
        </p:txBody>
      </p:sp>
    </p:spTree>
    <p:extLst>
      <p:ext uri="{BB962C8B-B14F-4D97-AF65-F5344CB8AC3E}">
        <p14:creationId xmlns:p14="http://schemas.microsoft.com/office/powerpoint/2010/main" val="14452586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rmAutofit fontScale="77500" lnSpcReduction="20000"/>
          </a:bodyPr>
          <a:lstStyle/>
          <a:p>
            <a:pPr marL="0" indent="0" algn="just" rtl="1">
              <a:buNone/>
            </a:pPr>
            <a:r>
              <a:rPr lang="ar-SA" dirty="0"/>
              <a:t>الكيمياء عند الشعوب القديمة : </a:t>
            </a:r>
            <a:endParaRPr lang="fr-FR" dirty="0"/>
          </a:p>
          <a:p>
            <a:pPr marL="0" indent="0" algn="just" rtl="1">
              <a:buNone/>
            </a:pPr>
            <a:r>
              <a:rPr lang="ar-SA" dirty="0"/>
              <a:t>يعود تاريخ اهتمام الإنسان بالكيمياء لأكثر من ثلاثة آلاف سنه ومن أقدم الحضارات التي نستوحي منها شيئا من الكيمياء هي حضارة مصر القديمة حيث نشأت عدد من الصناعات من أهمها صناعه التعدين وفي مقدمتها </a:t>
            </a:r>
            <a:r>
              <a:rPr lang="ar-SA" dirty="0" err="1"/>
              <a:t>الذهبن</a:t>
            </a:r>
            <a:r>
              <a:rPr lang="ar-SA" dirty="0"/>
              <a:t> بجانب صناعات أخرى مثل الصياغة والزجاج والأدوية وأدوات الزينة وصناعه </a:t>
            </a:r>
            <a:r>
              <a:rPr lang="ar-SA" dirty="0" smtClean="0"/>
              <a:t>العطور </a:t>
            </a:r>
            <a:endParaRPr lang="fr-FR" dirty="0"/>
          </a:p>
          <a:p>
            <a:pPr marL="0" indent="0" algn="just" rtl="1">
              <a:buNone/>
            </a:pPr>
            <a:r>
              <a:rPr lang="ar-SA" dirty="0"/>
              <a:t>عندما احتل الرومان مصر قاموا بتشريد العاملين بالكيمياء خوفا من حصولهم على </a:t>
            </a:r>
            <a:r>
              <a:rPr lang="ar-SA" dirty="0" err="1"/>
              <a:t>الثروه</a:t>
            </a:r>
            <a:r>
              <a:rPr lang="ar-SA" dirty="0"/>
              <a:t> ومن ثم </a:t>
            </a:r>
            <a:r>
              <a:rPr lang="ar-SA" dirty="0" err="1"/>
              <a:t>السلطه</a:t>
            </a:r>
            <a:r>
              <a:rPr lang="ar-SA" dirty="0"/>
              <a:t> فامر </a:t>
            </a:r>
            <a:r>
              <a:rPr lang="ar-SA" dirty="0" err="1"/>
              <a:t>ديوقليدس</a:t>
            </a:r>
            <a:r>
              <a:rPr lang="ar-SA" dirty="0"/>
              <a:t> بطردهم وحرق كتبهم </a:t>
            </a:r>
            <a:r>
              <a:rPr lang="ar-SA" dirty="0" err="1"/>
              <a:t>ونتيجه</a:t>
            </a:r>
            <a:r>
              <a:rPr lang="ar-SA" dirty="0"/>
              <a:t> لذلك هاجر بعضهم الى الشام والعراق ومن بقي منهم ظل يمارس </a:t>
            </a:r>
            <a:r>
              <a:rPr lang="ar-SA" dirty="0" err="1"/>
              <a:t>الصنعه</a:t>
            </a:r>
            <a:r>
              <a:rPr lang="ar-SA" dirty="0"/>
              <a:t> سرا كما استمرت مدرسه </a:t>
            </a:r>
            <a:r>
              <a:rPr lang="ar-SA" dirty="0" err="1"/>
              <a:t>الاسكندريه</a:t>
            </a:r>
            <a:r>
              <a:rPr lang="ar-SA" dirty="0"/>
              <a:t> حتى الفتح ومنها اخذ المسلمون معلوماتهم عن الكيمياء .  </a:t>
            </a:r>
            <a:endParaRPr lang="fr-FR" dirty="0"/>
          </a:p>
          <a:p>
            <a:pPr marL="0" indent="0" algn="just" rtl="1">
              <a:buNone/>
            </a:pPr>
            <a:r>
              <a:rPr lang="ar-SA" dirty="0"/>
              <a:t>الكيمياء عند العرب  : </a:t>
            </a:r>
            <a:endParaRPr lang="fr-FR" dirty="0"/>
          </a:p>
          <a:p>
            <a:pPr marL="0" indent="0" algn="just" rtl="1">
              <a:buNone/>
            </a:pPr>
            <a:r>
              <a:rPr lang="ar-SA" dirty="0"/>
              <a:t>اعتمد علماء المسلمين في معرفتهم لعلم الكيمياء على الكتب </a:t>
            </a:r>
            <a:r>
              <a:rPr lang="ar-SA" dirty="0" err="1"/>
              <a:t>المترجمه</a:t>
            </a:r>
            <a:r>
              <a:rPr lang="ar-SA" dirty="0"/>
              <a:t> من </a:t>
            </a:r>
            <a:r>
              <a:rPr lang="ar-SA" dirty="0" err="1"/>
              <a:t>اليونانيه</a:t>
            </a:r>
            <a:r>
              <a:rPr lang="ar-SA" dirty="0"/>
              <a:t> وعلى كتب علماء مدرسه </a:t>
            </a:r>
            <a:r>
              <a:rPr lang="ar-SA" dirty="0" err="1"/>
              <a:t>الاسكندريه</a:t>
            </a:r>
            <a:r>
              <a:rPr lang="ar-SA" dirty="0"/>
              <a:t> بصفه خاصه وقد اطلقوا على الكيمياء علم </a:t>
            </a:r>
            <a:r>
              <a:rPr lang="ar-SA" dirty="0" err="1"/>
              <a:t>الصنعه</a:t>
            </a:r>
            <a:r>
              <a:rPr lang="ar-SA" dirty="0"/>
              <a:t> ولم يقف علماء المسلمين عند حد نقل كتب القدماء بل صححوا </a:t>
            </a:r>
            <a:r>
              <a:rPr lang="ar-SA" dirty="0" err="1"/>
              <a:t>مافيها</a:t>
            </a:r>
            <a:r>
              <a:rPr lang="ar-SA" dirty="0"/>
              <a:t> من اخطاء واضافوا لها </a:t>
            </a:r>
            <a:r>
              <a:rPr lang="ar-SA" dirty="0" err="1"/>
              <a:t>ماتواصلوا</a:t>
            </a:r>
            <a:r>
              <a:rPr lang="ar-SA" dirty="0"/>
              <a:t> اليه من ابتكارات . </a:t>
            </a:r>
            <a:endParaRPr lang="fr-FR" dirty="0"/>
          </a:p>
          <a:p>
            <a:pPr marL="0" indent="0" algn="just" rtl="1">
              <a:buNone/>
            </a:pPr>
            <a:endParaRPr lang="fr-FR" dirty="0"/>
          </a:p>
        </p:txBody>
      </p:sp>
    </p:spTree>
    <p:extLst>
      <p:ext uri="{BB962C8B-B14F-4D97-AF65-F5344CB8AC3E}">
        <p14:creationId xmlns:p14="http://schemas.microsoft.com/office/powerpoint/2010/main" val="30677338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normAutofit lnSpcReduction="10000"/>
          </a:bodyPr>
          <a:lstStyle/>
          <a:p>
            <a:pPr marL="0" indent="0" algn="just" rtl="1">
              <a:buNone/>
            </a:pPr>
            <a:r>
              <a:rPr lang="ar-SA" dirty="0"/>
              <a:t>ومن اسهامات العلماء المسلمين في مجال الكيمياء الاعتماد على </a:t>
            </a:r>
            <a:r>
              <a:rPr lang="ar-SA" dirty="0" err="1"/>
              <a:t>التجربه</a:t>
            </a:r>
            <a:r>
              <a:rPr lang="ar-SA" dirty="0"/>
              <a:t> </a:t>
            </a:r>
            <a:r>
              <a:rPr lang="ar-SA" dirty="0" err="1"/>
              <a:t>والملاحظه</a:t>
            </a:r>
            <a:r>
              <a:rPr lang="ar-SA" dirty="0"/>
              <a:t> </a:t>
            </a:r>
            <a:r>
              <a:rPr lang="ar-SA" dirty="0" err="1"/>
              <a:t>كاساس</a:t>
            </a:r>
            <a:r>
              <a:rPr lang="ar-SA" dirty="0"/>
              <a:t> للوصول الى النتائج وابعدوا عن الكيمياء </a:t>
            </a:r>
            <a:r>
              <a:rPr lang="ar-SA" dirty="0" err="1"/>
              <a:t>مااحيطت</a:t>
            </a:r>
            <a:r>
              <a:rPr lang="ar-SA" dirty="0"/>
              <a:t> به من سريه وغموض وخرافات كما استخدموا </a:t>
            </a:r>
            <a:r>
              <a:rPr lang="ar-SA" dirty="0" err="1"/>
              <a:t>الالات</a:t>
            </a:r>
            <a:r>
              <a:rPr lang="ar-SA" dirty="0"/>
              <a:t> والموازين والمكاييل </a:t>
            </a:r>
            <a:r>
              <a:rPr lang="ar-SA" dirty="0" err="1"/>
              <a:t>لاجل</a:t>
            </a:r>
            <a:r>
              <a:rPr lang="ar-SA" dirty="0"/>
              <a:t> </a:t>
            </a:r>
            <a:r>
              <a:rPr lang="ar-SA" dirty="0" err="1"/>
              <a:t>الدقه</a:t>
            </a:r>
            <a:r>
              <a:rPr lang="ar-SA" dirty="0"/>
              <a:t> والضبط ولذلك يرى الكثيرون ان المسلمين هم المؤسسون الحقيقيون لعلم الكيمياء . </a:t>
            </a:r>
            <a:endParaRPr lang="fr-FR" dirty="0"/>
          </a:p>
          <a:p>
            <a:pPr marL="0" indent="0" algn="just" rtl="1">
              <a:buNone/>
            </a:pPr>
            <a:r>
              <a:rPr lang="ar-SA" dirty="0"/>
              <a:t>ولقد مر تاريخ الكيمياء عند العرب بمرحلتين </a:t>
            </a:r>
            <a:r>
              <a:rPr lang="ar-SA" dirty="0" err="1"/>
              <a:t>المرحله</a:t>
            </a:r>
            <a:r>
              <a:rPr lang="ar-SA" dirty="0"/>
              <a:t> الاولى اشتملت على نقل </a:t>
            </a:r>
            <a:r>
              <a:rPr lang="ar-SA" dirty="0" err="1"/>
              <a:t>ماتوصل</a:t>
            </a:r>
            <a:r>
              <a:rPr lang="ar-SA" dirty="0"/>
              <a:t> له علماء مدرسه </a:t>
            </a:r>
            <a:r>
              <a:rPr lang="ar-SA" dirty="0" err="1"/>
              <a:t>الاسكندريه</a:t>
            </a:r>
            <a:r>
              <a:rPr lang="ar-SA" dirty="0"/>
              <a:t> من ابحاث بينما اشتملت </a:t>
            </a:r>
            <a:r>
              <a:rPr lang="ar-SA" dirty="0" err="1"/>
              <a:t>المرحله</a:t>
            </a:r>
            <a:r>
              <a:rPr lang="ar-SA" dirty="0"/>
              <a:t> </a:t>
            </a:r>
            <a:r>
              <a:rPr lang="ar-SA" dirty="0" err="1"/>
              <a:t>الثانيه</a:t>
            </a:r>
            <a:r>
              <a:rPr lang="ar-SA" dirty="0"/>
              <a:t> على ابتكارات المسلمين في الكيمياء وبصفه خاصه اسهامات جابر بن حيان . </a:t>
            </a:r>
            <a:endParaRPr lang="fr-FR" dirty="0"/>
          </a:p>
          <a:p>
            <a:pPr rtl="1"/>
            <a:r>
              <a:rPr lang="ar-SA" dirty="0"/>
              <a:t> </a:t>
            </a:r>
            <a:endParaRPr lang="fr-FR" dirty="0"/>
          </a:p>
          <a:p>
            <a:endParaRPr lang="fr-FR" dirty="0"/>
          </a:p>
        </p:txBody>
      </p:sp>
    </p:spTree>
    <p:extLst>
      <p:ext uri="{BB962C8B-B14F-4D97-AF65-F5344CB8AC3E}">
        <p14:creationId xmlns:p14="http://schemas.microsoft.com/office/powerpoint/2010/main" val="3418736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577483"/>
          </a:xfrm>
        </p:spPr>
        <p:txBody>
          <a:bodyPr>
            <a:normAutofit fontScale="62500" lnSpcReduction="20000"/>
          </a:bodyPr>
          <a:lstStyle/>
          <a:p>
            <a:pPr marL="0" indent="0" algn="just" rtl="1">
              <a:buNone/>
            </a:pPr>
            <a:r>
              <a:rPr lang="ar-SA" dirty="0"/>
              <a:t>منهج جابر بن حيان العلمي : </a:t>
            </a:r>
            <a:endParaRPr lang="fr-FR" dirty="0"/>
          </a:p>
          <a:p>
            <a:pPr marL="0" indent="0" algn="just" rtl="1">
              <a:buNone/>
            </a:pPr>
            <a:r>
              <a:rPr lang="ar-SA" dirty="0"/>
              <a:t>كان منهج جابر بن حيان يقوم معلوماته </a:t>
            </a:r>
            <a:r>
              <a:rPr lang="ar-SA" dirty="0" err="1"/>
              <a:t>الكيميائيه</a:t>
            </a:r>
            <a:r>
              <a:rPr lang="ar-SA" dirty="0"/>
              <a:t> على التجارب والاستقراء والاستنتاج العلمي ويتخلص منهج جابر في ثلاث خطوات وهي  : </a:t>
            </a:r>
            <a:endParaRPr lang="fr-FR" dirty="0"/>
          </a:p>
          <a:p>
            <a:pPr marL="0" indent="0" algn="just" rtl="1">
              <a:buNone/>
            </a:pPr>
            <a:r>
              <a:rPr lang="ar-SA" dirty="0"/>
              <a:t>اهم اعمال جابر بن حيان : </a:t>
            </a:r>
            <a:endParaRPr lang="fr-FR" dirty="0"/>
          </a:p>
          <a:p>
            <a:pPr marL="0" indent="0" algn="just" rtl="1">
              <a:buNone/>
            </a:pPr>
            <a:r>
              <a:rPr lang="ar-SA" dirty="0"/>
              <a:t>الابتكار : مثل ابتكار الموازيين </a:t>
            </a:r>
            <a:r>
              <a:rPr lang="ar-SA" dirty="0" err="1"/>
              <a:t>المعادله</a:t>
            </a:r>
            <a:r>
              <a:rPr lang="ar-SA" dirty="0"/>
              <a:t> لنسب الجرام .</a:t>
            </a:r>
            <a:endParaRPr lang="fr-FR" dirty="0"/>
          </a:p>
          <a:p>
            <a:pPr marL="0" indent="0" algn="just" rtl="1">
              <a:buNone/>
            </a:pPr>
            <a:r>
              <a:rPr lang="ar-SA" dirty="0"/>
              <a:t>الاكمال : انتقل بالكيمياء من الارتباطات بالخرافات والسحر والدجل الى العلم التجريبي الذي يقوم على النظر </a:t>
            </a:r>
            <a:r>
              <a:rPr lang="ar-SA" dirty="0" err="1"/>
              <a:t>والملاحظه</a:t>
            </a:r>
            <a:r>
              <a:rPr lang="ar-SA" dirty="0"/>
              <a:t> والاستنباط . </a:t>
            </a:r>
            <a:endParaRPr lang="fr-FR" dirty="0"/>
          </a:p>
          <a:p>
            <a:pPr marL="0" indent="0" algn="just" rtl="1">
              <a:buNone/>
            </a:pPr>
            <a:r>
              <a:rPr lang="ar-SA" dirty="0"/>
              <a:t>التصحيح : صحح الاخطاء التي وقف عليها في كتابات </a:t>
            </a:r>
            <a:r>
              <a:rPr lang="ar-SA" dirty="0" err="1"/>
              <a:t>الفلاسفه</a:t>
            </a:r>
            <a:r>
              <a:rPr lang="ar-SA" dirty="0"/>
              <a:t> والعلماء مثل مخالفته لنظريه ارسطو حول تكوين الفلزات وتصحيحها . </a:t>
            </a:r>
            <a:endParaRPr lang="fr-FR" dirty="0"/>
          </a:p>
          <a:p>
            <a:pPr marL="0" lvl="0" indent="0" algn="just" rtl="1">
              <a:buNone/>
            </a:pPr>
            <a:r>
              <a:rPr lang="ar-SA" dirty="0"/>
              <a:t>استحضر حامض النتريك .</a:t>
            </a:r>
            <a:endParaRPr lang="fr-FR" dirty="0"/>
          </a:p>
          <a:p>
            <a:pPr marL="0" lvl="0" indent="0" algn="just" rtl="1">
              <a:buNone/>
            </a:pPr>
            <a:r>
              <a:rPr lang="ar-SA" dirty="0"/>
              <a:t>طريقه تحضير حامض الكبريتيك . </a:t>
            </a:r>
            <a:endParaRPr lang="fr-FR" dirty="0"/>
          </a:p>
          <a:p>
            <a:pPr marL="0" lvl="0" indent="0" algn="just" rtl="1">
              <a:buNone/>
            </a:pPr>
            <a:r>
              <a:rPr lang="ar-SA" dirty="0"/>
              <a:t>اول من استحضر ماء الذهب . </a:t>
            </a:r>
            <a:endParaRPr lang="fr-FR" dirty="0"/>
          </a:p>
          <a:p>
            <a:pPr marL="0" lvl="0" indent="0" algn="just" rtl="1">
              <a:buNone/>
            </a:pPr>
            <a:r>
              <a:rPr lang="ar-SA" dirty="0"/>
              <a:t>اول من فصل الذهب عن </a:t>
            </a:r>
            <a:r>
              <a:rPr lang="ar-SA" dirty="0" err="1"/>
              <a:t>الفضه</a:t>
            </a:r>
            <a:r>
              <a:rPr lang="ar-SA" dirty="0"/>
              <a:t> بواسطه الحامض . </a:t>
            </a:r>
            <a:endParaRPr lang="fr-FR" dirty="0"/>
          </a:p>
          <a:p>
            <a:pPr marL="0" lvl="0" indent="0" algn="just" rtl="1">
              <a:buNone/>
            </a:pPr>
            <a:r>
              <a:rPr lang="ar-SA" dirty="0"/>
              <a:t>استحضر مركبات اخرى مثل نترات البوتاسيوم ونترات الصوديوم واستعمل ثاني اكسيد </a:t>
            </a:r>
            <a:r>
              <a:rPr lang="ar-SA" dirty="0" err="1"/>
              <a:t>المانجنيز</a:t>
            </a:r>
            <a:r>
              <a:rPr lang="ar-SA" dirty="0"/>
              <a:t> في صنع الزجاج وكما اشتغل بعمليات اخر مثل صباغه </a:t>
            </a:r>
            <a:r>
              <a:rPr lang="ar-SA" dirty="0" err="1"/>
              <a:t>الاقمشه</a:t>
            </a:r>
            <a:r>
              <a:rPr lang="ar-SA" dirty="0"/>
              <a:t> والجلود . </a:t>
            </a:r>
            <a:endParaRPr lang="fr-FR" dirty="0"/>
          </a:p>
          <a:p>
            <a:pPr marL="0" indent="0" algn="just" rtl="1">
              <a:buNone/>
            </a:pPr>
            <a:r>
              <a:rPr lang="ar-SA" dirty="0"/>
              <a:t>من اهم مؤلفات جابر بن حيان : </a:t>
            </a:r>
            <a:endParaRPr lang="fr-FR" dirty="0"/>
          </a:p>
          <a:p>
            <a:pPr marL="0" indent="0" algn="just" rtl="1">
              <a:buNone/>
            </a:pPr>
            <a:r>
              <a:rPr lang="ar-SA" dirty="0"/>
              <a:t>لجابر عدد من المؤلفات من اهمها : </a:t>
            </a:r>
            <a:endParaRPr lang="fr-FR" dirty="0"/>
          </a:p>
          <a:p>
            <a:pPr marL="0" indent="0" algn="just" rtl="1">
              <a:buNone/>
            </a:pPr>
            <a:r>
              <a:rPr lang="ar-SA" dirty="0"/>
              <a:t>مجموعه رسائل – علم </a:t>
            </a:r>
            <a:r>
              <a:rPr lang="ar-SA" dirty="0" err="1"/>
              <a:t>الهيئه</a:t>
            </a:r>
            <a:r>
              <a:rPr lang="ar-SA" dirty="0"/>
              <a:t> – اصول الكيمياء – السموم ودفع </a:t>
            </a:r>
            <a:r>
              <a:rPr lang="ar-SA" dirty="0" err="1"/>
              <a:t>مضارها</a:t>
            </a:r>
            <a:r>
              <a:rPr lang="ar-SA" dirty="0"/>
              <a:t> – تصحيحات كتاب افلاطون – صندوق </a:t>
            </a:r>
            <a:r>
              <a:rPr lang="ar-SA" dirty="0" err="1"/>
              <a:t>الحكمه</a:t>
            </a:r>
            <a:r>
              <a:rPr lang="ar-SA" dirty="0"/>
              <a:t> . </a:t>
            </a:r>
            <a:endParaRPr lang="fr-FR" dirty="0"/>
          </a:p>
          <a:p>
            <a:pPr algn="just"/>
            <a:endParaRPr lang="fr-FR" dirty="0"/>
          </a:p>
        </p:txBody>
      </p:sp>
    </p:spTree>
    <p:extLst>
      <p:ext uri="{BB962C8B-B14F-4D97-AF65-F5344CB8AC3E}">
        <p14:creationId xmlns:p14="http://schemas.microsoft.com/office/powerpoint/2010/main" val="38221913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476672"/>
            <a:ext cx="8435280" cy="5649491"/>
          </a:xfrm>
        </p:spPr>
        <p:txBody>
          <a:bodyPr>
            <a:noAutofit/>
          </a:bodyPr>
          <a:lstStyle/>
          <a:p>
            <a:pPr marL="0" indent="0" algn="just" rtl="1">
              <a:buNone/>
            </a:pPr>
            <a:r>
              <a:rPr lang="ar-SA" sz="2800" dirty="0"/>
              <a:t>ان العديد من المقتنيات الثمينة مثل القطع المعدنية والخزفية والأثرية بأنواعها المختلفة يصعب التعرف عليها عند اكتشافها أول مرة حيث تكون مغمورة بالصدأ والرواسب ويعتريها </a:t>
            </a:r>
            <a:r>
              <a:rPr lang="ar-SA" sz="2800" dirty="0" err="1"/>
              <a:t>الكتير</a:t>
            </a:r>
            <a:r>
              <a:rPr lang="ar-SA" sz="2800" dirty="0"/>
              <a:t> من المتغيرات ، فقد تكون معالمها الحقيقية غير واضحة و ألوانها متداخلة وذلك أمر يتطلب إجراء عمليات التدقيق والتنظيف والإصلاح المعملي والصيانة وتخليصها من الرواسب والتآكل والفطريات، ليتم التعرف عليها و توثيقها والمحافظة </a:t>
            </a:r>
            <a:r>
              <a:rPr lang="ar-SA" sz="2800" dirty="0" smtClean="0"/>
              <a:t>عليها في</a:t>
            </a:r>
            <a:r>
              <a:rPr lang="ar-DZ" sz="2800" dirty="0" smtClean="0"/>
              <a:t> </a:t>
            </a:r>
            <a:r>
              <a:rPr lang="ar-SA" sz="2800" dirty="0" smtClean="0"/>
              <a:t> </a:t>
            </a:r>
            <a:r>
              <a:rPr lang="ar-SA" sz="2800" dirty="0"/>
              <a:t>بيئة مناسبة</a:t>
            </a:r>
            <a:r>
              <a:rPr lang="fr-FR" sz="2800" dirty="0"/>
              <a:t>.</a:t>
            </a:r>
            <a:br>
              <a:rPr lang="fr-FR" sz="2800" dirty="0"/>
            </a:br>
            <a:r>
              <a:rPr lang="ar-SA" sz="2800" dirty="0"/>
              <a:t>وتتطلب عمليات الكشف والتدقيق والحفظ و العرض للآثار والمخطوطات والمقتنيات الثمينة توفير خبرات فنية، ومختبرات كيميائية في مجال المعالجة الفنية والترميم لتلك المقتنيات، و</a:t>
            </a:r>
            <a:r>
              <a:rPr lang="ar-DZ" sz="2800" dirty="0"/>
              <a:t>ك</a:t>
            </a:r>
            <a:r>
              <a:rPr lang="ar-SA" sz="2800" dirty="0"/>
              <a:t>ذلك معرفة كيفية التعامل مع المواد الكيميائية اللازمة لترميمها ومعالجتها.</a:t>
            </a:r>
            <a:endParaRPr lang="fr-FR" sz="2800" dirty="0"/>
          </a:p>
          <a:p>
            <a:pPr marL="0" indent="0" algn="just" rtl="1">
              <a:buNone/>
            </a:pPr>
            <a:r>
              <a:rPr lang="ar-SA" sz="2800" dirty="0"/>
              <a:t> كما يجب التعرف على المكونات الأساسية أو المواد الخام لتلك </a:t>
            </a:r>
            <a:r>
              <a:rPr lang="ar-SA" sz="2800" dirty="0" smtClean="0"/>
              <a:t>المقتنيات</a:t>
            </a:r>
            <a:endParaRPr lang="fr-FR" sz="2800" dirty="0"/>
          </a:p>
        </p:txBody>
      </p:sp>
    </p:spTree>
    <p:extLst>
      <p:ext uri="{BB962C8B-B14F-4D97-AF65-F5344CB8AC3E}">
        <p14:creationId xmlns:p14="http://schemas.microsoft.com/office/powerpoint/2010/main" val="10642970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5721499"/>
          </a:xfrm>
        </p:spPr>
        <p:txBody>
          <a:bodyPr>
            <a:normAutofit/>
          </a:bodyPr>
          <a:lstStyle/>
          <a:p>
            <a:pPr marL="0" indent="0" algn="just" rtl="1">
              <a:buNone/>
            </a:pPr>
            <a:r>
              <a:rPr lang="ar-SA" sz="2800" dirty="0" smtClean="0"/>
              <a:t>عند حفظها أو عرضها في بيئة خالية من الملوثات الكيميائية والبيولوجية، و ذات مواصفات محددة من حيث الحرارة والرطوبة ضوء وتهوية الأماكن التي تعرض أو تحفظ فيها هذه الآثار والمخطوطات والمقتنيات الثمينة</a:t>
            </a:r>
            <a:r>
              <a:rPr lang="ar-DZ" sz="2800" dirty="0" smtClean="0"/>
              <a:t> ,</a:t>
            </a:r>
            <a:endParaRPr lang="ar-DZ" sz="2800" dirty="0"/>
          </a:p>
          <a:p>
            <a:pPr marL="0" indent="0" algn="just" rtl="1">
              <a:buNone/>
            </a:pPr>
            <a:r>
              <a:rPr lang="ar-DZ" sz="2800" dirty="0" smtClean="0"/>
              <a:t>يلجا الاثري الى علم الكيمياء لتوضيح ما خفي عليه من امور تساعده على استكمال دراسته اذ يتمكن من:</a:t>
            </a:r>
          </a:p>
          <a:p>
            <a:pPr marL="0" indent="0" algn="just" rtl="1">
              <a:buNone/>
            </a:pPr>
            <a:r>
              <a:rPr lang="ar-DZ" sz="2800" dirty="0" smtClean="0"/>
              <a:t>-التعرف على مادة الاثر وتركيبها الكيميائي الدقيق,</a:t>
            </a:r>
          </a:p>
          <a:p>
            <a:pPr marL="0" indent="0" algn="just" rtl="1">
              <a:buNone/>
            </a:pPr>
            <a:r>
              <a:rPr lang="ar-DZ" sz="2800" dirty="0" smtClean="0"/>
              <a:t>-علاج الاثر بمواد مناسبة </a:t>
            </a:r>
            <a:r>
              <a:rPr lang="ar-DZ" sz="2800" dirty="0" err="1" smtClean="0"/>
              <a:t>لاظهار</a:t>
            </a:r>
            <a:r>
              <a:rPr lang="ar-DZ" sz="2800" dirty="0" smtClean="0"/>
              <a:t> نقوشه وزخارفه او علاجه بمواد مقوية لسطح وعلاجه من التلف </a:t>
            </a:r>
            <a:r>
              <a:rPr lang="ar-DZ" sz="2800" dirty="0" err="1" smtClean="0"/>
              <a:t>لابقائه</a:t>
            </a:r>
            <a:r>
              <a:rPr lang="ar-DZ" sz="2800" dirty="0" smtClean="0"/>
              <a:t> اكتر وصيانته,</a:t>
            </a:r>
          </a:p>
          <a:p>
            <a:pPr marL="0" indent="0" algn="just" rtl="1">
              <a:buNone/>
            </a:pPr>
            <a:r>
              <a:rPr lang="ar-DZ" sz="2800" dirty="0" smtClean="0"/>
              <a:t>-لتقدير عمر الاثار, </a:t>
            </a:r>
          </a:p>
          <a:p>
            <a:pPr marL="0" indent="0" algn="just" rtl="1">
              <a:buNone/>
            </a:pPr>
            <a:endParaRPr lang="fr-FR" sz="2800" dirty="0" smtClean="0"/>
          </a:p>
          <a:p>
            <a:pPr marL="0" indent="0" algn="just" rtl="1">
              <a:buNone/>
            </a:pPr>
            <a:endParaRPr lang="fr-FR" sz="2800" dirty="0"/>
          </a:p>
        </p:txBody>
      </p:sp>
    </p:spTree>
    <p:extLst>
      <p:ext uri="{BB962C8B-B14F-4D97-AF65-F5344CB8AC3E}">
        <p14:creationId xmlns:p14="http://schemas.microsoft.com/office/powerpoint/2010/main" val="2643437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فحص الاثار و تحليلها:</a:t>
            </a:r>
            <a:endParaRPr lang="fr-FR" dirty="0"/>
          </a:p>
        </p:txBody>
      </p:sp>
      <p:sp>
        <p:nvSpPr>
          <p:cNvPr id="3" name="Espace réservé du contenu 2"/>
          <p:cNvSpPr>
            <a:spLocks noGrp="1"/>
          </p:cNvSpPr>
          <p:nvPr>
            <p:ph idx="1"/>
          </p:nvPr>
        </p:nvSpPr>
        <p:spPr/>
        <p:txBody>
          <a:bodyPr/>
          <a:lstStyle/>
          <a:p>
            <a:pPr algn="r"/>
            <a:r>
              <a:rPr lang="ar-DZ" dirty="0" smtClean="0"/>
              <a:t>-ترجمة بعض الكلمات القديمة:</a:t>
            </a:r>
          </a:p>
          <a:p>
            <a:pPr algn="r"/>
            <a:r>
              <a:rPr lang="ar-DZ" dirty="0" smtClean="0"/>
              <a:t>يعتر احيانا على اوان مملوءة ببعض المواد ومدون عليها كلمات مجهولة المعنى باسم </a:t>
            </a:r>
            <a:r>
              <a:rPr lang="ar-DZ" dirty="0" err="1" smtClean="0"/>
              <a:t>محتوياتها،فادا</a:t>
            </a:r>
            <a:r>
              <a:rPr lang="ar-DZ" dirty="0" smtClean="0"/>
              <a:t> امكن التعرف على المادة فانه يمكن معرفة معاني هده </a:t>
            </a:r>
            <a:r>
              <a:rPr lang="ar-DZ" dirty="0" err="1" smtClean="0"/>
              <a:t>الكلمات،متال</a:t>
            </a:r>
            <a:r>
              <a:rPr lang="ar-DZ" dirty="0" smtClean="0"/>
              <a:t> عن ذلك: اماء وجد سنة1937 بسقارة في مقبرة الملك مينا 2 مدون على كل منهما كلمة سرت وبتحليل هده المادة التي وجدت في الاماء تبين انها من الجبن فتبت ان الكلمة تعني جبن,</a:t>
            </a:r>
            <a:endParaRPr lang="fr-FR" dirty="0"/>
          </a:p>
        </p:txBody>
      </p:sp>
    </p:spTree>
    <p:extLst>
      <p:ext uri="{BB962C8B-B14F-4D97-AF65-F5344CB8AC3E}">
        <p14:creationId xmlns:p14="http://schemas.microsoft.com/office/powerpoint/2010/main" val="3693423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620688"/>
            <a:ext cx="8229600" cy="796950"/>
          </a:xfrm>
        </p:spPr>
        <p:txBody>
          <a:bodyPr>
            <a:normAutofit fontScale="90000"/>
          </a:bodyPr>
          <a:lstStyle/>
          <a:p>
            <a:r>
              <a:rPr lang="ar-DZ" dirty="0" smtClean="0"/>
              <a:t>الاستدلال على المصادر الاصلية للمواد و العلاقات التجارية بين الاقطار,</a:t>
            </a:r>
            <a:br>
              <a:rPr lang="ar-DZ" dirty="0" smtClean="0"/>
            </a:br>
            <a:endParaRPr lang="fr-FR" dirty="0"/>
          </a:p>
        </p:txBody>
      </p:sp>
      <p:sp>
        <p:nvSpPr>
          <p:cNvPr id="3" name="Espace réservé du contenu 2"/>
          <p:cNvSpPr>
            <a:spLocks noGrp="1"/>
          </p:cNvSpPr>
          <p:nvPr>
            <p:ph idx="1"/>
          </p:nvPr>
        </p:nvSpPr>
        <p:spPr>
          <a:xfrm>
            <a:off x="457200" y="1484784"/>
            <a:ext cx="8229600" cy="4641379"/>
          </a:xfrm>
        </p:spPr>
        <p:txBody>
          <a:bodyPr/>
          <a:lstStyle/>
          <a:p>
            <a:pPr marL="0" indent="0" algn="just" rtl="1">
              <a:buNone/>
            </a:pPr>
            <a:r>
              <a:rPr lang="ar-DZ" dirty="0" smtClean="0"/>
              <a:t>يدل التعرف على مادة الاثر احيانا كما يدل تحليلها الكيميائي الدقيق لتقدير جميع العناصر التي بها وخصوصا </a:t>
            </a:r>
            <a:r>
              <a:rPr lang="ar-DZ" dirty="0" err="1" smtClean="0"/>
              <a:t>التتي</a:t>
            </a:r>
            <a:r>
              <a:rPr lang="ar-DZ" dirty="0" smtClean="0"/>
              <a:t> تتواجد ضئيلة على معرفة مصدرها الاصلي وبتالي تدل على العلاقات التجارية بين البلاد اذ كانت المادة المشار اليها من غير انتاج </a:t>
            </a:r>
            <a:r>
              <a:rPr lang="ar-DZ" dirty="0" err="1" smtClean="0"/>
              <a:t>البلد،متال</a:t>
            </a:r>
            <a:r>
              <a:rPr lang="ar-DZ" dirty="0" smtClean="0"/>
              <a:t> عن دلك:</a:t>
            </a:r>
          </a:p>
          <a:p>
            <a:pPr marL="0" indent="0" algn="just" rtl="1">
              <a:buNone/>
            </a:pPr>
            <a:r>
              <a:rPr lang="ar-DZ" dirty="0" smtClean="0"/>
              <a:t>استخدام حجر </a:t>
            </a:r>
            <a:r>
              <a:rPr lang="ar-DZ" dirty="0" err="1" smtClean="0"/>
              <a:t>الابسديان</a:t>
            </a:r>
            <a:r>
              <a:rPr lang="ar-DZ" dirty="0" smtClean="0"/>
              <a:t> في عهد ما قبل الاسرات في صنع رؤوس الحراب و صنع التمائم و الاواني الصغيرة ،استنتج بانه جلب من الحبشة,</a:t>
            </a:r>
            <a:endParaRPr lang="fr-FR" dirty="0"/>
          </a:p>
        </p:txBody>
      </p:sp>
    </p:spTree>
    <p:extLst>
      <p:ext uri="{BB962C8B-B14F-4D97-AF65-F5344CB8AC3E}">
        <p14:creationId xmlns:p14="http://schemas.microsoft.com/office/powerpoint/2010/main" val="19670807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معرفة تقنيات الصنع</a:t>
            </a:r>
            <a:endParaRPr lang="fr-FR" dirty="0"/>
          </a:p>
        </p:txBody>
      </p:sp>
      <p:sp>
        <p:nvSpPr>
          <p:cNvPr id="3" name="Espace réservé du contenu 2"/>
          <p:cNvSpPr>
            <a:spLocks noGrp="1"/>
          </p:cNvSpPr>
          <p:nvPr>
            <p:ph idx="1"/>
          </p:nvPr>
        </p:nvSpPr>
        <p:spPr/>
        <p:txBody>
          <a:bodyPr>
            <a:normAutofit lnSpcReduction="10000"/>
          </a:bodyPr>
          <a:lstStyle/>
          <a:p>
            <a:pPr marL="0" indent="0" algn="just" rtl="1">
              <a:buNone/>
            </a:pPr>
            <a:r>
              <a:rPr lang="ar-DZ" dirty="0" smtClean="0"/>
              <a:t>يدل التحليل الكيميائي </a:t>
            </a:r>
            <a:r>
              <a:rPr lang="ar-DZ" dirty="0" err="1" smtClean="0"/>
              <a:t>للاثر</a:t>
            </a:r>
            <a:r>
              <a:rPr lang="ar-DZ" dirty="0" smtClean="0"/>
              <a:t> على بعض النواحي الفنية التي اتبعت في صنعه </a:t>
            </a:r>
            <a:r>
              <a:rPr lang="ar-DZ" dirty="0" err="1" smtClean="0"/>
              <a:t>متلا</a:t>
            </a:r>
            <a:r>
              <a:rPr lang="ar-DZ" dirty="0" smtClean="0"/>
              <a:t> تحليل اتار الاقمشة و الالبسة عند القدماء هل هي من الكتان او الصوف او غيرها من الالياف –التمييز بين </a:t>
            </a:r>
            <a:r>
              <a:rPr lang="ar-DZ" dirty="0" err="1" smtClean="0"/>
              <a:t>الاتار</a:t>
            </a:r>
            <a:r>
              <a:rPr lang="ar-DZ" dirty="0" smtClean="0"/>
              <a:t> الاصلية و المزيفة</a:t>
            </a:r>
          </a:p>
          <a:p>
            <a:pPr marL="0" indent="0" algn="just" rtl="1">
              <a:buNone/>
            </a:pPr>
            <a:r>
              <a:rPr lang="ar-DZ" dirty="0" smtClean="0"/>
              <a:t>*على الكيميائي ان يدرس حالة كل اتر على حدة و يقرر طريقة العلاج وبعد اجراء عدة تجارب جديدة على اجزاء صغيرة من الاثر و المواد التي تقابل الكيميائي </a:t>
            </a:r>
            <a:r>
              <a:rPr lang="ar-DZ" dirty="0" err="1" smtClean="0"/>
              <a:t>كتيرة</a:t>
            </a:r>
            <a:r>
              <a:rPr lang="ar-DZ" dirty="0" smtClean="0"/>
              <a:t> فهي تشتمل على </a:t>
            </a:r>
            <a:r>
              <a:rPr lang="ar-DZ" dirty="0" err="1" smtClean="0"/>
              <a:t>معضم</a:t>
            </a:r>
            <a:r>
              <a:rPr lang="ar-DZ" dirty="0" smtClean="0"/>
              <a:t> الاحجار و المعادن و المنسوجات و الاوراق و الاخشاب و </a:t>
            </a:r>
            <a:r>
              <a:rPr lang="ar-DZ" dirty="0" err="1" smtClean="0"/>
              <a:t>الجلود,,,,,,الخ</a:t>
            </a:r>
            <a:r>
              <a:rPr lang="ar-DZ" dirty="0" smtClean="0"/>
              <a:t>,</a:t>
            </a:r>
            <a:endParaRPr lang="fr-FR" dirty="0"/>
          </a:p>
        </p:txBody>
      </p:sp>
    </p:spTree>
    <p:extLst>
      <p:ext uri="{BB962C8B-B14F-4D97-AF65-F5344CB8AC3E}">
        <p14:creationId xmlns:p14="http://schemas.microsoft.com/office/powerpoint/2010/main" val="159641998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172</TotalTime>
  <Words>782</Words>
  <Application>Microsoft Office PowerPoint</Application>
  <PresentationFormat>Affichage à l'écran (4:3)</PresentationFormat>
  <Paragraphs>43</Paragraphs>
  <Slides>10</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10</vt:i4>
      </vt:variant>
    </vt:vector>
  </HeadingPairs>
  <TitlesOfParts>
    <vt:vector size="14" baseType="lpstr">
      <vt:lpstr>Arial</vt:lpstr>
      <vt:lpstr>Calibri</vt:lpstr>
      <vt:lpstr>Times New Roman</vt:lpstr>
      <vt:lpstr>Thème Office</vt:lpstr>
      <vt:lpstr>علم الكيمياء</vt:lpstr>
      <vt:lpstr>Présentation PowerPoint</vt:lpstr>
      <vt:lpstr>Présentation PowerPoint</vt:lpstr>
      <vt:lpstr>Présentation PowerPoint</vt:lpstr>
      <vt:lpstr>Présentation PowerPoint</vt:lpstr>
      <vt:lpstr>Présentation PowerPoint</vt:lpstr>
      <vt:lpstr>فحص الاثار و تحليلها:</vt:lpstr>
      <vt:lpstr>الاستدلال على المصادر الاصلية للمواد و العلاقات التجارية بين الاقطار, </vt:lpstr>
      <vt:lpstr>معرفة تقنيات الصنع</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علم الكيمياء</dc:title>
  <dc:creator>micro</dc:creator>
  <cp:lastModifiedBy>Utilisateur Windows</cp:lastModifiedBy>
  <cp:revision>14</cp:revision>
  <dcterms:created xsi:type="dcterms:W3CDTF">2017-11-04T09:02:21Z</dcterms:created>
  <dcterms:modified xsi:type="dcterms:W3CDTF">2025-05-01T18:06:11Z</dcterms:modified>
</cp:coreProperties>
</file>