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Brygada 1918"/>
      <p:regular r:id="rId27"/>
    </p:embeddedFont>
    <p:embeddedFont>
      <p:font typeface="Brygada 1918"/>
      <p:regular r:id="rId28"/>
    </p:embeddedFont>
    <p:embeddedFont>
      <p:font typeface="Brygada 1918"/>
      <p:regular r:id="rId29"/>
    </p:embeddedFont>
    <p:embeddedFont>
      <p:font typeface="Brygada 1918"/>
      <p:regular r:id="rId30"/>
    </p:embeddedFont>
    <p:embeddedFont>
      <p:font typeface="Montserrat Medium"/>
      <p:regular r:id="rId31"/>
    </p:embeddedFont>
    <p:embeddedFont>
      <p:font typeface="Montserrat Medium"/>
      <p:regular r:id="rId32"/>
    </p:embeddedFont>
    <p:embeddedFont>
      <p:font typeface="Montserrat Medium"/>
      <p:regular r:id="rId33"/>
    </p:embeddedFont>
    <p:embeddedFont>
      <p:font typeface="Montserrat Medium"/>
      <p:regular r:id="rId3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33" Type="http://schemas.openxmlformats.org/officeDocument/2006/relationships/font" Target="fonts/font7.fntdata"/><Relationship Id="rId3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3.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5.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20.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0.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5660" y="1006554"/>
            <a:ext cx="7645479" cy="3567708"/>
          </a:xfrm>
          <a:prstGeom prst="rect">
            <a:avLst/>
          </a:prstGeom>
          <a:noFill/>
          <a:ln/>
        </p:spPr>
        <p:txBody>
          <a:bodyPr wrap="squar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Strategies for Effective Marketing in Nonprofit Organizations: A Focus on Donations and Volunteering</a:t>
            </a:r>
            <a:endParaRPr lang="en-US" sz="4450" dirty="0"/>
          </a:p>
        </p:txBody>
      </p:sp>
      <p:sp>
        <p:nvSpPr>
          <p:cNvPr id="4" name="Text 1"/>
          <p:cNvSpPr/>
          <p:nvPr/>
        </p:nvSpPr>
        <p:spPr>
          <a:xfrm>
            <a:off x="6235660" y="4895374"/>
            <a:ext cx="7645479" cy="1712119"/>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Nonprofit organizations have increasingly adopted marketing theories and frameworks to enhance their effectiveness in attracting donations and volunteers. This presentation explores key strategies for successful nonprofit marketing, with a focus on driving donations and volunteer engagement.</a:t>
            </a:r>
            <a:endParaRPr lang="en-US" sz="1650" dirty="0"/>
          </a:p>
        </p:txBody>
      </p:sp>
      <p:sp>
        <p:nvSpPr>
          <p:cNvPr id="5" name="Shape 2"/>
          <p:cNvSpPr/>
          <p:nvPr/>
        </p:nvSpPr>
        <p:spPr>
          <a:xfrm>
            <a:off x="6235660" y="6864429"/>
            <a:ext cx="342543" cy="342543"/>
          </a:xfrm>
          <a:prstGeom prst="roundRect">
            <a:avLst>
              <a:gd name="adj" fmla="val 26691789"/>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243280" y="6872049"/>
            <a:ext cx="327303" cy="327303"/>
          </a:xfrm>
          <a:prstGeom prst="rect">
            <a:avLst/>
          </a:prstGeom>
        </p:spPr>
      </p:pic>
      <p:sp>
        <p:nvSpPr>
          <p:cNvPr id="7" name="Text 3"/>
          <p:cNvSpPr/>
          <p:nvPr/>
        </p:nvSpPr>
        <p:spPr>
          <a:xfrm>
            <a:off x="6685240" y="6848356"/>
            <a:ext cx="2053352" cy="374690"/>
          </a:xfrm>
          <a:prstGeom prst="rect">
            <a:avLst/>
          </a:prstGeom>
          <a:noFill/>
          <a:ln/>
        </p:spPr>
        <p:txBody>
          <a:bodyPr wrap="none" lIns="0" tIns="0" rIns="0" bIns="0" rtlCol="0" anchor="t"/>
          <a:lstStyle/>
          <a:p>
            <a:pPr algn="l" indent="0" marL="0">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Djazia CHIB</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9260" y="1512332"/>
            <a:ext cx="10452259"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Social Media Strategies for Nonprofits</a:t>
            </a:r>
            <a:endParaRPr lang="en-US" sz="4450" dirty="0"/>
          </a:p>
        </p:txBody>
      </p:sp>
      <p:sp>
        <p:nvSpPr>
          <p:cNvPr id="3" name="Shape 1"/>
          <p:cNvSpPr/>
          <p:nvPr/>
        </p:nvSpPr>
        <p:spPr>
          <a:xfrm>
            <a:off x="749260" y="2894886"/>
            <a:ext cx="481727" cy="481727"/>
          </a:xfrm>
          <a:prstGeom prst="roundRect">
            <a:avLst>
              <a:gd name="adj" fmla="val 6667"/>
            </a:avLst>
          </a:prstGeom>
          <a:solidFill>
            <a:srgbClr val="4D1529"/>
          </a:solidFill>
          <a:ln/>
        </p:spPr>
      </p:sp>
      <p:sp>
        <p:nvSpPr>
          <p:cNvPr id="4" name="Text 2"/>
          <p:cNvSpPr/>
          <p:nvPr/>
        </p:nvSpPr>
        <p:spPr>
          <a:xfrm>
            <a:off x="818852" y="2921675"/>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5" name="Text 3"/>
          <p:cNvSpPr/>
          <p:nvPr/>
        </p:nvSpPr>
        <p:spPr>
          <a:xfrm>
            <a:off x="1445062" y="2894886"/>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Content Strategy</a:t>
            </a:r>
            <a:endParaRPr lang="en-US" sz="2200" dirty="0"/>
          </a:p>
        </p:txBody>
      </p:sp>
      <p:sp>
        <p:nvSpPr>
          <p:cNvPr id="6" name="Text 4"/>
          <p:cNvSpPr/>
          <p:nvPr/>
        </p:nvSpPr>
        <p:spPr>
          <a:xfrm>
            <a:off x="1445062" y="3380065"/>
            <a:ext cx="3538776" cy="1712119"/>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Develop a content calendar that balances promotional content with engaging stories, impact reports, and behind-the-scenes glimpses.</a:t>
            </a:r>
            <a:endParaRPr lang="en-US" sz="1650" dirty="0"/>
          </a:p>
        </p:txBody>
      </p:sp>
      <p:sp>
        <p:nvSpPr>
          <p:cNvPr id="7" name="Shape 5"/>
          <p:cNvSpPr/>
          <p:nvPr/>
        </p:nvSpPr>
        <p:spPr>
          <a:xfrm>
            <a:off x="5197912" y="2894886"/>
            <a:ext cx="481727" cy="481727"/>
          </a:xfrm>
          <a:prstGeom prst="roundRect">
            <a:avLst>
              <a:gd name="adj" fmla="val 6667"/>
            </a:avLst>
          </a:prstGeom>
          <a:solidFill>
            <a:srgbClr val="4D1529"/>
          </a:solidFill>
          <a:ln/>
        </p:spPr>
      </p:sp>
      <p:sp>
        <p:nvSpPr>
          <p:cNvPr id="8" name="Text 6"/>
          <p:cNvSpPr/>
          <p:nvPr/>
        </p:nvSpPr>
        <p:spPr>
          <a:xfrm>
            <a:off x="5267504" y="2921675"/>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9" name="Text 7"/>
          <p:cNvSpPr/>
          <p:nvPr/>
        </p:nvSpPr>
        <p:spPr>
          <a:xfrm>
            <a:off x="5893713" y="2894886"/>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Visual Storytelling</a:t>
            </a:r>
            <a:endParaRPr lang="en-US" sz="2200" dirty="0"/>
          </a:p>
        </p:txBody>
      </p:sp>
      <p:sp>
        <p:nvSpPr>
          <p:cNvPr id="10" name="Text 8"/>
          <p:cNvSpPr/>
          <p:nvPr/>
        </p:nvSpPr>
        <p:spPr>
          <a:xfrm>
            <a:off x="5893713" y="3380065"/>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Use high-quality images and videos to showcase your organization's work and impact in a compelling way.</a:t>
            </a:r>
            <a:endParaRPr lang="en-US" sz="1650" dirty="0"/>
          </a:p>
        </p:txBody>
      </p:sp>
      <p:sp>
        <p:nvSpPr>
          <p:cNvPr id="11" name="Shape 9"/>
          <p:cNvSpPr/>
          <p:nvPr/>
        </p:nvSpPr>
        <p:spPr>
          <a:xfrm>
            <a:off x="9646563" y="2894886"/>
            <a:ext cx="481727" cy="481727"/>
          </a:xfrm>
          <a:prstGeom prst="roundRect">
            <a:avLst>
              <a:gd name="adj" fmla="val 6667"/>
            </a:avLst>
          </a:prstGeom>
          <a:solidFill>
            <a:srgbClr val="4D1529"/>
          </a:solidFill>
          <a:ln/>
        </p:spPr>
      </p:sp>
      <p:sp>
        <p:nvSpPr>
          <p:cNvPr id="12" name="Text 10"/>
          <p:cNvSpPr/>
          <p:nvPr/>
        </p:nvSpPr>
        <p:spPr>
          <a:xfrm>
            <a:off x="9716155" y="2921675"/>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3</a:t>
            </a:r>
            <a:endParaRPr lang="en-US" sz="2650" dirty="0"/>
          </a:p>
        </p:txBody>
      </p:sp>
      <p:sp>
        <p:nvSpPr>
          <p:cNvPr id="13" name="Text 11"/>
          <p:cNvSpPr/>
          <p:nvPr/>
        </p:nvSpPr>
        <p:spPr>
          <a:xfrm>
            <a:off x="10342364" y="2894886"/>
            <a:ext cx="3424476"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Community Engagement</a:t>
            </a:r>
            <a:endParaRPr lang="en-US" sz="2200" dirty="0"/>
          </a:p>
        </p:txBody>
      </p:sp>
      <p:sp>
        <p:nvSpPr>
          <p:cNvPr id="14" name="Text 12"/>
          <p:cNvSpPr/>
          <p:nvPr/>
        </p:nvSpPr>
        <p:spPr>
          <a:xfrm>
            <a:off x="10342364" y="3380065"/>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Actively respond to comments, messages, and mentions to build relationships with supporters.</a:t>
            </a:r>
            <a:endParaRPr lang="en-US" sz="1650" dirty="0"/>
          </a:p>
        </p:txBody>
      </p:sp>
      <p:sp>
        <p:nvSpPr>
          <p:cNvPr id="15" name="Shape 13"/>
          <p:cNvSpPr/>
          <p:nvPr/>
        </p:nvSpPr>
        <p:spPr>
          <a:xfrm>
            <a:off x="749260" y="5547122"/>
            <a:ext cx="481727" cy="481727"/>
          </a:xfrm>
          <a:prstGeom prst="roundRect">
            <a:avLst>
              <a:gd name="adj" fmla="val 6667"/>
            </a:avLst>
          </a:prstGeom>
          <a:solidFill>
            <a:srgbClr val="4D1529"/>
          </a:solidFill>
          <a:ln/>
        </p:spPr>
      </p:sp>
      <p:sp>
        <p:nvSpPr>
          <p:cNvPr id="16" name="Text 14"/>
          <p:cNvSpPr/>
          <p:nvPr/>
        </p:nvSpPr>
        <p:spPr>
          <a:xfrm>
            <a:off x="818852" y="5573911"/>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4</a:t>
            </a:r>
            <a:endParaRPr lang="en-US" sz="2650" dirty="0"/>
          </a:p>
        </p:txBody>
      </p:sp>
      <p:sp>
        <p:nvSpPr>
          <p:cNvPr id="17" name="Text 15"/>
          <p:cNvSpPr/>
          <p:nvPr/>
        </p:nvSpPr>
        <p:spPr>
          <a:xfrm>
            <a:off x="1445062" y="5547122"/>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Hashtag Strategy</a:t>
            </a:r>
            <a:endParaRPr lang="en-US" sz="2200" dirty="0"/>
          </a:p>
        </p:txBody>
      </p:sp>
      <p:sp>
        <p:nvSpPr>
          <p:cNvPr id="18" name="Text 16"/>
          <p:cNvSpPr/>
          <p:nvPr/>
        </p:nvSpPr>
        <p:spPr>
          <a:xfrm>
            <a:off x="1445062" y="6032302"/>
            <a:ext cx="5763101"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Create and use relevant hashtags to increase visibility and connect with broader audiences.</a:t>
            </a:r>
            <a:endParaRPr lang="en-US" sz="1650" dirty="0"/>
          </a:p>
        </p:txBody>
      </p:sp>
      <p:sp>
        <p:nvSpPr>
          <p:cNvPr id="19" name="Shape 17"/>
          <p:cNvSpPr/>
          <p:nvPr/>
        </p:nvSpPr>
        <p:spPr>
          <a:xfrm>
            <a:off x="7422237" y="5547122"/>
            <a:ext cx="481727" cy="481727"/>
          </a:xfrm>
          <a:prstGeom prst="roundRect">
            <a:avLst>
              <a:gd name="adj" fmla="val 6667"/>
            </a:avLst>
          </a:prstGeom>
          <a:solidFill>
            <a:srgbClr val="4D1529"/>
          </a:solidFill>
          <a:ln/>
        </p:spPr>
      </p:sp>
      <p:sp>
        <p:nvSpPr>
          <p:cNvPr id="20" name="Text 18"/>
          <p:cNvSpPr/>
          <p:nvPr/>
        </p:nvSpPr>
        <p:spPr>
          <a:xfrm>
            <a:off x="7491829" y="5573911"/>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5</a:t>
            </a:r>
            <a:endParaRPr lang="en-US" sz="2650" dirty="0"/>
          </a:p>
        </p:txBody>
      </p:sp>
      <p:sp>
        <p:nvSpPr>
          <p:cNvPr id="21" name="Text 19"/>
          <p:cNvSpPr/>
          <p:nvPr/>
        </p:nvSpPr>
        <p:spPr>
          <a:xfrm>
            <a:off x="8118038" y="5547122"/>
            <a:ext cx="329779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Influencer Partnerships</a:t>
            </a:r>
            <a:endParaRPr lang="en-US" sz="2200" dirty="0"/>
          </a:p>
        </p:txBody>
      </p:sp>
      <p:sp>
        <p:nvSpPr>
          <p:cNvPr id="22" name="Text 20"/>
          <p:cNvSpPr/>
          <p:nvPr/>
        </p:nvSpPr>
        <p:spPr>
          <a:xfrm>
            <a:off x="8118038" y="6032302"/>
            <a:ext cx="5763101"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Collaborate with influencers and advocates who align with your mission to expand your reach.</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49260" y="1325047"/>
            <a:ext cx="8595479"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Email Marketing Best Practices</a:t>
            </a:r>
            <a:endParaRPr lang="en-US" sz="4450" dirty="0"/>
          </a:p>
        </p:txBody>
      </p:sp>
      <p:sp>
        <p:nvSpPr>
          <p:cNvPr id="3" name="Shape 1"/>
          <p:cNvSpPr/>
          <p:nvPr/>
        </p:nvSpPr>
        <p:spPr>
          <a:xfrm>
            <a:off x="749260" y="2466737"/>
            <a:ext cx="4234577" cy="2283023"/>
          </a:xfrm>
          <a:prstGeom prst="roundRect">
            <a:avLst>
              <a:gd name="adj" fmla="val 1407"/>
            </a:avLst>
          </a:prstGeom>
          <a:solidFill>
            <a:srgbClr val="4D1529"/>
          </a:solidFill>
          <a:ln/>
        </p:spPr>
      </p:sp>
      <p:sp>
        <p:nvSpPr>
          <p:cNvPr id="4" name="Text 2"/>
          <p:cNvSpPr/>
          <p:nvPr/>
        </p:nvSpPr>
        <p:spPr>
          <a:xfrm>
            <a:off x="963335" y="2680811"/>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Segmentation</a:t>
            </a:r>
            <a:endParaRPr lang="en-US" sz="2200" dirty="0"/>
          </a:p>
        </p:txBody>
      </p:sp>
      <p:sp>
        <p:nvSpPr>
          <p:cNvPr id="5" name="Text 3"/>
          <p:cNvSpPr/>
          <p:nvPr/>
        </p:nvSpPr>
        <p:spPr>
          <a:xfrm>
            <a:off x="963335" y="3165991"/>
            <a:ext cx="3806428"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Divide your email list into targeted groups based on donor behavior, interests, or giving history to deliver more personalized content.</a:t>
            </a:r>
            <a:endParaRPr lang="en-US" sz="1650" dirty="0"/>
          </a:p>
        </p:txBody>
      </p:sp>
      <p:sp>
        <p:nvSpPr>
          <p:cNvPr id="6" name="Shape 4"/>
          <p:cNvSpPr/>
          <p:nvPr/>
        </p:nvSpPr>
        <p:spPr>
          <a:xfrm>
            <a:off x="5197912" y="2466737"/>
            <a:ext cx="4234577" cy="2283023"/>
          </a:xfrm>
          <a:prstGeom prst="roundRect">
            <a:avLst>
              <a:gd name="adj" fmla="val 1407"/>
            </a:avLst>
          </a:prstGeom>
          <a:solidFill>
            <a:srgbClr val="4D1529"/>
          </a:solidFill>
          <a:ln/>
        </p:spPr>
      </p:sp>
      <p:sp>
        <p:nvSpPr>
          <p:cNvPr id="7" name="Text 5"/>
          <p:cNvSpPr/>
          <p:nvPr/>
        </p:nvSpPr>
        <p:spPr>
          <a:xfrm>
            <a:off x="5411986" y="2680811"/>
            <a:ext cx="3482459"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Compelling Subject Lines</a:t>
            </a:r>
            <a:endParaRPr lang="en-US" sz="2200" dirty="0"/>
          </a:p>
        </p:txBody>
      </p:sp>
      <p:sp>
        <p:nvSpPr>
          <p:cNvPr id="8" name="Text 6"/>
          <p:cNvSpPr/>
          <p:nvPr/>
        </p:nvSpPr>
        <p:spPr>
          <a:xfrm>
            <a:off x="5411986" y="3165991"/>
            <a:ext cx="3806428"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Craft attention-grabbing subject lines that encourage recipients to open your emails.</a:t>
            </a:r>
            <a:endParaRPr lang="en-US" sz="1650" dirty="0"/>
          </a:p>
        </p:txBody>
      </p:sp>
      <p:sp>
        <p:nvSpPr>
          <p:cNvPr id="9" name="Shape 7"/>
          <p:cNvSpPr/>
          <p:nvPr/>
        </p:nvSpPr>
        <p:spPr>
          <a:xfrm>
            <a:off x="9646563" y="2466737"/>
            <a:ext cx="4234577" cy="2283023"/>
          </a:xfrm>
          <a:prstGeom prst="roundRect">
            <a:avLst>
              <a:gd name="adj" fmla="val 1407"/>
            </a:avLst>
          </a:prstGeom>
          <a:solidFill>
            <a:srgbClr val="4D1529"/>
          </a:solidFill>
          <a:ln/>
        </p:spPr>
      </p:sp>
      <p:sp>
        <p:nvSpPr>
          <p:cNvPr id="10" name="Text 8"/>
          <p:cNvSpPr/>
          <p:nvPr/>
        </p:nvSpPr>
        <p:spPr>
          <a:xfrm>
            <a:off x="9860637" y="2680811"/>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Mobile Optimization</a:t>
            </a:r>
            <a:endParaRPr lang="en-US" sz="2200" dirty="0"/>
          </a:p>
        </p:txBody>
      </p:sp>
      <p:sp>
        <p:nvSpPr>
          <p:cNvPr id="11" name="Text 9"/>
          <p:cNvSpPr/>
          <p:nvPr/>
        </p:nvSpPr>
        <p:spPr>
          <a:xfrm>
            <a:off x="9860637" y="3165991"/>
            <a:ext cx="3806428"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Ensure your emails are responsive and easy to read on mobile devices, as many donors check email on smartphones.</a:t>
            </a:r>
            <a:endParaRPr lang="en-US" sz="1650" dirty="0"/>
          </a:p>
        </p:txBody>
      </p:sp>
      <p:sp>
        <p:nvSpPr>
          <p:cNvPr id="12" name="Shape 10"/>
          <p:cNvSpPr/>
          <p:nvPr/>
        </p:nvSpPr>
        <p:spPr>
          <a:xfrm>
            <a:off x="749260" y="4963835"/>
            <a:ext cx="6458903" cy="1940600"/>
          </a:xfrm>
          <a:prstGeom prst="roundRect">
            <a:avLst>
              <a:gd name="adj" fmla="val 1655"/>
            </a:avLst>
          </a:prstGeom>
          <a:solidFill>
            <a:srgbClr val="4D1529"/>
          </a:solidFill>
          <a:ln/>
        </p:spPr>
      </p:sp>
      <p:sp>
        <p:nvSpPr>
          <p:cNvPr id="13" name="Text 11"/>
          <p:cNvSpPr/>
          <p:nvPr/>
        </p:nvSpPr>
        <p:spPr>
          <a:xfrm>
            <a:off x="963335" y="517790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Clear Call-to-Action</a:t>
            </a:r>
            <a:endParaRPr lang="en-US" sz="2200" dirty="0"/>
          </a:p>
        </p:txBody>
      </p:sp>
      <p:sp>
        <p:nvSpPr>
          <p:cNvPr id="14" name="Text 12"/>
          <p:cNvSpPr/>
          <p:nvPr/>
        </p:nvSpPr>
        <p:spPr>
          <a:xfrm>
            <a:off x="963335" y="5663089"/>
            <a:ext cx="6030754"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Include prominent and specific calls-to-action that guide readers on what steps to take next.</a:t>
            </a:r>
            <a:endParaRPr lang="en-US" sz="1650" dirty="0"/>
          </a:p>
        </p:txBody>
      </p:sp>
      <p:sp>
        <p:nvSpPr>
          <p:cNvPr id="15" name="Shape 13"/>
          <p:cNvSpPr/>
          <p:nvPr/>
        </p:nvSpPr>
        <p:spPr>
          <a:xfrm>
            <a:off x="7422237" y="4963835"/>
            <a:ext cx="6458903" cy="1940600"/>
          </a:xfrm>
          <a:prstGeom prst="roundRect">
            <a:avLst>
              <a:gd name="adj" fmla="val 1655"/>
            </a:avLst>
          </a:prstGeom>
          <a:solidFill>
            <a:srgbClr val="4D1529"/>
          </a:solidFill>
          <a:ln/>
        </p:spPr>
      </p:sp>
      <p:sp>
        <p:nvSpPr>
          <p:cNvPr id="16" name="Text 14"/>
          <p:cNvSpPr/>
          <p:nvPr/>
        </p:nvSpPr>
        <p:spPr>
          <a:xfrm>
            <a:off x="7636312" y="517790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A/B Testing</a:t>
            </a:r>
            <a:endParaRPr lang="en-US" sz="2200" dirty="0"/>
          </a:p>
        </p:txBody>
      </p:sp>
      <p:sp>
        <p:nvSpPr>
          <p:cNvPr id="17" name="Text 15"/>
          <p:cNvSpPr/>
          <p:nvPr/>
        </p:nvSpPr>
        <p:spPr>
          <a:xfrm>
            <a:off x="7636312" y="5663089"/>
            <a:ext cx="6030754"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Regularly test different elements of your emails (subject lines, content, design) to improve performance over time.</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4490" y="659487"/>
            <a:ext cx="12205097" cy="651986"/>
          </a:xfrm>
          <a:prstGeom prst="rect">
            <a:avLst/>
          </a:prstGeom>
          <a:noFill/>
          <a:ln/>
        </p:spPr>
        <p:txBody>
          <a:bodyPr wrap="none" lIns="0" tIns="0" rIns="0" bIns="0" rtlCol="0" anchor="t"/>
          <a:lstStyle/>
          <a:p>
            <a:pPr algn="l" indent="0" marL="0">
              <a:lnSpc>
                <a:spcPts val="5100"/>
              </a:lnSpc>
              <a:buNone/>
            </a:pPr>
            <a:r>
              <a:rPr lang="en-US" sz="4100" b="1" dirty="0">
                <a:solidFill>
                  <a:srgbClr val="FFB393"/>
                </a:solidFill>
                <a:latin typeface="Brygada 1918 Bold" pitchFamily="34" charset="0"/>
                <a:ea typeface="Brygada 1918 Bold" pitchFamily="34" charset="-122"/>
                <a:cs typeface="Brygada 1918 Bold" pitchFamily="34" charset="-120"/>
              </a:rPr>
              <a:t>Search Engine Optimization (SEO) for Nonprofits</a:t>
            </a:r>
            <a:endParaRPr lang="en-US" sz="4100" dirty="0"/>
          </a:p>
        </p:txBody>
      </p:sp>
      <p:pic>
        <p:nvPicPr>
          <p:cNvPr id="3" name="Image 0" descr="preencoded.png">    </p:cNvPr>
          <p:cNvPicPr>
            <a:picLocks noChangeAspect="1"/>
          </p:cNvPicPr>
          <p:nvPr/>
        </p:nvPicPr>
        <p:blipFill>
          <a:blip r:embed="rId1"/>
          <a:stretch>
            <a:fillRect/>
          </a:stretch>
        </p:blipFill>
        <p:spPr>
          <a:xfrm>
            <a:off x="684490" y="1702594"/>
            <a:ext cx="977860" cy="1173480"/>
          </a:xfrm>
          <a:prstGeom prst="rect">
            <a:avLst/>
          </a:prstGeom>
        </p:spPr>
      </p:pic>
      <p:sp>
        <p:nvSpPr>
          <p:cNvPr id="4" name="Text 1"/>
          <p:cNvSpPr/>
          <p:nvPr/>
        </p:nvSpPr>
        <p:spPr>
          <a:xfrm>
            <a:off x="1955721" y="1898094"/>
            <a:ext cx="2607707" cy="325874"/>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Keyword Research</a:t>
            </a:r>
            <a:endParaRPr lang="en-US" sz="2050" dirty="0"/>
          </a:p>
        </p:txBody>
      </p:sp>
      <p:sp>
        <p:nvSpPr>
          <p:cNvPr id="5" name="Text 2"/>
          <p:cNvSpPr/>
          <p:nvPr/>
        </p:nvSpPr>
        <p:spPr>
          <a:xfrm>
            <a:off x="1955721" y="2341245"/>
            <a:ext cx="11990189" cy="312896"/>
          </a:xfrm>
          <a:prstGeom prst="rect">
            <a:avLst/>
          </a:prstGeom>
          <a:noFill/>
          <a:ln/>
        </p:spPr>
        <p:txBody>
          <a:bodyPr wrap="none" lIns="0" tIns="0" rIns="0" bIns="0" rtlCol="0" anchor="t"/>
          <a:lstStyle/>
          <a:p>
            <a:pPr algn="l" indent="0" marL="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Identify relevant keywords and phrases that potential donors and volunteers are searching for.</a:t>
            </a:r>
            <a:endParaRPr lang="en-US" sz="1500" dirty="0"/>
          </a:p>
        </p:txBody>
      </p:sp>
      <p:pic>
        <p:nvPicPr>
          <p:cNvPr id="6" name="Image 1" descr="preencoded.png">    </p:cNvPr>
          <p:cNvPicPr>
            <a:picLocks noChangeAspect="1"/>
          </p:cNvPicPr>
          <p:nvPr/>
        </p:nvPicPr>
        <p:blipFill>
          <a:blip r:embed="rId2"/>
          <a:stretch>
            <a:fillRect/>
          </a:stretch>
        </p:blipFill>
        <p:spPr>
          <a:xfrm>
            <a:off x="684490" y="2876074"/>
            <a:ext cx="977860" cy="1173480"/>
          </a:xfrm>
          <a:prstGeom prst="rect">
            <a:avLst/>
          </a:prstGeom>
        </p:spPr>
      </p:pic>
      <p:sp>
        <p:nvSpPr>
          <p:cNvPr id="7" name="Text 3"/>
          <p:cNvSpPr/>
          <p:nvPr/>
        </p:nvSpPr>
        <p:spPr>
          <a:xfrm>
            <a:off x="1955721" y="3071574"/>
            <a:ext cx="2810113" cy="325874"/>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On-Page Optimization</a:t>
            </a:r>
            <a:endParaRPr lang="en-US" sz="2050" dirty="0"/>
          </a:p>
        </p:txBody>
      </p:sp>
      <p:sp>
        <p:nvSpPr>
          <p:cNvPr id="8" name="Text 4"/>
          <p:cNvSpPr/>
          <p:nvPr/>
        </p:nvSpPr>
        <p:spPr>
          <a:xfrm>
            <a:off x="1955721" y="3514725"/>
            <a:ext cx="11990189" cy="312896"/>
          </a:xfrm>
          <a:prstGeom prst="rect">
            <a:avLst/>
          </a:prstGeom>
          <a:noFill/>
          <a:ln/>
        </p:spPr>
        <p:txBody>
          <a:bodyPr wrap="none" lIns="0" tIns="0" rIns="0" bIns="0" rtlCol="0" anchor="t"/>
          <a:lstStyle/>
          <a:p>
            <a:pPr algn="l" indent="0" marL="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Optimize website content, meta tags, and headers to improve search engine rankings.</a:t>
            </a:r>
            <a:endParaRPr lang="en-US" sz="1500" dirty="0"/>
          </a:p>
        </p:txBody>
      </p:sp>
      <p:pic>
        <p:nvPicPr>
          <p:cNvPr id="9" name="Image 2" descr="preencoded.png">    </p:cNvPr>
          <p:cNvPicPr>
            <a:picLocks noChangeAspect="1"/>
          </p:cNvPicPr>
          <p:nvPr/>
        </p:nvPicPr>
        <p:blipFill>
          <a:blip r:embed="rId3"/>
          <a:stretch>
            <a:fillRect/>
          </a:stretch>
        </p:blipFill>
        <p:spPr>
          <a:xfrm>
            <a:off x="684490" y="4049554"/>
            <a:ext cx="977860" cy="1173480"/>
          </a:xfrm>
          <a:prstGeom prst="rect">
            <a:avLst/>
          </a:prstGeom>
        </p:spPr>
      </p:pic>
      <p:sp>
        <p:nvSpPr>
          <p:cNvPr id="10" name="Text 5"/>
          <p:cNvSpPr/>
          <p:nvPr/>
        </p:nvSpPr>
        <p:spPr>
          <a:xfrm>
            <a:off x="1955721" y="4245054"/>
            <a:ext cx="3161824" cy="325874"/>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Quality Content Creation</a:t>
            </a:r>
            <a:endParaRPr lang="en-US" sz="2050" dirty="0"/>
          </a:p>
        </p:txBody>
      </p:sp>
      <p:sp>
        <p:nvSpPr>
          <p:cNvPr id="11" name="Text 6"/>
          <p:cNvSpPr/>
          <p:nvPr/>
        </p:nvSpPr>
        <p:spPr>
          <a:xfrm>
            <a:off x="1955721" y="4688205"/>
            <a:ext cx="11990189" cy="312896"/>
          </a:xfrm>
          <a:prstGeom prst="rect">
            <a:avLst/>
          </a:prstGeom>
          <a:noFill/>
          <a:ln/>
        </p:spPr>
        <p:txBody>
          <a:bodyPr wrap="none" lIns="0" tIns="0" rIns="0" bIns="0" rtlCol="0" anchor="t"/>
          <a:lstStyle/>
          <a:p>
            <a:pPr algn="l" indent="0" marL="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Develop informative, engaging content that addresses your audience's needs and questions.</a:t>
            </a:r>
            <a:endParaRPr lang="en-US" sz="1500" dirty="0"/>
          </a:p>
        </p:txBody>
      </p:sp>
      <p:pic>
        <p:nvPicPr>
          <p:cNvPr id="12" name="Image 3" descr="preencoded.png">    </p:cNvPr>
          <p:cNvPicPr>
            <a:picLocks noChangeAspect="1"/>
          </p:cNvPicPr>
          <p:nvPr/>
        </p:nvPicPr>
        <p:blipFill>
          <a:blip r:embed="rId4"/>
          <a:stretch>
            <a:fillRect/>
          </a:stretch>
        </p:blipFill>
        <p:spPr>
          <a:xfrm>
            <a:off x="684490" y="5223034"/>
            <a:ext cx="977860" cy="1173480"/>
          </a:xfrm>
          <a:prstGeom prst="rect">
            <a:avLst/>
          </a:prstGeom>
        </p:spPr>
      </p:pic>
      <p:sp>
        <p:nvSpPr>
          <p:cNvPr id="13" name="Text 7"/>
          <p:cNvSpPr/>
          <p:nvPr/>
        </p:nvSpPr>
        <p:spPr>
          <a:xfrm>
            <a:off x="1955721" y="5418534"/>
            <a:ext cx="2607707" cy="325874"/>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Link Building</a:t>
            </a:r>
            <a:endParaRPr lang="en-US" sz="2050" dirty="0"/>
          </a:p>
        </p:txBody>
      </p:sp>
      <p:sp>
        <p:nvSpPr>
          <p:cNvPr id="14" name="Text 8"/>
          <p:cNvSpPr/>
          <p:nvPr/>
        </p:nvSpPr>
        <p:spPr>
          <a:xfrm>
            <a:off x="1955721" y="5861685"/>
            <a:ext cx="11990189" cy="312896"/>
          </a:xfrm>
          <a:prstGeom prst="rect">
            <a:avLst/>
          </a:prstGeom>
          <a:noFill/>
          <a:ln/>
        </p:spPr>
        <p:txBody>
          <a:bodyPr wrap="none" lIns="0" tIns="0" rIns="0" bIns="0" rtlCol="0" anchor="t"/>
          <a:lstStyle/>
          <a:p>
            <a:pPr algn="l" indent="0" marL="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Build high-quality backlinks from reputable websites to improve domain authority.</a:t>
            </a:r>
            <a:endParaRPr lang="en-US" sz="1500" dirty="0"/>
          </a:p>
        </p:txBody>
      </p:sp>
      <p:pic>
        <p:nvPicPr>
          <p:cNvPr id="15" name="Image 4" descr="preencoded.png">    </p:cNvPr>
          <p:cNvPicPr>
            <a:picLocks noChangeAspect="1"/>
          </p:cNvPicPr>
          <p:nvPr/>
        </p:nvPicPr>
        <p:blipFill>
          <a:blip r:embed="rId5"/>
          <a:stretch>
            <a:fillRect/>
          </a:stretch>
        </p:blipFill>
        <p:spPr>
          <a:xfrm>
            <a:off x="684490" y="6396514"/>
            <a:ext cx="977860" cy="1173480"/>
          </a:xfrm>
          <a:prstGeom prst="rect">
            <a:avLst/>
          </a:prstGeom>
        </p:spPr>
      </p:pic>
      <p:sp>
        <p:nvSpPr>
          <p:cNvPr id="16" name="Text 9"/>
          <p:cNvSpPr/>
          <p:nvPr/>
        </p:nvSpPr>
        <p:spPr>
          <a:xfrm>
            <a:off x="1955721" y="6592014"/>
            <a:ext cx="2607707" cy="325874"/>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Local SEO</a:t>
            </a:r>
            <a:endParaRPr lang="en-US" sz="2050" dirty="0"/>
          </a:p>
        </p:txBody>
      </p:sp>
      <p:sp>
        <p:nvSpPr>
          <p:cNvPr id="17" name="Text 10"/>
          <p:cNvSpPr/>
          <p:nvPr/>
        </p:nvSpPr>
        <p:spPr>
          <a:xfrm>
            <a:off x="1955721" y="7035165"/>
            <a:ext cx="11990189" cy="312896"/>
          </a:xfrm>
          <a:prstGeom prst="rect">
            <a:avLst/>
          </a:prstGeom>
          <a:noFill/>
          <a:ln/>
        </p:spPr>
        <p:txBody>
          <a:bodyPr wrap="none" lIns="0" tIns="0" rIns="0" bIns="0" rtlCol="0" anchor="t"/>
          <a:lstStyle/>
          <a:p>
            <a:pPr algn="l" indent="0" marL="0">
              <a:lnSpc>
                <a:spcPts val="2450"/>
              </a:lnSpc>
              <a:buNone/>
            </a:pPr>
            <a:r>
              <a:rPr lang="en-US" sz="1500" dirty="0">
                <a:solidFill>
                  <a:srgbClr val="F4CAB8"/>
                </a:solidFill>
                <a:latin typeface="Montserrat Medium" pitchFamily="34" charset="0"/>
                <a:ea typeface="Montserrat Medium" pitchFamily="34" charset="-122"/>
                <a:cs typeface="Montserrat Medium" pitchFamily="34" charset="-120"/>
              </a:rPr>
              <a:t>Optimize for local search to attract nearby donors and volunteers.</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49260" y="1856661"/>
            <a:ext cx="8808958"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Google Ad Grants for Nonprofits</a:t>
            </a:r>
            <a:endParaRPr lang="en-US" sz="4450" dirty="0"/>
          </a:p>
        </p:txBody>
      </p:sp>
      <p:sp>
        <p:nvSpPr>
          <p:cNvPr id="3" name="Text 1"/>
          <p:cNvSpPr/>
          <p:nvPr/>
        </p:nvSpPr>
        <p:spPr>
          <a:xfrm>
            <a:off x="749260" y="3105388"/>
            <a:ext cx="3623429"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What is Google Ad Grants?</a:t>
            </a:r>
            <a:endParaRPr lang="en-US" sz="2200" dirty="0"/>
          </a:p>
        </p:txBody>
      </p:sp>
      <p:sp>
        <p:nvSpPr>
          <p:cNvPr id="4" name="Text 2"/>
          <p:cNvSpPr/>
          <p:nvPr/>
        </p:nvSpPr>
        <p:spPr>
          <a:xfrm>
            <a:off x="749260" y="3676293"/>
            <a:ext cx="4028599"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Google Ad Grants provides eligible nonprofits with up to $10,000 per month in free Google Ads advertising to promote their missions and initiatives on Google search result pages.</a:t>
            </a:r>
            <a:endParaRPr lang="en-US" sz="1650" dirty="0"/>
          </a:p>
        </p:txBody>
      </p:sp>
      <p:sp>
        <p:nvSpPr>
          <p:cNvPr id="5" name="Text 3"/>
          <p:cNvSpPr/>
          <p:nvPr/>
        </p:nvSpPr>
        <p:spPr>
          <a:xfrm>
            <a:off x="5307687" y="3105388"/>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Key Benefits</a:t>
            </a:r>
            <a:endParaRPr lang="en-US" sz="2200" dirty="0"/>
          </a:p>
        </p:txBody>
      </p:sp>
      <p:sp>
        <p:nvSpPr>
          <p:cNvPr id="6" name="Text 4"/>
          <p:cNvSpPr/>
          <p:nvPr/>
        </p:nvSpPr>
        <p:spPr>
          <a:xfrm>
            <a:off x="5307687" y="3676293"/>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Increase visibility for your cause</a:t>
            </a:r>
            <a:endParaRPr lang="en-US" sz="1650" dirty="0"/>
          </a:p>
        </p:txBody>
      </p:sp>
      <p:sp>
        <p:nvSpPr>
          <p:cNvPr id="7" name="Text 5"/>
          <p:cNvSpPr/>
          <p:nvPr/>
        </p:nvSpPr>
        <p:spPr>
          <a:xfrm>
            <a:off x="5307687" y="4093607"/>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Drive more traffic to your website</a:t>
            </a:r>
            <a:endParaRPr lang="en-US" sz="1650" dirty="0"/>
          </a:p>
        </p:txBody>
      </p:sp>
      <p:sp>
        <p:nvSpPr>
          <p:cNvPr id="8" name="Text 6"/>
          <p:cNvSpPr/>
          <p:nvPr/>
        </p:nvSpPr>
        <p:spPr>
          <a:xfrm>
            <a:off x="5307687" y="4510921"/>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Attract donors and volunteers</a:t>
            </a:r>
            <a:endParaRPr lang="en-US" sz="1650" dirty="0"/>
          </a:p>
        </p:txBody>
      </p:sp>
      <p:sp>
        <p:nvSpPr>
          <p:cNvPr id="9" name="Text 7"/>
          <p:cNvSpPr/>
          <p:nvPr/>
        </p:nvSpPr>
        <p:spPr>
          <a:xfrm>
            <a:off x="5307687" y="4928235"/>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Raise awareness for your programs</a:t>
            </a:r>
            <a:endParaRPr lang="en-US" sz="1650" dirty="0"/>
          </a:p>
        </p:txBody>
      </p:sp>
      <p:sp>
        <p:nvSpPr>
          <p:cNvPr id="10" name="Text 8"/>
          <p:cNvSpPr/>
          <p:nvPr/>
        </p:nvSpPr>
        <p:spPr>
          <a:xfrm>
            <a:off x="9866114" y="3105388"/>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Best Practices</a:t>
            </a:r>
            <a:endParaRPr lang="en-US" sz="2200" dirty="0"/>
          </a:p>
        </p:txBody>
      </p:sp>
      <p:sp>
        <p:nvSpPr>
          <p:cNvPr id="11" name="Text 9"/>
          <p:cNvSpPr/>
          <p:nvPr/>
        </p:nvSpPr>
        <p:spPr>
          <a:xfrm>
            <a:off x="9866114" y="3676293"/>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Focus on relevant, high-quality keywords</a:t>
            </a:r>
            <a:endParaRPr lang="en-US" sz="1650" dirty="0"/>
          </a:p>
        </p:txBody>
      </p:sp>
      <p:sp>
        <p:nvSpPr>
          <p:cNvPr id="12" name="Text 10"/>
          <p:cNvSpPr/>
          <p:nvPr/>
        </p:nvSpPr>
        <p:spPr>
          <a:xfrm>
            <a:off x="9866114" y="4436031"/>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Create compelling ad copy</a:t>
            </a:r>
            <a:endParaRPr lang="en-US" sz="1650" dirty="0"/>
          </a:p>
        </p:txBody>
      </p:sp>
      <p:sp>
        <p:nvSpPr>
          <p:cNvPr id="13" name="Text 11"/>
          <p:cNvSpPr/>
          <p:nvPr/>
        </p:nvSpPr>
        <p:spPr>
          <a:xfrm>
            <a:off x="9866114" y="4853345"/>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Optimize landing pages for conversions</a:t>
            </a:r>
            <a:endParaRPr lang="en-US" sz="1650" dirty="0"/>
          </a:p>
        </p:txBody>
      </p:sp>
      <p:sp>
        <p:nvSpPr>
          <p:cNvPr id="14" name="Text 12"/>
          <p:cNvSpPr/>
          <p:nvPr/>
        </p:nvSpPr>
        <p:spPr>
          <a:xfrm>
            <a:off x="9866114" y="5613083"/>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Regularly monitor and adjust campaigns</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20911" y="487799"/>
            <a:ext cx="7446169" cy="591383"/>
          </a:xfrm>
          <a:prstGeom prst="rect">
            <a:avLst/>
          </a:prstGeom>
          <a:noFill/>
          <a:ln/>
        </p:spPr>
        <p:txBody>
          <a:bodyPr wrap="none" lIns="0" tIns="0" rIns="0" bIns="0" rtlCol="0" anchor="t"/>
          <a:lstStyle/>
          <a:p>
            <a:pPr algn="l" indent="0" marL="0">
              <a:lnSpc>
                <a:spcPts val="4650"/>
              </a:lnSpc>
              <a:buNone/>
            </a:pPr>
            <a:r>
              <a:rPr lang="en-US" sz="3700" b="1" dirty="0">
                <a:solidFill>
                  <a:srgbClr val="FFB393"/>
                </a:solidFill>
                <a:latin typeface="Brygada 1918 Bold" pitchFamily="34" charset="0"/>
                <a:ea typeface="Brygada 1918 Bold" pitchFamily="34" charset="-122"/>
                <a:cs typeface="Brygada 1918 Bold" pitchFamily="34" charset="-120"/>
              </a:rPr>
              <a:t>Creative Fundraising Campaigns</a:t>
            </a:r>
            <a:endParaRPr lang="en-US" sz="3700" dirty="0"/>
          </a:p>
        </p:txBody>
      </p:sp>
      <p:pic>
        <p:nvPicPr>
          <p:cNvPr id="3" name="Image 0" descr="preencoded.png">    </p:cNvPr>
          <p:cNvPicPr>
            <a:picLocks noChangeAspect="1"/>
          </p:cNvPicPr>
          <p:nvPr/>
        </p:nvPicPr>
        <p:blipFill>
          <a:blip r:embed="rId1"/>
          <a:stretch>
            <a:fillRect/>
          </a:stretch>
        </p:blipFill>
        <p:spPr>
          <a:xfrm>
            <a:off x="628531" y="1549837"/>
            <a:ext cx="2561034" cy="2561034"/>
          </a:xfrm>
          <a:prstGeom prst="rect">
            <a:avLst/>
          </a:prstGeom>
        </p:spPr>
      </p:pic>
      <p:pic>
        <p:nvPicPr>
          <p:cNvPr id="4" name="Image 1" descr="preencoded.png">    </p:cNvPr>
          <p:cNvPicPr>
            <a:picLocks noChangeAspect="1"/>
          </p:cNvPicPr>
          <p:nvPr/>
        </p:nvPicPr>
        <p:blipFill>
          <a:blip r:embed="rId2"/>
          <a:stretch>
            <a:fillRect/>
          </a:stretch>
        </p:blipFill>
        <p:spPr>
          <a:xfrm>
            <a:off x="3331488" y="1549837"/>
            <a:ext cx="2561153" cy="2561153"/>
          </a:xfrm>
          <a:prstGeom prst="rect">
            <a:avLst/>
          </a:prstGeom>
        </p:spPr>
      </p:pic>
      <p:pic>
        <p:nvPicPr>
          <p:cNvPr id="5" name="Image 2" descr="preencoded.png">    </p:cNvPr>
          <p:cNvPicPr>
            <a:picLocks noChangeAspect="1"/>
          </p:cNvPicPr>
          <p:nvPr/>
        </p:nvPicPr>
        <p:blipFill>
          <a:blip r:embed="rId3"/>
          <a:stretch>
            <a:fillRect/>
          </a:stretch>
        </p:blipFill>
        <p:spPr>
          <a:xfrm>
            <a:off x="6034564" y="1549837"/>
            <a:ext cx="2561153" cy="2561153"/>
          </a:xfrm>
          <a:prstGeom prst="rect">
            <a:avLst/>
          </a:prstGeom>
        </p:spPr>
      </p:pic>
      <p:pic>
        <p:nvPicPr>
          <p:cNvPr id="6" name="Image 3" descr="preencoded.png">    </p:cNvPr>
          <p:cNvPicPr>
            <a:picLocks noChangeAspect="1"/>
          </p:cNvPicPr>
          <p:nvPr/>
        </p:nvPicPr>
        <p:blipFill>
          <a:blip r:embed="rId4"/>
          <a:stretch>
            <a:fillRect/>
          </a:stretch>
        </p:blipFill>
        <p:spPr>
          <a:xfrm>
            <a:off x="8737640" y="1549837"/>
            <a:ext cx="2561153" cy="2561153"/>
          </a:xfrm>
          <a:prstGeom prst="rect">
            <a:avLst/>
          </a:prstGeom>
        </p:spPr>
      </p:pic>
      <p:pic>
        <p:nvPicPr>
          <p:cNvPr id="7" name="Image 4" descr="preencoded.png">    </p:cNvPr>
          <p:cNvPicPr>
            <a:picLocks noChangeAspect="1"/>
          </p:cNvPicPr>
          <p:nvPr/>
        </p:nvPicPr>
        <p:blipFill>
          <a:blip r:embed="rId5"/>
          <a:stretch>
            <a:fillRect/>
          </a:stretch>
        </p:blipFill>
        <p:spPr>
          <a:xfrm>
            <a:off x="11440716" y="1549837"/>
            <a:ext cx="2561153" cy="2561153"/>
          </a:xfrm>
          <a:prstGeom prst="rect">
            <a:avLst/>
          </a:prstGeom>
        </p:spPr>
      </p:pic>
      <p:pic>
        <p:nvPicPr>
          <p:cNvPr id="8" name="Image 5" descr="preencoded.png">    </p:cNvPr>
          <p:cNvPicPr>
            <a:picLocks noChangeAspect="1"/>
          </p:cNvPicPr>
          <p:nvPr/>
        </p:nvPicPr>
        <p:blipFill>
          <a:blip r:embed="rId6"/>
          <a:stretch>
            <a:fillRect/>
          </a:stretch>
        </p:blipFill>
        <p:spPr>
          <a:xfrm>
            <a:off x="628531" y="4252913"/>
            <a:ext cx="2561034" cy="2561034"/>
          </a:xfrm>
          <a:prstGeom prst="rect">
            <a:avLst/>
          </a:prstGeom>
        </p:spPr>
      </p:pic>
      <p:sp>
        <p:nvSpPr>
          <p:cNvPr id="9" name="Text 1"/>
          <p:cNvSpPr/>
          <p:nvPr/>
        </p:nvSpPr>
        <p:spPr>
          <a:xfrm>
            <a:off x="620911" y="7129343"/>
            <a:ext cx="13388578" cy="851535"/>
          </a:xfrm>
          <a:prstGeom prst="rect">
            <a:avLst/>
          </a:prstGeom>
          <a:noFill/>
          <a:ln/>
        </p:spPr>
        <p:txBody>
          <a:bodyPr wrap="squar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Innovative fundraising campaigns can help nonprofits stand out and engage donors in unique ways. Examples include charity runs, online crowdfunding, gala events, peer-to-peer campaigns, text-to-give initiatives, and social media challenges. The key is to create campaigns that align with your mission and resonate with your target audience.</a:t>
            </a:r>
            <a:endParaRPr lang="en-US" sz="13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83751" y="380047"/>
            <a:ext cx="8159710" cy="460772"/>
          </a:xfrm>
          <a:prstGeom prst="rect">
            <a:avLst/>
          </a:prstGeom>
          <a:noFill/>
          <a:ln/>
        </p:spPr>
        <p:txBody>
          <a:bodyPr wrap="none" lIns="0" tIns="0" rIns="0" bIns="0" rtlCol="0" anchor="t"/>
          <a:lstStyle/>
          <a:p>
            <a:pPr algn="l" indent="0" marL="0">
              <a:lnSpc>
                <a:spcPts val="3600"/>
              </a:lnSpc>
              <a:buNone/>
            </a:pPr>
            <a:r>
              <a:rPr lang="en-US" sz="2900" b="1" dirty="0">
                <a:solidFill>
                  <a:srgbClr val="FFB393"/>
                </a:solidFill>
                <a:latin typeface="Brygada 1918 Bold" pitchFamily="34" charset="0"/>
                <a:ea typeface="Brygada 1918 Bold" pitchFamily="34" charset="-122"/>
                <a:cs typeface="Brygada 1918 Bold" pitchFamily="34" charset="-120"/>
              </a:rPr>
              <a:t>Measuring Marketing Campaign Effectiveness</a:t>
            </a:r>
            <a:endParaRPr lang="en-US" sz="2900" dirty="0"/>
          </a:p>
        </p:txBody>
      </p:sp>
      <p:pic>
        <p:nvPicPr>
          <p:cNvPr id="3" name="Image 0" descr="preencoded.png">    </p:cNvPr>
          <p:cNvPicPr>
            <a:picLocks noChangeAspect="1"/>
          </p:cNvPicPr>
          <p:nvPr/>
        </p:nvPicPr>
        <p:blipFill>
          <a:blip r:embed="rId1"/>
          <a:stretch>
            <a:fillRect/>
          </a:stretch>
        </p:blipFill>
        <p:spPr>
          <a:xfrm>
            <a:off x="483751" y="1117163"/>
            <a:ext cx="13662898" cy="7651194"/>
          </a:xfrm>
          <a:prstGeom prst="rect">
            <a:avLst/>
          </a:prstGeom>
        </p:spPr>
      </p:pic>
      <p:sp>
        <p:nvSpPr>
          <p:cNvPr id="4" name="Text 1"/>
          <p:cNvSpPr/>
          <p:nvPr/>
        </p:nvSpPr>
        <p:spPr>
          <a:xfrm>
            <a:off x="483751" y="8923734"/>
            <a:ext cx="13662898" cy="663297"/>
          </a:xfrm>
          <a:prstGeom prst="rect">
            <a:avLst/>
          </a:prstGeom>
          <a:noFill/>
          <a:ln/>
        </p:spPr>
        <p:txBody>
          <a:bodyPr wrap="square" lIns="0" tIns="0" rIns="0" bIns="0" rtlCol="0" anchor="t"/>
          <a:lstStyle/>
          <a:p>
            <a:pPr algn="l" indent="0" marL="0">
              <a:lnSpc>
                <a:spcPts val="1700"/>
              </a:lnSpc>
              <a:buNone/>
            </a:pPr>
            <a:r>
              <a:rPr lang="en-US" sz="1050" dirty="0">
                <a:solidFill>
                  <a:srgbClr val="F4CAB8"/>
                </a:solidFill>
                <a:latin typeface="Montserrat Medium" pitchFamily="34" charset="0"/>
                <a:ea typeface="Montserrat Medium" pitchFamily="34" charset="-122"/>
                <a:cs typeface="Montserrat Medium" pitchFamily="34" charset="-120"/>
              </a:rPr>
              <a:t>Measuring the effectiveness of nonprofit marketing campaigns is crucial for optimizing strategies and demonstrating impact. Key metrics include donation amounts, new donor acquisition, volunteer sign-ups, website traffic, email performance, and social media engagement. Regular analysis of these metrics helps organizations refine their approaches and allocate resources more effectively.</a:t>
            </a:r>
            <a:endParaRPr lang="en-US"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49260" y="1667470"/>
            <a:ext cx="12785646"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Ethical Considerations in Nonprofit Marketing</a:t>
            </a:r>
            <a:endParaRPr lang="en-US" sz="4450" dirty="0"/>
          </a:p>
        </p:txBody>
      </p:sp>
      <p:sp>
        <p:nvSpPr>
          <p:cNvPr id="3" name="Shape 1"/>
          <p:cNvSpPr/>
          <p:nvPr/>
        </p:nvSpPr>
        <p:spPr>
          <a:xfrm>
            <a:off x="749260" y="2809161"/>
            <a:ext cx="4234577" cy="1940600"/>
          </a:xfrm>
          <a:prstGeom prst="roundRect">
            <a:avLst>
              <a:gd name="adj" fmla="val 1655"/>
            </a:avLst>
          </a:prstGeom>
          <a:solidFill>
            <a:srgbClr val="4D1529"/>
          </a:solidFill>
          <a:ln/>
        </p:spPr>
      </p:sp>
      <p:sp>
        <p:nvSpPr>
          <p:cNvPr id="4" name="Text 2"/>
          <p:cNvSpPr/>
          <p:nvPr/>
        </p:nvSpPr>
        <p:spPr>
          <a:xfrm>
            <a:off x="963335" y="302323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Transparency</a:t>
            </a:r>
            <a:endParaRPr lang="en-US" sz="2200" dirty="0"/>
          </a:p>
        </p:txBody>
      </p:sp>
      <p:sp>
        <p:nvSpPr>
          <p:cNvPr id="5" name="Text 3"/>
          <p:cNvSpPr/>
          <p:nvPr/>
        </p:nvSpPr>
        <p:spPr>
          <a:xfrm>
            <a:off x="963335" y="3508415"/>
            <a:ext cx="3806428"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Be open and honest about how donations are used and the impact of your programs.</a:t>
            </a:r>
            <a:endParaRPr lang="en-US" sz="1650" dirty="0"/>
          </a:p>
        </p:txBody>
      </p:sp>
      <p:sp>
        <p:nvSpPr>
          <p:cNvPr id="6" name="Shape 4"/>
          <p:cNvSpPr/>
          <p:nvPr/>
        </p:nvSpPr>
        <p:spPr>
          <a:xfrm>
            <a:off x="5197912" y="2809161"/>
            <a:ext cx="4234577" cy="1940600"/>
          </a:xfrm>
          <a:prstGeom prst="roundRect">
            <a:avLst>
              <a:gd name="adj" fmla="val 1655"/>
            </a:avLst>
          </a:prstGeom>
          <a:solidFill>
            <a:srgbClr val="4D1529"/>
          </a:solidFill>
          <a:ln/>
        </p:spPr>
      </p:sp>
      <p:sp>
        <p:nvSpPr>
          <p:cNvPr id="7" name="Text 5"/>
          <p:cNvSpPr/>
          <p:nvPr/>
        </p:nvSpPr>
        <p:spPr>
          <a:xfrm>
            <a:off x="5411986" y="302323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Respect for Privacy</a:t>
            </a:r>
            <a:endParaRPr lang="en-US" sz="2200" dirty="0"/>
          </a:p>
        </p:txBody>
      </p:sp>
      <p:sp>
        <p:nvSpPr>
          <p:cNvPr id="8" name="Text 6"/>
          <p:cNvSpPr/>
          <p:nvPr/>
        </p:nvSpPr>
        <p:spPr>
          <a:xfrm>
            <a:off x="5411986" y="3508415"/>
            <a:ext cx="3806428"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Protect donor and beneficiary information, adhering to data protection regulations.</a:t>
            </a:r>
            <a:endParaRPr lang="en-US" sz="1650" dirty="0"/>
          </a:p>
        </p:txBody>
      </p:sp>
      <p:sp>
        <p:nvSpPr>
          <p:cNvPr id="9" name="Shape 7"/>
          <p:cNvSpPr/>
          <p:nvPr/>
        </p:nvSpPr>
        <p:spPr>
          <a:xfrm>
            <a:off x="9646563" y="2809161"/>
            <a:ext cx="4234577" cy="1940600"/>
          </a:xfrm>
          <a:prstGeom prst="roundRect">
            <a:avLst>
              <a:gd name="adj" fmla="val 1655"/>
            </a:avLst>
          </a:prstGeom>
          <a:solidFill>
            <a:srgbClr val="4D1529"/>
          </a:solidFill>
          <a:ln/>
        </p:spPr>
      </p:sp>
      <p:sp>
        <p:nvSpPr>
          <p:cNvPr id="10" name="Text 8"/>
          <p:cNvSpPr/>
          <p:nvPr/>
        </p:nvSpPr>
        <p:spPr>
          <a:xfrm>
            <a:off x="9860637" y="3023235"/>
            <a:ext cx="3369707"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Truthful Representation</a:t>
            </a:r>
            <a:endParaRPr lang="en-US" sz="2200" dirty="0"/>
          </a:p>
        </p:txBody>
      </p:sp>
      <p:sp>
        <p:nvSpPr>
          <p:cNvPr id="11" name="Text 9"/>
          <p:cNvSpPr/>
          <p:nvPr/>
        </p:nvSpPr>
        <p:spPr>
          <a:xfrm>
            <a:off x="9860637" y="3508415"/>
            <a:ext cx="3806428"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Ensure all marketing materials accurately represent your organization's work and impact.</a:t>
            </a:r>
            <a:endParaRPr lang="en-US" sz="1650" dirty="0"/>
          </a:p>
        </p:txBody>
      </p:sp>
      <p:sp>
        <p:nvSpPr>
          <p:cNvPr id="12" name="Shape 10"/>
          <p:cNvSpPr/>
          <p:nvPr/>
        </p:nvSpPr>
        <p:spPr>
          <a:xfrm>
            <a:off x="749260" y="4963835"/>
            <a:ext cx="6458903" cy="1598176"/>
          </a:xfrm>
          <a:prstGeom prst="roundRect">
            <a:avLst>
              <a:gd name="adj" fmla="val 2010"/>
            </a:avLst>
          </a:prstGeom>
          <a:solidFill>
            <a:srgbClr val="4D1529"/>
          </a:solidFill>
          <a:ln/>
        </p:spPr>
      </p:sp>
      <p:sp>
        <p:nvSpPr>
          <p:cNvPr id="13" name="Text 11"/>
          <p:cNvSpPr/>
          <p:nvPr/>
        </p:nvSpPr>
        <p:spPr>
          <a:xfrm>
            <a:off x="963335" y="5177909"/>
            <a:ext cx="3395424"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Responsible Fundraising</a:t>
            </a:r>
            <a:endParaRPr lang="en-US" sz="2200" dirty="0"/>
          </a:p>
        </p:txBody>
      </p:sp>
      <p:sp>
        <p:nvSpPr>
          <p:cNvPr id="14" name="Text 12"/>
          <p:cNvSpPr/>
          <p:nvPr/>
        </p:nvSpPr>
        <p:spPr>
          <a:xfrm>
            <a:off x="963335" y="5663089"/>
            <a:ext cx="6030754"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Avoid high-pressure tactics and respect donor wishes regarding communication preferences.</a:t>
            </a:r>
            <a:endParaRPr lang="en-US" sz="1650" dirty="0"/>
          </a:p>
        </p:txBody>
      </p:sp>
      <p:sp>
        <p:nvSpPr>
          <p:cNvPr id="15" name="Shape 13"/>
          <p:cNvSpPr/>
          <p:nvPr/>
        </p:nvSpPr>
        <p:spPr>
          <a:xfrm>
            <a:off x="7422237" y="4963835"/>
            <a:ext cx="6458903" cy="1598176"/>
          </a:xfrm>
          <a:prstGeom prst="roundRect">
            <a:avLst>
              <a:gd name="adj" fmla="val 2010"/>
            </a:avLst>
          </a:prstGeom>
          <a:solidFill>
            <a:srgbClr val="4D1529"/>
          </a:solidFill>
          <a:ln/>
        </p:spPr>
      </p:sp>
      <p:sp>
        <p:nvSpPr>
          <p:cNvPr id="16" name="Text 14"/>
          <p:cNvSpPr/>
          <p:nvPr/>
        </p:nvSpPr>
        <p:spPr>
          <a:xfrm>
            <a:off x="7636312" y="517790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Cultural Sensitivity</a:t>
            </a:r>
            <a:endParaRPr lang="en-US" sz="2200" dirty="0"/>
          </a:p>
        </p:txBody>
      </p:sp>
      <p:sp>
        <p:nvSpPr>
          <p:cNvPr id="17" name="Text 15"/>
          <p:cNvSpPr/>
          <p:nvPr/>
        </p:nvSpPr>
        <p:spPr>
          <a:xfrm>
            <a:off x="7636312" y="5663089"/>
            <a:ext cx="6030754"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Be mindful of cultural differences and avoid stereotypes in your marketing content.</a:t>
            </a:r>
            <a:endParaRPr lang="en-US" sz="16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19376" y="679371"/>
            <a:ext cx="10125670" cy="685205"/>
          </a:xfrm>
          <a:prstGeom prst="rect">
            <a:avLst/>
          </a:prstGeom>
          <a:noFill/>
          <a:ln/>
        </p:spPr>
        <p:txBody>
          <a:bodyPr wrap="none" lIns="0" tIns="0" rIns="0" bIns="0" rtlCol="0" anchor="t"/>
          <a:lstStyle/>
          <a:p>
            <a:pPr algn="l" indent="0" marL="0">
              <a:lnSpc>
                <a:spcPts val="5350"/>
              </a:lnSpc>
              <a:buNone/>
            </a:pPr>
            <a:r>
              <a:rPr lang="en-US" sz="4300" b="1" dirty="0">
                <a:solidFill>
                  <a:srgbClr val="FFB393"/>
                </a:solidFill>
                <a:latin typeface="Brygada 1918 Bold" pitchFamily="34" charset="0"/>
                <a:ea typeface="Brygada 1918 Bold" pitchFamily="34" charset="-122"/>
                <a:cs typeface="Brygada 1918 Bold" pitchFamily="34" charset="-120"/>
              </a:rPr>
              <a:t>Building Partnerships with Businesses</a:t>
            </a:r>
            <a:endParaRPr lang="en-US" sz="4300" dirty="0"/>
          </a:p>
        </p:txBody>
      </p:sp>
      <p:sp>
        <p:nvSpPr>
          <p:cNvPr id="3" name="Shape 1"/>
          <p:cNvSpPr/>
          <p:nvPr/>
        </p:nvSpPr>
        <p:spPr>
          <a:xfrm>
            <a:off x="7303770" y="1775579"/>
            <a:ext cx="22860" cy="5774650"/>
          </a:xfrm>
          <a:prstGeom prst="roundRect">
            <a:avLst>
              <a:gd name="adj" fmla="val 134868"/>
            </a:avLst>
          </a:prstGeom>
          <a:solidFill>
            <a:srgbClr val="662E42"/>
          </a:solidFill>
          <a:ln/>
        </p:spPr>
      </p:sp>
      <p:sp>
        <p:nvSpPr>
          <p:cNvPr id="4" name="Shape 2"/>
          <p:cNvSpPr/>
          <p:nvPr/>
        </p:nvSpPr>
        <p:spPr>
          <a:xfrm>
            <a:off x="6490335" y="2226588"/>
            <a:ext cx="616506" cy="22860"/>
          </a:xfrm>
          <a:prstGeom prst="roundRect">
            <a:avLst>
              <a:gd name="adj" fmla="val 134868"/>
            </a:avLst>
          </a:prstGeom>
          <a:solidFill>
            <a:srgbClr val="662E42"/>
          </a:solidFill>
          <a:ln/>
        </p:spPr>
      </p:sp>
      <p:sp>
        <p:nvSpPr>
          <p:cNvPr id="5" name="Shape 3"/>
          <p:cNvSpPr/>
          <p:nvPr/>
        </p:nvSpPr>
        <p:spPr>
          <a:xfrm>
            <a:off x="7083981" y="2006798"/>
            <a:ext cx="462439" cy="462439"/>
          </a:xfrm>
          <a:prstGeom prst="roundRect">
            <a:avLst>
              <a:gd name="adj" fmla="val 6667"/>
            </a:avLst>
          </a:prstGeom>
          <a:solidFill>
            <a:srgbClr val="4D1529"/>
          </a:solidFill>
          <a:ln/>
        </p:spPr>
      </p:sp>
      <p:sp>
        <p:nvSpPr>
          <p:cNvPr id="6" name="Text 4"/>
          <p:cNvSpPr/>
          <p:nvPr/>
        </p:nvSpPr>
        <p:spPr>
          <a:xfrm>
            <a:off x="7150775" y="2032516"/>
            <a:ext cx="328851" cy="411004"/>
          </a:xfrm>
          <a:prstGeom prst="rect">
            <a:avLst/>
          </a:prstGeom>
          <a:noFill/>
          <a:ln/>
        </p:spPr>
        <p:txBody>
          <a:bodyPr wrap="none" lIns="0" tIns="0" rIns="0" bIns="0" rtlCol="0" anchor="t"/>
          <a:lstStyle/>
          <a:p>
            <a:pPr algn="ctr" indent="0" marL="0">
              <a:lnSpc>
                <a:spcPts val="2550"/>
              </a:lnSpc>
              <a:buNone/>
            </a:pPr>
            <a:r>
              <a:rPr lang="en-US" sz="2550" b="1" dirty="0">
                <a:solidFill>
                  <a:srgbClr val="F4CAB8"/>
                </a:solidFill>
                <a:latin typeface="Brygada 1918 Bold" pitchFamily="34" charset="0"/>
                <a:ea typeface="Brygada 1918 Bold" pitchFamily="34" charset="-122"/>
                <a:cs typeface="Brygada 1918 Bold" pitchFamily="34" charset="-120"/>
              </a:rPr>
              <a:t>1</a:t>
            </a:r>
            <a:endParaRPr lang="en-US" sz="2550" dirty="0"/>
          </a:p>
        </p:txBody>
      </p:sp>
      <p:sp>
        <p:nvSpPr>
          <p:cNvPr id="7" name="Text 5"/>
          <p:cNvSpPr/>
          <p:nvPr/>
        </p:nvSpPr>
        <p:spPr>
          <a:xfrm>
            <a:off x="2760821" y="1981081"/>
            <a:ext cx="3526750" cy="342543"/>
          </a:xfrm>
          <a:prstGeom prst="rect">
            <a:avLst/>
          </a:prstGeom>
          <a:noFill/>
          <a:ln/>
        </p:spPr>
        <p:txBody>
          <a:bodyPr wrap="none" lIns="0" tIns="0" rIns="0" bIns="0" rtlCol="0" anchor="t"/>
          <a:lstStyle/>
          <a:p>
            <a:pPr algn="r" indent="0" marL="0">
              <a:lnSpc>
                <a:spcPts val="2650"/>
              </a:lnSpc>
              <a:buNone/>
            </a:pPr>
            <a:r>
              <a:rPr lang="en-US" sz="2150" b="1" dirty="0">
                <a:solidFill>
                  <a:srgbClr val="F4CAB8"/>
                </a:solidFill>
                <a:latin typeface="Brygada 1918 Bold" pitchFamily="34" charset="0"/>
                <a:ea typeface="Brygada 1918 Bold" pitchFamily="34" charset="-122"/>
                <a:cs typeface="Brygada 1918 Bold" pitchFamily="34" charset="-120"/>
              </a:rPr>
              <a:t>Identify Potential Partners</a:t>
            </a:r>
            <a:endParaRPr lang="en-US" sz="2150" dirty="0"/>
          </a:p>
        </p:txBody>
      </p:sp>
      <p:sp>
        <p:nvSpPr>
          <p:cNvPr id="8" name="Text 6"/>
          <p:cNvSpPr/>
          <p:nvPr/>
        </p:nvSpPr>
        <p:spPr>
          <a:xfrm>
            <a:off x="719376" y="2446853"/>
            <a:ext cx="5568196" cy="657463"/>
          </a:xfrm>
          <a:prstGeom prst="rect">
            <a:avLst/>
          </a:prstGeom>
          <a:noFill/>
          <a:ln/>
        </p:spPr>
        <p:txBody>
          <a:bodyPr wrap="square" lIns="0" tIns="0" rIns="0" bIns="0" rtlCol="0" anchor="t"/>
          <a:lstStyle/>
          <a:p>
            <a:pPr algn="r"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Research businesses that align with your mission and have a history of corporate social responsibility.</a:t>
            </a:r>
            <a:endParaRPr lang="en-US" sz="1600" dirty="0"/>
          </a:p>
        </p:txBody>
      </p:sp>
      <p:sp>
        <p:nvSpPr>
          <p:cNvPr id="9" name="Shape 7"/>
          <p:cNvSpPr/>
          <p:nvPr/>
        </p:nvSpPr>
        <p:spPr>
          <a:xfrm>
            <a:off x="7523559" y="3254216"/>
            <a:ext cx="616506" cy="22860"/>
          </a:xfrm>
          <a:prstGeom prst="roundRect">
            <a:avLst>
              <a:gd name="adj" fmla="val 134868"/>
            </a:avLst>
          </a:prstGeom>
          <a:solidFill>
            <a:srgbClr val="662E42"/>
          </a:solidFill>
          <a:ln/>
        </p:spPr>
      </p:sp>
      <p:sp>
        <p:nvSpPr>
          <p:cNvPr id="10" name="Shape 8"/>
          <p:cNvSpPr/>
          <p:nvPr/>
        </p:nvSpPr>
        <p:spPr>
          <a:xfrm>
            <a:off x="7083981" y="3034427"/>
            <a:ext cx="462439" cy="462439"/>
          </a:xfrm>
          <a:prstGeom prst="roundRect">
            <a:avLst>
              <a:gd name="adj" fmla="val 6667"/>
            </a:avLst>
          </a:prstGeom>
          <a:solidFill>
            <a:srgbClr val="4D1529"/>
          </a:solidFill>
          <a:ln/>
        </p:spPr>
      </p:sp>
      <p:sp>
        <p:nvSpPr>
          <p:cNvPr id="11" name="Text 9"/>
          <p:cNvSpPr/>
          <p:nvPr/>
        </p:nvSpPr>
        <p:spPr>
          <a:xfrm>
            <a:off x="7150775" y="3060144"/>
            <a:ext cx="328851" cy="411004"/>
          </a:xfrm>
          <a:prstGeom prst="rect">
            <a:avLst/>
          </a:prstGeom>
          <a:noFill/>
          <a:ln/>
        </p:spPr>
        <p:txBody>
          <a:bodyPr wrap="none" lIns="0" tIns="0" rIns="0" bIns="0" rtlCol="0" anchor="t"/>
          <a:lstStyle/>
          <a:p>
            <a:pPr algn="ctr" indent="0" marL="0">
              <a:lnSpc>
                <a:spcPts val="2550"/>
              </a:lnSpc>
              <a:buNone/>
            </a:pPr>
            <a:r>
              <a:rPr lang="en-US" sz="2550" b="1" dirty="0">
                <a:solidFill>
                  <a:srgbClr val="F4CAB8"/>
                </a:solidFill>
                <a:latin typeface="Brygada 1918 Bold" pitchFamily="34" charset="0"/>
                <a:ea typeface="Brygada 1918 Bold" pitchFamily="34" charset="-122"/>
                <a:cs typeface="Brygada 1918 Bold" pitchFamily="34" charset="-120"/>
              </a:rPr>
              <a:t>2</a:t>
            </a:r>
            <a:endParaRPr lang="en-US" sz="2550" dirty="0"/>
          </a:p>
        </p:txBody>
      </p:sp>
      <p:sp>
        <p:nvSpPr>
          <p:cNvPr id="12" name="Text 10"/>
          <p:cNvSpPr/>
          <p:nvPr/>
        </p:nvSpPr>
        <p:spPr>
          <a:xfrm>
            <a:off x="8342828" y="3008709"/>
            <a:ext cx="3919895" cy="342543"/>
          </a:xfrm>
          <a:prstGeom prst="rect">
            <a:avLst/>
          </a:prstGeom>
          <a:noFill/>
          <a:ln/>
        </p:spPr>
        <p:txBody>
          <a:bodyPr wrap="none" lIns="0" tIns="0" rIns="0" bIns="0" rtlCol="0" anchor="t"/>
          <a:lstStyle/>
          <a:p>
            <a:pPr algn="l" indent="0" marL="0">
              <a:lnSpc>
                <a:spcPts val="2650"/>
              </a:lnSpc>
              <a:buNone/>
            </a:pPr>
            <a:r>
              <a:rPr lang="en-US" sz="2150" b="1" dirty="0">
                <a:solidFill>
                  <a:srgbClr val="F4CAB8"/>
                </a:solidFill>
                <a:latin typeface="Brygada 1918 Bold" pitchFamily="34" charset="0"/>
                <a:ea typeface="Brygada 1918 Bold" pitchFamily="34" charset="-122"/>
                <a:cs typeface="Brygada 1918 Bold" pitchFamily="34" charset="-120"/>
              </a:rPr>
              <a:t>Develop Partnership Proposal</a:t>
            </a:r>
            <a:endParaRPr lang="en-US" sz="2150" dirty="0"/>
          </a:p>
        </p:txBody>
      </p:sp>
      <p:sp>
        <p:nvSpPr>
          <p:cNvPr id="13" name="Text 11"/>
          <p:cNvSpPr/>
          <p:nvPr/>
        </p:nvSpPr>
        <p:spPr>
          <a:xfrm>
            <a:off x="8342828" y="3474482"/>
            <a:ext cx="5568196" cy="657463"/>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Create a compelling proposal outlining mutual benefits and potential impact of the partnership.</a:t>
            </a:r>
            <a:endParaRPr lang="en-US" sz="1600" dirty="0"/>
          </a:p>
        </p:txBody>
      </p:sp>
      <p:sp>
        <p:nvSpPr>
          <p:cNvPr id="14" name="Shape 12"/>
          <p:cNvSpPr/>
          <p:nvPr/>
        </p:nvSpPr>
        <p:spPr>
          <a:xfrm>
            <a:off x="6490335" y="4179094"/>
            <a:ext cx="616506" cy="22860"/>
          </a:xfrm>
          <a:prstGeom prst="roundRect">
            <a:avLst>
              <a:gd name="adj" fmla="val 134868"/>
            </a:avLst>
          </a:prstGeom>
          <a:solidFill>
            <a:srgbClr val="662E42"/>
          </a:solidFill>
          <a:ln/>
        </p:spPr>
      </p:sp>
      <p:sp>
        <p:nvSpPr>
          <p:cNvPr id="15" name="Shape 13"/>
          <p:cNvSpPr/>
          <p:nvPr/>
        </p:nvSpPr>
        <p:spPr>
          <a:xfrm>
            <a:off x="7083981" y="3959304"/>
            <a:ext cx="462439" cy="462439"/>
          </a:xfrm>
          <a:prstGeom prst="roundRect">
            <a:avLst>
              <a:gd name="adj" fmla="val 6667"/>
            </a:avLst>
          </a:prstGeom>
          <a:solidFill>
            <a:srgbClr val="4D1529"/>
          </a:solidFill>
          <a:ln/>
        </p:spPr>
      </p:sp>
      <p:sp>
        <p:nvSpPr>
          <p:cNvPr id="16" name="Text 14"/>
          <p:cNvSpPr/>
          <p:nvPr/>
        </p:nvSpPr>
        <p:spPr>
          <a:xfrm>
            <a:off x="7150775" y="3985022"/>
            <a:ext cx="328851" cy="411004"/>
          </a:xfrm>
          <a:prstGeom prst="rect">
            <a:avLst/>
          </a:prstGeom>
          <a:noFill/>
          <a:ln/>
        </p:spPr>
        <p:txBody>
          <a:bodyPr wrap="none" lIns="0" tIns="0" rIns="0" bIns="0" rtlCol="0" anchor="t"/>
          <a:lstStyle/>
          <a:p>
            <a:pPr algn="ctr" indent="0" marL="0">
              <a:lnSpc>
                <a:spcPts val="2550"/>
              </a:lnSpc>
              <a:buNone/>
            </a:pPr>
            <a:r>
              <a:rPr lang="en-US" sz="2550" b="1" dirty="0">
                <a:solidFill>
                  <a:srgbClr val="F4CAB8"/>
                </a:solidFill>
                <a:latin typeface="Brygada 1918 Bold" pitchFamily="34" charset="0"/>
                <a:ea typeface="Brygada 1918 Bold" pitchFamily="34" charset="-122"/>
                <a:cs typeface="Brygada 1918 Bold" pitchFamily="34" charset="-120"/>
              </a:rPr>
              <a:t>3</a:t>
            </a:r>
            <a:endParaRPr lang="en-US" sz="2550" dirty="0"/>
          </a:p>
        </p:txBody>
      </p:sp>
      <p:sp>
        <p:nvSpPr>
          <p:cNvPr id="17" name="Text 15"/>
          <p:cNvSpPr/>
          <p:nvPr/>
        </p:nvSpPr>
        <p:spPr>
          <a:xfrm>
            <a:off x="3547110" y="3933587"/>
            <a:ext cx="2740462" cy="342543"/>
          </a:xfrm>
          <a:prstGeom prst="rect">
            <a:avLst/>
          </a:prstGeom>
          <a:noFill/>
          <a:ln/>
        </p:spPr>
        <p:txBody>
          <a:bodyPr wrap="none" lIns="0" tIns="0" rIns="0" bIns="0" rtlCol="0" anchor="t"/>
          <a:lstStyle/>
          <a:p>
            <a:pPr algn="r" indent="0" marL="0">
              <a:lnSpc>
                <a:spcPts val="2650"/>
              </a:lnSpc>
              <a:buNone/>
            </a:pPr>
            <a:r>
              <a:rPr lang="en-US" sz="2150" b="1" dirty="0">
                <a:solidFill>
                  <a:srgbClr val="F4CAB8"/>
                </a:solidFill>
                <a:latin typeface="Brygada 1918 Bold" pitchFamily="34" charset="0"/>
                <a:ea typeface="Brygada 1918 Bold" pitchFamily="34" charset="-122"/>
                <a:cs typeface="Brygada 1918 Bold" pitchFamily="34" charset="-120"/>
              </a:rPr>
              <a:t>Negotiate Terms</a:t>
            </a:r>
            <a:endParaRPr lang="en-US" sz="2150" dirty="0"/>
          </a:p>
        </p:txBody>
      </p:sp>
      <p:sp>
        <p:nvSpPr>
          <p:cNvPr id="18" name="Text 16"/>
          <p:cNvSpPr/>
          <p:nvPr/>
        </p:nvSpPr>
        <p:spPr>
          <a:xfrm>
            <a:off x="719376" y="4399359"/>
            <a:ext cx="5568196" cy="986195"/>
          </a:xfrm>
          <a:prstGeom prst="rect">
            <a:avLst/>
          </a:prstGeom>
          <a:noFill/>
          <a:ln/>
        </p:spPr>
        <p:txBody>
          <a:bodyPr wrap="square" lIns="0" tIns="0" rIns="0" bIns="0" rtlCol="0" anchor="t"/>
          <a:lstStyle/>
          <a:p>
            <a:pPr algn="r"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Discuss and agree on the specifics of the partnership, including goals, activities, and metrics for success.</a:t>
            </a:r>
            <a:endParaRPr lang="en-US" sz="1600" dirty="0"/>
          </a:p>
        </p:txBody>
      </p:sp>
      <p:sp>
        <p:nvSpPr>
          <p:cNvPr id="19" name="Shape 17"/>
          <p:cNvSpPr/>
          <p:nvPr/>
        </p:nvSpPr>
        <p:spPr>
          <a:xfrm>
            <a:off x="7523559" y="5213271"/>
            <a:ext cx="616506" cy="22860"/>
          </a:xfrm>
          <a:prstGeom prst="roundRect">
            <a:avLst>
              <a:gd name="adj" fmla="val 134868"/>
            </a:avLst>
          </a:prstGeom>
          <a:solidFill>
            <a:srgbClr val="662E42"/>
          </a:solidFill>
          <a:ln/>
        </p:spPr>
      </p:sp>
      <p:sp>
        <p:nvSpPr>
          <p:cNvPr id="20" name="Shape 18"/>
          <p:cNvSpPr/>
          <p:nvPr/>
        </p:nvSpPr>
        <p:spPr>
          <a:xfrm>
            <a:off x="7083981" y="4993481"/>
            <a:ext cx="462439" cy="462439"/>
          </a:xfrm>
          <a:prstGeom prst="roundRect">
            <a:avLst>
              <a:gd name="adj" fmla="val 6667"/>
            </a:avLst>
          </a:prstGeom>
          <a:solidFill>
            <a:srgbClr val="4D1529"/>
          </a:solidFill>
          <a:ln/>
        </p:spPr>
      </p:sp>
      <p:sp>
        <p:nvSpPr>
          <p:cNvPr id="21" name="Text 19"/>
          <p:cNvSpPr/>
          <p:nvPr/>
        </p:nvSpPr>
        <p:spPr>
          <a:xfrm>
            <a:off x="7150775" y="5019199"/>
            <a:ext cx="328851" cy="411004"/>
          </a:xfrm>
          <a:prstGeom prst="rect">
            <a:avLst/>
          </a:prstGeom>
          <a:noFill/>
          <a:ln/>
        </p:spPr>
        <p:txBody>
          <a:bodyPr wrap="none" lIns="0" tIns="0" rIns="0" bIns="0" rtlCol="0" anchor="t"/>
          <a:lstStyle/>
          <a:p>
            <a:pPr algn="ctr" indent="0" marL="0">
              <a:lnSpc>
                <a:spcPts val="2550"/>
              </a:lnSpc>
              <a:buNone/>
            </a:pPr>
            <a:r>
              <a:rPr lang="en-US" sz="2550" b="1" dirty="0">
                <a:solidFill>
                  <a:srgbClr val="F4CAB8"/>
                </a:solidFill>
                <a:latin typeface="Brygada 1918 Bold" pitchFamily="34" charset="0"/>
                <a:ea typeface="Brygada 1918 Bold" pitchFamily="34" charset="-122"/>
                <a:cs typeface="Brygada 1918 Bold" pitchFamily="34" charset="-120"/>
              </a:rPr>
              <a:t>4</a:t>
            </a:r>
            <a:endParaRPr lang="en-US" sz="2550" dirty="0"/>
          </a:p>
        </p:txBody>
      </p:sp>
      <p:sp>
        <p:nvSpPr>
          <p:cNvPr id="22" name="Text 20"/>
          <p:cNvSpPr/>
          <p:nvPr/>
        </p:nvSpPr>
        <p:spPr>
          <a:xfrm>
            <a:off x="8342828" y="4967764"/>
            <a:ext cx="3119914" cy="342543"/>
          </a:xfrm>
          <a:prstGeom prst="rect">
            <a:avLst/>
          </a:prstGeom>
          <a:noFill/>
          <a:ln/>
        </p:spPr>
        <p:txBody>
          <a:bodyPr wrap="none" lIns="0" tIns="0" rIns="0" bIns="0" rtlCol="0" anchor="t"/>
          <a:lstStyle/>
          <a:p>
            <a:pPr algn="l" indent="0" marL="0">
              <a:lnSpc>
                <a:spcPts val="2650"/>
              </a:lnSpc>
              <a:buNone/>
            </a:pPr>
            <a:r>
              <a:rPr lang="en-US" sz="2150" b="1" dirty="0">
                <a:solidFill>
                  <a:srgbClr val="F4CAB8"/>
                </a:solidFill>
                <a:latin typeface="Brygada 1918 Bold" pitchFamily="34" charset="0"/>
                <a:ea typeface="Brygada 1918 Bold" pitchFamily="34" charset="-122"/>
                <a:cs typeface="Brygada 1918 Bold" pitchFamily="34" charset="-120"/>
              </a:rPr>
              <a:t>Implement Partnership</a:t>
            </a:r>
            <a:endParaRPr lang="en-US" sz="2150" dirty="0"/>
          </a:p>
        </p:txBody>
      </p:sp>
      <p:sp>
        <p:nvSpPr>
          <p:cNvPr id="23" name="Text 21"/>
          <p:cNvSpPr/>
          <p:nvPr/>
        </p:nvSpPr>
        <p:spPr>
          <a:xfrm>
            <a:off x="8342828" y="5433536"/>
            <a:ext cx="5568196" cy="986195"/>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Launch joint initiatives, such as cause marketing campaigns, employee volunteer programs, or sponsorships.</a:t>
            </a:r>
            <a:endParaRPr lang="en-US" sz="1600" dirty="0"/>
          </a:p>
        </p:txBody>
      </p:sp>
      <p:sp>
        <p:nvSpPr>
          <p:cNvPr id="24" name="Shape 22"/>
          <p:cNvSpPr/>
          <p:nvPr/>
        </p:nvSpPr>
        <p:spPr>
          <a:xfrm>
            <a:off x="6490335" y="6247567"/>
            <a:ext cx="616506" cy="22860"/>
          </a:xfrm>
          <a:prstGeom prst="roundRect">
            <a:avLst>
              <a:gd name="adj" fmla="val 134868"/>
            </a:avLst>
          </a:prstGeom>
          <a:solidFill>
            <a:srgbClr val="662E42"/>
          </a:solidFill>
          <a:ln/>
        </p:spPr>
      </p:sp>
      <p:sp>
        <p:nvSpPr>
          <p:cNvPr id="25" name="Shape 23"/>
          <p:cNvSpPr/>
          <p:nvPr/>
        </p:nvSpPr>
        <p:spPr>
          <a:xfrm>
            <a:off x="7083981" y="6027777"/>
            <a:ext cx="462439" cy="462439"/>
          </a:xfrm>
          <a:prstGeom prst="roundRect">
            <a:avLst>
              <a:gd name="adj" fmla="val 6667"/>
            </a:avLst>
          </a:prstGeom>
          <a:solidFill>
            <a:srgbClr val="4D1529"/>
          </a:solidFill>
          <a:ln/>
        </p:spPr>
      </p:sp>
      <p:sp>
        <p:nvSpPr>
          <p:cNvPr id="26" name="Text 24"/>
          <p:cNvSpPr/>
          <p:nvPr/>
        </p:nvSpPr>
        <p:spPr>
          <a:xfrm>
            <a:off x="7150775" y="6053495"/>
            <a:ext cx="328851" cy="411004"/>
          </a:xfrm>
          <a:prstGeom prst="rect">
            <a:avLst/>
          </a:prstGeom>
          <a:noFill/>
          <a:ln/>
        </p:spPr>
        <p:txBody>
          <a:bodyPr wrap="none" lIns="0" tIns="0" rIns="0" bIns="0" rtlCol="0" anchor="t"/>
          <a:lstStyle/>
          <a:p>
            <a:pPr algn="ctr" indent="0" marL="0">
              <a:lnSpc>
                <a:spcPts val="2550"/>
              </a:lnSpc>
              <a:buNone/>
            </a:pPr>
            <a:r>
              <a:rPr lang="en-US" sz="2550" b="1" dirty="0">
                <a:solidFill>
                  <a:srgbClr val="F4CAB8"/>
                </a:solidFill>
                <a:latin typeface="Brygada 1918 Bold" pitchFamily="34" charset="0"/>
                <a:ea typeface="Brygada 1918 Bold" pitchFamily="34" charset="-122"/>
                <a:cs typeface="Brygada 1918 Bold" pitchFamily="34" charset="-120"/>
              </a:rPr>
              <a:t>5</a:t>
            </a:r>
            <a:endParaRPr lang="en-US" sz="2550" dirty="0"/>
          </a:p>
        </p:txBody>
      </p:sp>
      <p:sp>
        <p:nvSpPr>
          <p:cNvPr id="27" name="Text 25"/>
          <p:cNvSpPr/>
          <p:nvPr/>
        </p:nvSpPr>
        <p:spPr>
          <a:xfrm>
            <a:off x="3547110" y="6002060"/>
            <a:ext cx="2740462" cy="342543"/>
          </a:xfrm>
          <a:prstGeom prst="rect">
            <a:avLst/>
          </a:prstGeom>
          <a:noFill/>
          <a:ln/>
        </p:spPr>
        <p:txBody>
          <a:bodyPr wrap="none" lIns="0" tIns="0" rIns="0" bIns="0" rtlCol="0" anchor="t"/>
          <a:lstStyle/>
          <a:p>
            <a:pPr algn="r" indent="0" marL="0">
              <a:lnSpc>
                <a:spcPts val="2650"/>
              </a:lnSpc>
              <a:buNone/>
            </a:pPr>
            <a:r>
              <a:rPr lang="en-US" sz="2150" b="1" dirty="0">
                <a:solidFill>
                  <a:srgbClr val="F4CAB8"/>
                </a:solidFill>
                <a:latin typeface="Brygada 1918 Bold" pitchFamily="34" charset="0"/>
                <a:ea typeface="Brygada 1918 Bold" pitchFamily="34" charset="-122"/>
                <a:cs typeface="Brygada 1918 Bold" pitchFamily="34" charset="-120"/>
              </a:rPr>
              <a:t>Evaluate and Refine</a:t>
            </a:r>
            <a:endParaRPr lang="en-US" sz="2150" dirty="0"/>
          </a:p>
        </p:txBody>
      </p:sp>
      <p:sp>
        <p:nvSpPr>
          <p:cNvPr id="28" name="Text 26"/>
          <p:cNvSpPr/>
          <p:nvPr/>
        </p:nvSpPr>
        <p:spPr>
          <a:xfrm>
            <a:off x="719376" y="6467832"/>
            <a:ext cx="5568196" cy="657463"/>
          </a:xfrm>
          <a:prstGeom prst="rect">
            <a:avLst/>
          </a:prstGeom>
          <a:noFill/>
          <a:ln/>
        </p:spPr>
        <p:txBody>
          <a:bodyPr wrap="square" lIns="0" tIns="0" rIns="0" bIns="0" rtlCol="0" anchor="t"/>
          <a:lstStyle/>
          <a:p>
            <a:pPr algn="r"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Regularly assess the partnership's effectiveness and make adjustments as needed to maximize impact.</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49260" y="1685449"/>
            <a:ext cx="11323320"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Leveraging Influencers and Ambassadors</a:t>
            </a:r>
            <a:endParaRPr lang="en-US" sz="4450" dirty="0"/>
          </a:p>
        </p:txBody>
      </p:sp>
      <p:sp>
        <p:nvSpPr>
          <p:cNvPr id="3" name="Text 1"/>
          <p:cNvSpPr/>
          <p:nvPr/>
        </p:nvSpPr>
        <p:spPr>
          <a:xfrm>
            <a:off x="749260" y="2934176"/>
            <a:ext cx="4028599" cy="713661"/>
          </a:xfrm>
          <a:prstGeom prst="rect">
            <a:avLst/>
          </a:prstGeom>
          <a:noFill/>
          <a:ln/>
        </p:spPr>
        <p:txBody>
          <a:bodyPr wrap="squar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Benefits of Influencer Partnerships</a:t>
            </a:r>
            <a:endParaRPr lang="en-US" sz="2200" dirty="0"/>
          </a:p>
        </p:txBody>
      </p:sp>
      <p:sp>
        <p:nvSpPr>
          <p:cNvPr id="4" name="Text 2"/>
          <p:cNvSpPr/>
          <p:nvPr/>
        </p:nvSpPr>
        <p:spPr>
          <a:xfrm>
            <a:off x="749260" y="3861911"/>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Expanded reach to new audiences</a:t>
            </a:r>
            <a:endParaRPr lang="en-US" sz="1650" dirty="0"/>
          </a:p>
        </p:txBody>
      </p:sp>
      <p:sp>
        <p:nvSpPr>
          <p:cNvPr id="5" name="Text 3"/>
          <p:cNvSpPr/>
          <p:nvPr/>
        </p:nvSpPr>
        <p:spPr>
          <a:xfrm>
            <a:off x="749260" y="4621649"/>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Increased credibility and trust</a:t>
            </a:r>
            <a:endParaRPr lang="en-US" sz="1650" dirty="0"/>
          </a:p>
        </p:txBody>
      </p:sp>
      <p:sp>
        <p:nvSpPr>
          <p:cNvPr id="6" name="Text 4"/>
          <p:cNvSpPr/>
          <p:nvPr/>
        </p:nvSpPr>
        <p:spPr>
          <a:xfrm>
            <a:off x="749260" y="5038963"/>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Enhanced social media engagement</a:t>
            </a:r>
            <a:endParaRPr lang="en-US" sz="1650" dirty="0"/>
          </a:p>
        </p:txBody>
      </p:sp>
      <p:sp>
        <p:nvSpPr>
          <p:cNvPr id="7" name="Text 5"/>
          <p:cNvSpPr/>
          <p:nvPr/>
        </p:nvSpPr>
        <p:spPr>
          <a:xfrm>
            <a:off x="749260" y="5798701"/>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Potential for viral content</a:t>
            </a:r>
            <a:endParaRPr lang="en-US" sz="1650" dirty="0"/>
          </a:p>
        </p:txBody>
      </p:sp>
      <p:sp>
        <p:nvSpPr>
          <p:cNvPr id="8" name="Text 6"/>
          <p:cNvSpPr/>
          <p:nvPr/>
        </p:nvSpPr>
        <p:spPr>
          <a:xfrm>
            <a:off x="5307687" y="2934176"/>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Types of Influencers</a:t>
            </a:r>
            <a:endParaRPr lang="en-US" sz="2200" dirty="0"/>
          </a:p>
        </p:txBody>
      </p:sp>
      <p:sp>
        <p:nvSpPr>
          <p:cNvPr id="9" name="Text 7"/>
          <p:cNvSpPr/>
          <p:nvPr/>
        </p:nvSpPr>
        <p:spPr>
          <a:xfrm>
            <a:off x="5307687" y="3505081"/>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Celebrities</a:t>
            </a:r>
            <a:endParaRPr lang="en-US" sz="1650" dirty="0"/>
          </a:p>
        </p:txBody>
      </p:sp>
      <p:sp>
        <p:nvSpPr>
          <p:cNvPr id="10" name="Text 8"/>
          <p:cNvSpPr/>
          <p:nvPr/>
        </p:nvSpPr>
        <p:spPr>
          <a:xfrm>
            <a:off x="5307687" y="3922395"/>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Industry experts</a:t>
            </a:r>
            <a:endParaRPr lang="en-US" sz="1650" dirty="0"/>
          </a:p>
        </p:txBody>
      </p:sp>
      <p:sp>
        <p:nvSpPr>
          <p:cNvPr id="11" name="Text 9"/>
          <p:cNvSpPr/>
          <p:nvPr/>
        </p:nvSpPr>
        <p:spPr>
          <a:xfrm>
            <a:off x="5307687" y="4339709"/>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Social media personalities</a:t>
            </a:r>
            <a:endParaRPr lang="en-US" sz="1650" dirty="0"/>
          </a:p>
        </p:txBody>
      </p:sp>
      <p:sp>
        <p:nvSpPr>
          <p:cNvPr id="12" name="Text 10"/>
          <p:cNvSpPr/>
          <p:nvPr/>
        </p:nvSpPr>
        <p:spPr>
          <a:xfrm>
            <a:off x="5307687" y="4757023"/>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Local community leaders</a:t>
            </a:r>
            <a:endParaRPr lang="en-US" sz="1650" dirty="0"/>
          </a:p>
        </p:txBody>
      </p:sp>
      <p:sp>
        <p:nvSpPr>
          <p:cNvPr id="13" name="Text 11"/>
          <p:cNvSpPr/>
          <p:nvPr/>
        </p:nvSpPr>
        <p:spPr>
          <a:xfrm>
            <a:off x="9866114" y="2934176"/>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Best Practices</a:t>
            </a:r>
            <a:endParaRPr lang="en-US" sz="2200" dirty="0"/>
          </a:p>
        </p:txBody>
      </p:sp>
      <p:sp>
        <p:nvSpPr>
          <p:cNvPr id="14" name="Text 12"/>
          <p:cNvSpPr/>
          <p:nvPr/>
        </p:nvSpPr>
        <p:spPr>
          <a:xfrm>
            <a:off x="9866114" y="3505081"/>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Choose influencers aligned with your mission</a:t>
            </a:r>
            <a:endParaRPr lang="en-US" sz="1650" dirty="0"/>
          </a:p>
        </p:txBody>
      </p:sp>
      <p:sp>
        <p:nvSpPr>
          <p:cNvPr id="15" name="Text 13"/>
          <p:cNvSpPr/>
          <p:nvPr/>
        </p:nvSpPr>
        <p:spPr>
          <a:xfrm>
            <a:off x="9866114" y="4264819"/>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Provide clear guidelines and expectations</a:t>
            </a:r>
            <a:endParaRPr lang="en-US" sz="1650" dirty="0"/>
          </a:p>
        </p:txBody>
      </p:sp>
      <p:sp>
        <p:nvSpPr>
          <p:cNvPr id="16" name="Text 14"/>
          <p:cNvSpPr/>
          <p:nvPr/>
        </p:nvSpPr>
        <p:spPr>
          <a:xfrm>
            <a:off x="9866114" y="5024557"/>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Offer authentic experiences with your organization</a:t>
            </a:r>
            <a:endParaRPr lang="en-US" sz="1650" dirty="0"/>
          </a:p>
        </p:txBody>
      </p:sp>
      <p:sp>
        <p:nvSpPr>
          <p:cNvPr id="17" name="Text 15"/>
          <p:cNvSpPr/>
          <p:nvPr/>
        </p:nvSpPr>
        <p:spPr>
          <a:xfrm>
            <a:off x="9866114" y="5784294"/>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Measure and report on campaign impact</a:t>
            </a:r>
            <a:endParaRPr lang="en-US" sz="16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05564" y="554355"/>
            <a:ext cx="8583335" cy="671870"/>
          </a:xfrm>
          <a:prstGeom prst="rect">
            <a:avLst/>
          </a:prstGeom>
          <a:noFill/>
          <a:ln/>
        </p:spPr>
        <p:txBody>
          <a:bodyPr wrap="none" lIns="0" tIns="0" rIns="0" bIns="0" rtlCol="0" anchor="t"/>
          <a:lstStyle/>
          <a:p>
            <a:pPr algn="l" indent="0" marL="0">
              <a:lnSpc>
                <a:spcPts val="5250"/>
              </a:lnSpc>
              <a:buNone/>
            </a:pPr>
            <a:r>
              <a:rPr lang="en-US" sz="4200" b="1" dirty="0">
                <a:solidFill>
                  <a:srgbClr val="FFB393"/>
                </a:solidFill>
                <a:latin typeface="Brygada 1918 Bold" pitchFamily="34" charset="0"/>
                <a:ea typeface="Brygada 1918 Bold" pitchFamily="34" charset="-122"/>
                <a:cs typeface="Brygada 1918 Bold" pitchFamily="34" charset="-120"/>
              </a:rPr>
              <a:t>Crisis Communication Strategies</a:t>
            </a:r>
            <a:endParaRPr lang="en-US" sz="4200" dirty="0"/>
          </a:p>
        </p:txBody>
      </p:sp>
      <p:pic>
        <p:nvPicPr>
          <p:cNvPr id="3" name="Image 0" descr="preencoded.png">    </p:cNvPr>
          <p:cNvPicPr>
            <a:picLocks noChangeAspect="1"/>
          </p:cNvPicPr>
          <p:nvPr/>
        </p:nvPicPr>
        <p:blipFill>
          <a:blip r:embed="rId1"/>
          <a:stretch>
            <a:fillRect/>
          </a:stretch>
        </p:blipFill>
        <p:spPr>
          <a:xfrm>
            <a:off x="705564" y="1629370"/>
            <a:ext cx="1007983" cy="1209556"/>
          </a:xfrm>
          <a:prstGeom prst="rect">
            <a:avLst/>
          </a:prstGeom>
        </p:spPr>
      </p:pic>
      <p:sp>
        <p:nvSpPr>
          <p:cNvPr id="4" name="Text 1"/>
          <p:cNvSpPr/>
          <p:nvPr/>
        </p:nvSpPr>
        <p:spPr>
          <a:xfrm>
            <a:off x="2015847" y="1830943"/>
            <a:ext cx="2687955" cy="33599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Prepare</a:t>
            </a:r>
            <a:endParaRPr lang="en-US" sz="2100" dirty="0"/>
          </a:p>
        </p:txBody>
      </p:sp>
      <p:sp>
        <p:nvSpPr>
          <p:cNvPr id="5" name="Text 2"/>
          <p:cNvSpPr/>
          <p:nvPr/>
        </p:nvSpPr>
        <p:spPr>
          <a:xfrm>
            <a:off x="2015847" y="2287786"/>
            <a:ext cx="11908988" cy="322421"/>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Develop a crisis communication plan and team in advance.</a:t>
            </a:r>
            <a:endParaRPr lang="en-US" sz="1550" dirty="0"/>
          </a:p>
        </p:txBody>
      </p:sp>
      <p:pic>
        <p:nvPicPr>
          <p:cNvPr id="6" name="Image 1" descr="preencoded.png">    </p:cNvPr>
          <p:cNvPicPr>
            <a:picLocks noChangeAspect="1"/>
          </p:cNvPicPr>
          <p:nvPr/>
        </p:nvPicPr>
        <p:blipFill>
          <a:blip r:embed="rId2"/>
          <a:stretch>
            <a:fillRect/>
          </a:stretch>
        </p:blipFill>
        <p:spPr>
          <a:xfrm>
            <a:off x="705564" y="2838926"/>
            <a:ext cx="1007983" cy="1209556"/>
          </a:xfrm>
          <a:prstGeom prst="rect">
            <a:avLst/>
          </a:prstGeom>
        </p:spPr>
      </p:pic>
      <p:sp>
        <p:nvSpPr>
          <p:cNvPr id="7" name="Text 3"/>
          <p:cNvSpPr/>
          <p:nvPr/>
        </p:nvSpPr>
        <p:spPr>
          <a:xfrm>
            <a:off x="2015847" y="3040499"/>
            <a:ext cx="2687955" cy="33599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Assess</a:t>
            </a:r>
            <a:endParaRPr lang="en-US" sz="2100" dirty="0"/>
          </a:p>
        </p:txBody>
      </p:sp>
      <p:sp>
        <p:nvSpPr>
          <p:cNvPr id="8" name="Text 4"/>
          <p:cNvSpPr/>
          <p:nvPr/>
        </p:nvSpPr>
        <p:spPr>
          <a:xfrm>
            <a:off x="2015847" y="3497342"/>
            <a:ext cx="11908988" cy="322421"/>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Quickly evaluate the situation and potential impact on stakeholders.</a:t>
            </a:r>
            <a:endParaRPr lang="en-US" sz="1550" dirty="0"/>
          </a:p>
        </p:txBody>
      </p:sp>
      <p:pic>
        <p:nvPicPr>
          <p:cNvPr id="9" name="Image 2" descr="preencoded.png">    </p:cNvPr>
          <p:cNvPicPr>
            <a:picLocks noChangeAspect="1"/>
          </p:cNvPicPr>
          <p:nvPr/>
        </p:nvPicPr>
        <p:blipFill>
          <a:blip r:embed="rId3"/>
          <a:stretch>
            <a:fillRect/>
          </a:stretch>
        </p:blipFill>
        <p:spPr>
          <a:xfrm>
            <a:off x="705564" y="4048482"/>
            <a:ext cx="1007983" cy="1209556"/>
          </a:xfrm>
          <a:prstGeom prst="rect">
            <a:avLst/>
          </a:prstGeom>
        </p:spPr>
      </p:pic>
      <p:sp>
        <p:nvSpPr>
          <p:cNvPr id="10" name="Text 5"/>
          <p:cNvSpPr/>
          <p:nvPr/>
        </p:nvSpPr>
        <p:spPr>
          <a:xfrm>
            <a:off x="2015847" y="4250055"/>
            <a:ext cx="2687955" cy="33599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Respond</a:t>
            </a:r>
            <a:endParaRPr lang="en-US" sz="2100" dirty="0"/>
          </a:p>
        </p:txBody>
      </p:sp>
      <p:sp>
        <p:nvSpPr>
          <p:cNvPr id="11" name="Text 6"/>
          <p:cNvSpPr/>
          <p:nvPr/>
        </p:nvSpPr>
        <p:spPr>
          <a:xfrm>
            <a:off x="2015847" y="4706898"/>
            <a:ext cx="11908988" cy="322421"/>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Communicate promptly, transparently, and consistently across all channels.</a:t>
            </a:r>
            <a:endParaRPr lang="en-US" sz="1550" dirty="0"/>
          </a:p>
        </p:txBody>
      </p:sp>
      <p:pic>
        <p:nvPicPr>
          <p:cNvPr id="12" name="Image 3" descr="preencoded.png">    </p:cNvPr>
          <p:cNvPicPr>
            <a:picLocks noChangeAspect="1"/>
          </p:cNvPicPr>
          <p:nvPr/>
        </p:nvPicPr>
        <p:blipFill>
          <a:blip r:embed="rId4"/>
          <a:stretch>
            <a:fillRect/>
          </a:stretch>
        </p:blipFill>
        <p:spPr>
          <a:xfrm>
            <a:off x="705564" y="5258038"/>
            <a:ext cx="1007983" cy="1209556"/>
          </a:xfrm>
          <a:prstGeom prst="rect">
            <a:avLst/>
          </a:prstGeom>
        </p:spPr>
      </p:pic>
      <p:sp>
        <p:nvSpPr>
          <p:cNvPr id="13" name="Text 7"/>
          <p:cNvSpPr/>
          <p:nvPr/>
        </p:nvSpPr>
        <p:spPr>
          <a:xfrm>
            <a:off x="2015847" y="5459611"/>
            <a:ext cx="2687955" cy="33599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Monitor</a:t>
            </a:r>
            <a:endParaRPr lang="en-US" sz="2100" dirty="0"/>
          </a:p>
        </p:txBody>
      </p:sp>
      <p:sp>
        <p:nvSpPr>
          <p:cNvPr id="14" name="Text 8"/>
          <p:cNvSpPr/>
          <p:nvPr/>
        </p:nvSpPr>
        <p:spPr>
          <a:xfrm>
            <a:off x="2015847" y="5916454"/>
            <a:ext cx="11908988" cy="322421"/>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Track media coverage and stakeholder reactions, adjusting strategy as needed.</a:t>
            </a:r>
            <a:endParaRPr lang="en-US" sz="1550" dirty="0"/>
          </a:p>
        </p:txBody>
      </p:sp>
      <p:pic>
        <p:nvPicPr>
          <p:cNvPr id="15" name="Image 4" descr="preencoded.png">    </p:cNvPr>
          <p:cNvPicPr>
            <a:picLocks noChangeAspect="1"/>
          </p:cNvPicPr>
          <p:nvPr/>
        </p:nvPicPr>
        <p:blipFill>
          <a:blip r:embed="rId5"/>
          <a:stretch>
            <a:fillRect/>
          </a:stretch>
        </p:blipFill>
        <p:spPr>
          <a:xfrm>
            <a:off x="705564" y="6467594"/>
            <a:ext cx="1007983" cy="1209556"/>
          </a:xfrm>
          <a:prstGeom prst="rect">
            <a:avLst/>
          </a:prstGeom>
        </p:spPr>
      </p:pic>
      <p:sp>
        <p:nvSpPr>
          <p:cNvPr id="16" name="Text 9"/>
          <p:cNvSpPr/>
          <p:nvPr/>
        </p:nvSpPr>
        <p:spPr>
          <a:xfrm>
            <a:off x="2015847" y="6669167"/>
            <a:ext cx="2687955" cy="33599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Learn</a:t>
            </a:r>
            <a:endParaRPr lang="en-US" sz="2100" dirty="0"/>
          </a:p>
        </p:txBody>
      </p:sp>
      <p:sp>
        <p:nvSpPr>
          <p:cNvPr id="17" name="Text 10"/>
          <p:cNvSpPr/>
          <p:nvPr/>
        </p:nvSpPr>
        <p:spPr>
          <a:xfrm>
            <a:off x="2015847" y="7126010"/>
            <a:ext cx="11908988" cy="322421"/>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After the crisis, evaluate the response and update plans for future preparedness.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9260" y="2081332"/>
            <a:ext cx="11044238"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Understanding Nonprofit Organizations</a:t>
            </a:r>
            <a:endParaRPr lang="en-US" sz="4450" dirty="0"/>
          </a:p>
        </p:txBody>
      </p:sp>
      <p:sp>
        <p:nvSpPr>
          <p:cNvPr id="3" name="Text 1"/>
          <p:cNvSpPr/>
          <p:nvPr/>
        </p:nvSpPr>
        <p:spPr>
          <a:xfrm>
            <a:off x="749260" y="333005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Definition</a:t>
            </a:r>
            <a:endParaRPr lang="en-US" sz="2200" dirty="0"/>
          </a:p>
        </p:txBody>
      </p:sp>
      <p:sp>
        <p:nvSpPr>
          <p:cNvPr id="4" name="Text 2"/>
          <p:cNvSpPr/>
          <p:nvPr/>
        </p:nvSpPr>
        <p:spPr>
          <a:xfrm>
            <a:off x="749260" y="3900964"/>
            <a:ext cx="4028599" cy="1712119"/>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Nonprofit organizations are defined as not conducted or maintained for the purpose of making a profit. They are organized for the benefit of the public rather than for profit-making.</a:t>
            </a:r>
            <a:endParaRPr lang="en-US" sz="1650" dirty="0"/>
          </a:p>
        </p:txBody>
      </p:sp>
      <p:sp>
        <p:nvSpPr>
          <p:cNvPr id="5" name="Text 3"/>
          <p:cNvSpPr/>
          <p:nvPr/>
        </p:nvSpPr>
        <p:spPr>
          <a:xfrm>
            <a:off x="5307687" y="333005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Key Characteristics</a:t>
            </a:r>
            <a:endParaRPr lang="en-US" sz="2200" dirty="0"/>
          </a:p>
        </p:txBody>
      </p:sp>
      <p:sp>
        <p:nvSpPr>
          <p:cNvPr id="6" name="Text 4"/>
          <p:cNvSpPr/>
          <p:nvPr/>
        </p:nvSpPr>
        <p:spPr>
          <a:xfrm>
            <a:off x="5307687" y="3900964"/>
            <a:ext cx="4028599"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Nonprofits have a tax-exempt status and are set apart from other sectors of society. They operate to further a cause or mission rather than generate profits for owners or shareholders.</a:t>
            </a:r>
            <a:endParaRPr lang="en-US" sz="1650" dirty="0"/>
          </a:p>
        </p:txBody>
      </p:sp>
      <p:sp>
        <p:nvSpPr>
          <p:cNvPr id="7" name="Text 5"/>
          <p:cNvSpPr/>
          <p:nvPr/>
        </p:nvSpPr>
        <p:spPr>
          <a:xfrm>
            <a:off x="9866114" y="333005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Challenges</a:t>
            </a:r>
            <a:endParaRPr lang="en-US" sz="2200" dirty="0"/>
          </a:p>
        </p:txBody>
      </p:sp>
      <p:sp>
        <p:nvSpPr>
          <p:cNvPr id="8" name="Text 6"/>
          <p:cNvSpPr/>
          <p:nvPr/>
        </p:nvSpPr>
        <p:spPr>
          <a:xfrm>
            <a:off x="9866114" y="3900964"/>
            <a:ext cx="4028599"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 nonprofit sector faces unique challenges in marketing and fundraising compared to for-profit businesses. Effective strategies are needed to attract donors and volunteers.</a:t>
            </a:r>
            <a:endParaRPr lang="en-US" sz="16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49260" y="1333976"/>
            <a:ext cx="9507617"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The Future of Nonprofit Marketing</a:t>
            </a:r>
            <a:endParaRPr lang="en-US" sz="4450" dirty="0"/>
          </a:p>
        </p:txBody>
      </p:sp>
      <p:sp>
        <p:nvSpPr>
          <p:cNvPr id="3" name="Shape 1"/>
          <p:cNvSpPr/>
          <p:nvPr/>
        </p:nvSpPr>
        <p:spPr>
          <a:xfrm>
            <a:off x="749260" y="2716530"/>
            <a:ext cx="481727" cy="481727"/>
          </a:xfrm>
          <a:prstGeom prst="roundRect">
            <a:avLst>
              <a:gd name="adj" fmla="val 6667"/>
            </a:avLst>
          </a:prstGeom>
          <a:solidFill>
            <a:srgbClr val="4D1529"/>
          </a:solidFill>
          <a:ln/>
        </p:spPr>
      </p:sp>
      <p:sp>
        <p:nvSpPr>
          <p:cNvPr id="4" name="Text 2"/>
          <p:cNvSpPr/>
          <p:nvPr/>
        </p:nvSpPr>
        <p:spPr>
          <a:xfrm>
            <a:off x="818852" y="2743319"/>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5" name="Text 3"/>
          <p:cNvSpPr/>
          <p:nvPr/>
        </p:nvSpPr>
        <p:spPr>
          <a:xfrm>
            <a:off x="1445062" y="2716530"/>
            <a:ext cx="3538776" cy="713661"/>
          </a:xfrm>
          <a:prstGeom prst="rect">
            <a:avLst/>
          </a:prstGeom>
          <a:noFill/>
          <a:ln/>
        </p:spPr>
        <p:txBody>
          <a:bodyPr wrap="squar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Data-Driven Personalization</a:t>
            </a:r>
            <a:endParaRPr lang="en-US" sz="2200" dirty="0"/>
          </a:p>
        </p:txBody>
      </p:sp>
      <p:sp>
        <p:nvSpPr>
          <p:cNvPr id="6" name="Text 4"/>
          <p:cNvSpPr/>
          <p:nvPr/>
        </p:nvSpPr>
        <p:spPr>
          <a:xfrm>
            <a:off x="1445062" y="3558540"/>
            <a:ext cx="3538776"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Leveraging AI and machine learning to deliver highly personalized donor experiences.</a:t>
            </a:r>
            <a:endParaRPr lang="en-US" sz="1650" dirty="0"/>
          </a:p>
        </p:txBody>
      </p:sp>
      <p:sp>
        <p:nvSpPr>
          <p:cNvPr id="7" name="Shape 5"/>
          <p:cNvSpPr/>
          <p:nvPr/>
        </p:nvSpPr>
        <p:spPr>
          <a:xfrm>
            <a:off x="5197912" y="2716530"/>
            <a:ext cx="481727" cy="481727"/>
          </a:xfrm>
          <a:prstGeom prst="roundRect">
            <a:avLst>
              <a:gd name="adj" fmla="val 6667"/>
            </a:avLst>
          </a:prstGeom>
          <a:solidFill>
            <a:srgbClr val="4D1529"/>
          </a:solidFill>
          <a:ln/>
        </p:spPr>
      </p:sp>
      <p:sp>
        <p:nvSpPr>
          <p:cNvPr id="8" name="Text 6"/>
          <p:cNvSpPr/>
          <p:nvPr/>
        </p:nvSpPr>
        <p:spPr>
          <a:xfrm>
            <a:off x="5267504" y="2743319"/>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9" name="Text 7"/>
          <p:cNvSpPr/>
          <p:nvPr/>
        </p:nvSpPr>
        <p:spPr>
          <a:xfrm>
            <a:off x="5893713" y="2716530"/>
            <a:ext cx="3538776" cy="713661"/>
          </a:xfrm>
          <a:prstGeom prst="rect">
            <a:avLst/>
          </a:prstGeom>
          <a:noFill/>
          <a:ln/>
        </p:spPr>
        <p:txBody>
          <a:bodyPr wrap="squar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Virtual and Augmented Reality</a:t>
            </a:r>
            <a:endParaRPr lang="en-US" sz="2200" dirty="0"/>
          </a:p>
        </p:txBody>
      </p:sp>
      <p:sp>
        <p:nvSpPr>
          <p:cNvPr id="10" name="Text 8"/>
          <p:cNvSpPr/>
          <p:nvPr/>
        </p:nvSpPr>
        <p:spPr>
          <a:xfrm>
            <a:off x="5893713" y="3558540"/>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Using immersive technologies to showcase impact and create emotional connections with supporters.</a:t>
            </a:r>
            <a:endParaRPr lang="en-US" sz="1650" dirty="0"/>
          </a:p>
        </p:txBody>
      </p:sp>
      <p:sp>
        <p:nvSpPr>
          <p:cNvPr id="11" name="Shape 9"/>
          <p:cNvSpPr/>
          <p:nvPr/>
        </p:nvSpPr>
        <p:spPr>
          <a:xfrm>
            <a:off x="9646563" y="2716530"/>
            <a:ext cx="481727" cy="481727"/>
          </a:xfrm>
          <a:prstGeom prst="roundRect">
            <a:avLst>
              <a:gd name="adj" fmla="val 6667"/>
            </a:avLst>
          </a:prstGeom>
          <a:solidFill>
            <a:srgbClr val="4D1529"/>
          </a:solidFill>
          <a:ln/>
        </p:spPr>
      </p:sp>
      <p:sp>
        <p:nvSpPr>
          <p:cNvPr id="12" name="Text 10"/>
          <p:cNvSpPr/>
          <p:nvPr/>
        </p:nvSpPr>
        <p:spPr>
          <a:xfrm>
            <a:off x="9716155" y="2743319"/>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3</a:t>
            </a:r>
            <a:endParaRPr lang="en-US" sz="2650" dirty="0"/>
          </a:p>
        </p:txBody>
      </p:sp>
      <p:sp>
        <p:nvSpPr>
          <p:cNvPr id="13" name="Text 11"/>
          <p:cNvSpPr/>
          <p:nvPr/>
        </p:nvSpPr>
        <p:spPr>
          <a:xfrm>
            <a:off x="10342364" y="2716530"/>
            <a:ext cx="3123367"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Voice-Activated Giving</a:t>
            </a:r>
            <a:endParaRPr lang="en-US" sz="2200" dirty="0"/>
          </a:p>
        </p:txBody>
      </p:sp>
      <p:sp>
        <p:nvSpPr>
          <p:cNvPr id="14" name="Text 12"/>
          <p:cNvSpPr/>
          <p:nvPr/>
        </p:nvSpPr>
        <p:spPr>
          <a:xfrm>
            <a:off x="10342364" y="3201710"/>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Integrating with smart home devices to enable frictionless donations through voice commands.</a:t>
            </a:r>
            <a:endParaRPr lang="en-US" sz="1650" dirty="0"/>
          </a:p>
        </p:txBody>
      </p:sp>
      <p:sp>
        <p:nvSpPr>
          <p:cNvPr id="15" name="Shape 13"/>
          <p:cNvSpPr/>
          <p:nvPr/>
        </p:nvSpPr>
        <p:spPr>
          <a:xfrm>
            <a:off x="749260" y="5383173"/>
            <a:ext cx="481727" cy="481727"/>
          </a:xfrm>
          <a:prstGeom prst="roundRect">
            <a:avLst>
              <a:gd name="adj" fmla="val 6667"/>
            </a:avLst>
          </a:prstGeom>
          <a:solidFill>
            <a:srgbClr val="4D1529"/>
          </a:solidFill>
          <a:ln/>
        </p:spPr>
      </p:sp>
      <p:sp>
        <p:nvSpPr>
          <p:cNvPr id="16" name="Text 14"/>
          <p:cNvSpPr/>
          <p:nvPr/>
        </p:nvSpPr>
        <p:spPr>
          <a:xfrm>
            <a:off x="818852" y="5409962"/>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4</a:t>
            </a:r>
            <a:endParaRPr lang="en-US" sz="2650" dirty="0"/>
          </a:p>
        </p:txBody>
      </p:sp>
      <p:sp>
        <p:nvSpPr>
          <p:cNvPr id="17" name="Text 15"/>
          <p:cNvSpPr/>
          <p:nvPr/>
        </p:nvSpPr>
        <p:spPr>
          <a:xfrm>
            <a:off x="1445062" y="5383173"/>
            <a:ext cx="3980736"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Blockchain for Transparency</a:t>
            </a:r>
            <a:endParaRPr lang="en-US" sz="2200" dirty="0"/>
          </a:p>
        </p:txBody>
      </p:sp>
      <p:sp>
        <p:nvSpPr>
          <p:cNvPr id="18" name="Text 16"/>
          <p:cNvSpPr/>
          <p:nvPr/>
        </p:nvSpPr>
        <p:spPr>
          <a:xfrm>
            <a:off x="1445062" y="5868352"/>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Implementing blockchain technology to provide real-time, transparent tracking of donations and impact.</a:t>
            </a:r>
            <a:endParaRPr lang="en-US" sz="1650" dirty="0"/>
          </a:p>
        </p:txBody>
      </p:sp>
      <p:sp>
        <p:nvSpPr>
          <p:cNvPr id="19" name="Shape 17"/>
          <p:cNvSpPr/>
          <p:nvPr/>
        </p:nvSpPr>
        <p:spPr>
          <a:xfrm>
            <a:off x="7422237" y="5383173"/>
            <a:ext cx="481727" cy="481727"/>
          </a:xfrm>
          <a:prstGeom prst="roundRect">
            <a:avLst>
              <a:gd name="adj" fmla="val 6667"/>
            </a:avLst>
          </a:prstGeom>
          <a:solidFill>
            <a:srgbClr val="4D1529"/>
          </a:solidFill>
          <a:ln/>
        </p:spPr>
      </p:sp>
      <p:sp>
        <p:nvSpPr>
          <p:cNvPr id="20" name="Text 18"/>
          <p:cNvSpPr/>
          <p:nvPr/>
        </p:nvSpPr>
        <p:spPr>
          <a:xfrm>
            <a:off x="7491829" y="5409962"/>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5</a:t>
            </a:r>
            <a:endParaRPr lang="en-US" sz="2650" dirty="0"/>
          </a:p>
        </p:txBody>
      </p:sp>
      <p:sp>
        <p:nvSpPr>
          <p:cNvPr id="21" name="Text 19"/>
          <p:cNvSpPr/>
          <p:nvPr/>
        </p:nvSpPr>
        <p:spPr>
          <a:xfrm>
            <a:off x="8118038" y="5383173"/>
            <a:ext cx="3982164"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Cause-Integrated Commerce</a:t>
            </a:r>
            <a:endParaRPr lang="en-US" sz="2200" dirty="0"/>
          </a:p>
        </p:txBody>
      </p:sp>
      <p:sp>
        <p:nvSpPr>
          <p:cNvPr id="22" name="Text 20"/>
          <p:cNvSpPr/>
          <p:nvPr/>
        </p:nvSpPr>
        <p:spPr>
          <a:xfrm>
            <a:off x="8118038" y="5868352"/>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Partnering with businesses to seamlessly integrate giving opportunities into everyday consumer transactions.</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9260" y="1333976"/>
            <a:ext cx="12131516"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The Importance of Marketing for Nonprofits</a:t>
            </a:r>
            <a:endParaRPr lang="en-US" sz="4450" dirty="0"/>
          </a:p>
        </p:txBody>
      </p:sp>
      <p:sp>
        <p:nvSpPr>
          <p:cNvPr id="3" name="Shape 1"/>
          <p:cNvSpPr/>
          <p:nvPr/>
        </p:nvSpPr>
        <p:spPr>
          <a:xfrm>
            <a:off x="749260" y="2716530"/>
            <a:ext cx="481727" cy="481727"/>
          </a:xfrm>
          <a:prstGeom prst="roundRect">
            <a:avLst>
              <a:gd name="adj" fmla="val 6667"/>
            </a:avLst>
          </a:prstGeom>
          <a:solidFill>
            <a:srgbClr val="4D1529"/>
          </a:solidFill>
          <a:ln/>
        </p:spPr>
      </p:sp>
      <p:sp>
        <p:nvSpPr>
          <p:cNvPr id="4" name="Text 2"/>
          <p:cNvSpPr/>
          <p:nvPr/>
        </p:nvSpPr>
        <p:spPr>
          <a:xfrm>
            <a:off x="818852" y="2743319"/>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5" name="Text 3"/>
          <p:cNvSpPr/>
          <p:nvPr/>
        </p:nvSpPr>
        <p:spPr>
          <a:xfrm>
            <a:off x="1445062" y="2716530"/>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Creating Databases</a:t>
            </a:r>
            <a:endParaRPr lang="en-US" sz="2200" dirty="0"/>
          </a:p>
        </p:txBody>
      </p:sp>
      <p:sp>
        <p:nvSpPr>
          <p:cNvPr id="6" name="Text 4"/>
          <p:cNvSpPr/>
          <p:nvPr/>
        </p:nvSpPr>
        <p:spPr>
          <a:xfrm>
            <a:off x="1445062" y="3201710"/>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Marketing helps nonprofits build and maintain databases of donors, volunteers, and supporters.</a:t>
            </a:r>
            <a:endParaRPr lang="en-US" sz="1650" dirty="0"/>
          </a:p>
        </p:txBody>
      </p:sp>
      <p:sp>
        <p:nvSpPr>
          <p:cNvPr id="7" name="Shape 5"/>
          <p:cNvSpPr/>
          <p:nvPr/>
        </p:nvSpPr>
        <p:spPr>
          <a:xfrm>
            <a:off x="5197912" y="2716530"/>
            <a:ext cx="481727" cy="481727"/>
          </a:xfrm>
          <a:prstGeom prst="roundRect">
            <a:avLst>
              <a:gd name="adj" fmla="val 6667"/>
            </a:avLst>
          </a:prstGeom>
          <a:solidFill>
            <a:srgbClr val="4D1529"/>
          </a:solidFill>
          <a:ln/>
        </p:spPr>
      </p:sp>
      <p:sp>
        <p:nvSpPr>
          <p:cNvPr id="8" name="Text 6"/>
          <p:cNvSpPr/>
          <p:nvPr/>
        </p:nvSpPr>
        <p:spPr>
          <a:xfrm>
            <a:off x="5267504" y="2743319"/>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9" name="Text 7"/>
          <p:cNvSpPr/>
          <p:nvPr/>
        </p:nvSpPr>
        <p:spPr>
          <a:xfrm>
            <a:off x="5893713" y="2716530"/>
            <a:ext cx="3538776" cy="713661"/>
          </a:xfrm>
          <a:prstGeom prst="rect">
            <a:avLst/>
          </a:prstGeom>
          <a:noFill/>
          <a:ln/>
        </p:spPr>
        <p:txBody>
          <a:bodyPr wrap="squar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Understanding Donor Needs</a:t>
            </a:r>
            <a:endParaRPr lang="en-US" sz="2200" dirty="0"/>
          </a:p>
        </p:txBody>
      </p:sp>
      <p:sp>
        <p:nvSpPr>
          <p:cNvPr id="10" name="Text 8"/>
          <p:cNvSpPr/>
          <p:nvPr/>
        </p:nvSpPr>
        <p:spPr>
          <a:xfrm>
            <a:off x="5893713" y="3558540"/>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Effective marketing allows nonprofits to better understand and meet the needs of their donors and volunteers.</a:t>
            </a:r>
            <a:endParaRPr lang="en-US" sz="1650" dirty="0"/>
          </a:p>
        </p:txBody>
      </p:sp>
      <p:sp>
        <p:nvSpPr>
          <p:cNvPr id="11" name="Shape 9"/>
          <p:cNvSpPr/>
          <p:nvPr/>
        </p:nvSpPr>
        <p:spPr>
          <a:xfrm>
            <a:off x="9646563" y="2716530"/>
            <a:ext cx="481727" cy="481727"/>
          </a:xfrm>
          <a:prstGeom prst="roundRect">
            <a:avLst>
              <a:gd name="adj" fmla="val 6667"/>
            </a:avLst>
          </a:prstGeom>
          <a:solidFill>
            <a:srgbClr val="4D1529"/>
          </a:solidFill>
          <a:ln/>
        </p:spPr>
      </p:sp>
      <p:sp>
        <p:nvSpPr>
          <p:cNvPr id="12" name="Text 10"/>
          <p:cNvSpPr/>
          <p:nvPr/>
        </p:nvSpPr>
        <p:spPr>
          <a:xfrm>
            <a:off x="9716155" y="2743319"/>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3</a:t>
            </a:r>
            <a:endParaRPr lang="en-US" sz="2650" dirty="0"/>
          </a:p>
        </p:txBody>
      </p:sp>
      <p:sp>
        <p:nvSpPr>
          <p:cNvPr id="13" name="Text 11"/>
          <p:cNvSpPr/>
          <p:nvPr/>
        </p:nvSpPr>
        <p:spPr>
          <a:xfrm>
            <a:off x="10342364" y="2716530"/>
            <a:ext cx="2930128"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Targeting the Market</a:t>
            </a:r>
            <a:endParaRPr lang="en-US" sz="2200" dirty="0"/>
          </a:p>
        </p:txBody>
      </p:sp>
      <p:sp>
        <p:nvSpPr>
          <p:cNvPr id="14" name="Text 12"/>
          <p:cNvSpPr/>
          <p:nvPr/>
        </p:nvSpPr>
        <p:spPr>
          <a:xfrm>
            <a:off x="10342364" y="3201710"/>
            <a:ext cx="3538776"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Marketing strategies help nonprofits identify and reach their target audiences more effectively.</a:t>
            </a:r>
            <a:endParaRPr lang="en-US" sz="1650" dirty="0"/>
          </a:p>
        </p:txBody>
      </p:sp>
      <p:sp>
        <p:nvSpPr>
          <p:cNvPr id="15" name="Shape 13"/>
          <p:cNvSpPr/>
          <p:nvPr/>
        </p:nvSpPr>
        <p:spPr>
          <a:xfrm>
            <a:off x="749260" y="5383173"/>
            <a:ext cx="481727" cy="481727"/>
          </a:xfrm>
          <a:prstGeom prst="roundRect">
            <a:avLst>
              <a:gd name="adj" fmla="val 6667"/>
            </a:avLst>
          </a:prstGeom>
          <a:solidFill>
            <a:srgbClr val="4D1529"/>
          </a:solidFill>
          <a:ln/>
        </p:spPr>
      </p:sp>
      <p:sp>
        <p:nvSpPr>
          <p:cNvPr id="16" name="Text 14"/>
          <p:cNvSpPr/>
          <p:nvPr/>
        </p:nvSpPr>
        <p:spPr>
          <a:xfrm>
            <a:off x="818852" y="5409962"/>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4</a:t>
            </a:r>
            <a:endParaRPr lang="en-US" sz="2650" dirty="0"/>
          </a:p>
        </p:txBody>
      </p:sp>
      <p:sp>
        <p:nvSpPr>
          <p:cNvPr id="17" name="Text 15"/>
          <p:cNvSpPr/>
          <p:nvPr/>
        </p:nvSpPr>
        <p:spPr>
          <a:xfrm>
            <a:off x="1445062" y="5383173"/>
            <a:ext cx="3443049"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Sustaining Relationships</a:t>
            </a:r>
            <a:endParaRPr lang="en-US" sz="2200" dirty="0"/>
          </a:p>
        </p:txBody>
      </p:sp>
      <p:sp>
        <p:nvSpPr>
          <p:cNvPr id="18" name="Text 16"/>
          <p:cNvSpPr/>
          <p:nvPr/>
        </p:nvSpPr>
        <p:spPr>
          <a:xfrm>
            <a:off x="1445062" y="5868352"/>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Ongoing marketing efforts are crucial for maintaining long-term relationships with supporters.</a:t>
            </a:r>
            <a:endParaRPr lang="en-US" sz="1650" dirty="0"/>
          </a:p>
        </p:txBody>
      </p:sp>
      <p:sp>
        <p:nvSpPr>
          <p:cNvPr id="19" name="Shape 17"/>
          <p:cNvSpPr/>
          <p:nvPr/>
        </p:nvSpPr>
        <p:spPr>
          <a:xfrm>
            <a:off x="7422237" y="5383173"/>
            <a:ext cx="481727" cy="481727"/>
          </a:xfrm>
          <a:prstGeom prst="roundRect">
            <a:avLst>
              <a:gd name="adj" fmla="val 6667"/>
            </a:avLst>
          </a:prstGeom>
          <a:solidFill>
            <a:srgbClr val="4D1529"/>
          </a:solidFill>
          <a:ln/>
        </p:spPr>
      </p:sp>
      <p:sp>
        <p:nvSpPr>
          <p:cNvPr id="20" name="Text 18"/>
          <p:cNvSpPr/>
          <p:nvPr/>
        </p:nvSpPr>
        <p:spPr>
          <a:xfrm>
            <a:off x="7491829" y="5409962"/>
            <a:ext cx="342543" cy="42814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5</a:t>
            </a:r>
            <a:endParaRPr lang="en-US" sz="2650" dirty="0"/>
          </a:p>
        </p:txBody>
      </p:sp>
      <p:sp>
        <p:nvSpPr>
          <p:cNvPr id="21" name="Text 19"/>
          <p:cNvSpPr/>
          <p:nvPr/>
        </p:nvSpPr>
        <p:spPr>
          <a:xfrm>
            <a:off x="8118038" y="5383173"/>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Monitoring Success</a:t>
            </a:r>
            <a:endParaRPr lang="en-US" sz="2200" dirty="0"/>
          </a:p>
        </p:txBody>
      </p:sp>
      <p:sp>
        <p:nvSpPr>
          <p:cNvPr id="22" name="Text 20"/>
          <p:cNvSpPr/>
          <p:nvPr/>
        </p:nvSpPr>
        <p:spPr>
          <a:xfrm>
            <a:off x="8118038" y="5868352"/>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Marketing provides tools to track and measure the success of fundraising and volunteer recruitment efforts.</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9260" y="1553408"/>
            <a:ext cx="13131879" cy="1427083"/>
          </a:xfrm>
          <a:prstGeom prst="rect">
            <a:avLst/>
          </a:prstGeom>
          <a:noFill/>
          <a:ln/>
        </p:spPr>
        <p:txBody>
          <a:bodyPr wrap="squar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Key Differences: For-Profit vs. Nonprofit Marketing</a:t>
            </a:r>
            <a:endParaRPr lang="en-US" sz="4450" dirty="0"/>
          </a:p>
        </p:txBody>
      </p:sp>
      <p:sp>
        <p:nvSpPr>
          <p:cNvPr id="3" name="Text 1"/>
          <p:cNvSpPr/>
          <p:nvPr/>
        </p:nvSpPr>
        <p:spPr>
          <a:xfrm>
            <a:off x="749260" y="3515677"/>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Objectives</a:t>
            </a:r>
            <a:endParaRPr lang="en-US" sz="2200" dirty="0"/>
          </a:p>
        </p:txBody>
      </p:sp>
      <p:sp>
        <p:nvSpPr>
          <p:cNvPr id="4" name="Text 2"/>
          <p:cNvSpPr/>
          <p:nvPr/>
        </p:nvSpPr>
        <p:spPr>
          <a:xfrm>
            <a:off x="749260" y="4086582"/>
            <a:ext cx="2891314"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For-profits aim to generate profits for owners/shareholders. Nonprofits focus on furthering a cause or mission for public benefit.</a:t>
            </a:r>
            <a:endParaRPr lang="en-US" sz="1650" dirty="0"/>
          </a:p>
        </p:txBody>
      </p:sp>
      <p:sp>
        <p:nvSpPr>
          <p:cNvPr id="5" name="Text 3"/>
          <p:cNvSpPr/>
          <p:nvPr/>
        </p:nvSpPr>
        <p:spPr>
          <a:xfrm>
            <a:off x="4170402" y="3515677"/>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Target Audience</a:t>
            </a:r>
            <a:endParaRPr lang="en-US" sz="2200" dirty="0"/>
          </a:p>
        </p:txBody>
      </p:sp>
      <p:sp>
        <p:nvSpPr>
          <p:cNvPr id="6" name="Text 4"/>
          <p:cNvSpPr/>
          <p:nvPr/>
        </p:nvSpPr>
        <p:spPr>
          <a:xfrm>
            <a:off x="4170402" y="4086582"/>
            <a:ext cx="2891314" cy="1712119"/>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For-profits target customers. Nonprofits target donors, volunteers, and beneficiaries of their services.</a:t>
            </a:r>
            <a:endParaRPr lang="en-US" sz="1650" dirty="0"/>
          </a:p>
        </p:txBody>
      </p:sp>
      <p:sp>
        <p:nvSpPr>
          <p:cNvPr id="7" name="Text 5"/>
          <p:cNvSpPr/>
          <p:nvPr/>
        </p:nvSpPr>
        <p:spPr>
          <a:xfrm>
            <a:off x="7591544" y="3515677"/>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Marketing Mix</a:t>
            </a:r>
            <a:endParaRPr lang="en-US" sz="2200" dirty="0"/>
          </a:p>
        </p:txBody>
      </p:sp>
      <p:sp>
        <p:nvSpPr>
          <p:cNvPr id="8" name="Text 6"/>
          <p:cNvSpPr/>
          <p:nvPr/>
        </p:nvSpPr>
        <p:spPr>
          <a:xfrm>
            <a:off x="7591544" y="4086582"/>
            <a:ext cx="2891314" cy="2396966"/>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 traditional 4 Ps (Product, Price, Place, Promotion) are applied differently in nonprofit contexts, with a focus on social impact rather than profit.</a:t>
            </a:r>
            <a:endParaRPr lang="en-US" sz="1650" dirty="0"/>
          </a:p>
        </p:txBody>
      </p:sp>
      <p:sp>
        <p:nvSpPr>
          <p:cNvPr id="9" name="Text 7"/>
          <p:cNvSpPr/>
          <p:nvPr/>
        </p:nvSpPr>
        <p:spPr>
          <a:xfrm>
            <a:off x="11012686" y="3515677"/>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Measuring Success</a:t>
            </a:r>
            <a:endParaRPr lang="en-US" sz="2200" dirty="0"/>
          </a:p>
        </p:txBody>
      </p:sp>
      <p:sp>
        <p:nvSpPr>
          <p:cNvPr id="10" name="Text 8"/>
          <p:cNvSpPr/>
          <p:nvPr/>
        </p:nvSpPr>
        <p:spPr>
          <a:xfrm>
            <a:off x="11012686" y="4086582"/>
            <a:ext cx="2891314"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For-profits measure financial returns. Nonprofits measure social impact, donor engagement, and volunteer participation.</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9260" y="783074"/>
            <a:ext cx="10917436"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The Role of Donations and Volunteering</a:t>
            </a:r>
            <a:endParaRPr lang="en-US" sz="4450" dirty="0"/>
          </a:p>
        </p:txBody>
      </p:sp>
      <p:sp>
        <p:nvSpPr>
          <p:cNvPr id="3" name="Text 1"/>
          <p:cNvSpPr/>
          <p:nvPr/>
        </p:nvSpPr>
        <p:spPr>
          <a:xfrm>
            <a:off x="1434227" y="2408396"/>
            <a:ext cx="3261836" cy="356830"/>
          </a:xfrm>
          <a:prstGeom prst="rect">
            <a:avLst/>
          </a:prstGeom>
          <a:noFill/>
          <a:ln/>
        </p:spPr>
        <p:txBody>
          <a:bodyPr wrap="none" lIns="0" tIns="0" rIns="0" bIns="0" rtlCol="0" anchor="t"/>
          <a:lstStyle/>
          <a:p>
            <a:pPr algn="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Financial Sustainability</a:t>
            </a:r>
            <a:endParaRPr lang="en-US" sz="2200" dirty="0"/>
          </a:p>
        </p:txBody>
      </p:sp>
      <p:sp>
        <p:nvSpPr>
          <p:cNvPr id="4" name="Text 2"/>
          <p:cNvSpPr/>
          <p:nvPr/>
        </p:nvSpPr>
        <p:spPr>
          <a:xfrm>
            <a:off x="749260" y="2893576"/>
            <a:ext cx="3946803" cy="684848"/>
          </a:xfrm>
          <a:prstGeom prst="rect">
            <a:avLst/>
          </a:prstGeom>
          <a:noFill/>
          <a:ln/>
        </p:spPr>
        <p:txBody>
          <a:bodyPr wrap="square" lIns="0" tIns="0" rIns="0" bIns="0" rtlCol="0" anchor="t"/>
          <a:lstStyle/>
          <a:p>
            <a:pPr algn="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Donations are crucial for funding nonprofit operations and programs.</a:t>
            </a:r>
            <a:endParaRPr lang="en-US" sz="1650" dirty="0"/>
          </a:p>
        </p:txBody>
      </p:sp>
      <p:pic>
        <p:nvPicPr>
          <p:cNvPr id="5" name="Image 0" descr="preencoded.png">    </p:cNvPr>
          <p:cNvPicPr>
            <a:picLocks noChangeAspect="1"/>
          </p:cNvPicPr>
          <p:nvPr/>
        </p:nvPicPr>
        <p:blipFill>
          <a:blip r:embed="rId1"/>
          <a:stretch>
            <a:fillRect/>
          </a:stretch>
        </p:blipFill>
        <p:spPr>
          <a:xfrm>
            <a:off x="5017175" y="1924764"/>
            <a:ext cx="4596051" cy="4596051"/>
          </a:xfrm>
          <a:prstGeom prst="rect">
            <a:avLst/>
          </a:prstGeom>
        </p:spPr>
      </p:pic>
      <p:sp>
        <p:nvSpPr>
          <p:cNvPr id="6" name="Text 3"/>
          <p:cNvSpPr/>
          <p:nvPr/>
        </p:nvSpPr>
        <p:spPr>
          <a:xfrm>
            <a:off x="6230005" y="2706469"/>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1</a:t>
            </a:r>
            <a:endParaRPr lang="en-US" sz="2500" dirty="0"/>
          </a:p>
        </p:txBody>
      </p:sp>
      <p:sp>
        <p:nvSpPr>
          <p:cNvPr id="7" name="Text 4"/>
          <p:cNvSpPr/>
          <p:nvPr/>
        </p:nvSpPr>
        <p:spPr>
          <a:xfrm>
            <a:off x="9934337" y="2237184"/>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Human Resources</a:t>
            </a:r>
            <a:endParaRPr lang="en-US" sz="2200" dirty="0"/>
          </a:p>
        </p:txBody>
      </p:sp>
      <p:sp>
        <p:nvSpPr>
          <p:cNvPr id="8" name="Text 5"/>
          <p:cNvSpPr/>
          <p:nvPr/>
        </p:nvSpPr>
        <p:spPr>
          <a:xfrm>
            <a:off x="9934337" y="2722364"/>
            <a:ext cx="3946803"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Volunteers provide essential manpower and skills to support nonprofit activities.</a:t>
            </a:r>
            <a:endParaRPr lang="en-US" sz="1650" dirty="0"/>
          </a:p>
        </p:txBody>
      </p:sp>
      <p:pic>
        <p:nvPicPr>
          <p:cNvPr id="9" name="Image 1" descr="preencoded.png">    </p:cNvPr>
          <p:cNvPicPr>
            <a:picLocks noChangeAspect="1"/>
          </p:cNvPicPr>
          <p:nvPr/>
        </p:nvPicPr>
        <p:blipFill>
          <a:blip r:embed="rId2"/>
          <a:stretch>
            <a:fillRect/>
          </a:stretch>
        </p:blipFill>
        <p:spPr>
          <a:xfrm>
            <a:off x="5017175" y="1924764"/>
            <a:ext cx="4596051" cy="4596051"/>
          </a:xfrm>
          <a:prstGeom prst="rect">
            <a:avLst/>
          </a:prstGeom>
        </p:spPr>
      </p:pic>
      <p:sp>
        <p:nvSpPr>
          <p:cNvPr id="10" name="Text 6"/>
          <p:cNvSpPr/>
          <p:nvPr/>
        </p:nvSpPr>
        <p:spPr>
          <a:xfrm>
            <a:off x="8470999" y="3097590"/>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2</a:t>
            </a:r>
            <a:endParaRPr lang="en-US" sz="2500" dirty="0"/>
          </a:p>
        </p:txBody>
      </p:sp>
      <p:sp>
        <p:nvSpPr>
          <p:cNvPr id="11" name="Text 7"/>
          <p:cNvSpPr/>
          <p:nvPr/>
        </p:nvSpPr>
        <p:spPr>
          <a:xfrm>
            <a:off x="9934337" y="4695825"/>
            <a:ext cx="3424476"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Community Engagement</a:t>
            </a:r>
            <a:endParaRPr lang="en-US" sz="2200" dirty="0"/>
          </a:p>
        </p:txBody>
      </p:sp>
      <p:sp>
        <p:nvSpPr>
          <p:cNvPr id="12" name="Text 8"/>
          <p:cNvSpPr/>
          <p:nvPr/>
        </p:nvSpPr>
        <p:spPr>
          <a:xfrm>
            <a:off x="9934337" y="5181005"/>
            <a:ext cx="3946803"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Both donations and volunteering foster stronger connections with the community.</a:t>
            </a:r>
            <a:endParaRPr lang="en-US" sz="1650" dirty="0"/>
          </a:p>
        </p:txBody>
      </p:sp>
      <p:pic>
        <p:nvPicPr>
          <p:cNvPr id="13" name="Image 2" descr="preencoded.png">    </p:cNvPr>
          <p:cNvPicPr>
            <a:picLocks noChangeAspect="1"/>
          </p:cNvPicPr>
          <p:nvPr/>
        </p:nvPicPr>
        <p:blipFill>
          <a:blip r:embed="rId3"/>
          <a:stretch>
            <a:fillRect/>
          </a:stretch>
        </p:blipFill>
        <p:spPr>
          <a:xfrm>
            <a:off x="5017175" y="1924764"/>
            <a:ext cx="4596051" cy="4596051"/>
          </a:xfrm>
          <a:prstGeom prst="rect">
            <a:avLst/>
          </a:prstGeom>
        </p:spPr>
      </p:pic>
      <p:sp>
        <p:nvSpPr>
          <p:cNvPr id="14" name="Text 9"/>
          <p:cNvSpPr/>
          <p:nvPr/>
        </p:nvSpPr>
        <p:spPr>
          <a:xfrm>
            <a:off x="8079879" y="5338584"/>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3</a:t>
            </a:r>
            <a:endParaRPr lang="en-US" sz="2500" dirty="0"/>
          </a:p>
        </p:txBody>
      </p:sp>
      <p:sp>
        <p:nvSpPr>
          <p:cNvPr id="15" name="Text 10"/>
          <p:cNvSpPr/>
          <p:nvPr/>
        </p:nvSpPr>
        <p:spPr>
          <a:xfrm>
            <a:off x="1841421" y="4695825"/>
            <a:ext cx="2854643" cy="356830"/>
          </a:xfrm>
          <a:prstGeom prst="rect">
            <a:avLst/>
          </a:prstGeom>
          <a:noFill/>
          <a:ln/>
        </p:spPr>
        <p:txBody>
          <a:bodyPr wrap="none" lIns="0" tIns="0" rIns="0" bIns="0" rtlCol="0" anchor="t"/>
          <a:lstStyle/>
          <a:p>
            <a:pPr algn="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Mission Fulfillment</a:t>
            </a:r>
            <a:endParaRPr lang="en-US" sz="2200" dirty="0"/>
          </a:p>
        </p:txBody>
      </p:sp>
      <p:sp>
        <p:nvSpPr>
          <p:cNvPr id="16" name="Text 11"/>
          <p:cNvSpPr/>
          <p:nvPr/>
        </p:nvSpPr>
        <p:spPr>
          <a:xfrm>
            <a:off x="749260" y="5181005"/>
            <a:ext cx="3946803" cy="1027271"/>
          </a:xfrm>
          <a:prstGeom prst="rect">
            <a:avLst/>
          </a:prstGeom>
          <a:noFill/>
          <a:ln/>
        </p:spPr>
        <p:txBody>
          <a:bodyPr wrap="square" lIns="0" tIns="0" rIns="0" bIns="0" rtlCol="0" anchor="t"/>
          <a:lstStyle/>
          <a:p>
            <a:pPr algn="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Donations and volunteers enable nonprofits to achieve their goals and create impact.</a:t>
            </a:r>
            <a:endParaRPr lang="en-US" sz="1650" dirty="0"/>
          </a:p>
        </p:txBody>
      </p:sp>
      <p:pic>
        <p:nvPicPr>
          <p:cNvPr id="17" name="Image 3" descr="preencoded.png">    </p:cNvPr>
          <p:cNvPicPr>
            <a:picLocks noChangeAspect="1"/>
          </p:cNvPicPr>
          <p:nvPr/>
        </p:nvPicPr>
        <p:blipFill>
          <a:blip r:embed="rId4"/>
          <a:stretch>
            <a:fillRect/>
          </a:stretch>
        </p:blipFill>
        <p:spPr>
          <a:xfrm>
            <a:off x="5017175" y="1924764"/>
            <a:ext cx="4596051" cy="4596051"/>
          </a:xfrm>
          <a:prstGeom prst="rect">
            <a:avLst/>
          </a:prstGeom>
        </p:spPr>
      </p:pic>
      <p:sp>
        <p:nvSpPr>
          <p:cNvPr id="18" name="Text 12"/>
          <p:cNvSpPr/>
          <p:nvPr/>
        </p:nvSpPr>
        <p:spPr>
          <a:xfrm>
            <a:off x="5838885" y="4947464"/>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4</a:t>
            </a:r>
            <a:endParaRPr lang="en-US" sz="2500" dirty="0"/>
          </a:p>
        </p:txBody>
      </p:sp>
      <p:sp>
        <p:nvSpPr>
          <p:cNvPr id="19" name="Text 13"/>
          <p:cNvSpPr/>
          <p:nvPr/>
        </p:nvSpPr>
        <p:spPr>
          <a:xfrm>
            <a:off x="749260" y="6761678"/>
            <a:ext cx="13131879"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Donations and volunteering are the lifeblood of nonprofit organizations, providing essential financial and human resources to support their missions and create positive change in communities.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3064" y="552450"/>
            <a:ext cx="8001714" cy="669727"/>
          </a:xfrm>
          <a:prstGeom prst="rect">
            <a:avLst/>
          </a:prstGeom>
          <a:noFill/>
          <a:ln/>
        </p:spPr>
        <p:txBody>
          <a:bodyPr wrap="none" lIns="0" tIns="0" rIns="0" bIns="0" rtlCol="0" anchor="t"/>
          <a:lstStyle/>
          <a:p>
            <a:pPr algn="l" indent="0" marL="0">
              <a:lnSpc>
                <a:spcPts val="5250"/>
              </a:lnSpc>
              <a:buNone/>
            </a:pPr>
            <a:r>
              <a:rPr lang="en-US" sz="4200" b="1" dirty="0">
                <a:solidFill>
                  <a:srgbClr val="FFB393"/>
                </a:solidFill>
                <a:latin typeface="Brygada 1918 Bold" pitchFamily="34" charset="0"/>
                <a:ea typeface="Brygada 1918 Bold" pitchFamily="34" charset="-122"/>
                <a:cs typeface="Brygada 1918 Bold" pitchFamily="34" charset="-120"/>
              </a:rPr>
              <a:t>Target Audience Segmentation</a:t>
            </a:r>
            <a:endParaRPr lang="en-US" sz="4200" dirty="0"/>
          </a:p>
        </p:txBody>
      </p:sp>
      <p:pic>
        <p:nvPicPr>
          <p:cNvPr id="3" name="Image 0" descr="preencoded.png">    </p:cNvPr>
          <p:cNvPicPr>
            <a:picLocks noChangeAspect="1"/>
          </p:cNvPicPr>
          <p:nvPr/>
        </p:nvPicPr>
        <p:blipFill>
          <a:blip r:embed="rId1"/>
          <a:stretch>
            <a:fillRect/>
          </a:stretch>
        </p:blipFill>
        <p:spPr>
          <a:xfrm>
            <a:off x="3190875" y="1623893"/>
            <a:ext cx="1636395" cy="1178362"/>
          </a:xfrm>
          <a:prstGeom prst="rect">
            <a:avLst/>
          </a:prstGeom>
        </p:spPr>
      </p:pic>
      <p:sp>
        <p:nvSpPr>
          <p:cNvPr id="4" name="Text 1"/>
          <p:cNvSpPr/>
          <p:nvPr/>
        </p:nvSpPr>
        <p:spPr>
          <a:xfrm>
            <a:off x="3867864" y="2183130"/>
            <a:ext cx="282416" cy="353020"/>
          </a:xfrm>
          <a:prstGeom prst="rect">
            <a:avLst/>
          </a:prstGeom>
          <a:noFill/>
          <a:ln/>
        </p:spPr>
        <p:txBody>
          <a:bodyPr wrap="none" lIns="0" tIns="0" rIns="0" bIns="0" rtlCol="0" anchor="t"/>
          <a:lstStyle/>
          <a:p>
            <a:pPr algn="ctr" indent="0" marL="0">
              <a:lnSpc>
                <a:spcPts val="3550"/>
              </a:lnSpc>
              <a:buNone/>
            </a:pPr>
            <a:r>
              <a:rPr lang="en-US" sz="2200" b="1" dirty="0">
                <a:solidFill>
                  <a:srgbClr val="F4CAB8"/>
                </a:solidFill>
                <a:latin typeface="Brygada 1918 Bold" pitchFamily="34" charset="0"/>
                <a:ea typeface="Brygada 1918 Bold" pitchFamily="34" charset="-122"/>
                <a:cs typeface="Brygada 1918 Bold" pitchFamily="34" charset="-120"/>
              </a:rPr>
              <a:t>1</a:t>
            </a:r>
            <a:endParaRPr lang="en-US" sz="2200" dirty="0"/>
          </a:p>
        </p:txBody>
      </p:sp>
      <p:sp>
        <p:nvSpPr>
          <p:cNvPr id="5" name="Text 2"/>
          <p:cNvSpPr/>
          <p:nvPr/>
        </p:nvSpPr>
        <p:spPr>
          <a:xfrm>
            <a:off x="5028128" y="1824752"/>
            <a:ext cx="3772376" cy="33480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Psychographic Segmentation</a:t>
            </a:r>
            <a:endParaRPr lang="en-US" sz="2100" dirty="0"/>
          </a:p>
        </p:txBody>
      </p:sp>
      <p:sp>
        <p:nvSpPr>
          <p:cNvPr id="6" name="Text 3"/>
          <p:cNvSpPr/>
          <p:nvPr/>
        </p:nvSpPr>
        <p:spPr>
          <a:xfrm>
            <a:off x="5028128" y="2280047"/>
            <a:ext cx="3772376" cy="321350"/>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Values, interests, and lifestyles</a:t>
            </a:r>
            <a:endParaRPr lang="en-US" sz="1550" dirty="0"/>
          </a:p>
        </p:txBody>
      </p:sp>
      <p:sp>
        <p:nvSpPr>
          <p:cNvPr id="7" name="Shape 4"/>
          <p:cNvSpPr/>
          <p:nvPr/>
        </p:nvSpPr>
        <p:spPr>
          <a:xfrm>
            <a:off x="4877395" y="2817733"/>
            <a:ext cx="8999815" cy="11430"/>
          </a:xfrm>
          <a:prstGeom prst="roundRect">
            <a:avLst>
              <a:gd name="adj" fmla="val 263643"/>
            </a:avLst>
          </a:prstGeom>
          <a:solidFill>
            <a:srgbClr val="662E42"/>
          </a:solidFill>
          <a:ln/>
        </p:spPr>
      </p:sp>
      <p:pic>
        <p:nvPicPr>
          <p:cNvPr id="8" name="Image 1" descr="preencoded.png">    </p:cNvPr>
          <p:cNvPicPr>
            <a:picLocks noChangeAspect="1"/>
          </p:cNvPicPr>
          <p:nvPr/>
        </p:nvPicPr>
        <p:blipFill>
          <a:blip r:embed="rId2"/>
          <a:stretch>
            <a:fillRect/>
          </a:stretch>
        </p:blipFill>
        <p:spPr>
          <a:xfrm>
            <a:off x="2372558" y="2852380"/>
            <a:ext cx="3272909" cy="1178362"/>
          </a:xfrm>
          <a:prstGeom prst="rect">
            <a:avLst/>
          </a:prstGeom>
        </p:spPr>
      </p:pic>
      <p:sp>
        <p:nvSpPr>
          <p:cNvPr id="9" name="Text 5"/>
          <p:cNvSpPr/>
          <p:nvPr/>
        </p:nvSpPr>
        <p:spPr>
          <a:xfrm>
            <a:off x="3867745" y="3265051"/>
            <a:ext cx="282416" cy="353020"/>
          </a:xfrm>
          <a:prstGeom prst="rect">
            <a:avLst/>
          </a:prstGeom>
          <a:noFill/>
          <a:ln/>
        </p:spPr>
        <p:txBody>
          <a:bodyPr wrap="none" lIns="0" tIns="0" rIns="0" bIns="0" rtlCol="0" anchor="t"/>
          <a:lstStyle/>
          <a:p>
            <a:pPr algn="ctr" indent="0" marL="0">
              <a:lnSpc>
                <a:spcPts val="3550"/>
              </a:lnSpc>
              <a:buNone/>
            </a:pPr>
            <a:r>
              <a:rPr lang="en-US" sz="2200" b="1" dirty="0">
                <a:solidFill>
                  <a:srgbClr val="F4CAB8"/>
                </a:solidFill>
                <a:latin typeface="Brygada 1918 Bold" pitchFamily="34" charset="0"/>
                <a:ea typeface="Brygada 1918 Bold" pitchFamily="34" charset="-122"/>
                <a:cs typeface="Brygada 1918 Bold" pitchFamily="34" charset="-120"/>
              </a:rPr>
              <a:t>2</a:t>
            </a:r>
            <a:endParaRPr lang="en-US" sz="2200" dirty="0"/>
          </a:p>
        </p:txBody>
      </p:sp>
      <p:sp>
        <p:nvSpPr>
          <p:cNvPr id="10" name="Text 6"/>
          <p:cNvSpPr/>
          <p:nvPr/>
        </p:nvSpPr>
        <p:spPr>
          <a:xfrm>
            <a:off x="5846326" y="3053239"/>
            <a:ext cx="3281005" cy="33480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Behavioral Segmentation</a:t>
            </a:r>
            <a:endParaRPr lang="en-US" sz="2100" dirty="0"/>
          </a:p>
        </p:txBody>
      </p:sp>
      <p:sp>
        <p:nvSpPr>
          <p:cNvPr id="11" name="Text 7"/>
          <p:cNvSpPr/>
          <p:nvPr/>
        </p:nvSpPr>
        <p:spPr>
          <a:xfrm>
            <a:off x="5846326" y="3508534"/>
            <a:ext cx="3856077" cy="321350"/>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Donation history, volunteer frequency</a:t>
            </a:r>
            <a:endParaRPr lang="en-US" sz="1550" dirty="0"/>
          </a:p>
        </p:txBody>
      </p:sp>
      <p:sp>
        <p:nvSpPr>
          <p:cNvPr id="12" name="Shape 8"/>
          <p:cNvSpPr/>
          <p:nvPr/>
        </p:nvSpPr>
        <p:spPr>
          <a:xfrm>
            <a:off x="5695593" y="4046220"/>
            <a:ext cx="8181618" cy="11430"/>
          </a:xfrm>
          <a:prstGeom prst="roundRect">
            <a:avLst>
              <a:gd name="adj" fmla="val 263643"/>
            </a:avLst>
          </a:prstGeom>
          <a:solidFill>
            <a:srgbClr val="662E42"/>
          </a:solidFill>
          <a:ln/>
        </p:spPr>
      </p:sp>
      <p:pic>
        <p:nvPicPr>
          <p:cNvPr id="13" name="Image 2" descr="preencoded.png">    </p:cNvPr>
          <p:cNvPicPr>
            <a:picLocks noChangeAspect="1"/>
          </p:cNvPicPr>
          <p:nvPr/>
        </p:nvPicPr>
        <p:blipFill>
          <a:blip r:embed="rId3"/>
          <a:stretch>
            <a:fillRect/>
          </a:stretch>
        </p:blipFill>
        <p:spPr>
          <a:xfrm>
            <a:off x="1554361" y="4080867"/>
            <a:ext cx="4909423" cy="1178362"/>
          </a:xfrm>
          <a:prstGeom prst="rect">
            <a:avLst/>
          </a:prstGeom>
        </p:spPr>
      </p:pic>
      <p:sp>
        <p:nvSpPr>
          <p:cNvPr id="14" name="Text 9"/>
          <p:cNvSpPr/>
          <p:nvPr/>
        </p:nvSpPr>
        <p:spPr>
          <a:xfrm>
            <a:off x="3867864" y="4493538"/>
            <a:ext cx="282416" cy="353020"/>
          </a:xfrm>
          <a:prstGeom prst="rect">
            <a:avLst/>
          </a:prstGeom>
          <a:noFill/>
          <a:ln/>
        </p:spPr>
        <p:txBody>
          <a:bodyPr wrap="none" lIns="0" tIns="0" rIns="0" bIns="0" rtlCol="0" anchor="t"/>
          <a:lstStyle/>
          <a:p>
            <a:pPr algn="ctr" indent="0" marL="0">
              <a:lnSpc>
                <a:spcPts val="3550"/>
              </a:lnSpc>
              <a:buNone/>
            </a:pPr>
            <a:r>
              <a:rPr lang="en-US" sz="2200" b="1" dirty="0">
                <a:solidFill>
                  <a:srgbClr val="F4CAB8"/>
                </a:solidFill>
                <a:latin typeface="Brygada 1918 Bold" pitchFamily="34" charset="0"/>
                <a:ea typeface="Brygada 1918 Bold" pitchFamily="34" charset="-122"/>
                <a:cs typeface="Brygada 1918 Bold" pitchFamily="34" charset="-120"/>
              </a:rPr>
              <a:t>3</a:t>
            </a:r>
            <a:endParaRPr lang="en-US" sz="2200" dirty="0"/>
          </a:p>
        </p:txBody>
      </p:sp>
      <p:sp>
        <p:nvSpPr>
          <p:cNvPr id="15" name="Text 10"/>
          <p:cNvSpPr/>
          <p:nvPr/>
        </p:nvSpPr>
        <p:spPr>
          <a:xfrm>
            <a:off x="6664643" y="4281726"/>
            <a:ext cx="3643313" cy="33480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Demographic Segmentation</a:t>
            </a:r>
            <a:endParaRPr lang="en-US" sz="2100" dirty="0"/>
          </a:p>
        </p:txBody>
      </p:sp>
      <p:sp>
        <p:nvSpPr>
          <p:cNvPr id="16" name="Text 11"/>
          <p:cNvSpPr/>
          <p:nvPr/>
        </p:nvSpPr>
        <p:spPr>
          <a:xfrm>
            <a:off x="6664643" y="4737021"/>
            <a:ext cx="3643313" cy="321350"/>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Age, income, education level</a:t>
            </a:r>
            <a:endParaRPr lang="en-US" sz="1550" dirty="0"/>
          </a:p>
        </p:txBody>
      </p:sp>
      <p:sp>
        <p:nvSpPr>
          <p:cNvPr id="17" name="Shape 12"/>
          <p:cNvSpPr/>
          <p:nvPr/>
        </p:nvSpPr>
        <p:spPr>
          <a:xfrm>
            <a:off x="6513909" y="5274707"/>
            <a:ext cx="7363301" cy="11430"/>
          </a:xfrm>
          <a:prstGeom prst="roundRect">
            <a:avLst>
              <a:gd name="adj" fmla="val 263643"/>
            </a:avLst>
          </a:prstGeom>
          <a:solidFill>
            <a:srgbClr val="662E42"/>
          </a:solidFill>
          <a:ln/>
        </p:spPr>
      </p:sp>
      <p:pic>
        <p:nvPicPr>
          <p:cNvPr id="18" name="Image 3" descr="preencoded.png">    </p:cNvPr>
          <p:cNvPicPr>
            <a:picLocks noChangeAspect="1"/>
          </p:cNvPicPr>
          <p:nvPr/>
        </p:nvPicPr>
        <p:blipFill>
          <a:blip r:embed="rId4"/>
          <a:stretch>
            <a:fillRect/>
          </a:stretch>
        </p:blipFill>
        <p:spPr>
          <a:xfrm>
            <a:off x="736044" y="5309354"/>
            <a:ext cx="6545937" cy="1178362"/>
          </a:xfrm>
          <a:prstGeom prst="rect">
            <a:avLst/>
          </a:prstGeom>
        </p:spPr>
      </p:pic>
      <p:sp>
        <p:nvSpPr>
          <p:cNvPr id="19" name="Text 13"/>
          <p:cNvSpPr/>
          <p:nvPr/>
        </p:nvSpPr>
        <p:spPr>
          <a:xfrm>
            <a:off x="3867745" y="5722025"/>
            <a:ext cx="282416" cy="353020"/>
          </a:xfrm>
          <a:prstGeom prst="rect">
            <a:avLst/>
          </a:prstGeom>
          <a:noFill/>
          <a:ln/>
        </p:spPr>
        <p:txBody>
          <a:bodyPr wrap="none" lIns="0" tIns="0" rIns="0" bIns="0" rtlCol="0" anchor="t"/>
          <a:lstStyle/>
          <a:p>
            <a:pPr algn="ctr" indent="0" marL="0">
              <a:lnSpc>
                <a:spcPts val="3550"/>
              </a:lnSpc>
              <a:buNone/>
            </a:pPr>
            <a:r>
              <a:rPr lang="en-US" sz="2200" b="1" dirty="0">
                <a:solidFill>
                  <a:srgbClr val="F4CAB8"/>
                </a:solidFill>
                <a:latin typeface="Brygada 1918 Bold" pitchFamily="34" charset="0"/>
                <a:ea typeface="Brygada 1918 Bold" pitchFamily="34" charset="-122"/>
                <a:cs typeface="Brygada 1918 Bold" pitchFamily="34" charset="-120"/>
              </a:rPr>
              <a:t>4</a:t>
            </a:r>
            <a:endParaRPr lang="en-US" sz="2200" dirty="0"/>
          </a:p>
        </p:txBody>
      </p:sp>
      <p:sp>
        <p:nvSpPr>
          <p:cNvPr id="20" name="Text 14"/>
          <p:cNvSpPr/>
          <p:nvPr/>
        </p:nvSpPr>
        <p:spPr>
          <a:xfrm>
            <a:off x="7482840" y="5510213"/>
            <a:ext cx="3380899" cy="334804"/>
          </a:xfrm>
          <a:prstGeom prst="rect">
            <a:avLst/>
          </a:prstGeom>
          <a:noFill/>
          <a:ln/>
        </p:spPr>
        <p:txBody>
          <a:bodyPr wrap="none" lIns="0" tIns="0" rIns="0" bIns="0" rtlCol="0" anchor="t"/>
          <a:lstStyle/>
          <a:p>
            <a:pPr algn="l" indent="0" marL="0">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Geographic Segmentation</a:t>
            </a:r>
            <a:endParaRPr lang="en-US" sz="2100" dirty="0"/>
          </a:p>
        </p:txBody>
      </p:sp>
      <p:sp>
        <p:nvSpPr>
          <p:cNvPr id="21" name="Text 15"/>
          <p:cNvSpPr/>
          <p:nvPr/>
        </p:nvSpPr>
        <p:spPr>
          <a:xfrm>
            <a:off x="7482840" y="5965508"/>
            <a:ext cx="3380899" cy="321350"/>
          </a:xfrm>
          <a:prstGeom prst="rect">
            <a:avLst/>
          </a:prstGeom>
          <a:noFill/>
          <a:ln/>
        </p:spPr>
        <p:txBody>
          <a:bodyPr wrap="non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Location, urban/rural</a:t>
            </a:r>
            <a:endParaRPr lang="en-US" sz="1550" dirty="0"/>
          </a:p>
        </p:txBody>
      </p:sp>
      <p:sp>
        <p:nvSpPr>
          <p:cNvPr id="22" name="Text 16"/>
          <p:cNvSpPr/>
          <p:nvPr/>
        </p:nvSpPr>
        <p:spPr>
          <a:xfrm>
            <a:off x="703064" y="6713696"/>
            <a:ext cx="13224272" cy="964049"/>
          </a:xfrm>
          <a:prstGeom prst="rect">
            <a:avLst/>
          </a:prstGeom>
          <a:noFill/>
          <a:ln/>
        </p:spPr>
        <p:txBody>
          <a:bodyPr wrap="squar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Effective target audience segmentation allows nonprofits to tailor their marketing messages and strategies to specific groups, increasing the likelihood of engagement and support. By understanding the unique characteristics and motivations of different segments, organizations can create more personalized and impactful campaigns.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49260" y="1724620"/>
            <a:ext cx="13131879" cy="1427083"/>
          </a:xfrm>
          <a:prstGeom prst="rect">
            <a:avLst/>
          </a:prstGeom>
          <a:noFill/>
          <a:ln/>
        </p:spPr>
        <p:txBody>
          <a:bodyPr wrap="squar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Crafting a Compelling Mission and Vision Statement</a:t>
            </a:r>
            <a:endParaRPr lang="en-US" sz="4450" dirty="0"/>
          </a:p>
        </p:txBody>
      </p:sp>
      <p:sp>
        <p:nvSpPr>
          <p:cNvPr id="3" name="Text 1"/>
          <p:cNvSpPr/>
          <p:nvPr/>
        </p:nvSpPr>
        <p:spPr>
          <a:xfrm>
            <a:off x="749260" y="368688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Mission Statement</a:t>
            </a:r>
            <a:endParaRPr lang="en-US" sz="2200" dirty="0"/>
          </a:p>
        </p:txBody>
      </p:sp>
      <p:sp>
        <p:nvSpPr>
          <p:cNvPr id="4" name="Text 2"/>
          <p:cNvSpPr/>
          <p:nvPr/>
        </p:nvSpPr>
        <p:spPr>
          <a:xfrm>
            <a:off x="749260" y="4257794"/>
            <a:ext cx="4028599"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 clear, concise statement that defines the organization's purpose and primary objectives. It should answer the questions: What do we do? Who do we serve? How do we serve them?</a:t>
            </a:r>
            <a:endParaRPr lang="en-US" sz="1650" dirty="0"/>
          </a:p>
        </p:txBody>
      </p:sp>
      <p:sp>
        <p:nvSpPr>
          <p:cNvPr id="5" name="Text 3"/>
          <p:cNvSpPr/>
          <p:nvPr/>
        </p:nvSpPr>
        <p:spPr>
          <a:xfrm>
            <a:off x="5307687" y="368688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Vision Statement</a:t>
            </a:r>
            <a:endParaRPr lang="en-US" sz="2200" dirty="0"/>
          </a:p>
        </p:txBody>
      </p:sp>
      <p:sp>
        <p:nvSpPr>
          <p:cNvPr id="6" name="Text 4"/>
          <p:cNvSpPr/>
          <p:nvPr/>
        </p:nvSpPr>
        <p:spPr>
          <a:xfrm>
            <a:off x="5307687" y="4257794"/>
            <a:ext cx="4028599"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 forward-looking statement that describes the organization's aspirations and the impact it hopes to achieve in the long term. It should be inspirational and provide a clear direction for the future.</a:t>
            </a:r>
            <a:endParaRPr lang="en-US" sz="1650" dirty="0"/>
          </a:p>
        </p:txBody>
      </p:sp>
      <p:sp>
        <p:nvSpPr>
          <p:cNvPr id="7" name="Text 5"/>
          <p:cNvSpPr/>
          <p:nvPr/>
        </p:nvSpPr>
        <p:spPr>
          <a:xfrm>
            <a:off x="9866114" y="3686889"/>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Importance</a:t>
            </a:r>
            <a:endParaRPr lang="en-US" sz="2200" dirty="0"/>
          </a:p>
        </p:txBody>
      </p:sp>
      <p:sp>
        <p:nvSpPr>
          <p:cNvPr id="8" name="Text 6"/>
          <p:cNvSpPr/>
          <p:nvPr/>
        </p:nvSpPr>
        <p:spPr>
          <a:xfrm>
            <a:off x="9866114" y="4257794"/>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Guides decision-making</a:t>
            </a:r>
            <a:endParaRPr lang="en-US" sz="1650" dirty="0"/>
          </a:p>
        </p:txBody>
      </p:sp>
      <p:sp>
        <p:nvSpPr>
          <p:cNvPr id="9" name="Text 7"/>
          <p:cNvSpPr/>
          <p:nvPr/>
        </p:nvSpPr>
        <p:spPr>
          <a:xfrm>
            <a:off x="9866114" y="4675108"/>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Inspires stakeholders</a:t>
            </a:r>
            <a:endParaRPr lang="en-US" sz="1650" dirty="0"/>
          </a:p>
        </p:txBody>
      </p:sp>
      <p:sp>
        <p:nvSpPr>
          <p:cNvPr id="10" name="Text 8"/>
          <p:cNvSpPr/>
          <p:nvPr/>
        </p:nvSpPr>
        <p:spPr>
          <a:xfrm>
            <a:off x="9866114" y="5092422"/>
            <a:ext cx="4028599"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Differentiates the organization</a:t>
            </a:r>
            <a:endParaRPr lang="en-US" sz="1650" dirty="0"/>
          </a:p>
        </p:txBody>
      </p:sp>
      <p:sp>
        <p:nvSpPr>
          <p:cNvPr id="11" name="Text 9"/>
          <p:cNvSpPr/>
          <p:nvPr/>
        </p:nvSpPr>
        <p:spPr>
          <a:xfrm>
            <a:off x="9866114" y="5509736"/>
            <a:ext cx="4028599"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Provides a foundation for marketing efforts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92825" y="703778"/>
            <a:ext cx="8289727" cy="659844"/>
          </a:xfrm>
          <a:prstGeom prst="rect">
            <a:avLst/>
          </a:prstGeom>
          <a:noFill/>
          <a:ln/>
        </p:spPr>
        <p:txBody>
          <a:bodyPr wrap="none" lIns="0" tIns="0" rIns="0" bIns="0" rtlCol="0" anchor="t"/>
          <a:lstStyle/>
          <a:p>
            <a:pPr algn="l" indent="0" marL="0">
              <a:lnSpc>
                <a:spcPts val="5150"/>
              </a:lnSpc>
              <a:buNone/>
            </a:pPr>
            <a:r>
              <a:rPr lang="en-US" sz="4150" b="1" dirty="0">
                <a:solidFill>
                  <a:srgbClr val="FFB393"/>
                </a:solidFill>
                <a:latin typeface="Brygada 1918 Bold" pitchFamily="34" charset="0"/>
                <a:ea typeface="Brygada 1918 Bold" pitchFamily="34" charset="-122"/>
                <a:cs typeface="Brygada 1918 Bold" pitchFamily="34" charset="-120"/>
              </a:rPr>
              <a:t>Building a Strong Brand Identity</a:t>
            </a:r>
            <a:endParaRPr lang="en-US" sz="4150" dirty="0"/>
          </a:p>
        </p:txBody>
      </p:sp>
      <p:sp>
        <p:nvSpPr>
          <p:cNvPr id="3" name="Shape 1"/>
          <p:cNvSpPr/>
          <p:nvPr/>
        </p:nvSpPr>
        <p:spPr>
          <a:xfrm>
            <a:off x="692825" y="1759506"/>
            <a:ext cx="148471" cy="765334"/>
          </a:xfrm>
          <a:prstGeom prst="roundRect">
            <a:avLst>
              <a:gd name="adj" fmla="val 20001"/>
            </a:avLst>
          </a:prstGeom>
          <a:solidFill>
            <a:srgbClr val="4D1529"/>
          </a:solidFill>
          <a:ln/>
        </p:spPr>
      </p:sp>
      <p:sp>
        <p:nvSpPr>
          <p:cNvPr id="4" name="Text 2"/>
          <p:cNvSpPr/>
          <p:nvPr/>
        </p:nvSpPr>
        <p:spPr>
          <a:xfrm>
            <a:off x="1138238" y="1759506"/>
            <a:ext cx="2639616" cy="329922"/>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Define Core Values</a:t>
            </a:r>
            <a:endParaRPr lang="en-US" sz="2050" dirty="0"/>
          </a:p>
        </p:txBody>
      </p:sp>
      <p:sp>
        <p:nvSpPr>
          <p:cNvPr id="5" name="Text 3"/>
          <p:cNvSpPr/>
          <p:nvPr/>
        </p:nvSpPr>
        <p:spPr>
          <a:xfrm>
            <a:off x="1138238" y="2208133"/>
            <a:ext cx="12799338" cy="316706"/>
          </a:xfrm>
          <a:prstGeom prst="rect">
            <a:avLst/>
          </a:prstGeom>
          <a:noFill/>
          <a:ln/>
        </p:spPr>
        <p:txBody>
          <a:bodyPr wrap="non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Identify the fundamental beliefs and principles that guide your organization's actions and decisions.</a:t>
            </a:r>
            <a:endParaRPr lang="en-US" sz="1550" dirty="0"/>
          </a:p>
        </p:txBody>
      </p:sp>
      <p:sp>
        <p:nvSpPr>
          <p:cNvPr id="6" name="Shape 4"/>
          <p:cNvSpPr/>
          <p:nvPr/>
        </p:nvSpPr>
        <p:spPr>
          <a:xfrm>
            <a:off x="989767" y="2722721"/>
            <a:ext cx="148471" cy="1082040"/>
          </a:xfrm>
          <a:prstGeom prst="roundRect">
            <a:avLst>
              <a:gd name="adj" fmla="val 20001"/>
            </a:avLst>
          </a:prstGeom>
          <a:solidFill>
            <a:srgbClr val="4D1529"/>
          </a:solidFill>
          <a:ln/>
        </p:spPr>
      </p:sp>
      <p:sp>
        <p:nvSpPr>
          <p:cNvPr id="7" name="Text 5"/>
          <p:cNvSpPr/>
          <p:nvPr/>
        </p:nvSpPr>
        <p:spPr>
          <a:xfrm>
            <a:off x="1435179" y="2722721"/>
            <a:ext cx="2927866" cy="329922"/>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Develop Visual Identity</a:t>
            </a:r>
            <a:endParaRPr lang="en-US" sz="2050" dirty="0"/>
          </a:p>
        </p:txBody>
      </p:sp>
      <p:sp>
        <p:nvSpPr>
          <p:cNvPr id="8" name="Text 6"/>
          <p:cNvSpPr/>
          <p:nvPr/>
        </p:nvSpPr>
        <p:spPr>
          <a:xfrm>
            <a:off x="1435179" y="3171349"/>
            <a:ext cx="12502396" cy="633413"/>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Create a consistent visual language, including logo, color palette, and typography, that reflects your organization's personality and mission.</a:t>
            </a:r>
            <a:endParaRPr lang="en-US" sz="1550" dirty="0"/>
          </a:p>
        </p:txBody>
      </p:sp>
      <p:sp>
        <p:nvSpPr>
          <p:cNvPr id="9" name="Shape 7"/>
          <p:cNvSpPr/>
          <p:nvPr/>
        </p:nvSpPr>
        <p:spPr>
          <a:xfrm>
            <a:off x="1286708" y="4002643"/>
            <a:ext cx="148471" cy="1082040"/>
          </a:xfrm>
          <a:prstGeom prst="roundRect">
            <a:avLst>
              <a:gd name="adj" fmla="val 20001"/>
            </a:avLst>
          </a:prstGeom>
          <a:solidFill>
            <a:srgbClr val="4D1529"/>
          </a:solidFill>
          <a:ln/>
        </p:spPr>
      </p:sp>
      <p:sp>
        <p:nvSpPr>
          <p:cNvPr id="10" name="Text 8"/>
          <p:cNvSpPr/>
          <p:nvPr/>
        </p:nvSpPr>
        <p:spPr>
          <a:xfrm>
            <a:off x="1732121" y="4002643"/>
            <a:ext cx="2639616" cy="329922"/>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Craft Brand Voice</a:t>
            </a:r>
            <a:endParaRPr lang="en-US" sz="2050" dirty="0"/>
          </a:p>
        </p:txBody>
      </p:sp>
      <p:sp>
        <p:nvSpPr>
          <p:cNvPr id="11" name="Text 9"/>
          <p:cNvSpPr/>
          <p:nvPr/>
        </p:nvSpPr>
        <p:spPr>
          <a:xfrm>
            <a:off x="1732121" y="4451271"/>
            <a:ext cx="12205454" cy="633413"/>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Establish a unique tone and style for all communications that resonates with your target audience and embodies your organization's character.</a:t>
            </a:r>
            <a:endParaRPr lang="en-US" sz="1550" dirty="0"/>
          </a:p>
        </p:txBody>
      </p:sp>
      <p:sp>
        <p:nvSpPr>
          <p:cNvPr id="12" name="Shape 10"/>
          <p:cNvSpPr/>
          <p:nvPr/>
        </p:nvSpPr>
        <p:spPr>
          <a:xfrm>
            <a:off x="1583650" y="5282565"/>
            <a:ext cx="148471" cy="1082040"/>
          </a:xfrm>
          <a:prstGeom prst="roundRect">
            <a:avLst>
              <a:gd name="adj" fmla="val 20001"/>
            </a:avLst>
          </a:prstGeom>
          <a:solidFill>
            <a:srgbClr val="4D1529"/>
          </a:solidFill>
          <a:ln/>
        </p:spPr>
      </p:sp>
      <p:sp>
        <p:nvSpPr>
          <p:cNvPr id="13" name="Text 11"/>
          <p:cNvSpPr/>
          <p:nvPr/>
        </p:nvSpPr>
        <p:spPr>
          <a:xfrm>
            <a:off x="2029063" y="5282565"/>
            <a:ext cx="3119199" cy="329922"/>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Create Brand Guidelines</a:t>
            </a:r>
            <a:endParaRPr lang="en-US" sz="2050" dirty="0"/>
          </a:p>
        </p:txBody>
      </p:sp>
      <p:sp>
        <p:nvSpPr>
          <p:cNvPr id="14" name="Text 12"/>
          <p:cNvSpPr/>
          <p:nvPr/>
        </p:nvSpPr>
        <p:spPr>
          <a:xfrm>
            <a:off x="2029063" y="5731193"/>
            <a:ext cx="11908512" cy="633413"/>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Develop a comprehensive guide that ensures consistent application of your brand across all touchpoints and channels.</a:t>
            </a:r>
            <a:endParaRPr lang="en-US" sz="1550" dirty="0"/>
          </a:p>
        </p:txBody>
      </p:sp>
      <p:sp>
        <p:nvSpPr>
          <p:cNvPr id="15" name="Shape 13"/>
          <p:cNvSpPr/>
          <p:nvPr/>
        </p:nvSpPr>
        <p:spPr>
          <a:xfrm>
            <a:off x="1286708" y="6562487"/>
            <a:ext cx="148471" cy="765334"/>
          </a:xfrm>
          <a:prstGeom prst="roundRect">
            <a:avLst>
              <a:gd name="adj" fmla="val 20001"/>
            </a:avLst>
          </a:prstGeom>
          <a:solidFill>
            <a:srgbClr val="4D1529"/>
          </a:solidFill>
          <a:ln/>
        </p:spPr>
      </p:sp>
      <p:sp>
        <p:nvSpPr>
          <p:cNvPr id="16" name="Text 14"/>
          <p:cNvSpPr/>
          <p:nvPr/>
        </p:nvSpPr>
        <p:spPr>
          <a:xfrm>
            <a:off x="1732121" y="6562487"/>
            <a:ext cx="3058478" cy="329922"/>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Implement and Monitor</a:t>
            </a:r>
            <a:endParaRPr lang="en-US" sz="2050" dirty="0"/>
          </a:p>
        </p:txBody>
      </p:sp>
      <p:sp>
        <p:nvSpPr>
          <p:cNvPr id="17" name="Text 15"/>
          <p:cNvSpPr/>
          <p:nvPr/>
        </p:nvSpPr>
        <p:spPr>
          <a:xfrm>
            <a:off x="1732121" y="7011114"/>
            <a:ext cx="12205454" cy="316706"/>
          </a:xfrm>
          <a:prstGeom prst="rect">
            <a:avLst/>
          </a:prstGeom>
          <a:noFill/>
          <a:ln/>
        </p:spPr>
        <p:txBody>
          <a:bodyPr wrap="non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Roll out your brand identity across all platforms and regularly assess its effectiveness and reception among stakeholders.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95206" y="705445"/>
            <a:ext cx="9724430" cy="662107"/>
          </a:xfrm>
          <a:prstGeom prst="rect">
            <a:avLst/>
          </a:prstGeom>
          <a:noFill/>
          <a:ln/>
        </p:spPr>
        <p:txBody>
          <a:bodyPr wrap="none" lIns="0" tIns="0" rIns="0" bIns="0" rtlCol="0" anchor="t"/>
          <a:lstStyle/>
          <a:p>
            <a:pPr algn="l" indent="0" marL="0">
              <a:lnSpc>
                <a:spcPts val="5200"/>
              </a:lnSpc>
              <a:buNone/>
            </a:pPr>
            <a:r>
              <a:rPr lang="en-US" sz="4150" b="1" dirty="0">
                <a:solidFill>
                  <a:srgbClr val="FFB393"/>
                </a:solidFill>
                <a:latin typeface="Brygada 1918 Bold" pitchFamily="34" charset="0"/>
                <a:ea typeface="Brygada 1918 Bold" pitchFamily="34" charset="-122"/>
                <a:cs typeface="Brygada 1918 Bold" pitchFamily="34" charset="-120"/>
              </a:rPr>
              <a:t>Digital Marketing Tools for Nonprofits</a:t>
            </a:r>
            <a:endParaRPr lang="en-US" sz="4150" dirty="0"/>
          </a:p>
        </p:txBody>
      </p:sp>
      <p:pic>
        <p:nvPicPr>
          <p:cNvPr id="3" name="Image 0" descr="preencoded.png">    </p:cNvPr>
          <p:cNvPicPr>
            <a:picLocks noChangeAspect="1"/>
          </p:cNvPicPr>
          <p:nvPr/>
        </p:nvPicPr>
        <p:blipFill>
          <a:blip r:embed="rId1"/>
          <a:stretch>
            <a:fillRect/>
          </a:stretch>
        </p:blipFill>
        <p:spPr>
          <a:xfrm>
            <a:off x="695206" y="1764744"/>
            <a:ext cx="496610" cy="496610"/>
          </a:xfrm>
          <a:prstGeom prst="rect">
            <a:avLst/>
          </a:prstGeom>
        </p:spPr>
      </p:pic>
      <p:sp>
        <p:nvSpPr>
          <p:cNvPr id="4" name="Text 1"/>
          <p:cNvSpPr/>
          <p:nvPr/>
        </p:nvSpPr>
        <p:spPr>
          <a:xfrm>
            <a:off x="695206" y="2459950"/>
            <a:ext cx="2648664" cy="331113"/>
          </a:xfrm>
          <a:prstGeom prst="rect">
            <a:avLst/>
          </a:prstGeom>
          <a:noFill/>
          <a:ln/>
        </p:spPr>
        <p:txBody>
          <a:bodyPr wrap="none" lIns="0" tIns="0" rIns="0" bIns="0" rtlCol="0" anchor="t"/>
          <a:lstStyle/>
          <a:p>
            <a:pPr algn="l" indent="0" marL="0">
              <a:lnSpc>
                <a:spcPts val="2600"/>
              </a:lnSpc>
              <a:buNone/>
            </a:pPr>
            <a:r>
              <a:rPr lang="en-US" sz="2050" b="1" dirty="0">
                <a:solidFill>
                  <a:srgbClr val="F4CAB8"/>
                </a:solidFill>
                <a:latin typeface="Brygada 1918 Bold" pitchFamily="34" charset="0"/>
                <a:ea typeface="Brygada 1918 Bold" pitchFamily="34" charset="-122"/>
                <a:cs typeface="Brygada 1918 Bold" pitchFamily="34" charset="-120"/>
              </a:rPr>
              <a:t>Email Marketing</a:t>
            </a:r>
            <a:endParaRPr lang="en-US" sz="2050" dirty="0"/>
          </a:p>
        </p:txBody>
      </p:sp>
      <p:sp>
        <p:nvSpPr>
          <p:cNvPr id="5" name="Text 2"/>
          <p:cNvSpPr/>
          <p:nvPr/>
        </p:nvSpPr>
        <p:spPr>
          <a:xfrm>
            <a:off x="695206" y="2910245"/>
            <a:ext cx="3086576" cy="1270635"/>
          </a:xfrm>
          <a:prstGeom prst="rect">
            <a:avLst/>
          </a:prstGeom>
          <a:noFill/>
          <a:ln/>
        </p:spPr>
        <p:txBody>
          <a:bodyPr wrap="squar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Use targeted email campaigns to engage donors, share impact stories, and solicit donations.</a:t>
            </a:r>
            <a:endParaRPr lang="en-US" sz="1550" dirty="0"/>
          </a:p>
        </p:txBody>
      </p:sp>
      <p:pic>
        <p:nvPicPr>
          <p:cNvPr id="6" name="Image 1" descr="preencoded.png">    </p:cNvPr>
          <p:cNvPicPr>
            <a:picLocks noChangeAspect="1"/>
          </p:cNvPicPr>
          <p:nvPr/>
        </p:nvPicPr>
        <p:blipFill>
          <a:blip r:embed="rId2"/>
          <a:stretch>
            <a:fillRect/>
          </a:stretch>
        </p:blipFill>
        <p:spPr>
          <a:xfrm>
            <a:off x="4079677" y="1764744"/>
            <a:ext cx="496610" cy="496610"/>
          </a:xfrm>
          <a:prstGeom prst="rect">
            <a:avLst/>
          </a:prstGeom>
        </p:spPr>
      </p:pic>
      <p:sp>
        <p:nvSpPr>
          <p:cNvPr id="7" name="Text 3"/>
          <p:cNvSpPr/>
          <p:nvPr/>
        </p:nvSpPr>
        <p:spPr>
          <a:xfrm>
            <a:off x="4079677" y="2459950"/>
            <a:ext cx="2648664" cy="331113"/>
          </a:xfrm>
          <a:prstGeom prst="rect">
            <a:avLst/>
          </a:prstGeom>
          <a:noFill/>
          <a:ln/>
        </p:spPr>
        <p:txBody>
          <a:bodyPr wrap="none" lIns="0" tIns="0" rIns="0" bIns="0" rtlCol="0" anchor="t"/>
          <a:lstStyle/>
          <a:p>
            <a:pPr algn="l" indent="0" marL="0">
              <a:lnSpc>
                <a:spcPts val="2600"/>
              </a:lnSpc>
              <a:buNone/>
            </a:pPr>
            <a:r>
              <a:rPr lang="en-US" sz="2050" b="1" dirty="0">
                <a:solidFill>
                  <a:srgbClr val="F4CAB8"/>
                </a:solidFill>
                <a:latin typeface="Brygada 1918 Bold" pitchFamily="34" charset="0"/>
                <a:ea typeface="Brygada 1918 Bold" pitchFamily="34" charset="-122"/>
                <a:cs typeface="Brygada 1918 Bold" pitchFamily="34" charset="-120"/>
              </a:rPr>
              <a:t>Social Media</a:t>
            </a:r>
            <a:endParaRPr lang="en-US" sz="2050" dirty="0"/>
          </a:p>
        </p:txBody>
      </p:sp>
      <p:sp>
        <p:nvSpPr>
          <p:cNvPr id="8" name="Text 4"/>
          <p:cNvSpPr/>
          <p:nvPr/>
        </p:nvSpPr>
        <p:spPr>
          <a:xfrm>
            <a:off x="4079677" y="2910245"/>
            <a:ext cx="3086576" cy="1270635"/>
          </a:xfrm>
          <a:prstGeom prst="rect">
            <a:avLst/>
          </a:prstGeom>
          <a:noFill/>
          <a:ln/>
        </p:spPr>
        <p:txBody>
          <a:bodyPr wrap="squar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Leverage platforms like Facebook, Instagram, and Twitter to build community and share your mission.</a:t>
            </a:r>
            <a:endParaRPr lang="en-US" sz="1550" dirty="0"/>
          </a:p>
        </p:txBody>
      </p:sp>
      <p:pic>
        <p:nvPicPr>
          <p:cNvPr id="9" name="Image 2" descr="preencoded.png">    </p:cNvPr>
          <p:cNvPicPr>
            <a:picLocks noChangeAspect="1"/>
          </p:cNvPicPr>
          <p:nvPr/>
        </p:nvPicPr>
        <p:blipFill>
          <a:blip r:embed="rId3"/>
          <a:stretch>
            <a:fillRect/>
          </a:stretch>
        </p:blipFill>
        <p:spPr>
          <a:xfrm>
            <a:off x="7464147" y="1764744"/>
            <a:ext cx="496610" cy="496610"/>
          </a:xfrm>
          <a:prstGeom prst="rect">
            <a:avLst/>
          </a:prstGeom>
        </p:spPr>
      </p:pic>
      <p:sp>
        <p:nvSpPr>
          <p:cNvPr id="10" name="Text 5"/>
          <p:cNvSpPr/>
          <p:nvPr/>
        </p:nvSpPr>
        <p:spPr>
          <a:xfrm>
            <a:off x="7464147" y="2459950"/>
            <a:ext cx="2798445" cy="331113"/>
          </a:xfrm>
          <a:prstGeom prst="rect">
            <a:avLst/>
          </a:prstGeom>
          <a:noFill/>
          <a:ln/>
        </p:spPr>
        <p:txBody>
          <a:bodyPr wrap="none" lIns="0" tIns="0" rIns="0" bIns="0" rtlCol="0" anchor="t"/>
          <a:lstStyle/>
          <a:p>
            <a:pPr algn="l" indent="0" marL="0">
              <a:lnSpc>
                <a:spcPts val="2600"/>
              </a:lnSpc>
              <a:buNone/>
            </a:pPr>
            <a:r>
              <a:rPr lang="en-US" sz="2050" b="1" dirty="0">
                <a:solidFill>
                  <a:srgbClr val="F4CAB8"/>
                </a:solidFill>
                <a:latin typeface="Brygada 1918 Bold" pitchFamily="34" charset="0"/>
                <a:ea typeface="Brygada 1918 Bold" pitchFamily="34" charset="-122"/>
                <a:cs typeface="Brygada 1918 Bold" pitchFamily="34" charset="-120"/>
              </a:rPr>
              <a:t>Website Optimization</a:t>
            </a:r>
            <a:endParaRPr lang="en-US" sz="2050" dirty="0"/>
          </a:p>
        </p:txBody>
      </p:sp>
      <p:sp>
        <p:nvSpPr>
          <p:cNvPr id="11" name="Text 6"/>
          <p:cNvSpPr/>
          <p:nvPr/>
        </p:nvSpPr>
        <p:spPr>
          <a:xfrm>
            <a:off x="7464147" y="2910245"/>
            <a:ext cx="3086576" cy="1270635"/>
          </a:xfrm>
          <a:prstGeom prst="rect">
            <a:avLst/>
          </a:prstGeom>
          <a:noFill/>
          <a:ln/>
        </p:spPr>
        <p:txBody>
          <a:bodyPr wrap="squar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Ensure your website is user-friendly, mobile-responsive, and optimized for conversions.</a:t>
            </a:r>
            <a:endParaRPr lang="en-US" sz="1550" dirty="0"/>
          </a:p>
        </p:txBody>
      </p:sp>
      <p:pic>
        <p:nvPicPr>
          <p:cNvPr id="12" name="Image 3" descr="preencoded.png">    </p:cNvPr>
          <p:cNvPicPr>
            <a:picLocks noChangeAspect="1"/>
          </p:cNvPicPr>
          <p:nvPr/>
        </p:nvPicPr>
        <p:blipFill>
          <a:blip r:embed="rId4"/>
          <a:stretch>
            <a:fillRect/>
          </a:stretch>
        </p:blipFill>
        <p:spPr>
          <a:xfrm>
            <a:off x="10848618" y="1764744"/>
            <a:ext cx="496610" cy="496610"/>
          </a:xfrm>
          <a:prstGeom prst="rect">
            <a:avLst/>
          </a:prstGeom>
        </p:spPr>
      </p:pic>
      <p:sp>
        <p:nvSpPr>
          <p:cNvPr id="13" name="Text 7"/>
          <p:cNvSpPr/>
          <p:nvPr/>
        </p:nvSpPr>
        <p:spPr>
          <a:xfrm>
            <a:off x="10848618" y="2459950"/>
            <a:ext cx="2648664" cy="331113"/>
          </a:xfrm>
          <a:prstGeom prst="rect">
            <a:avLst/>
          </a:prstGeom>
          <a:noFill/>
          <a:ln/>
        </p:spPr>
        <p:txBody>
          <a:bodyPr wrap="none" lIns="0" tIns="0" rIns="0" bIns="0" rtlCol="0" anchor="t"/>
          <a:lstStyle/>
          <a:p>
            <a:pPr algn="l" indent="0" marL="0">
              <a:lnSpc>
                <a:spcPts val="2600"/>
              </a:lnSpc>
              <a:buNone/>
            </a:pPr>
            <a:r>
              <a:rPr lang="en-US" sz="2050" b="1" dirty="0">
                <a:solidFill>
                  <a:srgbClr val="F4CAB8"/>
                </a:solidFill>
                <a:latin typeface="Brygada 1918 Bold" pitchFamily="34" charset="0"/>
                <a:ea typeface="Brygada 1918 Bold" pitchFamily="34" charset="-122"/>
                <a:cs typeface="Brygada 1918 Bold" pitchFamily="34" charset="-120"/>
              </a:rPr>
              <a:t>Analytics</a:t>
            </a:r>
            <a:endParaRPr lang="en-US" sz="2050" dirty="0"/>
          </a:p>
        </p:txBody>
      </p:sp>
      <p:sp>
        <p:nvSpPr>
          <p:cNvPr id="14" name="Text 8"/>
          <p:cNvSpPr/>
          <p:nvPr/>
        </p:nvSpPr>
        <p:spPr>
          <a:xfrm>
            <a:off x="10848618" y="2910245"/>
            <a:ext cx="3086576" cy="952976"/>
          </a:xfrm>
          <a:prstGeom prst="rect">
            <a:avLst/>
          </a:prstGeom>
          <a:noFill/>
          <a:ln/>
        </p:spPr>
        <p:txBody>
          <a:bodyPr wrap="squar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Use data analysis tools to track campaign performance and donor behavior.</a:t>
            </a:r>
            <a:endParaRPr lang="en-US" sz="1550" dirty="0"/>
          </a:p>
        </p:txBody>
      </p:sp>
      <p:pic>
        <p:nvPicPr>
          <p:cNvPr id="15" name="Image 4" descr="preencoded.png">    </p:cNvPr>
          <p:cNvPicPr>
            <a:picLocks noChangeAspect="1"/>
          </p:cNvPicPr>
          <p:nvPr/>
        </p:nvPicPr>
        <p:blipFill>
          <a:blip r:embed="rId5"/>
          <a:stretch>
            <a:fillRect/>
          </a:stretch>
        </p:blipFill>
        <p:spPr>
          <a:xfrm>
            <a:off x="695206" y="4776788"/>
            <a:ext cx="496610" cy="496610"/>
          </a:xfrm>
          <a:prstGeom prst="rect">
            <a:avLst/>
          </a:prstGeom>
        </p:spPr>
      </p:pic>
      <p:sp>
        <p:nvSpPr>
          <p:cNvPr id="16" name="Text 9"/>
          <p:cNvSpPr/>
          <p:nvPr/>
        </p:nvSpPr>
        <p:spPr>
          <a:xfrm>
            <a:off x="695206" y="5471993"/>
            <a:ext cx="3086576" cy="662226"/>
          </a:xfrm>
          <a:prstGeom prst="rect">
            <a:avLst/>
          </a:prstGeom>
          <a:noFill/>
          <a:ln/>
        </p:spPr>
        <p:txBody>
          <a:bodyPr wrap="square" lIns="0" tIns="0" rIns="0" bIns="0" rtlCol="0" anchor="t"/>
          <a:lstStyle/>
          <a:p>
            <a:pPr algn="l" indent="0" marL="0">
              <a:lnSpc>
                <a:spcPts val="2600"/>
              </a:lnSpc>
              <a:buNone/>
            </a:pPr>
            <a:r>
              <a:rPr lang="en-US" sz="2050" b="1" dirty="0">
                <a:solidFill>
                  <a:srgbClr val="F4CAB8"/>
                </a:solidFill>
                <a:latin typeface="Brygada 1918 Bold" pitchFamily="34" charset="0"/>
                <a:ea typeface="Brygada 1918 Bold" pitchFamily="34" charset="-122"/>
                <a:cs typeface="Brygada 1918 Bold" pitchFamily="34" charset="-120"/>
              </a:rPr>
              <a:t>Crowdfunding Platforms</a:t>
            </a:r>
            <a:endParaRPr lang="en-US" sz="2050" dirty="0"/>
          </a:p>
        </p:txBody>
      </p:sp>
      <p:sp>
        <p:nvSpPr>
          <p:cNvPr id="17" name="Text 10"/>
          <p:cNvSpPr/>
          <p:nvPr/>
        </p:nvSpPr>
        <p:spPr>
          <a:xfrm>
            <a:off x="695206" y="6253401"/>
            <a:ext cx="3086576" cy="1270635"/>
          </a:xfrm>
          <a:prstGeom prst="rect">
            <a:avLst/>
          </a:prstGeom>
          <a:noFill/>
          <a:ln/>
        </p:spPr>
        <p:txBody>
          <a:bodyPr wrap="square" lIns="0" tIns="0" rIns="0" bIns="0" rtlCol="0" anchor="t"/>
          <a:lstStyle/>
          <a:p>
            <a:pPr algn="l" indent="0" marL="0">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Utilize online fundraising platforms to reach a wider audience and simplify donations.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2025-03-21T16:01:22Z</dcterms:created>
  <dcterms:modified xsi:type="dcterms:W3CDTF">2025-03-21T16:01:22Z</dcterms:modified>
</cp:coreProperties>
</file>