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44"/>
  </p:notesMasterIdLst>
  <p:sldIdLst>
    <p:sldId id="355" r:id="rId2"/>
    <p:sldId id="337" r:id="rId3"/>
    <p:sldId id="338" r:id="rId4"/>
    <p:sldId id="339" r:id="rId5"/>
    <p:sldId id="340" r:id="rId6"/>
    <p:sldId id="341" r:id="rId7"/>
    <p:sldId id="342" r:id="rId8"/>
    <p:sldId id="370" r:id="rId9"/>
    <p:sldId id="373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6" r:id="rId23"/>
    <p:sldId id="357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5" r:id="rId35"/>
    <p:sldId id="386" r:id="rId36"/>
    <p:sldId id="387" r:id="rId37"/>
    <p:sldId id="388" r:id="rId38"/>
    <p:sldId id="389" r:id="rId39"/>
    <p:sldId id="390" r:id="rId40"/>
    <p:sldId id="391" r:id="rId41"/>
    <p:sldId id="392" r:id="rId42"/>
    <p:sldId id="393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40"/>
  </p:normalViewPr>
  <p:slideViewPr>
    <p:cSldViewPr snapToGrid="0">
      <p:cViewPr varScale="1">
        <p:scale>
          <a:sx n="93" d="100"/>
          <a:sy n="93" d="100"/>
        </p:scale>
        <p:origin x="21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D6F3F-AA98-5148-96A7-9941A4816CCE}" type="datetimeFigureOut">
              <a:rPr lang="fr-DZ" smtClean="0"/>
              <a:t>14/08/2024</a:t>
            </a:fld>
            <a:endParaRPr lang="fr-DZ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DZ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41626-A722-E14E-B6A1-6F9F2052D332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76718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007CE-A801-40B4-9F07-F2FD488A368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66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6AF4-F86A-0748-826D-67C01330A0D8}" type="datetimeFigureOut">
              <a:rPr lang="fr-DZ" smtClean="0"/>
              <a:t>14/08/2024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F1D3D8B-681C-E745-AAE5-561EE8345382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4566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6AF4-F86A-0748-826D-67C01330A0D8}" type="datetimeFigureOut">
              <a:rPr lang="fr-DZ" smtClean="0"/>
              <a:t>14/08/2024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3D8B-681C-E745-AAE5-561EE8345382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32569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6AF4-F86A-0748-826D-67C01330A0D8}" type="datetimeFigureOut">
              <a:rPr lang="fr-DZ" smtClean="0"/>
              <a:t>14/08/2024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3D8B-681C-E745-AAE5-561EE8345382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881747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62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6AF4-F86A-0748-826D-67C01330A0D8}" type="datetimeFigureOut">
              <a:rPr lang="fr-DZ" smtClean="0"/>
              <a:t>14/08/2024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3D8B-681C-E745-AAE5-561EE8345382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5939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9C26AF4-F86A-0748-826D-67C01330A0D8}" type="datetimeFigureOut">
              <a:rPr lang="fr-DZ" smtClean="0"/>
              <a:t>14/08/2024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r-DZ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F1D3D8B-681C-E745-AAE5-561EE8345382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62842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6AF4-F86A-0748-826D-67C01330A0D8}" type="datetimeFigureOut">
              <a:rPr lang="fr-DZ" smtClean="0"/>
              <a:t>14/08/2024</a:t>
            </a:fld>
            <a:endParaRPr lang="f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3D8B-681C-E745-AAE5-561EE8345382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59824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6AF4-F86A-0748-826D-67C01330A0D8}" type="datetimeFigureOut">
              <a:rPr lang="fr-DZ" smtClean="0"/>
              <a:t>14/08/2024</a:t>
            </a:fld>
            <a:endParaRPr lang="fr-D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3D8B-681C-E745-AAE5-561EE8345382}" type="slidenum">
              <a:rPr lang="fr-DZ" smtClean="0"/>
              <a:t>‹N°›</a:t>
            </a:fld>
            <a:endParaRPr lang="fr-D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4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6AF4-F86A-0748-826D-67C01330A0D8}" type="datetimeFigureOut">
              <a:rPr lang="fr-DZ" smtClean="0"/>
              <a:t>14/08/2024</a:t>
            </a:fld>
            <a:endParaRPr lang="fr-D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3D8B-681C-E745-AAE5-561EE8345382}" type="slidenum">
              <a:rPr lang="fr-DZ" smtClean="0"/>
              <a:t>‹N°›</a:t>
            </a:fld>
            <a:endParaRPr lang="fr-D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2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6AF4-F86A-0748-826D-67C01330A0D8}" type="datetimeFigureOut">
              <a:rPr lang="fr-DZ" smtClean="0"/>
              <a:t>14/08/2024</a:t>
            </a:fld>
            <a:endParaRPr lang="fr-D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3D8B-681C-E745-AAE5-561EE8345382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63548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6AF4-F86A-0748-826D-67C01330A0D8}" type="datetimeFigureOut">
              <a:rPr lang="fr-DZ" smtClean="0"/>
              <a:t>14/08/2024</a:t>
            </a:fld>
            <a:endParaRPr lang="f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3D8B-681C-E745-AAE5-561EE8345382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50281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6AF4-F86A-0748-826D-67C01330A0D8}" type="datetimeFigureOut">
              <a:rPr lang="fr-DZ" smtClean="0"/>
              <a:t>14/08/2024</a:t>
            </a:fld>
            <a:endParaRPr lang="fr-DZ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3D8B-681C-E745-AAE5-561EE8345382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76005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9C26AF4-F86A-0748-826D-67C01330A0D8}" type="datetimeFigureOut">
              <a:rPr lang="fr-DZ" smtClean="0"/>
              <a:t>14/08/2024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r-DZ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F1D3D8B-681C-E745-AAE5-561EE8345382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81509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205038"/>
            <a:ext cx="8261350" cy="2016125"/>
          </a:xfrm>
        </p:spPr>
        <p:txBody>
          <a:bodyPr>
            <a:normAutofit/>
          </a:bodyPr>
          <a:lstStyle/>
          <a:p>
            <a:r>
              <a:rPr lang="fr-FR" sz="3600" b="1" dirty="0"/>
              <a:t>Méthode de résolution directe des systèmes d’équations linéaires</a:t>
            </a:r>
            <a:r>
              <a:rPr lang="fr-FR" sz="3600" dirty="0"/>
              <a:t> 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87889" y="1124744"/>
            <a:ext cx="1207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Chapitre 4 </a:t>
            </a:r>
          </a:p>
        </p:txBody>
      </p:sp>
    </p:spTree>
    <p:extLst>
      <p:ext uri="{BB962C8B-B14F-4D97-AF65-F5344CB8AC3E}">
        <p14:creationId xmlns:p14="http://schemas.microsoft.com/office/powerpoint/2010/main" val="963734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fr-FR" dirty="0"/>
              <a:t>Opérations élémentaires sur les lignes d’une matrice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10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919536" y="1628801"/>
          <a:ext cx="8208912" cy="18726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3895">
                <a:tc>
                  <a:txBody>
                    <a:bodyPr/>
                    <a:lstStyle/>
                    <a:p>
                      <a:r>
                        <a:rPr lang="fr-FR" dirty="0"/>
                        <a:t>Définition</a:t>
                      </a:r>
                      <a:r>
                        <a:rPr lang="fr-FR" baseline="0" dirty="0"/>
                        <a:t> (opération élémentaires sur les lignes d’une matrice)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25">
                <a:tc>
                  <a:txBody>
                    <a:bodyPr/>
                    <a:lstStyle/>
                    <a:p>
                      <a:r>
                        <a:rPr lang="fr-FR" dirty="0"/>
                        <a:t>Une opération élémentaire sur les</a:t>
                      </a:r>
                      <a:r>
                        <a:rPr lang="fr-FR" baseline="0" dirty="0"/>
                        <a:t> lignes d’une matrice consiste à : 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FR" baseline="0" dirty="0"/>
                        <a:t>Permuter 2 lignes L</a:t>
                      </a:r>
                      <a:r>
                        <a:rPr lang="fr-FR" baseline="-25000" dirty="0"/>
                        <a:t>i</a:t>
                      </a:r>
                      <a:r>
                        <a:rPr lang="fr-FR" baseline="0" dirty="0"/>
                        <a:t> et </a:t>
                      </a:r>
                      <a:r>
                        <a:rPr lang="fr-FR" baseline="0" dirty="0" err="1"/>
                        <a:t>L</a:t>
                      </a:r>
                      <a:r>
                        <a:rPr lang="fr-FR" baseline="-25000" dirty="0" err="1"/>
                        <a:t>j</a:t>
                      </a:r>
                      <a:r>
                        <a:rPr lang="fr-FR" baseline="0" dirty="0"/>
                        <a:t> (</a:t>
                      </a:r>
                      <a:r>
                        <a:rPr lang="fr-FR" baseline="0" dirty="0" err="1"/>
                        <a:t>L</a:t>
                      </a:r>
                      <a:r>
                        <a:rPr lang="fr-FR" baseline="-25000" dirty="0" err="1"/>
                        <a:t>i</a:t>
                      </a:r>
                      <a:r>
                        <a:rPr lang="fr-FR" baseline="0" dirty="0" err="1">
                          <a:sym typeface="Wingdings" pitchFamily="2" charset="2"/>
                        </a:rPr>
                        <a:t></a:t>
                      </a:r>
                      <a:r>
                        <a:rPr lang="fr-FR" baseline="0" dirty="0" err="1"/>
                        <a:t>L</a:t>
                      </a:r>
                      <a:r>
                        <a:rPr lang="fr-FR" baseline="-25000" dirty="0" err="1"/>
                        <a:t>j</a:t>
                      </a:r>
                      <a:r>
                        <a:rPr lang="fr-FR" baseline="0" dirty="0">
                          <a:sym typeface="Wingdings" pitchFamily="2" charset="2"/>
                        </a:rPr>
                        <a:t>)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FR" baseline="0" dirty="0">
                          <a:sym typeface="Wingdings" pitchFamily="2" charset="2"/>
                        </a:rPr>
                        <a:t>Multiplier une ligne </a:t>
                      </a:r>
                      <a:r>
                        <a:rPr lang="fr-FR" baseline="0" dirty="0"/>
                        <a:t>L</a:t>
                      </a:r>
                      <a:r>
                        <a:rPr lang="fr-FR" baseline="-25000" dirty="0"/>
                        <a:t>i</a:t>
                      </a:r>
                      <a:r>
                        <a:rPr lang="fr-FR" baseline="0" dirty="0"/>
                        <a:t> par une constante non nulle </a:t>
                      </a:r>
                      <a:r>
                        <a:rPr lang="el-GR" baseline="0" dirty="0"/>
                        <a:t>λ</a:t>
                      </a:r>
                      <a:r>
                        <a:rPr lang="fr-FR" baseline="0" dirty="0"/>
                        <a:t> (L</a:t>
                      </a:r>
                      <a:r>
                        <a:rPr lang="fr-FR" baseline="-25000" dirty="0"/>
                        <a:t>i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>
                          <a:sym typeface="Wingdings" pitchFamily="2" charset="2"/>
                        </a:rPr>
                        <a:t> </a:t>
                      </a:r>
                      <a:r>
                        <a:rPr lang="el-GR" baseline="0" dirty="0"/>
                        <a:t>λ</a:t>
                      </a:r>
                      <a:r>
                        <a:rPr lang="fr-FR" baseline="0" dirty="0"/>
                        <a:t> L</a:t>
                      </a:r>
                      <a:r>
                        <a:rPr lang="fr-FR" baseline="-25000" dirty="0"/>
                        <a:t>i </a:t>
                      </a:r>
                      <a:r>
                        <a:rPr lang="fr-FR" baseline="0" dirty="0"/>
                        <a:t> )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FR" baseline="0" dirty="0"/>
                        <a:t>Ajouter à une ligne L</a:t>
                      </a:r>
                      <a:r>
                        <a:rPr lang="fr-FR" baseline="-25000" dirty="0"/>
                        <a:t>i </a:t>
                      </a:r>
                      <a:r>
                        <a:rPr lang="fr-FR" baseline="0" dirty="0"/>
                        <a:t> un multiple d’une autre ligne </a:t>
                      </a:r>
                      <a:r>
                        <a:rPr lang="fr-FR" baseline="0" dirty="0" err="1"/>
                        <a:t>L</a:t>
                      </a:r>
                      <a:r>
                        <a:rPr lang="fr-FR" baseline="-25000" dirty="0" err="1"/>
                        <a:t>j</a:t>
                      </a:r>
                      <a:r>
                        <a:rPr lang="fr-FR" baseline="-25000" dirty="0"/>
                        <a:t> </a:t>
                      </a:r>
                      <a:r>
                        <a:rPr lang="fr-FR" baseline="0" dirty="0"/>
                        <a:t> (L</a:t>
                      </a:r>
                      <a:r>
                        <a:rPr lang="fr-FR" baseline="-25000" dirty="0"/>
                        <a:t>i 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>
                          <a:sym typeface="Wingdings" pitchFamily="2" charset="2"/>
                        </a:rPr>
                        <a:t> </a:t>
                      </a:r>
                      <a:r>
                        <a:rPr lang="fr-FR" baseline="0" dirty="0"/>
                        <a:t>L</a:t>
                      </a:r>
                      <a:r>
                        <a:rPr lang="fr-FR" baseline="-25000" dirty="0"/>
                        <a:t>i + </a:t>
                      </a:r>
                      <a:r>
                        <a:rPr lang="el-GR" baseline="0" dirty="0"/>
                        <a:t>λ</a:t>
                      </a:r>
                      <a:r>
                        <a:rPr lang="fr-FR" baseline="0" dirty="0" err="1"/>
                        <a:t>L</a:t>
                      </a:r>
                      <a:r>
                        <a:rPr lang="fr-FR" baseline="-25000" dirty="0" err="1"/>
                        <a:t>j</a:t>
                      </a:r>
                      <a:r>
                        <a:rPr lang="fr-FR" baseline="-25000" dirty="0"/>
                        <a:t> </a:t>
                      </a:r>
                      <a:r>
                        <a:rPr lang="fr-FR" baseline="0" dirty="0"/>
                        <a:t>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789041"/>
            <a:ext cx="792088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991544" y="5085184"/>
          <a:ext cx="8136904" cy="12961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3986">
                <a:tc>
                  <a:txBody>
                    <a:bodyPr/>
                    <a:lstStyle/>
                    <a:p>
                      <a:r>
                        <a:rPr lang="fr-FR" dirty="0"/>
                        <a:t>Résultat fondamental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158">
                <a:tc>
                  <a:txBody>
                    <a:bodyPr/>
                    <a:lstStyle/>
                    <a:p>
                      <a:r>
                        <a:rPr lang="fr-FR" dirty="0"/>
                        <a:t>Transformer un système linéaire par des opérations élémentaires</a:t>
                      </a:r>
                      <a:r>
                        <a:rPr lang="fr-FR" baseline="0" dirty="0"/>
                        <a:t> est équivalent à transformer sa matrice augmentée par des opérations élémentaires.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340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dirty="0"/>
              <a:t>Système équivalents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11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847528" y="1772816"/>
          <a:ext cx="8280920" cy="1285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80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Définition (systèmes équivalents)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On dit que deux systèmes sont équivalents lorsqu’ils admettent</a:t>
                      </a:r>
                      <a:r>
                        <a:rPr lang="fr-FR" baseline="0" dirty="0"/>
                        <a:t> les mêmes solutions, c.-à-d., lorsque toute solution du premier est solution du second et que toute solution du second est solution du premier. 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919536" y="3645024"/>
          <a:ext cx="8136904" cy="1554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209">
                <a:tc>
                  <a:txBody>
                    <a:bodyPr/>
                    <a:lstStyle/>
                    <a:p>
                      <a:r>
                        <a:rPr lang="fr-FR" dirty="0"/>
                        <a:t>Résultat fondamental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092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fr-FR" dirty="0"/>
                        <a:t>Si on transforme un système linéaire (E) par des opérations élémentaires</a:t>
                      </a:r>
                      <a:r>
                        <a:rPr lang="fr-FR" baseline="0" dirty="0"/>
                        <a:t> on obtient un nouveau système linéaire mais qui est équivalent à (E).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fr-FR" baseline="0" dirty="0"/>
                        <a:t>Transforme un système </a:t>
                      </a:r>
                      <a:r>
                        <a:rPr lang="fr-FR" baseline="0" dirty="0" err="1"/>
                        <a:t>lineaire</a:t>
                      </a:r>
                      <a:r>
                        <a:rPr lang="fr-FR" baseline="0" dirty="0"/>
                        <a:t> (E) par des opérations élémentaires ne modifie pas l’ensemble de ses solutions.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145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dirty="0"/>
              <a:t>Matrice échelonnée et pivot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12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135560" y="1340768"/>
          <a:ext cx="7992888" cy="22774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9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r>
                        <a:rPr lang="fr-FR" dirty="0"/>
                        <a:t>Définition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fr-FR" dirty="0"/>
                        <a:t>Une matrice </a:t>
                      </a:r>
                      <a:r>
                        <a:rPr lang="fr-FR" b="1" dirty="0">
                          <a:solidFill>
                            <a:srgbClr val="0070C0"/>
                          </a:solidFill>
                        </a:rPr>
                        <a:t>est échelonnée en lignes</a:t>
                      </a:r>
                      <a:r>
                        <a:rPr lang="fr-FR" dirty="0"/>
                        <a:t>:</a:t>
                      </a:r>
                      <a:r>
                        <a:rPr lang="fr-FR" baseline="0" dirty="0"/>
                        <a:t>  une matrice est échelonnée si le nombre de 0 au début de chaque ligne est strictement croissant quand on passe d’une ligne à la suintante. 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fr-FR" baseline="0" dirty="0"/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fr-FR" baseline="0" dirty="0"/>
                        <a:t>Le premier élément non nul de chaque ligne dans une matrice échelonnée s’appelle le </a:t>
                      </a:r>
                      <a:r>
                        <a:rPr lang="fr-FR" b="1" baseline="0" dirty="0">
                          <a:solidFill>
                            <a:srgbClr val="0070C0"/>
                          </a:solidFill>
                        </a:rPr>
                        <a:t>pivot</a:t>
                      </a:r>
                      <a:r>
                        <a:rPr lang="fr-FR" baseline="0" dirty="0"/>
                        <a:t>.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423593" y="3789040"/>
            <a:ext cx="6808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  Pivot de la matrice: le premier élément non nul dans chaque ligne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   Les zéros juste avant les pivots dans chaque ligne </a:t>
            </a:r>
          </a:p>
          <a:p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2608603" y="4170035"/>
            <a:ext cx="288032" cy="1864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608603" y="3861048"/>
            <a:ext cx="288032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4712371"/>
            <a:ext cx="28194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4674270"/>
            <a:ext cx="27622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92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dirty="0"/>
              <a:t>Méthode de gauss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13</a:t>
            </a:fld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2262698"/>
            <a:ext cx="7792865" cy="77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731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507413" cy="1039812"/>
          </a:xfrm>
        </p:spPr>
        <p:txBody>
          <a:bodyPr>
            <a:normAutofit fontScale="90000"/>
          </a:bodyPr>
          <a:lstStyle/>
          <a:p>
            <a:r>
              <a:rPr lang="fr-FR" dirty="0"/>
              <a:t>Résolution de 3 systèmes linéaires : 3 types de solutions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14</a:t>
            </a:fld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882" y="1700808"/>
            <a:ext cx="524249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988842"/>
            <a:ext cx="2343150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64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fr-FR" dirty="0"/>
              <a:t>Résolution du 1 </a:t>
            </a:r>
            <a:r>
              <a:rPr lang="fr-FR" baseline="30000" dirty="0"/>
              <a:t>er</a:t>
            </a:r>
            <a:r>
              <a:rPr lang="fr-FR" dirty="0"/>
              <a:t> système (3): méthode de gauss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15</a:t>
            </a:fld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974" y="1340768"/>
            <a:ext cx="41148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996953"/>
            <a:ext cx="39624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063552" y="2502818"/>
            <a:ext cx="656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Ce système linéaire peut s’écrire sous la forme matricielle suivante :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063552" y="4416177"/>
            <a:ext cx="495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matrice augmentée du système est la suivante :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143" y="5013176"/>
            <a:ext cx="48387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40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16</a:t>
            </a:fld>
            <a:endParaRPr lang="fr-F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404664"/>
            <a:ext cx="3925069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803" y="509439"/>
            <a:ext cx="4138414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803" y="425059"/>
            <a:ext cx="4138414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31" y="378977"/>
            <a:ext cx="4179586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11" y="3573016"/>
            <a:ext cx="336232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47" y="3573016"/>
            <a:ext cx="329565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573017"/>
            <a:ext cx="33432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3573017"/>
            <a:ext cx="345757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66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fr-FR" dirty="0"/>
              <a:t>Résolution du 1 </a:t>
            </a:r>
            <a:r>
              <a:rPr lang="fr-FR" baseline="30000" dirty="0"/>
              <a:t>er</a:t>
            </a:r>
            <a:r>
              <a:rPr lang="fr-FR" dirty="0"/>
              <a:t> système (3): méthode de gauss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17</a:t>
            </a:fld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167408"/>
            <a:ext cx="56959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2060848"/>
            <a:ext cx="26193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2060849"/>
            <a:ext cx="238125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49" y="2636913"/>
            <a:ext cx="13335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991544" y="4098801"/>
            <a:ext cx="2901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Le système linéaire associé à la matrice augmentée (</a:t>
            </a:r>
            <a:r>
              <a:rPr lang="fr-FR" sz="1400" dirty="0" err="1"/>
              <a:t>A|b</a:t>
            </a:r>
            <a:r>
              <a:rPr lang="fr-FR" sz="1400" dirty="0"/>
              <a:t>)</a:t>
            </a:r>
            <a:r>
              <a:rPr lang="fr-FR" sz="1400" baseline="30000" dirty="0"/>
              <a:t>(</a:t>
            </a:r>
            <a:r>
              <a:rPr lang="fr-FR" baseline="30000" dirty="0"/>
              <a:t>3)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3" y="5013176"/>
            <a:ext cx="34099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88" y="4509121"/>
            <a:ext cx="27622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93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fr-FR" dirty="0"/>
              <a:t>Résolution du 2 </a:t>
            </a:r>
            <a:r>
              <a:rPr lang="fr-FR" baseline="30000" dirty="0" err="1"/>
              <a:t>ème</a:t>
            </a:r>
            <a:r>
              <a:rPr lang="fr-FR" dirty="0"/>
              <a:t> système (4): méthode de gauss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18</a:t>
            </a:fld>
            <a:endParaRPr lang="fr-F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700809"/>
            <a:ext cx="52197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29" y="2198238"/>
            <a:ext cx="2904356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019" y="2669726"/>
            <a:ext cx="13144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3" y="2255388"/>
            <a:ext cx="299655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25" y="4869161"/>
            <a:ext cx="3057525" cy="118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088925" y="4160388"/>
            <a:ext cx="3327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Le système linéaire associé à la matrice augmentée (A|B)</a:t>
            </a:r>
            <a:r>
              <a:rPr lang="fr-FR" sz="1400" baseline="30000" dirty="0"/>
              <a:t>(3)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471470" y="5013176"/>
            <a:ext cx="3873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Dans la 4 </a:t>
            </a:r>
            <a:r>
              <a:rPr lang="fr-FR" dirty="0" err="1">
                <a:solidFill>
                  <a:srgbClr val="0070C0"/>
                </a:solidFill>
              </a:rPr>
              <a:t>ème</a:t>
            </a:r>
            <a:r>
              <a:rPr lang="fr-FR" dirty="0">
                <a:solidFill>
                  <a:srgbClr val="0070C0"/>
                </a:solidFill>
              </a:rPr>
              <a:t> ligne on a 0=1 ce qui impossible donc le système 4 n’admet aucune solution</a:t>
            </a:r>
          </a:p>
        </p:txBody>
      </p:sp>
    </p:spTree>
    <p:extLst>
      <p:ext uri="{BB962C8B-B14F-4D97-AF65-F5344CB8AC3E}">
        <p14:creationId xmlns:p14="http://schemas.microsoft.com/office/powerpoint/2010/main" val="105647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fr-FR" dirty="0"/>
              <a:t>Résolution du 3 </a:t>
            </a:r>
            <a:r>
              <a:rPr lang="fr-FR" baseline="30000" dirty="0" err="1"/>
              <a:t>ème</a:t>
            </a:r>
            <a:r>
              <a:rPr lang="fr-FR" dirty="0"/>
              <a:t> système (5): méthode de gauss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19</a:t>
            </a:fld>
            <a:endParaRPr lang="fr-F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5" y="1556793"/>
            <a:ext cx="52863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276872"/>
            <a:ext cx="23812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9" y="2276873"/>
            <a:ext cx="22383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5" y="2733676"/>
            <a:ext cx="13239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088925" y="4160388"/>
            <a:ext cx="3327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Le système linéaire associé à la matrice augmentée (A|B)</a:t>
            </a:r>
            <a:r>
              <a:rPr lang="fr-FR" sz="1400" baseline="30000" dirty="0"/>
              <a:t>(3)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875" y="4869160"/>
            <a:ext cx="30861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528048" y="4421998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Dans la 4 </a:t>
            </a:r>
            <a:r>
              <a:rPr lang="fr-FR" b="1" dirty="0" err="1">
                <a:solidFill>
                  <a:srgbClr val="0070C0"/>
                </a:solidFill>
              </a:rPr>
              <a:t>ème</a:t>
            </a:r>
            <a:r>
              <a:rPr lang="fr-FR" b="1" dirty="0">
                <a:solidFill>
                  <a:srgbClr val="0070C0"/>
                </a:solidFill>
              </a:rPr>
              <a:t> ligne on a 0=0 ce qui est toujours vrai, donc ce nouveau système admet plus d ’inconnue que d’équations </a:t>
            </a:r>
            <a:r>
              <a:rPr lang="fr-FR" b="1" dirty="0">
                <a:solidFill>
                  <a:srgbClr val="0070C0"/>
                </a:solidFill>
                <a:sym typeface="Wingdings" pitchFamily="2" charset="2"/>
              </a:rPr>
              <a:t> il admet une infinité de solutions. </a:t>
            </a:r>
            <a:r>
              <a:rPr lang="fr-FR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510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8321675" cy="1223963"/>
          </a:xfrm>
        </p:spPr>
        <p:txBody>
          <a:bodyPr>
            <a:normAutofit/>
          </a:bodyPr>
          <a:lstStyle/>
          <a:p>
            <a:r>
              <a:rPr lang="fr-FR" sz="2800" b="1" dirty="0"/>
              <a:t>Méthode de résolution directe des systèmes d’équations linéaires</a:t>
            </a:r>
            <a:r>
              <a:rPr lang="fr-FR" sz="2800" dirty="0"/>
              <a:t>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2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775520" y="1124744"/>
          <a:ext cx="8352928" cy="320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5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2097">
                <a:tc>
                  <a:txBody>
                    <a:bodyPr/>
                    <a:lstStyle/>
                    <a:p>
                      <a:r>
                        <a:rPr lang="fr-FR" dirty="0"/>
                        <a:t>Définition (équations linéaires à plusieurs inconnues)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r>
                        <a:rPr lang="fr-FR" dirty="0"/>
                        <a:t>Une équation </a:t>
                      </a:r>
                      <a:r>
                        <a:rPr lang="fr-FR" u="dbl" baseline="0" dirty="0"/>
                        <a:t>linéaire</a:t>
                      </a:r>
                      <a:r>
                        <a:rPr lang="fr-FR" baseline="0" dirty="0"/>
                        <a:t> à une </a:t>
                      </a:r>
                      <a:r>
                        <a:rPr lang="fr-FR" u="sng" baseline="0" dirty="0"/>
                        <a:t>seule inconnue </a:t>
                      </a:r>
                      <a:r>
                        <a:rPr lang="fr-FR" baseline="0" dirty="0"/>
                        <a:t>x s’écrit sous la forme </a:t>
                      </a:r>
                    </a:p>
                    <a:p>
                      <a:r>
                        <a:rPr lang="fr-FR" baseline="0" dirty="0" err="1"/>
                        <a:t>ax+b</a:t>
                      </a:r>
                      <a:r>
                        <a:rPr lang="fr-FR" baseline="0" dirty="0"/>
                        <a:t>=0 </a:t>
                      </a:r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r>
                        <a:rPr lang="fr-FR" dirty="0"/>
                        <a:t>Une équation </a:t>
                      </a:r>
                      <a:r>
                        <a:rPr lang="fr-FR" u="sng" dirty="0"/>
                        <a:t>linéaire</a:t>
                      </a:r>
                      <a:r>
                        <a:rPr lang="fr-FR" dirty="0"/>
                        <a:t> à </a:t>
                      </a:r>
                      <a:r>
                        <a:rPr lang="fr-FR" u="sng" dirty="0"/>
                        <a:t>deux inconnues </a:t>
                      </a:r>
                      <a:r>
                        <a:rPr lang="fr-FR" dirty="0"/>
                        <a:t>x et y s’écrit sous la forme</a:t>
                      </a:r>
                    </a:p>
                    <a:p>
                      <a:r>
                        <a:rPr lang="fr-FR" dirty="0" err="1"/>
                        <a:t>ax+by+c</a:t>
                      </a:r>
                      <a:r>
                        <a:rPr lang="fr-FR" dirty="0"/>
                        <a:t>=0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r>
                        <a:rPr lang="fr-FR" dirty="0"/>
                        <a:t>Une équation </a:t>
                      </a:r>
                      <a:r>
                        <a:rPr lang="fr-FR" u="sng" dirty="0"/>
                        <a:t>linéaire</a:t>
                      </a:r>
                      <a:r>
                        <a:rPr lang="fr-FR" dirty="0"/>
                        <a:t> à </a:t>
                      </a:r>
                      <a:r>
                        <a:rPr lang="fr-FR" u="sng" dirty="0"/>
                        <a:t>3 inconnues </a:t>
                      </a:r>
                      <a:r>
                        <a:rPr lang="fr-FR" dirty="0"/>
                        <a:t>x ,</a:t>
                      </a:r>
                      <a:r>
                        <a:rPr lang="fr-FR" baseline="0" dirty="0"/>
                        <a:t> </a:t>
                      </a:r>
                      <a:r>
                        <a:rPr lang="fr-FR" dirty="0"/>
                        <a:t>y et z s’écrit sous la forme</a:t>
                      </a:r>
                    </a:p>
                    <a:p>
                      <a:r>
                        <a:rPr lang="fr-FR" dirty="0" err="1"/>
                        <a:t>ax+by+cz+d</a:t>
                      </a:r>
                      <a:r>
                        <a:rPr lang="fr-FR" dirty="0"/>
                        <a:t>=0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5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Une équation </a:t>
                      </a:r>
                      <a:r>
                        <a:rPr lang="fr-FR" u="sng" dirty="0"/>
                        <a:t>linéaire</a:t>
                      </a:r>
                      <a:r>
                        <a:rPr lang="fr-FR" dirty="0"/>
                        <a:t> à </a:t>
                      </a:r>
                      <a:r>
                        <a:rPr lang="fr-FR" i="1" u="sng" dirty="0"/>
                        <a:t>n</a:t>
                      </a:r>
                      <a:r>
                        <a:rPr lang="fr-FR" u="sng" dirty="0"/>
                        <a:t> inconnues </a:t>
                      </a:r>
                      <a:r>
                        <a:rPr lang="fr-FR" dirty="0"/>
                        <a:t>x</a:t>
                      </a:r>
                      <a:r>
                        <a:rPr lang="fr-FR" baseline="-25000" dirty="0"/>
                        <a:t>1</a:t>
                      </a:r>
                      <a:r>
                        <a:rPr lang="fr-FR" dirty="0"/>
                        <a:t>, x</a:t>
                      </a:r>
                      <a:r>
                        <a:rPr lang="fr-FR" baseline="-25000" dirty="0"/>
                        <a:t>2</a:t>
                      </a:r>
                      <a:r>
                        <a:rPr lang="fr-FR" dirty="0"/>
                        <a:t>,…, </a:t>
                      </a:r>
                      <a:r>
                        <a:rPr lang="fr-FR" dirty="0" err="1"/>
                        <a:t>x</a:t>
                      </a:r>
                      <a:r>
                        <a:rPr lang="fr-FR" baseline="-25000" dirty="0" err="1"/>
                        <a:t>n</a:t>
                      </a:r>
                      <a:r>
                        <a:rPr lang="fr-FR" dirty="0"/>
                        <a:t> s’écrit sous la forme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</a:t>
                      </a:r>
                      <a:r>
                        <a:rPr lang="fr-FR" baseline="-25000" dirty="0"/>
                        <a:t>1</a:t>
                      </a:r>
                      <a:r>
                        <a:rPr lang="fr-FR" dirty="0"/>
                        <a:t>x</a:t>
                      </a:r>
                      <a:r>
                        <a:rPr lang="fr-FR" baseline="-25000" dirty="0"/>
                        <a:t>1</a:t>
                      </a:r>
                      <a:r>
                        <a:rPr lang="fr-FR" baseline="0" dirty="0"/>
                        <a:t> +</a:t>
                      </a:r>
                      <a:r>
                        <a:rPr lang="fr-FR" dirty="0"/>
                        <a:t>a</a:t>
                      </a:r>
                      <a:r>
                        <a:rPr lang="fr-FR" baseline="-25000" dirty="0"/>
                        <a:t>2</a:t>
                      </a:r>
                      <a:r>
                        <a:rPr lang="fr-FR" dirty="0"/>
                        <a:t>x</a:t>
                      </a:r>
                      <a:r>
                        <a:rPr lang="fr-FR" baseline="-25000" dirty="0"/>
                        <a:t>2</a:t>
                      </a:r>
                      <a:r>
                        <a:rPr lang="fr-FR" baseline="0" dirty="0"/>
                        <a:t> +….+ </a:t>
                      </a:r>
                      <a:r>
                        <a:rPr lang="fr-FR" baseline="0" dirty="0" err="1"/>
                        <a:t>a</a:t>
                      </a:r>
                      <a:r>
                        <a:rPr lang="fr-FR" baseline="-25000" dirty="0" err="1"/>
                        <a:t>n</a:t>
                      </a:r>
                      <a:r>
                        <a:rPr lang="fr-FR" dirty="0" err="1"/>
                        <a:t>x</a:t>
                      </a:r>
                      <a:r>
                        <a:rPr lang="fr-FR" baseline="-25000" dirty="0" err="1"/>
                        <a:t>n</a:t>
                      </a:r>
                      <a:r>
                        <a:rPr lang="fr-FR" baseline="-25000" dirty="0"/>
                        <a:t> </a:t>
                      </a:r>
                      <a:r>
                        <a:rPr lang="fr-FR" baseline="0" dirty="0"/>
                        <a:t> +b=0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775520" y="4437113"/>
          <a:ext cx="8496944" cy="24079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25">
                <a:tc>
                  <a:txBody>
                    <a:bodyPr/>
                    <a:lstStyle/>
                    <a:p>
                      <a:r>
                        <a:rPr lang="fr-FR" dirty="0"/>
                        <a:t>Exemples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89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FR" dirty="0"/>
                        <a:t>2x</a:t>
                      </a:r>
                      <a:r>
                        <a:rPr lang="fr-FR" baseline="30000" dirty="0"/>
                        <a:t>2</a:t>
                      </a:r>
                      <a:r>
                        <a:rPr lang="fr-FR" dirty="0"/>
                        <a:t>+3=0</a:t>
                      </a:r>
                      <a:r>
                        <a:rPr lang="fr-FR" baseline="0" dirty="0"/>
                        <a:t> est une équation </a:t>
                      </a:r>
                      <a:r>
                        <a:rPr lang="fr-FR" b="1" u="sng" baseline="0" dirty="0"/>
                        <a:t>non linéaire </a:t>
                      </a:r>
                      <a:r>
                        <a:rPr lang="fr-FR" baseline="0" dirty="0"/>
                        <a:t>à une seule inconnue x 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FR" baseline="0" dirty="0"/>
                        <a:t>2x+3=0 est une équation </a:t>
                      </a:r>
                      <a:r>
                        <a:rPr lang="fr-FR" b="1" baseline="0" dirty="0"/>
                        <a:t>linéaire</a:t>
                      </a:r>
                      <a:r>
                        <a:rPr lang="fr-FR" baseline="0" dirty="0"/>
                        <a:t> à une seule inconnue x.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FR" baseline="0" dirty="0"/>
                        <a:t>2xy+3=0 est une équation </a:t>
                      </a:r>
                      <a:r>
                        <a:rPr lang="fr-FR" b="1" u="sng" baseline="0" dirty="0"/>
                        <a:t>non linéaire </a:t>
                      </a:r>
                      <a:r>
                        <a:rPr lang="fr-FR" baseline="0" dirty="0"/>
                        <a:t>à deux inconnues x et y.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FR" baseline="0" dirty="0"/>
                        <a:t>x-5y+3=0 est une équation </a:t>
                      </a:r>
                      <a:r>
                        <a:rPr lang="fr-FR" b="1" baseline="0" dirty="0"/>
                        <a:t>linéaire</a:t>
                      </a:r>
                      <a:r>
                        <a:rPr lang="fr-FR" baseline="0" dirty="0"/>
                        <a:t> à une deux inconnues x et y.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FR" baseline="0" dirty="0"/>
                        <a:t>2x</a:t>
                      </a:r>
                      <a:r>
                        <a:rPr lang="fr-FR" baseline="-25000" dirty="0"/>
                        <a:t>1</a:t>
                      </a:r>
                      <a:r>
                        <a:rPr lang="fr-FR" baseline="0" dirty="0"/>
                        <a:t>-3x</a:t>
                      </a:r>
                      <a:r>
                        <a:rPr lang="fr-FR" baseline="-25000" dirty="0"/>
                        <a:t>2</a:t>
                      </a:r>
                      <a:r>
                        <a:rPr lang="fr-FR" baseline="0" dirty="0"/>
                        <a:t>+7x</a:t>
                      </a:r>
                      <a:r>
                        <a:rPr lang="fr-FR" baseline="-25000" dirty="0"/>
                        <a:t>3</a:t>
                      </a:r>
                      <a:r>
                        <a:rPr lang="fr-FR" baseline="0" dirty="0"/>
                        <a:t>+5=0 est une équation </a:t>
                      </a:r>
                      <a:r>
                        <a:rPr lang="fr-FR" b="1" baseline="0" dirty="0"/>
                        <a:t>linéaire</a:t>
                      </a:r>
                      <a:r>
                        <a:rPr lang="fr-FR" baseline="0" dirty="0"/>
                        <a:t> à 3 inconnues.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baseline="0" dirty="0"/>
                        <a:t>2ln(x</a:t>
                      </a:r>
                      <a:r>
                        <a:rPr lang="fr-FR" baseline="-25000" dirty="0"/>
                        <a:t>1</a:t>
                      </a:r>
                      <a:r>
                        <a:rPr lang="fr-FR" baseline="0" dirty="0"/>
                        <a:t>)-3x</a:t>
                      </a:r>
                      <a:r>
                        <a:rPr lang="fr-FR" baseline="-25000" dirty="0"/>
                        <a:t>2</a:t>
                      </a:r>
                      <a:r>
                        <a:rPr lang="fr-FR" baseline="0" dirty="0"/>
                        <a:t>+7x</a:t>
                      </a:r>
                      <a:r>
                        <a:rPr lang="fr-FR" baseline="-25000" dirty="0"/>
                        <a:t>3</a:t>
                      </a:r>
                      <a:r>
                        <a:rPr lang="fr-FR" baseline="0" dirty="0"/>
                        <a:t>+5=0 est une équation </a:t>
                      </a:r>
                      <a:r>
                        <a:rPr lang="fr-FR" b="1" u="sng" baseline="0" dirty="0"/>
                        <a:t>non linéaire </a:t>
                      </a:r>
                      <a:r>
                        <a:rPr lang="fr-FR" baseline="0" dirty="0"/>
                        <a:t>à 3 inconnues.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07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20</a:t>
            </a:fld>
            <a:endParaRPr lang="fr-F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404664"/>
            <a:ext cx="57245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1988841"/>
            <a:ext cx="572452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73" y="3645025"/>
            <a:ext cx="19431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669511" y="4787860"/>
            <a:ext cx="263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Avec </a:t>
            </a:r>
            <a:r>
              <a:rPr lang="fr-FR" i="1" dirty="0"/>
              <a:t>t</a:t>
            </a:r>
            <a:r>
              <a:rPr lang="fr-FR" dirty="0"/>
              <a:t> un réel quelconque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847529" y="5373216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Remarque :</a:t>
            </a:r>
            <a:r>
              <a:rPr lang="fr-FR" dirty="0"/>
              <a:t> puisque t est quelconque on peut prendre n(importe quelle valeur pour </a:t>
            </a:r>
            <a:r>
              <a:rPr lang="fr-FR" i="1" dirty="0"/>
              <a:t>t. </a:t>
            </a:r>
            <a:r>
              <a:rPr lang="fr-FR" dirty="0"/>
              <a:t>Pour chaque valeur de </a:t>
            </a:r>
            <a:r>
              <a:rPr lang="fr-FR" i="1" dirty="0"/>
              <a:t>t</a:t>
            </a:r>
            <a:r>
              <a:rPr lang="fr-FR" dirty="0"/>
              <a:t> on aura une nouvelle solution. C’est pour cela qu’on dit qu’on a une infinité de solutions.  </a:t>
            </a:r>
          </a:p>
        </p:txBody>
      </p:sp>
    </p:spTree>
    <p:extLst>
      <p:ext uri="{BB962C8B-B14F-4D97-AF65-F5344CB8AC3E}">
        <p14:creationId xmlns:p14="http://schemas.microsoft.com/office/powerpoint/2010/main" val="3978073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21</a:t>
            </a:fld>
            <a:endParaRPr lang="fr-F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1988841"/>
            <a:ext cx="734377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135561" y="4293097"/>
            <a:ext cx="5283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On écrit le système sous la forme matricielle suivante 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30611" y="5434359"/>
            <a:ext cx="840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A.X= b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32555" y="5434359"/>
            <a:ext cx="68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Avec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30661" y="5505980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/>
              <p:cNvSpPr txBox="1"/>
              <p:nvPr/>
            </p:nvSpPr>
            <p:spPr>
              <a:xfrm>
                <a:off x="5177381" y="5279091"/>
                <a:ext cx="1452449" cy="823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381" y="5279091"/>
                <a:ext cx="1452449" cy="82311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fr-D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/>
              <p:cNvSpPr txBox="1"/>
              <p:nvPr/>
            </p:nvSpPr>
            <p:spPr>
              <a:xfrm>
                <a:off x="6819326" y="5323333"/>
                <a:ext cx="805926" cy="778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X=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fr-FR" i="1" baseline="-2500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fr-FR" i="1" baseline="-2500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fr-FR" i="1" baseline="-2500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326" y="5323333"/>
                <a:ext cx="805926" cy="778868"/>
              </a:xfrm>
              <a:prstGeom prst="rect">
                <a:avLst/>
              </a:prstGeom>
              <a:blipFill>
                <a:blip r:embed="rId4"/>
                <a:stretch>
                  <a:fillRect l="-7813" b="-4839"/>
                </a:stretch>
              </a:blipFill>
            </p:spPr>
            <p:txBody>
              <a:bodyPr/>
              <a:lstStyle/>
              <a:p>
                <a:r>
                  <a:rPr lang="fr-D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/>
              <p:cNvSpPr txBox="1"/>
              <p:nvPr/>
            </p:nvSpPr>
            <p:spPr>
              <a:xfrm>
                <a:off x="8040216" y="5261167"/>
                <a:ext cx="907428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b=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i="1"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/>
                                </a:rPr>
                                <m:t>−9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216" y="5261167"/>
                <a:ext cx="907428" cy="824906"/>
              </a:xfrm>
              <a:prstGeom prst="rect">
                <a:avLst/>
              </a:prstGeom>
              <a:blipFill>
                <a:blip r:embed="rId5"/>
                <a:stretch>
                  <a:fillRect l="-5556" b="-1515"/>
                </a:stretch>
              </a:blipFill>
            </p:spPr>
            <p:txBody>
              <a:bodyPr/>
              <a:lstStyle/>
              <a:p>
                <a:r>
                  <a:rPr lang="fr-D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3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22</a:t>
            </a:fld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2279577" y="332656"/>
            <a:ext cx="452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On forme la matrice augmentée, définie par : 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135561" y="1052736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</a:t>
            </a:r>
            <a:r>
              <a:rPr lang="fr-FR" dirty="0" err="1"/>
              <a:t>A|b</a:t>
            </a:r>
            <a:r>
              <a:rPr lang="fr-FR" dirty="0"/>
              <a:t>)=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279577" y="2060849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Etape  1: </a:t>
            </a:r>
            <a:r>
              <a:rPr lang="fr-FR" dirty="0"/>
              <a:t>annulation des éléments sous diagonaux de la première colonne en utilisant la ligne E1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39" y="701989"/>
            <a:ext cx="20002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2063553" y="3244333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</a:t>
            </a:r>
            <a:r>
              <a:rPr lang="fr-FR" dirty="0" err="1"/>
              <a:t>A|b</a:t>
            </a:r>
            <a:r>
              <a:rPr lang="fr-FR" dirty="0"/>
              <a:t>)</a:t>
            </a:r>
            <a:r>
              <a:rPr lang="fr-FR" baseline="30000" dirty="0"/>
              <a:t>1</a:t>
            </a:r>
            <a:r>
              <a:rPr lang="fr-FR" dirty="0"/>
              <a:t>=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736" y="2852937"/>
            <a:ext cx="2762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70" y="3140969"/>
            <a:ext cx="1885950" cy="48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3639122"/>
            <a:ext cx="2076450" cy="29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689" y="2890839"/>
            <a:ext cx="23431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279576" y="4005065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/>
              <a:t>Etape  2: </a:t>
            </a:r>
            <a:r>
              <a:rPr lang="fr-FR" dirty="0"/>
              <a:t>annulation des éléments sous diagonaux de la second colonne en utilisant la ligne E2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2207569" y="5013176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</a:t>
            </a:r>
            <a:r>
              <a:rPr lang="fr-FR" dirty="0" err="1"/>
              <a:t>A|b</a:t>
            </a:r>
            <a:r>
              <a:rPr lang="fr-FR" dirty="0"/>
              <a:t>)</a:t>
            </a:r>
            <a:r>
              <a:rPr lang="fr-FR" baseline="30000" dirty="0"/>
              <a:t>2</a:t>
            </a:r>
            <a:r>
              <a:rPr lang="fr-FR" dirty="0"/>
              <a:t>=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39" y="4688255"/>
            <a:ext cx="27241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905" y="4688255"/>
            <a:ext cx="2762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229" y="5045442"/>
            <a:ext cx="342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568" y="5288358"/>
            <a:ext cx="1752600" cy="51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60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4" grpId="0"/>
      <p:bldP spid="22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23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904150" y="729586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</a:t>
            </a:r>
            <a:r>
              <a:rPr lang="fr-FR" dirty="0" err="1"/>
              <a:t>A|b</a:t>
            </a:r>
            <a:r>
              <a:rPr lang="fr-FR" dirty="0"/>
              <a:t>)= 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712" y="404665"/>
            <a:ext cx="27241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063553" y="1772816"/>
            <a:ext cx="5520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système linéaire associé à la matrice augmentée (</a:t>
            </a:r>
            <a:r>
              <a:rPr lang="fr-FR" dirty="0" err="1"/>
              <a:t>A|b</a:t>
            </a:r>
            <a:r>
              <a:rPr lang="fr-FR" dirty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77" y="3755504"/>
            <a:ext cx="1809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189" y="2564904"/>
            <a:ext cx="20097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189" y="3076575"/>
            <a:ext cx="19526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ccolade ouvrante 7"/>
          <p:cNvSpPr/>
          <p:nvPr/>
        </p:nvSpPr>
        <p:spPr>
          <a:xfrm>
            <a:off x="1703513" y="2420888"/>
            <a:ext cx="200637" cy="23042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00" y="4079354"/>
            <a:ext cx="13049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737" y="3290688"/>
            <a:ext cx="12858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414" y="2574430"/>
            <a:ext cx="10858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140188" y="5157192"/>
            <a:ext cx="2145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Donc la solution est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/>
              <p:cNvSpPr txBox="1"/>
              <p:nvPr/>
            </p:nvSpPr>
            <p:spPr>
              <a:xfrm>
                <a:off x="4092814" y="5805264"/>
                <a:ext cx="905825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X=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814" y="5805264"/>
                <a:ext cx="905825" cy="824906"/>
              </a:xfrm>
              <a:prstGeom prst="rect">
                <a:avLst/>
              </a:prstGeom>
              <a:blipFill>
                <a:blip r:embed="rId9"/>
                <a:stretch>
                  <a:fillRect l="-5556" b="-1493"/>
                </a:stretch>
              </a:blipFill>
            </p:spPr>
            <p:txBody>
              <a:bodyPr/>
              <a:lstStyle/>
              <a:p>
                <a:r>
                  <a:rPr lang="fr-D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96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dirty="0"/>
              <a:t>Méthode de factorisation LU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24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279576" y="1700808"/>
            <a:ext cx="2786340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Principe de la méthode</a:t>
            </a:r>
          </a:p>
        </p:txBody>
      </p:sp>
      <p:sp>
        <p:nvSpPr>
          <p:cNvPr id="6" name="Rectangle 5"/>
          <p:cNvSpPr/>
          <p:nvPr/>
        </p:nvSpPr>
        <p:spPr>
          <a:xfrm>
            <a:off x="2279576" y="2228671"/>
            <a:ext cx="75608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Cette méthode consiste à transformer la matrice A en un produit de deux matrices triangulaires L et U</a:t>
            </a:r>
          </a:p>
          <a:p>
            <a:pPr algn="ctr"/>
            <a:endParaRPr lang="fr-FR" dirty="0"/>
          </a:p>
          <a:p>
            <a:pPr algn="ctr"/>
            <a:r>
              <a:rPr lang="fr-FR" sz="2400" b="1" dirty="0"/>
              <a:t>A= LU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4985" y="3717033"/>
            <a:ext cx="7615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Où L est une matrice triangulaire inférieure unitaire et U est une matrice triangulaire supérieure.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79576" y="4581128"/>
            <a:ext cx="3070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Le système </a:t>
            </a:r>
            <a:r>
              <a:rPr lang="fr-FR" dirty="0" err="1"/>
              <a:t>Ax</a:t>
            </a:r>
            <a:r>
              <a:rPr lang="fr-FR" dirty="0"/>
              <a:t> = b s’écrit alors 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776" y="4950460"/>
            <a:ext cx="34956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91544" y="5661249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Donc la résolution du système </a:t>
            </a:r>
            <a:r>
              <a:rPr lang="fr-FR" dirty="0" err="1"/>
              <a:t>Ax</a:t>
            </a:r>
            <a:r>
              <a:rPr lang="fr-FR" dirty="0"/>
              <a:t> = b revient à la résolution de deux systèmes triangulaires.</a:t>
            </a:r>
          </a:p>
        </p:txBody>
      </p:sp>
    </p:spTree>
    <p:extLst>
      <p:ext uri="{BB962C8B-B14F-4D97-AF65-F5344CB8AC3E}">
        <p14:creationId xmlns:p14="http://schemas.microsoft.com/office/powerpoint/2010/main" val="3863361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25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dirty="0"/>
              <a:t>Méthode de factorisation LU</a:t>
            </a:r>
          </a:p>
        </p:txBody>
      </p:sp>
      <p:sp>
        <p:nvSpPr>
          <p:cNvPr id="5" name="Rectangle 4"/>
          <p:cNvSpPr/>
          <p:nvPr/>
        </p:nvSpPr>
        <p:spPr>
          <a:xfrm>
            <a:off x="1991544" y="1700808"/>
            <a:ext cx="389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Détermination des matrices L et U</a:t>
            </a:r>
          </a:p>
        </p:txBody>
      </p:sp>
      <p:sp>
        <p:nvSpPr>
          <p:cNvPr id="7" name="Rectangle 6"/>
          <p:cNvSpPr/>
          <p:nvPr/>
        </p:nvSpPr>
        <p:spPr>
          <a:xfrm>
            <a:off x="1991544" y="2204865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matrice A s’écrit : A= LU tel que L est une matrice triangulaire inférieure avec l</a:t>
            </a:r>
            <a:r>
              <a:rPr lang="fr-FR" baseline="-25000" dirty="0"/>
              <a:t>ii</a:t>
            </a:r>
            <a:r>
              <a:rPr lang="fr-FR" dirty="0"/>
              <a:t> =1 (i=1,…,n) et U est une matrice triangulaire supérieure.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1" y="2996952"/>
            <a:ext cx="62388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4ECE60-5CA9-BD14-AF5C-AECAF0D879D5}"/>
              </a:ext>
            </a:extLst>
          </p:cNvPr>
          <p:cNvSpPr/>
          <p:nvPr/>
        </p:nvSpPr>
        <p:spPr>
          <a:xfrm>
            <a:off x="1847529" y="4762793"/>
            <a:ext cx="807477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Une fois les composantes </a:t>
            </a:r>
            <a:r>
              <a:rPr lang="fr-FR" sz="2000" b="1" dirty="0" err="1"/>
              <a:t>L</a:t>
            </a:r>
            <a:r>
              <a:rPr lang="fr-FR" sz="2000" b="1" baseline="-25000" dirty="0" err="1"/>
              <a:t>ij</a:t>
            </a:r>
            <a:r>
              <a:rPr lang="fr-FR" sz="2000" b="1" baseline="-25000" dirty="0"/>
              <a:t> </a:t>
            </a:r>
            <a:r>
              <a:rPr lang="fr-FR" dirty="0"/>
              <a:t>et </a:t>
            </a:r>
            <a:r>
              <a:rPr lang="fr-FR" sz="2000" b="1" dirty="0" err="1"/>
              <a:t>u</a:t>
            </a:r>
            <a:r>
              <a:rPr lang="fr-FR" sz="2000" b="1" baseline="-25000" dirty="0" err="1"/>
              <a:t>ij</a:t>
            </a:r>
            <a:r>
              <a:rPr lang="fr-FR" dirty="0"/>
              <a:t> sont déterminées on résout le système L y = b après on résout le système U x = y.</a:t>
            </a:r>
          </a:p>
        </p:txBody>
      </p:sp>
    </p:spTree>
    <p:extLst>
      <p:ext uri="{BB962C8B-B14F-4D97-AF65-F5344CB8AC3E}">
        <p14:creationId xmlns:p14="http://schemas.microsoft.com/office/powerpoint/2010/main" val="2588641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26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dirty="0"/>
              <a:t>Méthode de factorisation LU</a:t>
            </a:r>
          </a:p>
        </p:txBody>
      </p:sp>
      <p:sp>
        <p:nvSpPr>
          <p:cNvPr id="5" name="Rectangle 4"/>
          <p:cNvSpPr/>
          <p:nvPr/>
        </p:nvSpPr>
        <p:spPr>
          <a:xfrm>
            <a:off x="1991545" y="1700808"/>
            <a:ext cx="1290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Exemple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847528" y="2276873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Utiliser la méthode de factorisation LU pour résoudre le système suivant 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2762250"/>
            <a:ext cx="27622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38219" y="4132860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Solution :</a:t>
            </a:r>
          </a:p>
        </p:txBody>
      </p:sp>
      <p:sp>
        <p:nvSpPr>
          <p:cNvPr id="9" name="Rectangle 8"/>
          <p:cNvSpPr/>
          <p:nvPr/>
        </p:nvSpPr>
        <p:spPr>
          <a:xfrm>
            <a:off x="2292106" y="4797152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On a :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9" y="4797152"/>
            <a:ext cx="18383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382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27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dirty="0"/>
              <a:t>Méthode de factorisation LU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268760"/>
            <a:ext cx="582064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5" y="2276872"/>
            <a:ext cx="564519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4073857"/>
            <a:ext cx="68103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091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28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dirty="0"/>
              <a:t>Méthode de factorisation LU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16" y="1268761"/>
            <a:ext cx="665797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47528" y="5373216"/>
            <a:ext cx="773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Alors :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453" y="4972095"/>
            <a:ext cx="19335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5019720"/>
            <a:ext cx="16478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647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29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dirty="0"/>
              <a:t>Méthode de factorisation LU</a:t>
            </a:r>
          </a:p>
        </p:txBody>
      </p:sp>
      <p:sp>
        <p:nvSpPr>
          <p:cNvPr id="5" name="Rectangle 4"/>
          <p:cNvSpPr/>
          <p:nvPr/>
        </p:nvSpPr>
        <p:spPr>
          <a:xfrm>
            <a:off x="1847528" y="170080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Pour résoudre le système linéaire on résout d'abord le système triangulaire L y = b.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5" y="2347140"/>
            <a:ext cx="25622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47528" y="3645024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En utilisant la substitution pour trouver successivement y</a:t>
            </a:r>
            <a:r>
              <a:rPr lang="fr-FR" baseline="-25000" dirty="0"/>
              <a:t>1</a:t>
            </a:r>
            <a:r>
              <a:rPr lang="fr-FR" dirty="0"/>
              <a:t>, y</a:t>
            </a:r>
            <a:r>
              <a:rPr lang="fr-FR" baseline="-25000" dirty="0"/>
              <a:t>2</a:t>
            </a:r>
            <a:r>
              <a:rPr lang="fr-FR" dirty="0"/>
              <a:t> et y</a:t>
            </a:r>
            <a:r>
              <a:rPr lang="fr-FR" baseline="-25000" dirty="0"/>
              <a:t>3</a:t>
            </a:r>
            <a:r>
              <a:rPr lang="fr-FR" dirty="0"/>
              <a:t>, on obtient :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4291355"/>
            <a:ext cx="46577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75520" y="5491505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On résout maintenant le système triangulaire U x = y , c'est-à-dire :</a:t>
            </a:r>
          </a:p>
        </p:txBody>
      </p:sp>
    </p:spTree>
    <p:extLst>
      <p:ext uri="{BB962C8B-B14F-4D97-AF65-F5344CB8AC3E}">
        <p14:creationId xmlns:p14="http://schemas.microsoft.com/office/powerpoint/2010/main" val="221237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>
            <a:normAutofit/>
          </a:bodyPr>
          <a:lstStyle/>
          <a:p>
            <a:r>
              <a:rPr lang="fr-FR" sz="2800" b="1" dirty="0"/>
              <a:t>Méthode de résolution directe des systèmes d’équations linéaires</a:t>
            </a:r>
            <a:r>
              <a:rPr lang="fr-FR" sz="2800" dirty="0"/>
              <a:t>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3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847528" y="1844824"/>
          <a:ext cx="8496944" cy="12961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3986">
                <a:tc>
                  <a:txBody>
                    <a:bodyPr/>
                    <a:lstStyle/>
                    <a:p>
                      <a:r>
                        <a:rPr lang="fr-FR" dirty="0"/>
                        <a:t>Définition (Système</a:t>
                      </a:r>
                      <a:r>
                        <a:rPr lang="fr-FR" baseline="0" dirty="0"/>
                        <a:t> d’équations)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158">
                <a:tc>
                  <a:txBody>
                    <a:bodyPr/>
                    <a:lstStyle/>
                    <a:p>
                      <a:r>
                        <a:rPr lang="fr-FR" dirty="0"/>
                        <a:t>Lorsque plusieurs</a:t>
                      </a:r>
                      <a:r>
                        <a:rPr lang="fr-FR" baseline="0" dirty="0"/>
                        <a:t> inconnues doivent satisfaire à la fois plusieurs équations, l’ensemble de ces équations forme ce qu’on appelle : </a:t>
                      </a:r>
                      <a:r>
                        <a:rPr lang="fr-FR" u="sng" baseline="0" dirty="0"/>
                        <a:t>un système d’équations </a:t>
                      </a:r>
                      <a:endParaRPr lang="fr-FR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847528" y="3284985"/>
          <a:ext cx="8424936" cy="17634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48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Définition (Système</a:t>
                      </a:r>
                      <a:r>
                        <a:rPr lang="fr-FR" baseline="0" dirty="0"/>
                        <a:t> d’équations linéaires)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325">
                <a:tc>
                  <a:txBody>
                    <a:bodyPr/>
                    <a:lstStyle/>
                    <a:p>
                      <a:r>
                        <a:rPr lang="fr-FR" dirty="0"/>
                        <a:t>Lorsque plusieurs inconnues doivent</a:t>
                      </a:r>
                      <a:r>
                        <a:rPr lang="fr-FR" baseline="0" dirty="0"/>
                        <a:t> satisfaire à la fois plusieurs équations linéaires, l’ensemble de ces équations forme ce que l’on appelle : un système d’équations linéaires.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5013177"/>
            <a:ext cx="8424936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37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30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dirty="0"/>
              <a:t>Méthode de factorisation LU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556793"/>
            <a:ext cx="3024336" cy="130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842568"/>
            <a:ext cx="5416812" cy="145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11942" y="4509120"/>
            <a:ext cx="3144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Donc la solution du système est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4077073"/>
            <a:ext cx="1296144" cy="1370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5823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fr-FR" dirty="0"/>
              <a:t>Méthode de factorisation de </a:t>
            </a:r>
            <a:r>
              <a:rPr lang="fr-FR" dirty="0" err="1"/>
              <a:t>Choleski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31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847670" y="1772816"/>
            <a:ext cx="2786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Principe de la méthode</a:t>
            </a:r>
          </a:p>
        </p:txBody>
      </p:sp>
      <p:sp>
        <p:nvSpPr>
          <p:cNvPr id="7" name="Rectangle 6"/>
          <p:cNvSpPr/>
          <p:nvPr/>
        </p:nvSpPr>
        <p:spPr>
          <a:xfrm>
            <a:off x="1854173" y="2228672"/>
            <a:ext cx="82022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- Cette méthode est applicable aux systèmes à matrices symétriques définies positives. </a:t>
            </a:r>
          </a:p>
          <a:p>
            <a:r>
              <a:rPr lang="fr-FR" dirty="0"/>
              <a:t>- Cherchons une matrice </a:t>
            </a:r>
            <a:r>
              <a:rPr lang="fr-FR" b="1" i="1" dirty="0"/>
              <a:t>L </a:t>
            </a:r>
            <a:r>
              <a:rPr lang="fr-FR" dirty="0"/>
              <a:t>telle que 𝑨 = </a:t>
            </a:r>
            <a:r>
              <a:rPr lang="fr-FR" b="1" dirty="0"/>
              <a:t>LL</a:t>
            </a:r>
            <a:r>
              <a:rPr lang="fr-FR" baseline="30000" dirty="0"/>
              <a:t>𝒕</a:t>
            </a:r>
            <a:r>
              <a:rPr lang="fr-FR" dirty="0"/>
              <a:t> ou </a:t>
            </a:r>
            <a:r>
              <a:rPr lang="fr-FR" b="1" i="1" dirty="0"/>
              <a:t>L </a:t>
            </a:r>
            <a:r>
              <a:rPr lang="fr-FR" dirty="0"/>
              <a:t>est triangulaire inférieure et </a:t>
            </a:r>
            <a:r>
              <a:rPr lang="fr-FR" b="1" dirty="0"/>
              <a:t>L</a:t>
            </a:r>
            <a:r>
              <a:rPr lang="fr-FR" baseline="30000" dirty="0"/>
              <a:t>𝒕</a:t>
            </a:r>
            <a:r>
              <a:rPr lang="fr-FR" dirty="0"/>
              <a:t> la matrice transposée de </a:t>
            </a:r>
            <a:r>
              <a:rPr lang="fr-FR" b="1" i="1" dirty="0"/>
              <a:t>L</a:t>
            </a:r>
            <a:r>
              <a:rPr lang="fr-FR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116589" y="3579873"/>
            <a:ext cx="3070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Le système </a:t>
            </a:r>
            <a:r>
              <a:rPr lang="fr-FR" dirty="0" err="1"/>
              <a:t>Ax</a:t>
            </a:r>
            <a:r>
              <a:rPr lang="fr-FR" dirty="0"/>
              <a:t> = b s’écrit alors 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4077072"/>
            <a:ext cx="3651498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94492" y="4941168"/>
            <a:ext cx="7817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 système à résoudre </a:t>
            </a:r>
            <a:r>
              <a:rPr lang="fr-FR" b="1" dirty="0" err="1"/>
              <a:t>Ax</a:t>
            </a:r>
            <a:r>
              <a:rPr lang="fr-FR" b="1" dirty="0"/>
              <a:t> = b </a:t>
            </a:r>
            <a:r>
              <a:rPr lang="fr-FR" dirty="0"/>
              <a:t>se ramène alors à la résolution de deux systèmes triangulaires :</a:t>
            </a:r>
          </a:p>
          <a:p>
            <a:r>
              <a:rPr lang="es-ES" dirty="0"/>
              <a:t>			</a:t>
            </a:r>
            <a:r>
              <a:rPr lang="es-ES" b="1" dirty="0"/>
              <a:t>L y = b et </a:t>
            </a:r>
            <a:r>
              <a:rPr lang="es-ES" b="1" dirty="0" err="1"/>
              <a:t>L</a:t>
            </a:r>
            <a:r>
              <a:rPr lang="es-ES" b="1" baseline="30000" dirty="0" err="1"/>
              <a:t>t</a:t>
            </a:r>
            <a:r>
              <a:rPr lang="es-ES" b="1" dirty="0"/>
              <a:t> x = y.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61262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32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fr-FR" dirty="0"/>
              <a:t>Méthode de factorisation de </a:t>
            </a:r>
            <a:r>
              <a:rPr lang="fr-FR" dirty="0" err="1"/>
              <a:t>Choleski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919537" y="1844824"/>
            <a:ext cx="1135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Rappel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351585" y="2343343"/>
            <a:ext cx="7777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A est symétrique si A= </a:t>
            </a:r>
            <a:r>
              <a:rPr lang="fr-FR" dirty="0" err="1"/>
              <a:t>A</a:t>
            </a:r>
            <a:r>
              <a:rPr lang="fr-FR" baseline="30000" dirty="0" err="1"/>
              <a:t>t</a:t>
            </a:r>
            <a:endParaRPr lang="fr-FR" baseline="30000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A est définie positive si les n déterminants des sous matrices principales sont strictement positifs.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1505" y="3272943"/>
            <a:ext cx="3899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Détermination des matrices L et </a:t>
            </a:r>
            <a:r>
              <a:rPr lang="fr-FR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fr-FR" b="1" spc="50" baseline="3000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endParaRPr lang="fr-FR" b="1" spc="50" baseline="30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7568" y="3933056"/>
            <a:ext cx="2720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La matrice A s’écrit : A= L </a:t>
            </a:r>
            <a:r>
              <a:rPr lang="fr-FR" dirty="0" err="1"/>
              <a:t>L</a:t>
            </a:r>
            <a:r>
              <a:rPr lang="fr-FR" baseline="30000" dirty="0" err="1"/>
              <a:t>t</a:t>
            </a:r>
            <a:endParaRPr lang="fr-FR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2201608" y="4437113"/>
            <a:ext cx="756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L</a:t>
            </a:r>
            <a:r>
              <a:rPr lang="fr-FR" baseline="-25000" dirty="0" err="1"/>
              <a:t>ij</a:t>
            </a:r>
            <a:r>
              <a:rPr lang="fr-FR" dirty="0"/>
              <a:t>=0 si j &gt; i et L est une matrice triangulaire inférieure et </a:t>
            </a:r>
            <a:r>
              <a:rPr lang="fr-FR" dirty="0" err="1"/>
              <a:t>L</a:t>
            </a:r>
            <a:r>
              <a:rPr lang="fr-FR" baseline="30000" dirty="0" err="1"/>
              <a:t>t</a:t>
            </a:r>
            <a:r>
              <a:rPr lang="fr-FR" dirty="0"/>
              <a:t> une matrice triangulaire transposée de L.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01504" y="5301209"/>
            <a:ext cx="726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Les éléments de matrice sont déterminés par les relations suivantes :</a:t>
            </a:r>
          </a:p>
        </p:txBody>
      </p:sp>
    </p:spTree>
    <p:extLst>
      <p:ext uri="{BB962C8B-B14F-4D97-AF65-F5344CB8AC3E}">
        <p14:creationId xmlns:p14="http://schemas.microsoft.com/office/powerpoint/2010/main" val="1679573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33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fr-FR" dirty="0"/>
              <a:t>Méthode de factorisation de </a:t>
            </a:r>
            <a:r>
              <a:rPr lang="fr-FR" dirty="0" err="1"/>
              <a:t>Choleski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772815"/>
            <a:ext cx="5400600" cy="220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35560" y="4167664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Une fois les composantes </a:t>
            </a:r>
            <a:r>
              <a:rPr lang="fr-FR" b="1" dirty="0"/>
              <a:t>l</a:t>
            </a:r>
            <a:r>
              <a:rPr lang="fr-FR" b="1" baseline="-25000" dirty="0"/>
              <a:t>ii</a:t>
            </a:r>
            <a:r>
              <a:rPr lang="fr-FR" dirty="0"/>
              <a:t> et </a:t>
            </a:r>
            <a:r>
              <a:rPr lang="fr-FR" b="1" dirty="0" err="1"/>
              <a:t>l</a:t>
            </a:r>
            <a:r>
              <a:rPr lang="fr-FR" b="1" baseline="-25000" dirty="0" err="1"/>
              <a:t>ij</a:t>
            </a:r>
            <a:r>
              <a:rPr lang="fr-FR" b="1" dirty="0"/>
              <a:t> </a:t>
            </a:r>
            <a:r>
              <a:rPr lang="fr-FR" dirty="0"/>
              <a:t>sont déterminées, on résout donc d’abord le système</a:t>
            </a:r>
          </a:p>
          <a:p>
            <a:r>
              <a:rPr lang="fr-FR" dirty="0"/>
              <a:t>L y = b après on résout le système </a:t>
            </a:r>
            <a:r>
              <a:rPr lang="fr-FR" dirty="0" err="1"/>
              <a:t>L</a:t>
            </a:r>
            <a:r>
              <a:rPr lang="fr-FR" baseline="30000" dirty="0" err="1"/>
              <a:t>t</a:t>
            </a:r>
            <a:r>
              <a:rPr lang="fr-FR" dirty="0"/>
              <a:t> x = y .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5561" y="5301208"/>
            <a:ext cx="1350241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Remarque :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5375265"/>
            <a:ext cx="4887243" cy="71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05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 dirty="0" err="1"/>
              <a:t>I.laribi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34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fr-FR" dirty="0"/>
              <a:t>Méthode de factorisation de </a:t>
            </a:r>
            <a:r>
              <a:rPr lang="fr-FR" dirty="0" err="1"/>
              <a:t>Choleski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063553" y="1700808"/>
            <a:ext cx="1405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Exemple</a:t>
            </a:r>
            <a:r>
              <a:rPr lang="fr-FR" dirty="0"/>
              <a:t> :</a:t>
            </a:r>
          </a:p>
        </p:txBody>
      </p:sp>
      <p:sp>
        <p:nvSpPr>
          <p:cNvPr id="7" name="Rectangle 6"/>
          <p:cNvSpPr/>
          <p:nvPr/>
        </p:nvSpPr>
        <p:spPr>
          <a:xfrm>
            <a:off x="2063552" y="227687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Utiliser la méthode de factorisation de </a:t>
            </a:r>
            <a:r>
              <a:rPr lang="fr-FR" dirty="0" err="1"/>
              <a:t>Choleski</a:t>
            </a:r>
            <a:r>
              <a:rPr lang="fr-FR" dirty="0"/>
              <a:t> pour résoudre le système suivant 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931" y="2607485"/>
            <a:ext cx="2160240" cy="117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63553" y="3704131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Solution :</a:t>
            </a:r>
          </a:p>
        </p:txBody>
      </p:sp>
      <p:sp>
        <p:nvSpPr>
          <p:cNvPr id="9" name="Rectangle 8"/>
          <p:cNvSpPr/>
          <p:nvPr/>
        </p:nvSpPr>
        <p:spPr>
          <a:xfrm>
            <a:off x="2685377" y="4073463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On a </a:t>
            </a:r>
            <a:r>
              <a:rPr lang="fr-FR" dirty="0" err="1"/>
              <a:t>A</a:t>
            </a:r>
            <a:r>
              <a:rPr lang="fr-FR" dirty="0"/>
              <a:t>=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95" y="3888798"/>
            <a:ext cx="14192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/>
              <p:cNvSpPr txBox="1"/>
              <p:nvPr/>
            </p:nvSpPr>
            <p:spPr>
              <a:xfrm>
                <a:off x="2308030" y="4900390"/>
                <a:ext cx="4420697" cy="1378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fr-FR" dirty="0"/>
                  <a:t>A est symétrique (</a:t>
                </a:r>
                <a:r>
                  <a:rPr lang="fr-FR" dirty="0" err="1"/>
                  <a:t>a</a:t>
                </a:r>
                <a:r>
                  <a:rPr lang="fr-FR" baseline="-25000" dirty="0" err="1"/>
                  <a:t>ij</a:t>
                </a:r>
                <a:r>
                  <a:rPr lang="fr-FR" dirty="0"/>
                  <a:t>=</a:t>
                </a:r>
                <a:r>
                  <a:rPr lang="fr-FR" dirty="0" err="1"/>
                  <a:t>a</a:t>
                </a:r>
                <a:r>
                  <a:rPr lang="fr-FR" baseline="-25000" dirty="0" err="1"/>
                  <a:t>ji</a:t>
                </a:r>
                <a:r>
                  <a:rPr lang="fr-FR" dirty="0"/>
                  <a:t>)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fr-FR" dirty="0"/>
                  <a:t>A est définie positive </a:t>
                </a:r>
              </a:p>
              <a:p>
                <a:r>
                  <a:rPr lang="fr-FR" dirty="0"/>
                  <a:t> a</a:t>
                </a:r>
                <a:r>
                  <a:rPr lang="fr-FR" baseline="-25000" dirty="0"/>
                  <a:t>11</a:t>
                </a:r>
                <a:r>
                  <a:rPr lang="fr-FR" dirty="0"/>
                  <a:t> =3&gt;0, </a:t>
                </a:r>
                <a:r>
                  <a:rPr lang="fr-FR" dirty="0" err="1"/>
                  <a:t>det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fr-FR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/>
                  <a:t>=2&gt;0, </a:t>
                </a:r>
                <a:r>
                  <a:rPr lang="fr-FR" dirty="0" err="1"/>
                  <a:t>det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fr-F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fr-FR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030" y="4900390"/>
                <a:ext cx="4420697" cy="1378904"/>
              </a:xfrm>
              <a:prstGeom prst="rect">
                <a:avLst/>
              </a:prstGeom>
              <a:blipFill>
                <a:blip r:embed="rId4"/>
                <a:stretch>
                  <a:fillRect l="-860" t="-1818" r="-2865" b="-909"/>
                </a:stretch>
              </a:blipFill>
            </p:spPr>
            <p:txBody>
              <a:bodyPr/>
              <a:lstStyle/>
              <a:p>
                <a:r>
                  <a:rPr lang="fr-D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/>
          <p:cNvSpPr txBox="1"/>
          <p:nvPr/>
        </p:nvSpPr>
        <p:spPr>
          <a:xfrm>
            <a:off x="7032104" y="5733256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= 1&gt;0</a:t>
            </a:r>
          </a:p>
        </p:txBody>
      </p:sp>
    </p:spTree>
    <p:extLst>
      <p:ext uri="{BB962C8B-B14F-4D97-AF65-F5344CB8AC3E}">
        <p14:creationId xmlns:p14="http://schemas.microsoft.com/office/powerpoint/2010/main" val="1805854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35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fr-FR" dirty="0"/>
              <a:t>Méthode de factorisation de </a:t>
            </a:r>
            <a:r>
              <a:rPr lang="fr-FR" dirty="0" err="1"/>
              <a:t>Choleski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631504" y="1700808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Alors il existe une unique matrice triangulaire inférieure L telle que : A= L </a:t>
            </a:r>
            <a:r>
              <a:rPr lang="fr-FR" dirty="0" err="1"/>
              <a:t>L</a:t>
            </a:r>
            <a:r>
              <a:rPr lang="fr-FR" baseline="30000" dirty="0" err="1"/>
              <a:t>t</a:t>
            </a:r>
            <a:endParaRPr lang="fr-FR" baseline="30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9" y="2238376"/>
            <a:ext cx="56102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3429001"/>
            <a:ext cx="41529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370" y="4797153"/>
            <a:ext cx="71247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276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36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fr-FR" dirty="0"/>
              <a:t>Méthode de factorisation de </a:t>
            </a:r>
            <a:r>
              <a:rPr lang="fr-FR" dirty="0" err="1"/>
              <a:t>Choleski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412776"/>
            <a:ext cx="71628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81664" y="4441726"/>
            <a:ext cx="773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Alors 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960" y="4387755"/>
            <a:ext cx="58197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925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37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fr-FR" dirty="0"/>
              <a:t>Méthode de factorisation de </a:t>
            </a:r>
            <a:r>
              <a:rPr lang="fr-FR" dirty="0" err="1"/>
              <a:t>Choleski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703512" y="1916833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On résout d’abord le système L y = b, c'est-à-dire 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887" y="2416672"/>
            <a:ext cx="32575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4293097"/>
            <a:ext cx="59340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6289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38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fr-FR" dirty="0"/>
              <a:t>Méthode de factorisation de </a:t>
            </a:r>
            <a:r>
              <a:rPr lang="fr-FR" dirty="0" err="1"/>
              <a:t>Choleski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847528" y="1662534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On résout maintenant </a:t>
            </a:r>
            <a:r>
              <a:rPr lang="fr-FR" dirty="0" err="1"/>
              <a:t>L</a:t>
            </a:r>
            <a:r>
              <a:rPr lang="fr-FR" baseline="30000" dirty="0" err="1"/>
              <a:t>t</a:t>
            </a:r>
            <a:r>
              <a:rPr lang="fr-FR" dirty="0"/>
              <a:t> x = y , c'est-à-dire 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193" y="2031867"/>
            <a:ext cx="34671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772" y="4005065"/>
            <a:ext cx="64198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08168" y="3141529"/>
            <a:ext cx="302408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/>
              <a:t>Donc la solution du système est: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283" y="3962400"/>
            <a:ext cx="1304925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4874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39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919536" y="1772817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Soit le système d’équations linéaires suivant 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5" y="2348880"/>
            <a:ext cx="24669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63552" y="355682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1- Factoriser la matrice A du système en produit LU, puis résoudre ce système.</a:t>
            </a:r>
          </a:p>
          <a:p>
            <a:r>
              <a:rPr lang="fr-FR" dirty="0"/>
              <a:t>La solution est (2 -1 1).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919536" y="1412776"/>
            <a:ext cx="124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Exercice 2: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973281" y="4365104"/>
            <a:ext cx="124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Exercice 3: </a:t>
            </a:r>
          </a:p>
        </p:txBody>
      </p:sp>
      <p:sp>
        <p:nvSpPr>
          <p:cNvPr id="9" name="Rectangle 8"/>
          <p:cNvSpPr/>
          <p:nvPr/>
        </p:nvSpPr>
        <p:spPr>
          <a:xfrm>
            <a:off x="2063552" y="4769525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Soit le système d’équations linéaires suivant :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1" y="5301209"/>
            <a:ext cx="21621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042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>
            <a:normAutofit/>
          </a:bodyPr>
          <a:lstStyle/>
          <a:p>
            <a:r>
              <a:rPr lang="fr-FR" sz="2800" b="1" dirty="0"/>
              <a:t>Méthode de résolution directe des systèmes d’équations linéaires</a:t>
            </a:r>
            <a:r>
              <a:rPr lang="fr-FR" sz="2800" dirty="0"/>
              <a:t>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279576" y="1700808"/>
            <a:ext cx="328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Les types des systèmes linéaires 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847528" y="3284984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Système linéaire de m équations et n inconnues</a:t>
            </a:r>
          </a:p>
        </p:txBody>
      </p:sp>
      <p:cxnSp>
        <p:nvCxnSpPr>
          <p:cNvPr id="8" name="Connecteur droit avec flèche 7"/>
          <p:cNvCxnSpPr>
            <a:stCxn id="6" idx="3"/>
          </p:cNvCxnSpPr>
          <p:nvPr/>
        </p:nvCxnSpPr>
        <p:spPr>
          <a:xfrm flipV="1">
            <a:off x="4583832" y="2276872"/>
            <a:ext cx="3096344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702872" y="1700808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Système admet une solution unique avec condition |A|≠ 0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20167233">
            <a:off x="5459052" y="259427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m=n</a:t>
            </a:r>
          </a:p>
        </p:txBody>
      </p:sp>
      <p:cxnSp>
        <p:nvCxnSpPr>
          <p:cNvPr id="12" name="Connecteur droit avec flèche 11"/>
          <p:cNvCxnSpPr>
            <a:stCxn id="6" idx="3"/>
          </p:cNvCxnSpPr>
          <p:nvPr/>
        </p:nvCxnSpPr>
        <p:spPr>
          <a:xfrm>
            <a:off x="4583832" y="3717032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536160" y="3532366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système est dit </a:t>
            </a:r>
            <a:r>
              <a:rPr lang="fr-FR" dirty="0" err="1">
                <a:solidFill>
                  <a:srgbClr val="00B0F0"/>
                </a:solidFill>
              </a:rPr>
              <a:t>sur</a:t>
            </a:r>
            <a:r>
              <a:rPr lang="fr-FR" dirty="0" err="1"/>
              <a:t>-déterminé</a:t>
            </a:r>
            <a:r>
              <a:rPr lang="fr-FR" dirty="0"/>
              <a:t>, système n’admet pas de solution </a:t>
            </a:r>
          </a:p>
        </p:txBody>
      </p:sp>
      <p:cxnSp>
        <p:nvCxnSpPr>
          <p:cNvPr id="15" name="Connecteur droit avec flèche 14"/>
          <p:cNvCxnSpPr>
            <a:stCxn id="6" idx="3"/>
          </p:cNvCxnSpPr>
          <p:nvPr/>
        </p:nvCxnSpPr>
        <p:spPr>
          <a:xfrm>
            <a:off x="4583833" y="3717032"/>
            <a:ext cx="2991131" cy="161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7680176" y="490603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système est dit </a:t>
            </a:r>
            <a:r>
              <a:rPr lang="fr-FR" dirty="0">
                <a:solidFill>
                  <a:srgbClr val="00B0F0"/>
                </a:solidFill>
              </a:rPr>
              <a:t>sous</a:t>
            </a:r>
            <a:r>
              <a:rPr lang="fr-FR" dirty="0"/>
              <a:t>-déterminé, système admet une infinité de solutions </a:t>
            </a:r>
          </a:p>
        </p:txBody>
      </p:sp>
      <p:sp>
        <p:nvSpPr>
          <p:cNvPr id="18" name="ZoneTexte 17"/>
          <p:cNvSpPr txBox="1"/>
          <p:nvPr/>
        </p:nvSpPr>
        <p:spPr>
          <a:xfrm rot="1843839">
            <a:off x="5756868" y="464501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m&lt;n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858331" y="324934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m&gt;n</a:t>
            </a:r>
          </a:p>
        </p:txBody>
      </p:sp>
    </p:spTree>
    <p:extLst>
      <p:ext uri="{BB962C8B-B14F-4D97-AF65-F5344CB8AC3E}">
        <p14:creationId xmlns:p14="http://schemas.microsoft.com/office/powerpoint/2010/main" val="241062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3" grpId="0"/>
      <p:bldP spid="16" grpId="0"/>
      <p:bldP spid="18" grpId="0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40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919536" y="2996952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1- Ecrire ce système sous la forme matricielle </a:t>
            </a:r>
            <a:r>
              <a:rPr lang="fr-FR" dirty="0" err="1"/>
              <a:t>Ax</a:t>
            </a:r>
            <a:r>
              <a:rPr lang="fr-FR" dirty="0"/>
              <a:t> = b et montrer que ce système admet une solution unique.</a:t>
            </a:r>
          </a:p>
          <a:p>
            <a:r>
              <a:rPr lang="fr-FR" dirty="0"/>
              <a:t>2- Peut-on décomposer la matrice A sous la forme A= L </a:t>
            </a:r>
            <a:r>
              <a:rPr lang="fr-FR" dirty="0" err="1"/>
              <a:t>L</a:t>
            </a:r>
            <a:r>
              <a:rPr lang="fr-FR" baseline="30000" dirty="0" err="1"/>
              <a:t>t</a:t>
            </a:r>
            <a:r>
              <a:rPr lang="fr-FR" dirty="0"/>
              <a:t> ; où L est une matrice triangulaire inférieure ?</a:t>
            </a:r>
          </a:p>
          <a:p>
            <a:r>
              <a:rPr lang="fr-FR" dirty="0"/>
              <a:t>3- Si la réponse est oui, résoudre ce système par la méthode de </a:t>
            </a:r>
            <a:r>
              <a:rPr lang="fr-FR" dirty="0" err="1"/>
              <a:t>Cholesky</a:t>
            </a:r>
            <a:r>
              <a:rPr lang="fr-FR" dirty="0"/>
              <a:t>, en déduire la valeur du déterminant de A.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7" y="1700809"/>
            <a:ext cx="21621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549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41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9" y="2019300"/>
            <a:ext cx="55721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0039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42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6672"/>
            <a:ext cx="6705600" cy="558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446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sz="2800" b="1" dirty="0">
                <a:solidFill>
                  <a:srgbClr val="93A299">
                    <a:lumMod val="75000"/>
                  </a:srgbClr>
                </a:solidFill>
              </a:rPr>
              <a:t>Comment résoudre un système linéaire à plusieurs inconnues ? </a:t>
            </a:r>
            <a:r>
              <a:rPr lang="fr-FR" sz="2800" dirty="0">
                <a:solidFill>
                  <a:srgbClr val="93A299">
                    <a:lumMod val="75000"/>
                  </a:srgbClr>
                </a:solidFill>
              </a:rPr>
              <a:t> 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17553" y="1833585"/>
            <a:ext cx="693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dirty="0"/>
              <a:t>Système linéaire avec 2 inconnues et 2 équations (simple à résoudre)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552" y="2204865"/>
            <a:ext cx="784887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890553" y="3284984"/>
            <a:ext cx="5065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dirty="0"/>
              <a:t>Système linéaire avec 7 équations et 7 inconnues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3861049"/>
            <a:ext cx="41719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351585" y="6052646"/>
            <a:ext cx="5684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rgbClr val="92D050"/>
                </a:solidFill>
              </a:rPr>
              <a:t>On va  écrire ce système linéaire sous forme matricielle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643080" y="4045923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!!!</a:t>
            </a:r>
            <a:r>
              <a:rPr lang="fr-FR" dirty="0"/>
              <a:t> C’est un peu délicat de résoudre ce système linéaire car on va manipuler plusieurs inconnues sur plusieurs lignes</a:t>
            </a:r>
          </a:p>
        </p:txBody>
      </p:sp>
    </p:spTree>
    <p:extLst>
      <p:ext uri="{BB962C8B-B14F-4D97-AF65-F5344CB8AC3E}">
        <p14:creationId xmlns:p14="http://schemas.microsoft.com/office/powerpoint/2010/main" val="187326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fr-FR" dirty="0"/>
              <a:t>Ecriture du système linéaire sous forme matricielle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 dirty="0" err="1"/>
              <a:t>I.laribi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6</a:t>
            </a:fld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772816"/>
            <a:ext cx="31051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772817"/>
            <a:ext cx="28003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3" y="2075053"/>
            <a:ext cx="5810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847529" y="2780928"/>
            <a:ext cx="48964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fr-FR" dirty="0"/>
              <a:t>A est la matrice du système linéaire (1)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fr-FR" dirty="0"/>
              <a:t>X est le vecteur inconnu du système linéaire (1)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fr-FR" dirty="0"/>
              <a:t>b est le second membre du système linéaire (1)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26388" y="3820398"/>
            <a:ext cx="635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Résoudre le système (1) linéaire est équivalent à résoudre AX =b 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897269" y="4228374"/>
          <a:ext cx="8208912" cy="12852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Définition (matrice augmentée)</a:t>
                      </a:r>
                      <a:r>
                        <a:rPr lang="fr-FR" baseline="0" dirty="0"/>
                        <a:t>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Quand on ajoute la colonne de b à</a:t>
                      </a:r>
                      <a:r>
                        <a:rPr lang="fr-FR" baseline="0" dirty="0"/>
                        <a:t> coté de la matrice A on obtient une nouvelle matrice notée </a:t>
                      </a:r>
                      <a:r>
                        <a:rPr lang="fr-FR" b="1" baseline="0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fr-FR" b="1" baseline="0" dirty="0" err="1">
                          <a:solidFill>
                            <a:srgbClr val="0070C0"/>
                          </a:solidFill>
                        </a:rPr>
                        <a:t>A|b</a:t>
                      </a:r>
                      <a:r>
                        <a:rPr lang="fr-FR" b="1" baseline="0" dirty="0">
                          <a:solidFill>
                            <a:srgbClr val="0070C0"/>
                          </a:solidFill>
                        </a:rPr>
                        <a:t>) </a:t>
                      </a:r>
                      <a:r>
                        <a:rPr lang="fr-FR" baseline="0" dirty="0"/>
                        <a:t>qui sera appelée </a:t>
                      </a:r>
                      <a:r>
                        <a:rPr lang="fr-FR" b="1" baseline="0" dirty="0">
                          <a:solidFill>
                            <a:srgbClr val="0070C0"/>
                          </a:solidFill>
                        </a:rPr>
                        <a:t>la matrice augmenté </a:t>
                      </a:r>
                      <a:r>
                        <a:rPr lang="fr-FR" baseline="0" dirty="0"/>
                        <a:t>du système linéaire.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847529" y="5733256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(</a:t>
            </a:r>
            <a:r>
              <a:rPr lang="fr-FR" b="1" dirty="0" err="1">
                <a:solidFill>
                  <a:srgbClr val="0070C0"/>
                </a:solidFill>
              </a:rPr>
              <a:t>A|b</a:t>
            </a:r>
            <a:r>
              <a:rPr lang="fr-FR" b="1" dirty="0">
                <a:solidFill>
                  <a:srgbClr val="0070C0"/>
                </a:solidFill>
              </a:rPr>
              <a:t>) =</a:t>
            </a:r>
            <a:endParaRPr lang="fr-FR" dirty="0"/>
          </a:p>
        </p:txBody>
      </p:sp>
      <p:sp>
        <p:nvSpPr>
          <p:cNvPr id="11" name="Parenthèses 10"/>
          <p:cNvSpPr/>
          <p:nvPr/>
        </p:nvSpPr>
        <p:spPr>
          <a:xfrm>
            <a:off x="2999656" y="5667273"/>
            <a:ext cx="2304256" cy="55425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233482" y="5667273"/>
                <a:ext cx="1348446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fr-FR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fr-FR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r>
                              <a:rPr lang="fr-FR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fr-FR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fr-FR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r>
                              <a:rPr lang="fr-FR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</m:e>
                          <m:e>
                            <m:r>
                              <a:rPr lang="fr-FR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fr-FR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𝟕</m:t>
                            </m:r>
                          </m:e>
                        </m:mr>
                      </m:m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482" y="5667273"/>
                <a:ext cx="1348446" cy="554254"/>
              </a:xfrm>
              <a:prstGeom prst="rect">
                <a:avLst/>
              </a:prstGeom>
              <a:blipFill>
                <a:blip r:embed="rId5"/>
                <a:stretch>
                  <a:fillRect t="-2222" b="-4444"/>
                </a:stretch>
              </a:blipFill>
            </p:spPr>
            <p:txBody>
              <a:bodyPr/>
              <a:lstStyle/>
              <a:p>
                <a:r>
                  <a:rPr lang="fr-D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13"/>
          <p:cNvCxnSpPr/>
          <p:nvPr/>
        </p:nvCxnSpPr>
        <p:spPr>
          <a:xfrm>
            <a:off x="4581928" y="5667273"/>
            <a:ext cx="0" cy="554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/>
              <p:cNvSpPr txBox="1"/>
              <p:nvPr/>
            </p:nvSpPr>
            <p:spPr>
              <a:xfrm>
                <a:off x="4710652" y="5636856"/>
                <a:ext cx="377026" cy="554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fr-FR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fr-FR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5</m:t>
                            </m:r>
                          </m:e>
                        </m:mr>
                      </m:m>
                    </m:oMath>
                  </m:oMathPara>
                </a14:m>
                <a:endParaRPr lang="fr-FR" b="1" i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652" y="5636856"/>
                <a:ext cx="377026" cy="554319"/>
              </a:xfrm>
              <a:prstGeom prst="rect">
                <a:avLst/>
              </a:prstGeom>
              <a:blipFill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fr-D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5329371" y="5759734"/>
            <a:ext cx="445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matrice augmentée du système linéaire (1)</a:t>
            </a:r>
          </a:p>
        </p:txBody>
      </p:sp>
    </p:spTree>
    <p:extLst>
      <p:ext uri="{BB962C8B-B14F-4D97-AF65-F5344CB8AC3E}">
        <p14:creationId xmlns:p14="http://schemas.microsoft.com/office/powerpoint/2010/main" val="268081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 animBg="1"/>
      <p:bldP spid="16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847529" y="2420888"/>
            <a:ext cx="693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résolution du système </a:t>
            </a:r>
            <a:r>
              <a:rPr lang="fr-FR" dirty="0" err="1"/>
              <a:t>Ax</a:t>
            </a:r>
            <a:r>
              <a:rPr lang="fr-FR" dirty="0"/>
              <a:t>=b peut s’effectuer par plusieurs méthodes 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341270" y="3645024"/>
            <a:ext cx="5833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Les méthodes classiques (cramer, l’inverse de la matrice).</a:t>
            </a:r>
          </a:p>
          <a:p>
            <a:pPr marL="285750" indent="-285750">
              <a:buFontTx/>
              <a:buChar char="-"/>
            </a:pPr>
            <a:r>
              <a:rPr lang="fr-FR" dirty="0"/>
              <a:t>Les méthodes directes (Gauss , factorisation).</a:t>
            </a:r>
          </a:p>
          <a:p>
            <a:pPr marL="285750" indent="-285750">
              <a:buFontTx/>
              <a:buChar char="-"/>
            </a:pPr>
            <a:r>
              <a:rPr lang="fr-FR" dirty="0"/>
              <a:t>Les méthodes itératives. </a:t>
            </a:r>
          </a:p>
        </p:txBody>
      </p:sp>
    </p:spTree>
    <p:extLst>
      <p:ext uri="{BB962C8B-B14F-4D97-AF65-F5344CB8AC3E}">
        <p14:creationId xmlns:p14="http://schemas.microsoft.com/office/powerpoint/2010/main" val="117868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dirty="0"/>
              <a:t>Rappels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8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24" y="2348880"/>
            <a:ext cx="8676456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279577" y="1556792"/>
            <a:ext cx="2330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</a:rPr>
              <a:t>Méthode de Cramer</a:t>
            </a:r>
          </a:p>
        </p:txBody>
      </p:sp>
    </p:spTree>
    <p:extLst>
      <p:ext uri="{BB962C8B-B14F-4D97-AF65-F5344CB8AC3E}">
        <p14:creationId xmlns:p14="http://schemas.microsoft.com/office/powerpoint/2010/main" val="3741731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dirty="0"/>
              <a:t>Rappels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279576" y="1556792"/>
            <a:ext cx="3847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</a:rPr>
              <a:t>Méthode d’inversion de la matrice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70" y="2708921"/>
            <a:ext cx="866775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87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e de bois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{42BACB29-36EB-6A43-9B8E-23C709D59906}tf10001070</Template>
  <TotalTime>1</TotalTime>
  <Words>1982</Words>
  <Application>Microsoft Macintosh PowerPoint</Application>
  <PresentationFormat>Grand écran</PresentationFormat>
  <Paragraphs>267</Paragraphs>
  <Slides>42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Cambria Math</vt:lpstr>
      <vt:lpstr>Courier New</vt:lpstr>
      <vt:lpstr>Rockwell</vt:lpstr>
      <vt:lpstr>Rockwell Condensed</vt:lpstr>
      <vt:lpstr>Rockwell Extra Bold</vt:lpstr>
      <vt:lpstr>Wingdings</vt:lpstr>
      <vt:lpstr>Type de bois</vt:lpstr>
      <vt:lpstr>Méthode de résolution directe des systèmes d’équations linéaires </vt:lpstr>
      <vt:lpstr>Méthode de résolution directe des systèmes d’équations linéaires </vt:lpstr>
      <vt:lpstr>Méthode de résolution directe des systèmes d’équations linéaires </vt:lpstr>
      <vt:lpstr>Méthode de résolution directe des systèmes d’équations linéaires </vt:lpstr>
      <vt:lpstr>Comment résoudre un système linéaire à plusieurs inconnues ?  </vt:lpstr>
      <vt:lpstr>Ecriture du système linéaire sous forme matricielle</vt:lpstr>
      <vt:lpstr>Présentation PowerPoint</vt:lpstr>
      <vt:lpstr>Rappels</vt:lpstr>
      <vt:lpstr>Rappels</vt:lpstr>
      <vt:lpstr>Opérations élémentaires sur les lignes d’une matrice</vt:lpstr>
      <vt:lpstr>Système équivalents</vt:lpstr>
      <vt:lpstr>Matrice échelonnée et pivot</vt:lpstr>
      <vt:lpstr>Méthode de gauss</vt:lpstr>
      <vt:lpstr>Résolution de 3 systèmes linéaires : 3 types de solutions </vt:lpstr>
      <vt:lpstr>Résolution du 1 er système (3): méthode de gauss</vt:lpstr>
      <vt:lpstr>Présentation PowerPoint</vt:lpstr>
      <vt:lpstr>Résolution du 1 er système (3): méthode de gauss</vt:lpstr>
      <vt:lpstr>Résolution du 2 ème système (4): méthode de gauss</vt:lpstr>
      <vt:lpstr>Résolution du 3 ème système (5): méthode de gauss</vt:lpstr>
      <vt:lpstr>Présentation PowerPoint</vt:lpstr>
      <vt:lpstr>Présentation PowerPoint</vt:lpstr>
      <vt:lpstr>Présentation PowerPoint</vt:lpstr>
      <vt:lpstr>Présentation PowerPoint</vt:lpstr>
      <vt:lpstr>Méthode de factorisation LU</vt:lpstr>
      <vt:lpstr>Méthode de factorisation LU</vt:lpstr>
      <vt:lpstr>Méthode de factorisation LU</vt:lpstr>
      <vt:lpstr>Méthode de factorisation LU</vt:lpstr>
      <vt:lpstr>Méthode de factorisation LU</vt:lpstr>
      <vt:lpstr>Méthode de factorisation LU</vt:lpstr>
      <vt:lpstr>Méthode de factorisation LU</vt:lpstr>
      <vt:lpstr>Méthode de factorisation de Choleski</vt:lpstr>
      <vt:lpstr>Méthode de factorisation de Choleski</vt:lpstr>
      <vt:lpstr>Méthode de factorisation de Choleski</vt:lpstr>
      <vt:lpstr>Méthode de factorisation de Choleski</vt:lpstr>
      <vt:lpstr>Méthode de factorisation de Choleski</vt:lpstr>
      <vt:lpstr>Méthode de factorisation de Choleski</vt:lpstr>
      <vt:lpstr>Méthode de factorisation de Choleski</vt:lpstr>
      <vt:lpstr>Méthode de factorisation de Choleski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pc</dc:creator>
  <cp:lastModifiedBy>pc</cp:lastModifiedBy>
  <cp:revision>1</cp:revision>
  <dcterms:created xsi:type="dcterms:W3CDTF">2024-08-14T17:59:26Z</dcterms:created>
  <dcterms:modified xsi:type="dcterms:W3CDTF">2024-08-14T18:01:13Z</dcterms:modified>
</cp:coreProperties>
</file>