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66" r:id="rId3"/>
    <p:sldId id="289" r:id="rId4"/>
    <p:sldId id="295" r:id="rId5"/>
    <p:sldId id="290" r:id="rId6"/>
    <p:sldId id="291" r:id="rId7"/>
    <p:sldId id="292" r:id="rId8"/>
    <p:sldId id="294" r:id="rId9"/>
    <p:sldId id="262" r:id="rId10"/>
    <p:sldId id="268" r:id="rId11"/>
    <p:sldId id="263" r:id="rId12"/>
    <p:sldId id="264" r:id="rId13"/>
    <p:sldId id="270" r:id="rId14"/>
    <p:sldId id="271" r:id="rId15"/>
    <p:sldId id="269" r:id="rId16"/>
    <p:sldId id="272" r:id="rId17"/>
    <p:sldId id="273" r:id="rId18"/>
    <p:sldId id="276" r:id="rId19"/>
    <p:sldId id="277" r:id="rId20"/>
    <p:sldId id="278" r:id="rId21"/>
    <p:sldId id="280" r:id="rId22"/>
    <p:sldId id="281" r:id="rId23"/>
    <p:sldId id="279" r:id="rId24"/>
    <p:sldId id="285" r:id="rId25"/>
    <p:sldId id="284" r:id="rId26"/>
    <p:sldId id="28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9DA76-DD13-4977-A0FE-B55D20A2FEE3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C5B82-9100-4824-979B-21B7AC23FA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B5B2-0182-4EDA-9E7D-68A3A3723A64}" type="datetimeFigureOut">
              <a:rPr lang="fr-FR" smtClean="0"/>
              <a:pPr/>
              <a:t>26/05/2019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63EC-671C-4754-B1AC-9799613846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088" y="2214563"/>
            <a:ext cx="7531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BIOCHIMIE MEDICALE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Master 1 Biochimie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4313" y="1143000"/>
          <a:ext cx="1571625" cy="1857375"/>
        </p:xfrm>
        <a:graphic>
          <a:graphicData uri="http://schemas.openxmlformats.org/presentationml/2006/ole">
            <p:oleObj spid="_x0000_s1026" name="Picture" r:id="rId3" imgW="1097280" imgH="1793160" progId="Word.Picture.8">
              <p:embed/>
            </p:oleObj>
          </a:graphicData>
        </a:graphic>
      </p:graphicFrame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500063" y="285750"/>
            <a:ext cx="8643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033588" rtl="1"/>
            <a:r>
              <a:rPr lang="fr-FR" sz="2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République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Algérienne</a:t>
            </a:r>
            <a:r>
              <a:rPr lang="fr-FR" sz="2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Démocratique et Populaire</a:t>
            </a:r>
            <a:endParaRPr lang="fr-FR" sz="2200" dirty="0">
              <a:ea typeface="Calibri" pitchFamily="34" charset="0"/>
              <a:cs typeface="Times New Roman" pitchFamily="18" charset="0"/>
            </a:endParaRPr>
          </a:p>
          <a:p>
            <a:pPr algn="ctr" defTabSz="2033588" eaLnBrk="0" hangingPunct="0"/>
            <a:r>
              <a:rPr lang="fr-FR" sz="2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Ministère de l’Enseignement Supérieur et de la Recherche Scientifique</a:t>
            </a:r>
            <a:endParaRPr lang="fr-FR" sz="2200" dirty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571625" y="1071563"/>
            <a:ext cx="7215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Times New Roman" pitchFamily="18" charset="0"/>
                <a:cs typeface="Times New Roman" pitchFamily="18" charset="0"/>
              </a:rPr>
              <a:t>Université Abou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Bekr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 Belkaïd –Tlemcen-</a:t>
            </a:r>
            <a:br>
              <a:rPr lang="fr-FR" b="1">
                <a:latin typeface="Times New Roman" pitchFamily="18" charset="0"/>
                <a:cs typeface="Times New Roman" pitchFamily="18" charset="0"/>
              </a:rPr>
            </a:br>
            <a:r>
              <a:rPr lang="fr-FR" b="1">
                <a:latin typeface="Times New Roman" pitchFamily="18" charset="0"/>
                <a:cs typeface="Times New Roman" pitchFamily="18" charset="0"/>
              </a:rPr>
              <a:t>Faculté des Sciences de la Nature et de la Vie et des Sciences , de la Terre et de l’Univers</a:t>
            </a:r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5" y="4429125"/>
            <a:ext cx="63579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Présenté par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Dr Azzi Rachid</a:t>
            </a:r>
          </a:p>
          <a:p>
            <a:pPr algn="l">
              <a:defRPr/>
            </a:pPr>
            <a:r>
              <a:rPr lang="fr-FR" sz="2200" b="1" dirty="0">
                <a:latin typeface="Bell MT" pitchFamily="18" charset="0"/>
              </a:rPr>
              <a:t>Maîtres des conférences  classe A</a:t>
            </a:r>
          </a:p>
          <a:p>
            <a:pPr algn="l">
              <a:defRPr/>
            </a:pPr>
            <a:r>
              <a:rPr lang="fr-FR" sz="2200" b="1" dirty="0">
                <a:latin typeface="Bell MT" pitchFamily="18" charset="0"/>
              </a:rPr>
              <a:t>Département Biologie </a:t>
            </a:r>
          </a:p>
          <a:p>
            <a:pPr algn="l">
              <a:defRPr/>
            </a:pPr>
            <a:r>
              <a:rPr lang="fr-FR" sz="2200" b="1" dirty="0">
                <a:latin typeface="Bell MT" pitchFamily="18" charset="0"/>
              </a:rPr>
              <a:t>Faculté SNV STU</a:t>
            </a:r>
            <a:br>
              <a:rPr lang="fr-FR" sz="2200" b="1" dirty="0">
                <a:latin typeface="Bell MT" pitchFamily="18" charset="0"/>
              </a:rPr>
            </a:br>
            <a:r>
              <a:rPr lang="fr-FR" sz="2200" b="1" dirty="0">
                <a:latin typeface="Bell MT" pitchFamily="18" charset="0"/>
              </a:rPr>
              <a:t>Université - Tlemcen – Algérie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1. LES </a:t>
            </a:r>
            <a:r>
              <a:rPr lang="fr-FR" b="1" dirty="0">
                <a:solidFill>
                  <a:schemeClr val="tx2"/>
                </a:solidFill>
              </a:rPr>
              <a:t>PROTÉINURIES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90" y="1617681"/>
            <a:ext cx="8715404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i="1" dirty="0" smtClean="0"/>
              <a:t>La protéinurie physiologique est </a:t>
            </a:r>
          </a:p>
          <a:p>
            <a:pPr algn="ctr"/>
            <a:r>
              <a:rPr lang="fr-FR" i="1" dirty="0" smtClean="0"/>
              <a:t> </a:t>
            </a:r>
            <a:r>
              <a:rPr lang="fr-FR" b="1" dirty="0">
                <a:solidFill>
                  <a:srgbClr val="FF0000"/>
                </a:solidFill>
              </a:rPr>
              <a:t>inférieure à 150 mg/24 h,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Origine </a:t>
            </a:r>
            <a:r>
              <a:rPr lang="fr-FR" dirty="0"/>
              <a:t>des protéines : </a:t>
            </a:r>
            <a:r>
              <a:rPr lang="fr-FR" b="1" dirty="0"/>
              <a:t>plasma et rein</a:t>
            </a:r>
          </a:p>
          <a:p>
            <a:pPr>
              <a:buNone/>
            </a:pPr>
            <a:r>
              <a:rPr lang="fr-FR" dirty="0" smtClean="0"/>
              <a:t>Protéines </a:t>
            </a:r>
            <a:r>
              <a:rPr lang="fr-FR" dirty="0"/>
              <a:t>originaires du </a:t>
            </a:r>
            <a:r>
              <a:rPr lang="fr-FR" b="1" dirty="0"/>
              <a:t>plasma = résultante de </a:t>
            </a:r>
            <a:r>
              <a:rPr lang="fr-FR" b="1" dirty="0" smtClean="0"/>
              <a:t>filtration </a:t>
            </a:r>
            <a:r>
              <a:rPr lang="fr-FR" dirty="0" smtClean="0"/>
              <a:t>glomérulaire </a:t>
            </a:r>
            <a:r>
              <a:rPr lang="fr-FR" dirty="0"/>
              <a:t>et réabsorption tubulaire</a:t>
            </a:r>
          </a:p>
          <a:p>
            <a:pPr>
              <a:buNone/>
            </a:pPr>
            <a:r>
              <a:rPr lang="fr-FR" dirty="0" smtClean="0"/>
              <a:t>Protéines </a:t>
            </a:r>
            <a:r>
              <a:rPr lang="fr-FR" dirty="0"/>
              <a:t>originaires du </a:t>
            </a:r>
            <a:r>
              <a:rPr lang="fr-FR" b="1" dirty="0"/>
              <a:t>rein = sécrétion par les cellules </a:t>
            </a:r>
            <a:r>
              <a:rPr lang="fr-FR" b="1" dirty="0" smtClean="0"/>
              <a:t>épithéliales </a:t>
            </a:r>
            <a:r>
              <a:rPr lang="fr-FR" dirty="0" smtClean="0"/>
              <a:t>du </a:t>
            </a:r>
            <a:r>
              <a:rPr lang="fr-FR" dirty="0"/>
              <a:t>tube distal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Protéinuries pathologiques</a:t>
            </a:r>
          </a:p>
          <a:p>
            <a:pPr>
              <a:buNone/>
            </a:pPr>
            <a:r>
              <a:rPr lang="fr-FR" dirty="0" smtClean="0"/>
              <a:t>Toute </a:t>
            </a:r>
            <a:r>
              <a:rPr lang="fr-FR" dirty="0"/>
              <a:t>protéinurie permanente &gt; 150 mg/24H doit être </a:t>
            </a:r>
            <a:r>
              <a:rPr lang="fr-FR" dirty="0" smtClean="0"/>
              <a:t>considérée comme </a:t>
            </a:r>
            <a:r>
              <a:rPr lang="fr-FR" dirty="0"/>
              <a:t>pathologique : c’est l’une des premières manifestations </a:t>
            </a:r>
            <a:r>
              <a:rPr lang="fr-FR" dirty="0" smtClean="0"/>
              <a:t>des affections </a:t>
            </a:r>
            <a:r>
              <a:rPr lang="fr-FR" dirty="0"/>
              <a:t>rénales.</a:t>
            </a:r>
          </a:p>
          <a:p>
            <a:pPr>
              <a:buNone/>
            </a:pPr>
            <a:r>
              <a:rPr lang="fr-FR" dirty="0" smtClean="0"/>
              <a:t>Origine </a:t>
            </a:r>
            <a:r>
              <a:rPr lang="fr-FR" dirty="0"/>
              <a:t>de la protéinurie variable </a:t>
            </a:r>
            <a:r>
              <a:rPr lang="fr-FR" dirty="0" smtClean="0"/>
              <a:t>: </a:t>
            </a:r>
            <a:r>
              <a:rPr lang="fr-FR" b="1" dirty="0" smtClean="0"/>
              <a:t>glomérulaire</a:t>
            </a:r>
            <a:r>
              <a:rPr lang="fr-FR" b="1" dirty="0"/>
              <a:t>, tubulaire, </a:t>
            </a:r>
            <a:r>
              <a:rPr lang="fr-FR" b="1" dirty="0" smtClean="0"/>
              <a:t>ou mixte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715436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Exploration </a:t>
            </a:r>
            <a:r>
              <a:rPr lang="fr-FR" dirty="0">
                <a:solidFill>
                  <a:srgbClr val="FF0000"/>
                </a:solidFill>
              </a:rPr>
              <a:t>des </a:t>
            </a:r>
            <a:r>
              <a:rPr lang="fr-FR" dirty="0" smtClean="0">
                <a:solidFill>
                  <a:srgbClr val="FF0000"/>
                </a:solidFill>
              </a:rPr>
              <a:t>protéinuries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Analyse </a:t>
            </a:r>
            <a:r>
              <a:rPr lang="fr-FR" b="1" dirty="0">
                <a:solidFill>
                  <a:schemeClr val="tx2"/>
                </a:solidFill>
              </a:rPr>
              <a:t>quantitative</a:t>
            </a:r>
          </a:p>
          <a:p>
            <a:pPr>
              <a:buNone/>
            </a:pPr>
            <a:r>
              <a:rPr lang="fr-FR" dirty="0" smtClean="0"/>
              <a:t>Recherche </a:t>
            </a:r>
            <a:r>
              <a:rPr lang="fr-FR" dirty="0"/>
              <a:t>sur </a:t>
            </a:r>
            <a:r>
              <a:rPr lang="fr-FR" dirty="0" smtClean="0"/>
              <a:t>bandelettes réactives </a:t>
            </a:r>
            <a:endParaRPr lang="fr-FR" dirty="0"/>
          </a:p>
          <a:p>
            <a:pPr>
              <a:buNone/>
            </a:pPr>
            <a:r>
              <a:rPr lang="fr-FR" dirty="0" smtClean="0"/>
              <a:t>Dosage </a:t>
            </a:r>
            <a:r>
              <a:rPr lang="fr-FR" dirty="0"/>
              <a:t>quantitatif des protéines urinaires totales</a:t>
            </a:r>
          </a:p>
          <a:p>
            <a:pPr>
              <a:buNone/>
            </a:pPr>
            <a:r>
              <a:rPr lang="fr-FR" dirty="0" smtClean="0"/>
              <a:t>Dosage </a:t>
            </a:r>
            <a:r>
              <a:rPr lang="fr-FR" dirty="0"/>
              <a:t>quantitatif de l’albumine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>
                <a:solidFill>
                  <a:schemeClr val="tx2"/>
                </a:solidFill>
              </a:rPr>
              <a:t>Analyse qualitative</a:t>
            </a:r>
          </a:p>
          <a:p>
            <a:pPr>
              <a:buNone/>
            </a:pPr>
            <a:r>
              <a:rPr lang="fr-FR" sz="2800" dirty="0"/>
              <a:t>S</a:t>
            </a:r>
            <a:r>
              <a:rPr lang="fr-FR" sz="2800" dirty="0" smtClean="0"/>
              <a:t>éparation </a:t>
            </a:r>
            <a:r>
              <a:rPr lang="fr-FR" sz="2800" dirty="0"/>
              <a:t>des </a:t>
            </a:r>
            <a:r>
              <a:rPr lang="fr-FR" sz="2800" dirty="0" smtClean="0"/>
              <a:t>protéines urinaires </a:t>
            </a:r>
            <a:r>
              <a:rPr lang="fr-FR" sz="2800" dirty="0"/>
              <a:t>par électrophorèse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2.URÉE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dirty="0"/>
              <a:t>Produit ultime </a:t>
            </a:r>
            <a:r>
              <a:rPr lang="fr-FR" dirty="0" smtClean="0"/>
              <a:t>du catabolisme protéique chez </a:t>
            </a:r>
            <a:r>
              <a:rPr lang="fr-FR" dirty="0"/>
              <a:t>l’homme.</a:t>
            </a:r>
          </a:p>
          <a:p>
            <a:r>
              <a:rPr lang="fr-FR" dirty="0" smtClean="0"/>
              <a:t>Formation </a:t>
            </a:r>
            <a:r>
              <a:rPr lang="fr-FR" dirty="0"/>
              <a:t>dans le </a:t>
            </a:r>
            <a:r>
              <a:rPr lang="fr-FR" dirty="0" smtClean="0"/>
              <a:t>foie à </a:t>
            </a:r>
            <a:r>
              <a:rPr lang="fr-FR" dirty="0"/>
              <a:t>partir de 2 NH3 et 1 CO2.</a:t>
            </a:r>
          </a:p>
          <a:p>
            <a:r>
              <a:rPr lang="fr-FR" dirty="0" smtClean="0"/>
              <a:t>Elimination </a:t>
            </a:r>
            <a:r>
              <a:rPr lang="fr-FR" dirty="0"/>
              <a:t>surtout rénale.</a:t>
            </a:r>
          </a:p>
          <a:p>
            <a:r>
              <a:rPr lang="fr-FR" dirty="0" smtClean="0"/>
              <a:t>Pas </a:t>
            </a:r>
            <a:r>
              <a:rPr lang="fr-FR" dirty="0"/>
              <a:t>de dégradation </a:t>
            </a:r>
            <a:r>
              <a:rPr lang="fr-FR" dirty="0" smtClean="0"/>
              <a:t>dans les tissus</a:t>
            </a:r>
          </a:p>
          <a:p>
            <a:r>
              <a:rPr lang="fr-FR" dirty="0" smtClean="0"/>
              <a:t>Concentration </a:t>
            </a:r>
            <a:r>
              <a:rPr lang="fr-FR" dirty="0"/>
              <a:t>urée sanguine dépend :</a:t>
            </a:r>
          </a:p>
          <a:p>
            <a:pPr algn="ctr">
              <a:buNone/>
            </a:pPr>
            <a:r>
              <a:rPr lang="fr-FR" dirty="0"/>
              <a:t>catabolisme des protéines,</a:t>
            </a:r>
          </a:p>
          <a:p>
            <a:pPr algn="ctr">
              <a:buNone/>
            </a:pPr>
            <a:r>
              <a:rPr lang="fr-FR" dirty="0"/>
              <a:t>filtration glomérulaire,</a:t>
            </a:r>
          </a:p>
          <a:p>
            <a:pPr algn="ctr">
              <a:buNone/>
            </a:pPr>
            <a:r>
              <a:rPr lang="fr-FR" dirty="0"/>
              <a:t>débit tubulaire.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071810"/>
            <a:ext cx="1357322" cy="16430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46177"/>
            <a:ext cx="82296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Valeurs normales</a:t>
            </a:r>
          </a:p>
          <a:p>
            <a:pPr lvl="0"/>
            <a:r>
              <a:rPr lang="fr-FR" b="1" dirty="0">
                <a:solidFill>
                  <a:srgbClr val="FF0000"/>
                </a:solidFill>
              </a:rPr>
              <a:t>urée sanguine : 2,5 – 7,5 </a:t>
            </a:r>
            <a:r>
              <a:rPr lang="fr-FR" b="1" dirty="0" err="1">
                <a:solidFill>
                  <a:srgbClr val="FF0000"/>
                </a:solidFill>
              </a:rPr>
              <a:t>mmoles</a:t>
            </a:r>
            <a:r>
              <a:rPr lang="fr-FR" b="1" dirty="0">
                <a:solidFill>
                  <a:srgbClr val="FF0000"/>
                </a:solidFill>
              </a:rPr>
              <a:t>/l.</a:t>
            </a:r>
            <a:endParaRPr lang="fr-FR" dirty="0">
              <a:solidFill>
                <a:srgbClr val="FF0000"/>
              </a:solidFill>
            </a:endParaRPr>
          </a:p>
          <a:p>
            <a:pPr lvl="0"/>
            <a:r>
              <a:rPr lang="fr-FR" b="1" dirty="0">
                <a:solidFill>
                  <a:srgbClr val="FF0000"/>
                </a:solidFill>
              </a:rPr>
              <a:t>urée urinaire : 200 – 500 </a:t>
            </a:r>
            <a:r>
              <a:rPr lang="fr-FR" b="1" dirty="0" err="1">
                <a:solidFill>
                  <a:srgbClr val="FF0000"/>
                </a:solidFill>
              </a:rPr>
              <a:t>mmoles</a:t>
            </a:r>
            <a:r>
              <a:rPr lang="fr-FR" b="1" dirty="0">
                <a:solidFill>
                  <a:srgbClr val="FF0000"/>
                </a:solidFill>
              </a:rPr>
              <a:t>/24H</a:t>
            </a:r>
            <a:r>
              <a:rPr lang="fr-FR" b="1" dirty="0"/>
              <a:t>.</a:t>
            </a:r>
            <a:endParaRPr lang="fr-FR" dirty="0"/>
          </a:p>
          <a:p>
            <a:pPr lvl="0"/>
            <a:r>
              <a:rPr lang="fr-FR" dirty="0"/>
              <a:t>Le rapport Urée urinaire/Urée plasmatique est habituellement supérieur à 20</a:t>
            </a:r>
          </a:p>
          <a:p>
            <a:r>
              <a:rPr lang="fr-FR" b="1" dirty="0">
                <a:solidFill>
                  <a:schemeClr val="tx2"/>
                </a:solidFill>
              </a:rPr>
              <a:t>Variations pathologiques urée </a:t>
            </a:r>
            <a:r>
              <a:rPr lang="fr-FR" b="1" dirty="0" smtClean="0">
                <a:solidFill>
                  <a:schemeClr val="tx2"/>
                </a:solidFill>
              </a:rPr>
              <a:t>sanguine </a:t>
            </a:r>
          </a:p>
          <a:p>
            <a:pPr>
              <a:buNone/>
            </a:pPr>
            <a:r>
              <a:rPr lang="fr-FR" dirty="0" smtClean="0"/>
              <a:t>Témoin </a:t>
            </a:r>
            <a:r>
              <a:rPr lang="fr-FR" dirty="0"/>
              <a:t>majeur du catabolisme azoté.</a:t>
            </a:r>
          </a:p>
          <a:p>
            <a:pPr lvl="0">
              <a:buNone/>
            </a:pPr>
            <a:r>
              <a:rPr lang="fr-FR" dirty="0"/>
              <a:t>Atteintes hépatiques</a:t>
            </a:r>
          </a:p>
          <a:p>
            <a:pPr lvl="0">
              <a:buNone/>
            </a:pPr>
            <a:r>
              <a:rPr lang="fr-FR" dirty="0"/>
              <a:t>Atteintes rénales : paramètre grossier de dépistage des maladies rénales.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3. LA CREATININE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fr-FR" dirty="0"/>
              <a:t>Substance de </a:t>
            </a:r>
            <a:r>
              <a:rPr lang="fr-FR" dirty="0" smtClean="0"/>
              <a:t>déchet,</a:t>
            </a:r>
            <a:endParaRPr lang="fr-FR" dirty="0"/>
          </a:p>
          <a:p>
            <a:r>
              <a:rPr lang="fr-FR" dirty="0" smtClean="0"/>
              <a:t>Produit </a:t>
            </a:r>
            <a:r>
              <a:rPr lang="fr-FR" dirty="0"/>
              <a:t>du métabolisme </a:t>
            </a:r>
            <a:r>
              <a:rPr lang="fr-FR" dirty="0" smtClean="0"/>
              <a:t>musculaire dérivant </a:t>
            </a:r>
            <a:r>
              <a:rPr lang="fr-FR" dirty="0"/>
              <a:t>de la </a:t>
            </a:r>
            <a:r>
              <a:rPr lang="fr-FR" dirty="0">
                <a:solidFill>
                  <a:srgbClr val="FF0000"/>
                </a:solidFill>
              </a:rPr>
              <a:t>créatine</a:t>
            </a:r>
            <a:r>
              <a:rPr lang="fr-FR" dirty="0"/>
              <a:t>.</a:t>
            </a:r>
          </a:p>
          <a:p>
            <a:r>
              <a:rPr lang="fr-FR" dirty="0" smtClean="0"/>
              <a:t>Biosynthèse </a:t>
            </a:r>
            <a:r>
              <a:rPr lang="fr-FR" dirty="0"/>
              <a:t>de la </a:t>
            </a:r>
            <a:r>
              <a:rPr lang="fr-FR" b="1" dirty="0" smtClean="0">
                <a:solidFill>
                  <a:srgbClr val="FF0000"/>
                </a:solidFill>
              </a:rPr>
              <a:t>créatine</a:t>
            </a:r>
            <a:r>
              <a:rPr lang="fr-FR" dirty="0" smtClean="0"/>
              <a:t> principalement </a:t>
            </a:r>
            <a:r>
              <a:rPr lang="fr-FR" b="1" dirty="0">
                <a:solidFill>
                  <a:srgbClr val="FF0000"/>
                </a:solidFill>
              </a:rPr>
              <a:t>dans le foie</a:t>
            </a:r>
          </a:p>
          <a:p>
            <a:r>
              <a:rPr lang="fr-FR" dirty="0" smtClean="0"/>
              <a:t>Production </a:t>
            </a:r>
            <a:r>
              <a:rPr lang="fr-FR" dirty="0"/>
              <a:t>constante</a:t>
            </a:r>
            <a:r>
              <a:rPr lang="fr-FR" dirty="0" smtClean="0"/>
              <a:t>, dépend </a:t>
            </a:r>
            <a:r>
              <a:rPr lang="fr-FR" dirty="0"/>
              <a:t>de la masse musculaire,</a:t>
            </a:r>
          </a:p>
          <a:p>
            <a:pPr>
              <a:buNone/>
            </a:pPr>
            <a:r>
              <a:rPr lang="fr-FR" dirty="0"/>
              <a:t>indépendante de </a:t>
            </a:r>
            <a:r>
              <a:rPr lang="fr-FR" dirty="0" smtClean="0"/>
              <a:t>l’apport protéique </a:t>
            </a:r>
            <a:r>
              <a:rPr lang="fr-FR" dirty="0"/>
              <a:t>alimentaire.</a:t>
            </a:r>
          </a:p>
          <a:p>
            <a:r>
              <a:rPr lang="fr-FR" dirty="0" smtClean="0"/>
              <a:t>Formation </a:t>
            </a:r>
            <a:r>
              <a:rPr lang="fr-FR" dirty="0"/>
              <a:t>de la </a:t>
            </a:r>
            <a:r>
              <a:rPr lang="fr-FR" b="1" dirty="0" smtClean="0">
                <a:solidFill>
                  <a:srgbClr val="FF0000"/>
                </a:solidFill>
              </a:rPr>
              <a:t>créatinine dans </a:t>
            </a:r>
            <a:r>
              <a:rPr lang="fr-FR" b="1" dirty="0">
                <a:solidFill>
                  <a:srgbClr val="FF0000"/>
                </a:solidFill>
              </a:rPr>
              <a:t>le muscle</a:t>
            </a:r>
          </a:p>
          <a:p>
            <a:r>
              <a:rPr lang="fr-FR" dirty="0" smtClean="0"/>
              <a:t>Elimination </a:t>
            </a:r>
            <a:r>
              <a:rPr lang="fr-FR" dirty="0"/>
              <a:t>rénale</a:t>
            </a:r>
          </a:p>
          <a:p>
            <a:r>
              <a:rPr lang="fr-FR" dirty="0" smtClean="0"/>
              <a:t>La </a:t>
            </a:r>
            <a:r>
              <a:rPr lang="fr-FR" dirty="0"/>
              <a:t>créatinine permet </a:t>
            </a:r>
            <a:r>
              <a:rPr lang="fr-FR" dirty="0" smtClean="0"/>
              <a:t>d’apprécier le </a:t>
            </a:r>
            <a:r>
              <a:rPr lang="fr-FR" dirty="0"/>
              <a:t>débit de filtration glomérulaire (DFG</a:t>
            </a:r>
            <a:r>
              <a:rPr lang="fr-FR" dirty="0" smtClean="0"/>
              <a:t>) et </a:t>
            </a:r>
            <a:r>
              <a:rPr lang="fr-FR" dirty="0"/>
              <a:t>donc la fonction rénale.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09813"/>
            <a:ext cx="757242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57188"/>
            <a:ext cx="8353425" cy="62865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b="1" dirty="0"/>
              <a:t>Valeurs normales </a:t>
            </a:r>
            <a:r>
              <a:rPr lang="fr-FR" dirty="0"/>
              <a:t>(technique colorimétrique Jaffé)</a:t>
            </a:r>
          </a:p>
          <a:p>
            <a:pPr>
              <a:buNone/>
            </a:pPr>
            <a:r>
              <a:rPr lang="fr-FR" b="1" dirty="0" err="1" smtClean="0">
                <a:solidFill>
                  <a:schemeClr val="tx2"/>
                </a:solidFill>
              </a:rPr>
              <a:t>Créatininémie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dirty="0"/>
              <a:t>: </a:t>
            </a:r>
            <a:endParaRPr lang="fr-FR" dirty="0" smtClean="0"/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H </a:t>
            </a:r>
            <a:r>
              <a:rPr lang="fr-FR" dirty="0">
                <a:solidFill>
                  <a:srgbClr val="FF0000"/>
                </a:solidFill>
              </a:rPr>
              <a:t>= 60 – 115 </a:t>
            </a:r>
            <a:r>
              <a:rPr lang="fr-FR" dirty="0" err="1">
                <a:solidFill>
                  <a:srgbClr val="FF0000"/>
                </a:solidFill>
              </a:rPr>
              <a:t>μmoles</a:t>
            </a:r>
            <a:r>
              <a:rPr lang="fr-FR" dirty="0">
                <a:solidFill>
                  <a:srgbClr val="FF0000"/>
                </a:solidFill>
              </a:rPr>
              <a:t>/l ; F = 50 – 100 </a:t>
            </a:r>
            <a:r>
              <a:rPr lang="fr-FR" dirty="0" err="1">
                <a:solidFill>
                  <a:srgbClr val="FF0000"/>
                </a:solidFill>
              </a:rPr>
              <a:t>μmoles</a:t>
            </a:r>
            <a:r>
              <a:rPr lang="fr-FR" dirty="0">
                <a:solidFill>
                  <a:srgbClr val="FF0000"/>
                </a:solidFill>
              </a:rPr>
              <a:t>/l</a:t>
            </a:r>
          </a:p>
          <a:p>
            <a:pPr>
              <a:buNone/>
            </a:pPr>
            <a:r>
              <a:rPr lang="fr-FR" b="1" dirty="0" err="1" smtClean="0">
                <a:solidFill>
                  <a:schemeClr val="tx2"/>
                </a:solidFill>
              </a:rPr>
              <a:t>Créatininurie</a:t>
            </a:r>
            <a:r>
              <a:rPr lang="fr-FR" dirty="0" smtClean="0"/>
              <a:t> </a:t>
            </a:r>
            <a:r>
              <a:rPr lang="fr-FR" dirty="0"/>
              <a:t>: </a:t>
            </a:r>
            <a:endParaRPr lang="fr-FR" dirty="0" smtClean="0"/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H </a:t>
            </a:r>
            <a:r>
              <a:rPr lang="fr-FR" dirty="0">
                <a:solidFill>
                  <a:srgbClr val="FF0000"/>
                </a:solidFill>
              </a:rPr>
              <a:t>= 9 - 16 </a:t>
            </a:r>
            <a:r>
              <a:rPr lang="fr-FR" dirty="0" err="1">
                <a:solidFill>
                  <a:srgbClr val="FF0000"/>
                </a:solidFill>
              </a:rPr>
              <a:t>mmoles</a:t>
            </a:r>
            <a:r>
              <a:rPr lang="fr-FR" dirty="0">
                <a:solidFill>
                  <a:srgbClr val="FF0000"/>
                </a:solidFill>
              </a:rPr>
              <a:t>/24H ; F = 7 – 10,5 </a:t>
            </a:r>
            <a:r>
              <a:rPr lang="fr-FR" dirty="0" err="1">
                <a:solidFill>
                  <a:srgbClr val="FF0000"/>
                </a:solidFill>
              </a:rPr>
              <a:t>mmoles</a:t>
            </a:r>
            <a:r>
              <a:rPr lang="fr-FR" dirty="0">
                <a:solidFill>
                  <a:srgbClr val="FF0000"/>
                </a:solidFill>
              </a:rPr>
              <a:t>/24H</a:t>
            </a:r>
          </a:p>
          <a:p>
            <a:pPr>
              <a:buNone/>
            </a:pPr>
            <a:r>
              <a:rPr lang="fr-FR" b="1" dirty="0" smtClean="0">
                <a:solidFill>
                  <a:schemeClr val="tx2"/>
                </a:solidFill>
              </a:rPr>
              <a:t>Clairance </a:t>
            </a:r>
            <a:r>
              <a:rPr lang="fr-FR" b="1" dirty="0">
                <a:solidFill>
                  <a:schemeClr val="tx2"/>
                </a:solidFill>
              </a:rPr>
              <a:t>de la créatinine 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buNone/>
            </a:pPr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≈ 120 ml /min / 1,73 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20075" cy="1590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8143932" cy="1457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928662" y="4714884"/>
            <a:ext cx="735811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Une clairance inférieure témoigne d’une insuffisance de la </a:t>
            </a:r>
            <a:r>
              <a:rPr lang="fr-FR" sz="3200" dirty="0" smtClean="0">
                <a:solidFill>
                  <a:srgbClr val="FF0000"/>
                </a:solidFill>
              </a:rPr>
              <a:t>filtration glomérulaire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75" y="2428875"/>
            <a:ext cx="792956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Exploration  </a:t>
            </a:r>
            <a:r>
              <a:rPr lang="fr-FR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de la   Fonction rénale </a:t>
            </a:r>
            <a:r>
              <a:rPr lang="fr-FR" sz="4000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endParaRPr lang="fr-FR" sz="4000" b="1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4. L’AMMONIAC </a:t>
            </a:r>
            <a:r>
              <a:rPr lang="fr-FR" b="1" dirty="0">
                <a:solidFill>
                  <a:schemeClr val="tx2"/>
                </a:solidFill>
              </a:rPr>
              <a:t>(NH3)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NH3</a:t>
            </a:r>
            <a:r>
              <a:rPr lang="fr-FR" dirty="0" smtClean="0"/>
              <a:t> </a:t>
            </a:r>
            <a:r>
              <a:rPr lang="fr-FR" dirty="0"/>
              <a:t>est issu des réactions de désamination des aminoacides ou d'autres composés aminés.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est </a:t>
            </a:r>
            <a:r>
              <a:rPr lang="fr-FR" dirty="0" smtClean="0"/>
              <a:t>d'origine </a:t>
            </a:r>
            <a:r>
              <a:rPr lang="fr-FR" dirty="0"/>
              <a:t>endogène et exogène.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NH3 </a:t>
            </a:r>
            <a:r>
              <a:rPr lang="fr-FR" dirty="0" smtClean="0"/>
              <a:t>participe dans la </a:t>
            </a:r>
            <a:r>
              <a:rPr lang="fr-FR" dirty="0" err="1" smtClean="0"/>
              <a:t>Glutaminogenèse</a:t>
            </a:r>
            <a:r>
              <a:rPr lang="fr-FR" dirty="0" smtClean="0"/>
              <a:t> dans </a:t>
            </a:r>
            <a:r>
              <a:rPr lang="fr-FR" dirty="0"/>
              <a:t>les </a:t>
            </a:r>
            <a:r>
              <a:rPr lang="fr-FR" dirty="0" smtClean="0"/>
              <a:t>tissus périphériques</a:t>
            </a:r>
          </a:p>
          <a:p>
            <a:r>
              <a:rPr lang="fr-FR" dirty="0"/>
              <a:t>Transport </a:t>
            </a:r>
            <a:r>
              <a:rPr lang="fr-FR" dirty="0" smtClean="0"/>
              <a:t>plasmatique sous </a:t>
            </a:r>
            <a:r>
              <a:rPr lang="fr-FR" dirty="0"/>
              <a:t>forme de </a:t>
            </a:r>
            <a:r>
              <a:rPr lang="fr-FR" dirty="0" smtClean="0"/>
              <a:t>glutamine et </a:t>
            </a:r>
            <a:r>
              <a:rPr lang="fr-FR" dirty="0"/>
              <a:t>libération de </a:t>
            </a:r>
            <a:r>
              <a:rPr lang="fr-FR" dirty="0" smtClean="0"/>
              <a:t>l’ammoniac dans </a:t>
            </a:r>
            <a:r>
              <a:rPr lang="fr-FR" dirty="0"/>
              <a:t>les reins et le </a:t>
            </a:r>
            <a:r>
              <a:rPr lang="fr-FR" dirty="0" smtClean="0"/>
              <a:t>foie.</a:t>
            </a:r>
          </a:p>
          <a:p>
            <a:r>
              <a:rPr lang="fr-FR" dirty="0" err="1"/>
              <a:t>Ammoniogenèse</a:t>
            </a:r>
            <a:r>
              <a:rPr lang="fr-FR" dirty="0"/>
              <a:t> </a:t>
            </a:r>
            <a:r>
              <a:rPr lang="fr-FR" dirty="0" smtClean="0"/>
              <a:t>dans les </a:t>
            </a:r>
            <a:r>
              <a:rPr lang="fr-FR" dirty="0"/>
              <a:t>reins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266700"/>
            <a:ext cx="8639175" cy="6448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5"/>
            <a:ext cx="8429684" cy="25717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Valeurs </a:t>
            </a:r>
            <a:r>
              <a:rPr lang="fr-FR" b="1" dirty="0" smtClean="0">
                <a:solidFill>
                  <a:srgbClr val="FF0000"/>
                </a:solidFill>
              </a:rPr>
              <a:t>normales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 err="1" smtClean="0"/>
              <a:t>Ammoniémie</a:t>
            </a:r>
            <a:r>
              <a:rPr lang="fr-FR" b="1" dirty="0" smtClean="0"/>
              <a:t>: est </a:t>
            </a:r>
            <a:r>
              <a:rPr lang="fr-FR" b="1" dirty="0"/>
              <a:t>très faible : </a:t>
            </a:r>
            <a:r>
              <a:rPr lang="fr-FR" b="1" dirty="0">
                <a:solidFill>
                  <a:srgbClr val="FF0000"/>
                </a:solidFill>
              </a:rPr>
              <a:t>10 à 50 µmol/l 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b="1" dirty="0" smtClean="0"/>
              <a:t>Ammoniurie: </a:t>
            </a:r>
            <a:r>
              <a:rPr lang="fr-FR" b="1" dirty="0" smtClean="0">
                <a:solidFill>
                  <a:srgbClr val="FF0000"/>
                </a:solidFill>
              </a:rPr>
              <a:t>20 </a:t>
            </a:r>
            <a:r>
              <a:rPr lang="fr-FR" b="1" dirty="0">
                <a:solidFill>
                  <a:srgbClr val="FF0000"/>
                </a:solidFill>
              </a:rPr>
              <a:t>à 70 </a:t>
            </a:r>
            <a:r>
              <a:rPr lang="fr-FR" b="1" dirty="0" err="1">
                <a:solidFill>
                  <a:srgbClr val="FF0000"/>
                </a:solidFill>
              </a:rPr>
              <a:t>mmol</a:t>
            </a:r>
            <a:r>
              <a:rPr lang="fr-FR" b="1" dirty="0">
                <a:solidFill>
                  <a:srgbClr val="FF0000"/>
                </a:solidFill>
              </a:rPr>
              <a:t>/24 h.</a:t>
            </a:r>
            <a:endParaRPr lang="fr-FR" dirty="0">
              <a:solidFill>
                <a:srgbClr val="FF0000"/>
              </a:solidFill>
            </a:endParaRPr>
          </a:p>
          <a:p>
            <a:endParaRPr lang="fr-FR" b="1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5. ACIDE </a:t>
            </a:r>
            <a:r>
              <a:rPr lang="fr-FR" b="1" dirty="0">
                <a:solidFill>
                  <a:schemeClr val="tx2"/>
                </a:solidFill>
              </a:rPr>
              <a:t>URIQUE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8237" y="2248694"/>
            <a:ext cx="6867525" cy="3228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858048" cy="5357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2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Valeurs normales</a:t>
            </a:r>
            <a:endParaRPr lang="fr-F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dirty="0" smtClean="0"/>
              <a:t>Dans le sang : </a:t>
            </a:r>
            <a:r>
              <a:rPr lang="fr-FR" b="1" dirty="0" smtClean="0">
                <a:solidFill>
                  <a:srgbClr val="FF0000"/>
                </a:solidFill>
              </a:rPr>
              <a:t>uricémie</a:t>
            </a:r>
          </a:p>
          <a:p>
            <a:r>
              <a:rPr lang="fr-FR" dirty="0" smtClean="0"/>
              <a:t>Chez l’homme 200 à 420 </a:t>
            </a:r>
            <a:r>
              <a:rPr lang="fr-FR" dirty="0" err="1" smtClean="0"/>
              <a:t>μmol</a:t>
            </a:r>
            <a:r>
              <a:rPr lang="fr-FR" dirty="0" smtClean="0"/>
              <a:t>/l</a:t>
            </a:r>
          </a:p>
          <a:p>
            <a:r>
              <a:rPr lang="fr-FR" dirty="0" smtClean="0"/>
              <a:t>Chez la femme 150 à 360 </a:t>
            </a:r>
            <a:r>
              <a:rPr lang="fr-FR" dirty="0" err="1" smtClean="0"/>
              <a:t>μmol</a:t>
            </a:r>
            <a:r>
              <a:rPr lang="fr-FR" dirty="0" smtClean="0"/>
              <a:t>/l</a:t>
            </a:r>
          </a:p>
          <a:p>
            <a:r>
              <a:rPr lang="fr-FR" dirty="0" smtClean="0"/>
              <a:t>Chez l’enfant 110 à 240 </a:t>
            </a:r>
            <a:r>
              <a:rPr lang="fr-FR" dirty="0" err="1" smtClean="0"/>
              <a:t>μmol</a:t>
            </a:r>
            <a:r>
              <a:rPr lang="fr-FR" dirty="0" smtClean="0"/>
              <a:t>/l</a:t>
            </a:r>
          </a:p>
          <a:p>
            <a:r>
              <a:rPr lang="fr-FR" b="1" dirty="0"/>
              <a:t>Dans les urines </a:t>
            </a:r>
            <a:r>
              <a:rPr lang="fr-FR" b="1" dirty="0" smtClean="0"/>
              <a:t>: </a:t>
            </a:r>
            <a:r>
              <a:rPr lang="fr-FR" b="1" dirty="0" err="1" smtClean="0">
                <a:solidFill>
                  <a:srgbClr val="FF0000"/>
                </a:solidFill>
              </a:rPr>
              <a:t>uricurie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uricosurie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uraturie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/>
              <a:t>≈ 10 x l’uricémie 1.5 à 4.5 </a:t>
            </a:r>
            <a:r>
              <a:rPr lang="fr-FR" b="1" dirty="0" err="1"/>
              <a:t>mmol</a:t>
            </a:r>
            <a:r>
              <a:rPr lang="fr-FR" b="1" dirty="0"/>
              <a:t>/24h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55007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fr-FR" sz="11200" dirty="0"/>
              <a:t>Applications pathologiques	</a:t>
            </a:r>
            <a:r>
              <a:rPr lang="fr-FR" sz="11200" dirty="0" smtClean="0"/>
              <a:t>: </a:t>
            </a:r>
            <a:r>
              <a:rPr lang="fr-FR" sz="11200" dirty="0" err="1" smtClean="0"/>
              <a:t>Hyperuricémies</a:t>
            </a:r>
            <a:r>
              <a:rPr lang="fr-FR" sz="11200" dirty="0" smtClean="0"/>
              <a:t> elle e </a:t>
            </a:r>
            <a:endParaRPr lang="fr-FR" sz="11200" dirty="0"/>
          </a:p>
          <a:p>
            <a:r>
              <a:rPr lang="fr-FR" sz="11200" b="1" dirty="0" smtClean="0">
                <a:solidFill>
                  <a:srgbClr val="FF0000"/>
                </a:solidFill>
              </a:rPr>
              <a:t>Secondaires: </a:t>
            </a:r>
            <a:endParaRPr lang="fr-FR" sz="11200" dirty="0">
              <a:solidFill>
                <a:srgbClr val="FF0000"/>
              </a:solidFill>
            </a:endParaRPr>
          </a:p>
          <a:p>
            <a:r>
              <a:rPr lang="fr-FR" sz="11200" dirty="0"/>
              <a:t>- insuffisance rénale chronique ;</a:t>
            </a:r>
          </a:p>
          <a:p>
            <a:r>
              <a:rPr lang="fr-FR" sz="11200" dirty="0"/>
              <a:t>- </a:t>
            </a:r>
            <a:r>
              <a:rPr lang="fr-FR" sz="11200" dirty="0" smtClean="0"/>
              <a:t>grande </a:t>
            </a:r>
            <a:r>
              <a:rPr lang="fr-FR" sz="11200" dirty="0"/>
              <a:t>catabolismes cellulaires ;</a:t>
            </a:r>
          </a:p>
          <a:p>
            <a:r>
              <a:rPr lang="fr-FR" sz="11200" dirty="0"/>
              <a:t>- </a:t>
            </a:r>
            <a:r>
              <a:rPr lang="fr-FR" sz="11200" dirty="0" err="1"/>
              <a:t>tubulopathies</a:t>
            </a:r>
            <a:r>
              <a:rPr lang="fr-FR" sz="11200" dirty="0"/>
              <a:t>.</a:t>
            </a:r>
          </a:p>
          <a:p>
            <a:r>
              <a:rPr lang="fr-FR" sz="11200" b="1" dirty="0" smtClean="0"/>
              <a:t>Primitives: </a:t>
            </a:r>
            <a:r>
              <a:rPr lang="fr-FR" sz="11200" dirty="0" smtClean="0"/>
              <a:t>très fréquentes</a:t>
            </a:r>
            <a:r>
              <a:rPr lang="fr-FR" sz="11200" dirty="0"/>
              <a:t>, </a:t>
            </a:r>
            <a:r>
              <a:rPr lang="fr-FR" sz="11200" dirty="0" smtClean="0"/>
              <a:t>aggravées </a:t>
            </a:r>
            <a:r>
              <a:rPr lang="fr-FR" sz="11200" dirty="0"/>
              <a:t>par des excès </a:t>
            </a:r>
            <a:r>
              <a:rPr lang="fr-FR" sz="11200" dirty="0" smtClean="0"/>
              <a:t>alimentaires</a:t>
            </a:r>
            <a:endParaRPr lang="fr-FR" sz="11200" dirty="0"/>
          </a:p>
          <a:p>
            <a:r>
              <a:rPr lang="fr-FR" sz="11200" b="1" i="1" dirty="0"/>
              <a:t>Manifestations cliniques</a:t>
            </a:r>
            <a:endParaRPr lang="fr-FR" sz="11200" dirty="0"/>
          </a:p>
          <a:p>
            <a:r>
              <a:rPr lang="fr-FR" sz="11200" b="1" dirty="0"/>
              <a:t>La </a:t>
            </a:r>
            <a:r>
              <a:rPr lang="fr-FR" sz="11200" b="1" dirty="0" smtClean="0"/>
              <a:t>goutte</a:t>
            </a:r>
            <a:r>
              <a:rPr lang="fr-FR" sz="11200" dirty="0" smtClean="0"/>
              <a:t>.</a:t>
            </a:r>
            <a:endParaRPr lang="fr-FR" sz="11200" dirty="0"/>
          </a:p>
          <a:p>
            <a:r>
              <a:rPr lang="fr-FR" sz="11200" b="1" dirty="0"/>
              <a:t>La lithiase rénale, </a:t>
            </a:r>
            <a:r>
              <a:rPr lang="fr-FR" sz="11200" dirty="0"/>
              <a:t>due à la présence de calculs uriques dans les voies excrétrices rénales.</a:t>
            </a:r>
          </a:p>
          <a:p>
            <a:r>
              <a:rPr lang="fr-FR" sz="11200" b="1" dirty="0"/>
              <a:t>La néphropathie urique </a:t>
            </a:r>
            <a:r>
              <a:rPr lang="fr-FR" sz="11200" dirty="0"/>
              <a:t>est due à des dépôts d'acide urique au niveau des pyramides des reins.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87868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286625" y="5500688"/>
            <a:ext cx="1171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1200" b="1" u="sng">
                <a:solidFill>
                  <a:srgbClr val="FF0000"/>
                </a:solidFill>
              </a:rPr>
              <a:t>Néphron </a:t>
            </a: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14363"/>
            <a:ext cx="8643938" cy="60293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61988"/>
            <a:ext cx="8572500" cy="591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333375"/>
            <a:ext cx="8458200" cy="61198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fr-FR" sz="3600" b="1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fr-FR" sz="3600" b="1" smtClean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428625"/>
            <a:ext cx="8267700" cy="62150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Surveillance biologique de l’insuffisant rénal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Surveillance </a:t>
            </a:r>
            <a:r>
              <a:rPr lang="fr-FR" dirty="0"/>
              <a:t>de la créatinine</a:t>
            </a:r>
          </a:p>
          <a:p>
            <a:r>
              <a:rPr lang="fr-FR" dirty="0"/>
              <a:t>Ionogramme </a:t>
            </a:r>
            <a:r>
              <a:rPr lang="fr-FR" dirty="0" smtClean="0"/>
              <a:t>plasmatique: Natrémie et kaliémie</a:t>
            </a:r>
            <a:endParaRPr lang="fr-FR" dirty="0"/>
          </a:p>
          <a:p>
            <a:r>
              <a:rPr lang="fr-FR" dirty="0"/>
              <a:t>Calcémie, </a:t>
            </a:r>
            <a:r>
              <a:rPr lang="fr-FR" dirty="0" err="1"/>
              <a:t>phosphorémie</a:t>
            </a:r>
            <a:endParaRPr lang="fr-FR" dirty="0"/>
          </a:p>
          <a:p>
            <a:r>
              <a:rPr lang="fr-FR" dirty="0"/>
              <a:t>Numération sanguine</a:t>
            </a:r>
          </a:p>
          <a:p>
            <a:r>
              <a:rPr lang="fr-FR" dirty="0" smtClean="0"/>
              <a:t>Acide urique</a:t>
            </a:r>
          </a:p>
          <a:p>
            <a:r>
              <a:rPr lang="fr-FR" dirty="0"/>
              <a:t>Protéines sériques et urinaires </a:t>
            </a:r>
            <a:r>
              <a:rPr lang="fr-FR" dirty="0" smtClean="0"/>
              <a:t>: Albumine </a:t>
            </a:r>
            <a:r>
              <a:rPr lang="fr-FR" dirty="0"/>
              <a:t>et </a:t>
            </a:r>
            <a:r>
              <a:rPr lang="fr-FR" dirty="0" err="1"/>
              <a:t>préalbumine</a:t>
            </a:r>
            <a:endParaRPr lang="fr-FR" dirty="0"/>
          </a:p>
          <a:p>
            <a:r>
              <a:rPr lang="fr-FR" dirty="0" smtClean="0"/>
              <a:t>Bêta-2-</a:t>
            </a:r>
            <a:r>
              <a:rPr lang="fr-FR" dirty="0" err="1" smtClean="0"/>
              <a:t>microglobuline</a:t>
            </a:r>
            <a:r>
              <a:rPr lang="fr-FR" dirty="0" smtClean="0"/>
              <a:t>, C-</a:t>
            </a:r>
            <a:r>
              <a:rPr lang="fr-FR" dirty="0" err="1" smtClean="0"/>
              <a:t>reactive</a:t>
            </a:r>
            <a:r>
              <a:rPr lang="fr-FR" dirty="0" smtClean="0"/>
              <a:t> </a:t>
            </a:r>
            <a:r>
              <a:rPr lang="fr-FR" dirty="0" err="1"/>
              <a:t>protein</a:t>
            </a:r>
            <a:r>
              <a:rPr lang="fr-FR" dirty="0"/>
              <a:t> (CRP)</a:t>
            </a:r>
          </a:p>
          <a:p>
            <a:r>
              <a:rPr lang="fr-FR" dirty="0" smtClean="0"/>
              <a:t>Métabolisme </a:t>
            </a:r>
            <a:r>
              <a:rPr lang="fr-FR" dirty="0"/>
              <a:t>du fer</a:t>
            </a:r>
          </a:p>
          <a:p>
            <a:r>
              <a:rPr lang="fr-FR" dirty="0" smtClean="0"/>
              <a:t>Métabolisme </a:t>
            </a:r>
            <a:r>
              <a:rPr lang="fr-FR" dirty="0" err="1"/>
              <a:t>phospho-calcique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BIOCHIMIE RÉNALE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mic Sans MS" pitchFamily="66" charset="0"/>
                <a:cs typeface="Times New Roman" pitchFamily="18" charset="0"/>
              </a:rPr>
              <a:t>Les p</a:t>
            </a:r>
            <a:r>
              <a:rPr lang="fr-FR" dirty="0" smtClean="0">
                <a:latin typeface="Comic Sans MS" pitchFamily="66" charset="0"/>
                <a:cs typeface="Times New Roman" pitchFamily="18" charset="0"/>
              </a:rPr>
              <a:t>rotéinuries</a:t>
            </a:r>
            <a:endParaRPr lang="fr-FR" dirty="0">
              <a:latin typeface="Comic Sans MS" pitchFamily="66" charset="0"/>
              <a:cs typeface="Times New Roman" pitchFamily="18" charset="0"/>
            </a:endParaRPr>
          </a:p>
          <a:p>
            <a:r>
              <a:rPr lang="fr-FR" dirty="0">
                <a:latin typeface="Comic Sans MS" pitchFamily="66" charset="0"/>
                <a:cs typeface="Times New Roman" pitchFamily="18" charset="0"/>
              </a:rPr>
              <a:t>L’Urée</a:t>
            </a:r>
          </a:p>
          <a:p>
            <a:r>
              <a:rPr lang="fr-FR" dirty="0">
                <a:latin typeface="Comic Sans MS" pitchFamily="66" charset="0"/>
                <a:cs typeface="Times New Roman" pitchFamily="18" charset="0"/>
              </a:rPr>
              <a:t>La Créatinine</a:t>
            </a:r>
          </a:p>
          <a:p>
            <a:r>
              <a:rPr lang="fr-FR" dirty="0">
                <a:latin typeface="Comic Sans MS" pitchFamily="66" charset="0"/>
                <a:cs typeface="Times New Roman" pitchFamily="18" charset="0"/>
              </a:rPr>
              <a:t>L’Ammoniac</a:t>
            </a:r>
          </a:p>
          <a:p>
            <a:r>
              <a:rPr lang="fr-FR" dirty="0" smtClean="0">
                <a:latin typeface="Comic Sans MS" pitchFamily="66" charset="0"/>
                <a:cs typeface="Times New Roman" pitchFamily="18" charset="0"/>
              </a:rPr>
              <a:t>Acide urique </a:t>
            </a:r>
            <a:endParaRPr lang="fr-FR" dirty="0">
              <a:latin typeface="Comic Sans MS" pitchFamily="66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560</Words>
  <Application>Microsoft Office PowerPoint</Application>
  <PresentationFormat>Affichage à l'écran (4:3)</PresentationFormat>
  <Paragraphs>106</Paragraphs>
  <Slides>26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Picture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Surveillance biologique de l’insuffisant rénal</vt:lpstr>
      <vt:lpstr>BIOCHIMIE RÉNALE</vt:lpstr>
      <vt:lpstr>1. LES PROTÉINURIES</vt:lpstr>
      <vt:lpstr>Diapositive 11</vt:lpstr>
      <vt:lpstr>Diapositive 12</vt:lpstr>
      <vt:lpstr>2.URÉE</vt:lpstr>
      <vt:lpstr>Diapositive 14</vt:lpstr>
      <vt:lpstr>3. LA CREATININE</vt:lpstr>
      <vt:lpstr>Diapositive 16</vt:lpstr>
      <vt:lpstr>Diapositive 17</vt:lpstr>
      <vt:lpstr>Diapositive 18</vt:lpstr>
      <vt:lpstr>Diapositive 19</vt:lpstr>
      <vt:lpstr>4. L’AMMONIAC (NH3)</vt:lpstr>
      <vt:lpstr>Diapositive 21</vt:lpstr>
      <vt:lpstr>Diapositive 22</vt:lpstr>
      <vt:lpstr>5. ACIDE URIQUE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seven</dc:creator>
  <cp:lastModifiedBy>seven</cp:lastModifiedBy>
  <cp:revision>18</cp:revision>
  <dcterms:created xsi:type="dcterms:W3CDTF">2018-03-02T10:21:34Z</dcterms:created>
  <dcterms:modified xsi:type="dcterms:W3CDTF">2019-05-26T08:19:36Z</dcterms:modified>
</cp:coreProperties>
</file>