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16"/>
  </p:notesMasterIdLst>
  <p:sldIdLst>
    <p:sldId id="256" r:id="rId2"/>
    <p:sldId id="258" r:id="rId3"/>
    <p:sldId id="259" r:id="rId4"/>
    <p:sldId id="262" r:id="rId5"/>
    <p:sldId id="264" r:id="rId6"/>
    <p:sldId id="265" r:id="rId7"/>
    <p:sldId id="276" r:id="rId8"/>
    <p:sldId id="267" r:id="rId9"/>
    <p:sldId id="287" r:id="rId10"/>
    <p:sldId id="295" r:id="rId11"/>
    <p:sldId id="315" r:id="rId12"/>
    <p:sldId id="323" r:id="rId13"/>
    <p:sldId id="331" r:id="rId14"/>
    <p:sldId id="337" r:id="rId15"/>
  </p:sldIdLst>
  <p:sldSz cx="9144000" cy="6858000" type="screen4x3"/>
  <p:notesSz cx="6858000" cy="100139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6600"/>
    <a:srgbClr val="003300"/>
    <a:srgbClr val="A50021"/>
    <a:srgbClr val="66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5006975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56150"/>
            <a:ext cx="5486400" cy="450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230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51230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10" charset="0"/>
              </a:defRPr>
            </a:lvl1pPr>
          </a:lstStyle>
          <a:p>
            <a:fld id="{70FD24A1-9C74-41D1-A94F-0D2661A37ECE}" type="slidenum">
              <a:rPr lang="es-ES"/>
              <a:pPr/>
              <a:t>‹N°›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56BE52-32FD-4326-B1A2-27369B8262DB}" type="slidenum">
              <a:rPr lang="es-ES"/>
              <a:pPr/>
              <a:t>11</a:t>
            </a:fld>
            <a:endParaRPr lang="es-E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5008562" cy="3756025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56150"/>
            <a:ext cx="5029200" cy="4506913"/>
          </a:xfrm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A32370-5F5D-4056-93E2-1D89D4CBE0AF}" type="slidenum">
              <a:rPr lang="es-ES"/>
              <a:pPr/>
              <a:t>12</a:t>
            </a:fld>
            <a:endParaRPr lang="es-E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5008562" cy="375602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56150"/>
            <a:ext cx="5029200" cy="4506913"/>
          </a:xfrm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31CE4-17DC-447B-BE87-61000CECC9F8}" type="slidenum">
              <a:rPr lang="es-ES"/>
              <a:pPr/>
              <a:t>13</a:t>
            </a:fld>
            <a:endParaRPr lang="es-E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5008562" cy="3756025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56150"/>
            <a:ext cx="5029200" cy="4506913"/>
          </a:xfrm>
          <a:noFill/>
          <a:ln/>
        </p:spPr>
        <p:txBody>
          <a:bodyPr/>
          <a:lstStyle/>
          <a:p>
            <a:pPr eaLnBrk="1" hangingPunct="1"/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_tradnl">
              <a:latin typeface="Arial" pitchFamily="-110" charset="0"/>
              <a:ea typeface="+mn-ea"/>
            </a:endParaRPr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ES" sz="2400">
              <a:latin typeface="Times New Roman" pitchFamily="-110" charset="0"/>
              <a:ea typeface="+mn-ea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ES" sz="2400">
              <a:latin typeface="Times New Roman" pitchFamily="-110" charset="0"/>
              <a:ea typeface="+mn-ea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ES" sz="2400">
              <a:latin typeface="Times New Roman" pitchFamily="-110" charset="0"/>
              <a:ea typeface="+mn-ea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-110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B1FB2A9B-7EF3-4636-A20D-55D8AFE43162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7DC069-5053-43B8-AD12-8B3DDF73EC5E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637ADD-8055-4E0D-998D-F3812DBF1143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abla 2"/>
          <p:cNvSpPr>
            <a:spLocks noGrp="1"/>
          </p:cNvSpPr>
          <p:nvPr>
            <p:ph type="tbl" idx="1"/>
          </p:nvPr>
        </p:nvSpPr>
        <p:spPr>
          <a:xfrm>
            <a:off x="1524000" y="1905000"/>
            <a:ext cx="7010400" cy="4114800"/>
          </a:xfrm>
        </p:spPr>
        <p:txBody>
          <a:bodyPr/>
          <a:lstStyle/>
          <a:p>
            <a:pPr lvl="0"/>
            <a:endParaRPr lang="es-ES_tradn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D8D911-C492-4839-9F30-BC8C42E251C2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A4D0C2-C8B1-4016-A51F-360F19A83471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7E91E7-ECB5-4842-93C9-BE971688A095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01F68-C22E-46BB-849B-F66BDB79A769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FE20B7-59D8-4865-99E6-C0DA731CC38C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B54CC5-8F99-439F-A00B-B19B54364228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275298-4E59-488E-B5D9-A6B1E5B6E923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DDF519-043C-435A-8A57-F27CB69A767B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06D58-2516-400B-AFAE-8193582EF05E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CAB3AF-34D0-4622-99D1-B6DDA4B45F7F}" type="slidenum">
              <a:rPr lang="es-ES"/>
              <a:pPr/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FF78B34-D86C-479D-8FF0-A5CDA9B37E9E}" type="slidenum">
              <a:rPr lang="es-ES"/>
              <a:pPr/>
              <a:t>‹N°›</a:t>
            </a:fld>
            <a:endParaRPr lang="es-E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_tradnl">
              <a:latin typeface="Arial" pitchFamily="-110" charset="0"/>
              <a:ea typeface="+mn-ea"/>
            </a:endParaRPr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ES" sz="2400">
              <a:latin typeface="Times New Roman" pitchFamily="-110" charset="0"/>
              <a:ea typeface="+mn-ea"/>
            </a:endParaRPr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ES" sz="2400">
              <a:latin typeface="Times New Roman" pitchFamily="-110" charset="0"/>
              <a:ea typeface="+mn-ea"/>
            </a:endParaRPr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ES" sz="2400">
              <a:latin typeface="Times New Roman" pitchFamily="-110" charset="0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>
        <p:tmplLst>
          <p:tmpl lvl="1">
            <p:tnLst>
              <p:par>
                <p:cTn presetID="14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536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536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536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536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3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536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110" charset="0"/>
          <a:ea typeface="ＭＳ Ｐゴシック" pitchFamily="-110" charset="-128"/>
          <a:cs typeface="ＭＳ Ｐゴシック" pitchFamily="-11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110" charset="0"/>
          <a:ea typeface="ＭＳ Ｐゴシック" pitchFamily="-110" charset="-128"/>
          <a:cs typeface="ＭＳ Ｐゴシック" pitchFamily="-11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110" charset="0"/>
          <a:ea typeface="ＭＳ Ｐゴシック" pitchFamily="-110" charset="-128"/>
          <a:cs typeface="ＭＳ Ｐゴシック" pitchFamily="-11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11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11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11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-11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-110" charset="2"/>
        <a:buChar char="¢"/>
        <a:defRPr sz="3000">
          <a:solidFill>
            <a:schemeClr val="tx2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10" charset="2"/>
        <a:buChar char="l"/>
        <a:defRPr sz="2800">
          <a:solidFill>
            <a:schemeClr val="tx2"/>
          </a:solidFill>
          <a:latin typeface="+mn-lt"/>
          <a:ea typeface="ＭＳ Ｐゴシック" pitchFamily="-11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  <a:ea typeface="ＭＳ Ｐゴシック" pitchFamily="-11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  <a:ea typeface="ＭＳ Ｐゴシック" pitchFamily="-11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ＭＳ Ｐゴシック" pitchFamily="-11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ＭＳ Ｐゴシック" pitchFamily="-110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ＭＳ Ｐゴシック" pitchFamily="-110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ＭＳ Ｐゴシック" pitchFamily="-110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ＭＳ Ｐゴシック" pitchFamily="-110" charset="-128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1371600"/>
            <a:ext cx="6985000" cy="1752600"/>
          </a:xfrm>
        </p:spPr>
        <p:txBody>
          <a:bodyPr/>
          <a:lstStyle/>
          <a:p>
            <a:pPr algn="ctr" eaLnBrk="1" hangingPunct="1"/>
            <a:r>
              <a:rPr lang="es-E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ＭＳ 明朝" pitchFamily="-110" charset="-128"/>
              </a:rPr>
              <a:t>Estudio de textos </a:t>
            </a:r>
            <a:br>
              <a:rPr lang="es-E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ＭＳ 明朝" pitchFamily="-110" charset="-128"/>
              </a:rPr>
            </a:br>
            <a:r>
              <a:rPr lang="es-E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ＭＳ 明朝" pitchFamily="-110" charset="-128"/>
              </a:rPr>
              <a:t>Prof. LAMRAOUI Mohammed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3716338"/>
            <a:ext cx="6477000" cy="1981200"/>
          </a:xfrm>
        </p:spPr>
        <p:txBody>
          <a:bodyPr/>
          <a:lstStyle/>
          <a:p>
            <a:pPr algn="ctr" eaLnBrk="1" hangingPunct="1"/>
            <a:r>
              <a:rPr lang="es-ES" sz="26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ＭＳ 明朝" pitchFamily="-110" charset="-128"/>
              </a:rPr>
              <a:t>Tema. El texto. Características del texto: coherencia, cohesión y adecuación. Géneros y tipos. Intertextualidad.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La estructura informativa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05000"/>
            <a:ext cx="8642350" cy="4764088"/>
          </a:xfrm>
        </p:spPr>
        <p:txBody>
          <a:bodyPr/>
          <a:lstStyle/>
          <a:p>
            <a:pPr eaLnBrk="1" hangingPunct="1"/>
            <a:r>
              <a:rPr lang="es-ES" sz="2600"/>
              <a:t>Tipos de progresión temática según la fórmula utilizada para encadenar los temas y los remas:</a:t>
            </a:r>
          </a:p>
          <a:p>
            <a:pPr eaLnBrk="1" hangingPunct="1">
              <a:buFont typeface="Wingdings" pitchFamily="-110" charset="2"/>
              <a:buChar char="v"/>
            </a:pPr>
            <a:r>
              <a:rPr lang="es-ES" sz="2400">
                <a:solidFill>
                  <a:srgbClr val="006600"/>
                </a:solidFill>
              </a:rPr>
              <a:t>Progresión lineal</a:t>
            </a:r>
          </a:p>
          <a:p>
            <a:pPr eaLnBrk="1" hangingPunct="1">
              <a:buFont typeface="Wingdings" pitchFamily="-110" charset="2"/>
              <a:buChar char="v"/>
            </a:pPr>
            <a:r>
              <a:rPr lang="es-ES" sz="2400">
                <a:solidFill>
                  <a:srgbClr val="006600"/>
                </a:solidFill>
              </a:rPr>
              <a:t>Progresión de tema constante</a:t>
            </a:r>
          </a:p>
          <a:p>
            <a:pPr eaLnBrk="1" hangingPunct="1">
              <a:buFont typeface="Wingdings" pitchFamily="-110" charset="2"/>
              <a:buChar char="v"/>
            </a:pPr>
            <a:r>
              <a:rPr lang="es-ES" sz="2400">
                <a:solidFill>
                  <a:srgbClr val="006600"/>
                </a:solidFill>
              </a:rPr>
              <a:t>Progresión de tema derivado</a:t>
            </a:r>
          </a:p>
          <a:p>
            <a:pPr eaLnBrk="1" hangingPunct="1">
              <a:buFont typeface="Wingdings" pitchFamily="-110" charset="2"/>
              <a:buChar char="v"/>
            </a:pPr>
            <a:r>
              <a:rPr lang="es-ES" sz="2400">
                <a:solidFill>
                  <a:srgbClr val="006600"/>
                </a:solidFill>
              </a:rPr>
              <a:t>Progresión de tema convergente</a:t>
            </a:r>
          </a:p>
          <a:p>
            <a:pPr eaLnBrk="1" hangingPunct="1">
              <a:buFont typeface="Wingdings" pitchFamily="-110" charset="2"/>
              <a:buNone/>
            </a:pPr>
            <a:endParaRPr lang="es-ES" sz="2400">
              <a:solidFill>
                <a:srgbClr val="006600"/>
              </a:solidFill>
            </a:endParaRPr>
          </a:p>
          <a:p>
            <a:pPr eaLnBrk="1" hangingPunct="1">
              <a:buFont typeface="Wingdings" pitchFamily="-110" charset="2"/>
              <a:buNone/>
            </a:pPr>
            <a:r>
              <a:rPr lang="es-ES" sz="2400"/>
              <a:t>El traductor debe saber identificar los patrones de progresión temática para saber trasladarlos a otras lenguas de manera adecuada</a:t>
            </a:r>
            <a:endParaRPr lang="es-ES" sz="2400">
              <a:solidFill>
                <a:srgbClr val="006600"/>
              </a:solidFill>
            </a:endParaRPr>
          </a:p>
          <a:p>
            <a:pPr eaLnBrk="1" hangingPunct="1">
              <a:buFont typeface="Wingdings" pitchFamily="-110" charset="2"/>
              <a:buChar char="v"/>
            </a:pPr>
            <a:endParaRPr lang="es-ES" sz="2800">
              <a:solidFill>
                <a:srgbClr val="006600"/>
              </a:solidFill>
            </a:endParaRPr>
          </a:p>
          <a:p>
            <a:pPr eaLnBrk="1" hangingPunct="1">
              <a:buFont typeface="Wingdings" pitchFamily="-110" charset="2"/>
              <a:buChar char="v"/>
            </a:pPr>
            <a:endParaRPr lang="es-ES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/>
              <a:t>G</a:t>
            </a:r>
            <a:r>
              <a:rPr lang="es-ES_tradnl" altLang="ja-JP"/>
              <a:t>énero textual</a:t>
            </a:r>
            <a:endParaRPr lang="es-E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/>
            <a:r>
              <a:rPr lang="es-ES_tradnl" sz="2400"/>
              <a:t>Dificultad en la definici</a:t>
            </a:r>
            <a:r>
              <a:rPr lang="es-ES_tradnl" altLang="ja-JP" sz="2400"/>
              <a:t>ón y descripción, pero evidencia de su existencia. La base es la combinación de rasgos que actúan al mismo tiempo &gt;&gt; Definición: </a:t>
            </a:r>
          </a:p>
          <a:p>
            <a:pPr eaLnBrk="1" hangingPunct="1"/>
            <a:r>
              <a:rPr lang="es-ES_tradnl" altLang="ja-JP" sz="2400"/>
              <a:t>G. Reyes: “agrupación de textos que cumplen funciones sociales similares y tienen ciertas características formales en común”</a:t>
            </a:r>
          </a:p>
          <a:p>
            <a:pPr eaLnBrk="1" hangingPunct="1"/>
            <a:r>
              <a:rPr lang="es-ES_tradnl" altLang="ja-JP" sz="2400"/>
              <a:t>J. M. Castellà: “formes textuals convencionatitzades per a situaciones arquetípiques, creades per la societat per facilitar la intercomunicació i evitar al màxim possible la dispersió i el malentès”</a:t>
            </a:r>
          </a:p>
          <a:p>
            <a:pPr eaLnBrk="1" hangingPunct="1">
              <a:buFont typeface="Wingdings" pitchFamily="-110" charset="2"/>
              <a:buNone/>
            </a:pPr>
            <a:r>
              <a:rPr lang="es-ES_tradnl" sz="2400"/>
              <a:t>El traductor debe conocer y saber identificar las convenciones de g</a:t>
            </a:r>
            <a:r>
              <a:rPr lang="es-ES_tradnl" altLang="ja-JP" sz="2400"/>
              <a:t>énero de ambas lenguas de trabajo para realizar una reflexión contrastiva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altLang="ja-JP"/>
              <a:t>Tipo de texto</a:t>
            </a:r>
            <a:endParaRPr lang="es-ES_tradnl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47800"/>
            <a:ext cx="8785225" cy="1143000"/>
          </a:xfrm>
        </p:spPr>
        <p:txBody>
          <a:bodyPr/>
          <a:lstStyle/>
          <a:p>
            <a:pPr eaLnBrk="1" hangingPunct="1"/>
            <a:r>
              <a:rPr lang="es-ES" sz="2800"/>
              <a:t>Confusión  y falta de delimitación frecuente</a:t>
            </a:r>
          </a:p>
          <a:p>
            <a:pPr eaLnBrk="1" hangingPunct="1"/>
            <a:r>
              <a:rPr lang="es-ES" sz="2800"/>
              <a:t>Tipología de Werlich (1975) y Adam (1992):</a:t>
            </a:r>
          </a:p>
        </p:txBody>
      </p:sp>
      <p:sp>
        <p:nvSpPr>
          <p:cNvPr id="28676" name="CuadroTexto 3"/>
          <p:cNvSpPr txBox="1">
            <a:spLocks noChangeArrowheads="1"/>
          </p:cNvSpPr>
          <p:nvPr/>
        </p:nvSpPr>
        <p:spPr bwMode="auto">
          <a:xfrm>
            <a:off x="228600" y="2819400"/>
            <a:ext cx="44196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 b="1">
                <a:solidFill>
                  <a:srgbClr val="003366"/>
                </a:solidFill>
              </a:rPr>
              <a:t>Tx conversacional</a:t>
            </a:r>
          </a:p>
          <a:p>
            <a:r>
              <a:rPr lang="es-ES" sz="2800" b="1">
                <a:solidFill>
                  <a:srgbClr val="003366"/>
                </a:solidFill>
              </a:rPr>
              <a:t>Tx descriptivo</a:t>
            </a:r>
          </a:p>
          <a:p>
            <a:r>
              <a:rPr lang="es-ES" sz="2800" b="1">
                <a:solidFill>
                  <a:srgbClr val="003366"/>
                </a:solidFill>
              </a:rPr>
              <a:t>Tx narrativo</a:t>
            </a:r>
          </a:p>
          <a:p>
            <a:r>
              <a:rPr lang="es-ES" sz="2800" b="1">
                <a:solidFill>
                  <a:srgbClr val="003366"/>
                </a:solidFill>
              </a:rPr>
              <a:t>Tx directivo</a:t>
            </a:r>
          </a:p>
          <a:p>
            <a:endParaRPr lang="es-ES_tradnl"/>
          </a:p>
        </p:txBody>
      </p:sp>
      <p:sp>
        <p:nvSpPr>
          <p:cNvPr id="28677" name="CuadroTexto 4"/>
          <p:cNvSpPr txBox="1">
            <a:spLocks noChangeArrowheads="1"/>
          </p:cNvSpPr>
          <p:nvPr/>
        </p:nvSpPr>
        <p:spPr bwMode="auto">
          <a:xfrm>
            <a:off x="4876800" y="2743200"/>
            <a:ext cx="40386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 b="1">
                <a:solidFill>
                  <a:srgbClr val="003366"/>
                </a:solidFill>
              </a:rPr>
              <a:t>Tx predictivo</a:t>
            </a:r>
          </a:p>
          <a:p>
            <a:r>
              <a:rPr lang="es-ES" sz="2800" b="1">
                <a:solidFill>
                  <a:srgbClr val="003366"/>
                </a:solidFill>
              </a:rPr>
              <a:t>Tx explicativo</a:t>
            </a:r>
          </a:p>
          <a:p>
            <a:r>
              <a:rPr lang="es-ES" sz="2800" b="1">
                <a:solidFill>
                  <a:srgbClr val="003366"/>
                </a:solidFill>
              </a:rPr>
              <a:t>Tx argumentativo</a:t>
            </a:r>
          </a:p>
          <a:p>
            <a:r>
              <a:rPr lang="es-ES" sz="2800" b="1">
                <a:solidFill>
                  <a:srgbClr val="003366"/>
                </a:solidFill>
              </a:rPr>
              <a:t>Tx retórico</a:t>
            </a:r>
            <a:r>
              <a:rPr lang="es-ES" sz="2800"/>
              <a:t> </a:t>
            </a:r>
            <a:endParaRPr lang="es-ES" sz="2800" b="1">
              <a:solidFill>
                <a:srgbClr val="003366"/>
              </a:solidFill>
            </a:endParaRPr>
          </a:p>
          <a:p>
            <a:endParaRPr lang="es-ES_tradnl"/>
          </a:p>
        </p:txBody>
      </p:sp>
      <p:sp>
        <p:nvSpPr>
          <p:cNvPr id="28678" name="CuadroTexto 6"/>
          <p:cNvSpPr txBox="1">
            <a:spLocks noChangeArrowheads="1"/>
          </p:cNvSpPr>
          <p:nvPr/>
        </p:nvSpPr>
        <p:spPr bwMode="auto">
          <a:xfrm>
            <a:off x="304800" y="4953000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800"/>
              <a:t>Problemas y críticas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/>
              <a:t>La Intertextualidad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524000"/>
            <a:ext cx="8640763" cy="4953000"/>
          </a:xfrm>
        </p:spPr>
        <p:txBody>
          <a:bodyPr/>
          <a:lstStyle/>
          <a:p>
            <a:pPr eaLnBrk="1" hangingPunct="1"/>
            <a:r>
              <a:rPr lang="es-ES" sz="2800"/>
              <a:t>Estrecha interrelación entre diferentes tipos y géneros textuales &lt;&lt;&lt; un texto siempre forma parte de una historia de textos</a:t>
            </a:r>
          </a:p>
          <a:p>
            <a:pPr eaLnBrk="1" hangingPunct="1"/>
            <a:r>
              <a:rPr lang="es-ES" sz="2800"/>
              <a:t>Los textos remiten a aquello que les ha precedido para aumentar su significación (Hatim y Mason, 1990) &gt;&gt;&gt; relación con traducción  </a:t>
            </a:r>
          </a:p>
          <a:p>
            <a:pPr eaLnBrk="1" hangingPunct="1"/>
            <a:r>
              <a:rPr lang="es-ES" sz="2800"/>
              <a:t>Nuestra actividad de hablantes está condicionada por las convenciones, pero ello no significa que la innovación no sea posible, ya que nuestros textos están cargados de subjetividad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Referencias bibliográficas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05000"/>
            <a:ext cx="8640762" cy="4692650"/>
          </a:xfrm>
        </p:spPr>
        <p:txBody>
          <a:bodyPr/>
          <a:lstStyle/>
          <a:p>
            <a:pPr eaLnBrk="1" hangingPunct="1"/>
            <a:r>
              <a:rPr lang="es-ES"/>
              <a:t>Castellà, J. M, (1992) </a:t>
            </a:r>
            <a:r>
              <a:rPr lang="es-ES" i="1"/>
              <a:t>De la frase al text: teories d’ús lingüístic</a:t>
            </a:r>
            <a:r>
              <a:rPr lang="es-ES"/>
              <a:t>. Barcelona, Empúries. </a:t>
            </a:r>
          </a:p>
          <a:p>
            <a:pPr eaLnBrk="1" hangingPunct="1"/>
            <a:r>
              <a:rPr lang="es-ES"/>
              <a:t>Reyes, G. (1998): </a:t>
            </a:r>
            <a:r>
              <a:rPr lang="es-ES" i="1"/>
              <a:t>Cómo escribir bien en español, Madrid</a:t>
            </a:r>
            <a:r>
              <a:rPr lang="es-ES"/>
              <a:t>. Arco/Libros. </a:t>
            </a:r>
          </a:p>
          <a:p>
            <a:pPr eaLnBrk="1" hangingPunct="1"/>
            <a:r>
              <a:rPr lang="es-ES"/>
              <a:t>García Izquierdo, I. (2000): </a:t>
            </a:r>
            <a:r>
              <a:rPr lang="es-ES" i="1"/>
              <a:t>Análisis textual aplicado a la traducción</a:t>
            </a:r>
            <a:r>
              <a:rPr lang="es-ES"/>
              <a:t>. Valencia, Tirant lo Blanch. </a:t>
            </a:r>
          </a:p>
          <a:p>
            <a:pPr eaLnBrk="1" hangingPunct="1"/>
            <a:r>
              <a:rPr lang="es-ES"/>
              <a:t>Muñoz Martín, R. (1995): </a:t>
            </a:r>
            <a:r>
              <a:rPr lang="es-ES" i="1"/>
              <a:t>Lingüística para traducir.</a:t>
            </a:r>
            <a:r>
              <a:rPr lang="es-ES"/>
              <a:t> Barcelona, Teide.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El texto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05000"/>
            <a:ext cx="8785225" cy="47640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-110" charset="2"/>
              <a:buChar char="v"/>
            </a:pPr>
            <a:r>
              <a:rPr lang="es-ES" sz="2800"/>
              <a:t>¿Qué es un texto?</a:t>
            </a:r>
            <a:endParaRPr lang="es-ES" sz="2600"/>
          </a:p>
          <a:p>
            <a:pPr eaLnBrk="1" hangingPunct="1">
              <a:lnSpc>
                <a:spcPct val="80000"/>
              </a:lnSpc>
              <a:buFont typeface="Wingdings" pitchFamily="-110" charset="2"/>
              <a:buChar char="Ø"/>
            </a:pPr>
            <a:r>
              <a:rPr lang="es-ES" sz="2600"/>
              <a:t>Unidad comunicativa</a:t>
            </a:r>
          </a:p>
          <a:p>
            <a:pPr eaLnBrk="1" hangingPunct="1">
              <a:lnSpc>
                <a:spcPct val="80000"/>
              </a:lnSpc>
              <a:buFont typeface="Wingdings" pitchFamily="-110" charset="2"/>
              <a:buChar char="Ø"/>
            </a:pPr>
            <a:r>
              <a:rPr lang="es-ES" sz="2600"/>
              <a:t>Producto de la actividad lingüística</a:t>
            </a:r>
          </a:p>
          <a:p>
            <a:pPr eaLnBrk="1" hangingPunct="1">
              <a:lnSpc>
                <a:spcPct val="80000"/>
              </a:lnSpc>
              <a:buFont typeface="Wingdings" pitchFamily="-110" charset="2"/>
              <a:buChar char="Ø"/>
            </a:pPr>
            <a:r>
              <a:rPr lang="es-ES" sz="2600"/>
              <a:t>Relación con el contexto o situación de producción</a:t>
            </a:r>
          </a:p>
          <a:p>
            <a:pPr eaLnBrk="1" hangingPunct="1">
              <a:lnSpc>
                <a:spcPct val="80000"/>
              </a:lnSpc>
              <a:buFont typeface="Wingdings" pitchFamily="-110" charset="2"/>
              <a:buChar char="Ø"/>
            </a:pPr>
            <a:r>
              <a:rPr lang="es-ES" sz="2600"/>
              <a:t>Estructuración según las reglas de coherencia</a:t>
            </a:r>
          </a:p>
          <a:p>
            <a:pPr eaLnBrk="1" hangingPunct="1">
              <a:lnSpc>
                <a:spcPct val="80000"/>
              </a:lnSpc>
              <a:buFont typeface="Wingdings" pitchFamily="-110" charset="2"/>
              <a:buChar char="Ø"/>
            </a:pPr>
            <a:r>
              <a:rPr lang="es-ES" sz="2600"/>
              <a:t>Procedimientos y estrategias del emisor y el receptor en los procesos de producción y recepción respectivamente</a:t>
            </a:r>
          </a:p>
          <a:p>
            <a:pPr eaLnBrk="1" hangingPunct="1">
              <a:lnSpc>
                <a:spcPct val="80000"/>
              </a:lnSpc>
              <a:buFont typeface="Wingdings" pitchFamily="-110" charset="2"/>
              <a:buChar char="Ø"/>
            </a:pPr>
            <a:r>
              <a:rPr lang="es-ES" sz="2600"/>
              <a:t>Oral o escrito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El texto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05000"/>
            <a:ext cx="8642350" cy="4692650"/>
          </a:xfrm>
        </p:spPr>
        <p:txBody>
          <a:bodyPr/>
          <a:lstStyle/>
          <a:p>
            <a:pPr eaLnBrk="1" hangingPunct="1"/>
            <a:r>
              <a:rPr lang="es-ES" sz="2600"/>
              <a:t>El texto es una unidad lingüística comunicativa, producto de la actividad verbal humana, que posee carácter social. Se caracteriza por la adecuación al contexto comunicativo, la coherencia informativa y la cohesión lineal. Su estructura refleja los procedimientos empleados por el emisor y el receptor en los procesos de elaboración e interpretación. Se construye por medio de dos conjuntos de habilidades y conocimientos: los propios del nivel textual y los del sistema de la lengua (adaptación de Castellà, 1996: 50).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Texto y discurso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905000"/>
            <a:ext cx="8785225" cy="4837113"/>
          </a:xfrm>
        </p:spPr>
        <p:txBody>
          <a:bodyPr/>
          <a:lstStyle/>
          <a:p>
            <a:pPr eaLnBrk="1" hangingPunct="1"/>
            <a:r>
              <a:rPr lang="es-ES"/>
              <a:t>E</a:t>
            </a:r>
            <a:r>
              <a:rPr lang="es-ES" u="sng"/>
              <a:t>l texto</a:t>
            </a:r>
            <a:r>
              <a:rPr lang="es-ES"/>
              <a:t> = unidad teórica caracterizada necesariamente por coherencia semántica y sintáctica (=cohesión)</a:t>
            </a:r>
          </a:p>
          <a:p>
            <a:pPr eaLnBrk="1" hangingPunct="1"/>
            <a:r>
              <a:rPr lang="es-ES"/>
              <a:t>El </a:t>
            </a:r>
            <a:r>
              <a:rPr lang="es-ES" u="sng"/>
              <a:t>discurso</a:t>
            </a:r>
            <a:r>
              <a:rPr lang="es-ES"/>
              <a:t> = unidad comunicativa que funciona en una situación determinada, que puede contener errores de construcción y de cohesión, y que es producida por unos hablantes concretos que actúan con más o menos éxito y desenvoltura.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Las propiedades del texto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05000"/>
            <a:ext cx="8713787" cy="4692650"/>
          </a:xfrm>
        </p:spPr>
        <p:txBody>
          <a:bodyPr/>
          <a:lstStyle/>
          <a:p>
            <a:pPr eaLnBrk="1" hangingPunct="1"/>
            <a:r>
              <a:rPr lang="es-ES"/>
              <a:t>¿Qué es lo que hace que algo sea un texto?</a:t>
            </a:r>
          </a:p>
          <a:p>
            <a:pPr eaLnBrk="1" hangingPunct="1"/>
            <a:r>
              <a:rPr lang="es-ES"/>
              <a:t>Fundamentalmente, tres propiedades:</a:t>
            </a:r>
          </a:p>
          <a:p>
            <a:pPr eaLnBrk="1" hangingPunct="1">
              <a:buFontTx/>
              <a:buChar char="•"/>
            </a:pPr>
            <a:r>
              <a:rPr lang="es-ES"/>
              <a:t>Adecuación</a:t>
            </a:r>
          </a:p>
          <a:p>
            <a:pPr eaLnBrk="1" hangingPunct="1">
              <a:buFontTx/>
              <a:buChar char="•"/>
            </a:pPr>
            <a:r>
              <a:rPr lang="es-ES"/>
              <a:t>Coherencia</a:t>
            </a:r>
          </a:p>
          <a:p>
            <a:pPr eaLnBrk="1" hangingPunct="1">
              <a:buFontTx/>
              <a:buChar char="•"/>
            </a:pPr>
            <a:r>
              <a:rPr lang="es-ES"/>
              <a:t>Cohesión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La adecuación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71600"/>
            <a:ext cx="8664575" cy="5257800"/>
          </a:xfrm>
        </p:spPr>
        <p:txBody>
          <a:bodyPr/>
          <a:lstStyle/>
          <a:p>
            <a:pPr eaLnBrk="1" hangingPunct="1"/>
            <a:r>
              <a:rPr lang="es-ES" sz="2800"/>
              <a:t>El texto se adapta al contexto, se amolda a las condiciones de producción, establece relación  con su medio social </a:t>
            </a:r>
          </a:p>
          <a:p>
            <a:pPr eaLnBrk="1" hangingPunct="1"/>
            <a:r>
              <a:rPr lang="es-ES" sz="2800"/>
              <a:t>En cada caso concreto existen factores que influyen tanto en el proceso de confección del texto como en la forma lingüística final:</a:t>
            </a:r>
          </a:p>
          <a:p>
            <a:pPr eaLnBrk="1" hangingPunct="1"/>
            <a:r>
              <a:rPr lang="es-ES" sz="2800"/>
              <a:t>El tema = el campo al que se refiere el texto;</a:t>
            </a:r>
          </a:p>
          <a:p>
            <a:pPr eaLnBrk="1" hangingPunct="1"/>
            <a:r>
              <a:rPr lang="es-ES" sz="2800"/>
              <a:t>El canal = el medio de emisión, transmisión y recepción del mensaje</a:t>
            </a:r>
          </a:p>
          <a:p>
            <a:pPr eaLnBrk="1" hangingPunct="1"/>
            <a:r>
              <a:rPr lang="es-ES" sz="2800"/>
              <a:t>El tenor: funcional e interpersonal</a:t>
            </a:r>
          </a:p>
          <a:p>
            <a:pPr eaLnBrk="1" hangingPunct="1"/>
            <a:endParaRPr lang="es-E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La coherencia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991600" cy="5334000"/>
          </a:xfrm>
        </p:spPr>
        <p:txBody>
          <a:bodyPr/>
          <a:lstStyle/>
          <a:p>
            <a:pPr eaLnBrk="1" hangingPunct="1"/>
            <a:r>
              <a:rPr lang="es-ES" sz="2400"/>
              <a:t>El texto posee una organización global que permite transmitir el sentido</a:t>
            </a:r>
          </a:p>
          <a:p>
            <a:pPr eaLnBrk="1" hangingPunct="1"/>
            <a:r>
              <a:rPr lang="es-ES" sz="2400"/>
              <a:t>Reglas de un texto bien construido: </a:t>
            </a:r>
          </a:p>
          <a:p>
            <a:pPr eaLnBrk="1" hangingPunct="1">
              <a:buFontTx/>
              <a:buChar char="•"/>
            </a:pPr>
            <a:r>
              <a:rPr lang="es-ES" sz="2400" u="sng"/>
              <a:t>Regla de repetición</a:t>
            </a:r>
            <a:r>
              <a:rPr lang="es-ES" sz="2400"/>
              <a:t> = repetición de unos elementos base.</a:t>
            </a:r>
          </a:p>
          <a:p>
            <a:pPr eaLnBrk="1" hangingPunct="1">
              <a:buFontTx/>
              <a:buChar char="•"/>
            </a:pPr>
            <a:r>
              <a:rPr lang="es-ES" sz="2400" u="sng"/>
              <a:t>Regla de progresión</a:t>
            </a:r>
            <a:r>
              <a:rPr lang="es-ES" sz="2400"/>
              <a:t> = aportación constante de nueva información.</a:t>
            </a:r>
          </a:p>
          <a:p>
            <a:pPr eaLnBrk="1" hangingPunct="1">
              <a:buFontTx/>
              <a:buChar char="•"/>
            </a:pPr>
            <a:r>
              <a:rPr lang="es-ES" sz="2400" u="sng"/>
              <a:t>Regla de no contradicción</a:t>
            </a:r>
            <a:r>
              <a:rPr lang="es-ES" sz="2400"/>
              <a:t> = no introducir elementos semánticos que contradigan el contenido anterior</a:t>
            </a:r>
          </a:p>
          <a:p>
            <a:pPr eaLnBrk="1" hangingPunct="1">
              <a:buFontTx/>
              <a:buChar char="•"/>
            </a:pPr>
            <a:r>
              <a:rPr lang="es-ES" sz="2400" u="sng"/>
              <a:t>Regla de relación</a:t>
            </a:r>
            <a:r>
              <a:rPr lang="es-ES" sz="2400"/>
              <a:t> = relación con el mundo real o imaginario representado</a:t>
            </a:r>
          </a:p>
          <a:p>
            <a:pPr eaLnBrk="1" hangingPunct="1">
              <a:buFont typeface="Wingdings" pitchFamily="-110" charset="2"/>
              <a:buChar char="Ø"/>
            </a:pPr>
            <a:r>
              <a:rPr lang="es-ES" sz="2400"/>
              <a:t>PERO los textos pueden ser comunicativos aun sin cumplir ninguna regla   </a:t>
            </a:r>
          </a:p>
          <a:p>
            <a:pPr eaLnBrk="1" hangingPunct="1"/>
            <a:endParaRPr lang="es-ES"/>
          </a:p>
          <a:p>
            <a:pPr eaLnBrk="1" hangingPunct="1"/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La cohesión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05000"/>
            <a:ext cx="8785225" cy="4764088"/>
          </a:xfrm>
        </p:spPr>
        <p:txBody>
          <a:bodyPr/>
          <a:lstStyle/>
          <a:p>
            <a:pPr eaLnBrk="1" hangingPunct="1"/>
            <a:r>
              <a:rPr lang="es-ES" sz="2400"/>
              <a:t>Los diversos elementos del texto establecen lazos, conexiones que reflejan el desarrollo informativo del texto y se materializan en unidades y relaciones sintácticas y semánticas.</a:t>
            </a:r>
          </a:p>
          <a:p>
            <a:pPr eaLnBrk="1" hangingPunct="1"/>
            <a:r>
              <a:rPr lang="es-ES" sz="2400"/>
              <a:t>Hace referencia a una especie de </a:t>
            </a:r>
            <a:r>
              <a:rPr lang="es-ES" sz="2400" i="1"/>
              <a:t>pistas </a:t>
            </a:r>
            <a:r>
              <a:rPr lang="es-ES" sz="2400"/>
              <a:t>que el emisor va colocando y que el receptor sigue en su camino de interpretación.</a:t>
            </a:r>
          </a:p>
          <a:p>
            <a:pPr eaLnBrk="1" hangingPunct="1"/>
            <a:r>
              <a:rPr lang="es-ES" sz="2400"/>
              <a:t>Dos grandes grupos de relaciones cohesivas:</a:t>
            </a:r>
          </a:p>
          <a:p>
            <a:pPr eaLnBrk="1" hangingPunct="1">
              <a:buFontTx/>
              <a:buChar char="•"/>
            </a:pPr>
            <a:r>
              <a:rPr lang="es-E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Referencia</a:t>
            </a:r>
          </a:p>
          <a:p>
            <a:pPr eaLnBrk="1" hangingPunct="1">
              <a:buFontTx/>
              <a:buChar char="•"/>
            </a:pPr>
            <a:r>
              <a:rPr lang="es-E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Conexión</a:t>
            </a:r>
            <a:endParaRPr lang="es-E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/>
              <a:t>La estructura informativa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z="2400"/>
              <a:t>La organización, o estructura informativa de un tx, se articula en torno a la información conocida (tema) y la información nueva (rema)</a:t>
            </a:r>
          </a:p>
          <a:p>
            <a:pPr eaLnBrk="1" hangingPunct="1">
              <a:lnSpc>
                <a:spcPct val="90000"/>
              </a:lnSpc>
            </a:pPr>
            <a:r>
              <a:rPr lang="es-ES" sz="2400"/>
              <a:t>El tema y el rema se articulan en el nivel de la oración, pero no se puede determinar qué parte es temática y cuál es la remática sin tener referencia al resto del texto y al contexto donde aparece.</a:t>
            </a:r>
          </a:p>
          <a:p>
            <a:pPr eaLnBrk="1" hangingPunct="1">
              <a:lnSpc>
                <a:spcPct val="90000"/>
              </a:lnSpc>
            </a:pPr>
            <a:r>
              <a:rPr lang="es-ES" sz="2400"/>
              <a:t>Reconocemos el tema y el rema automáticamente gracias a una especie de </a:t>
            </a:r>
            <a:r>
              <a:rPr lang="es-ES" sz="2400">
                <a:solidFill>
                  <a:srgbClr val="006600"/>
                </a:solidFill>
              </a:rPr>
              <a:t>contrato comunicativo.</a:t>
            </a:r>
          </a:p>
          <a:p>
            <a:pPr eaLnBrk="1" hangingPunct="1">
              <a:lnSpc>
                <a:spcPct val="90000"/>
              </a:lnSpc>
            </a:pPr>
            <a:r>
              <a:rPr lang="es-ES" sz="2400">
                <a:solidFill>
                  <a:schemeClr val="tx1"/>
                </a:solidFill>
              </a:rPr>
              <a:t>Gradación en la concepción de la información como temática o como remática</a:t>
            </a:r>
          </a:p>
          <a:p>
            <a:pPr eaLnBrk="1" hangingPunct="1">
              <a:lnSpc>
                <a:spcPct val="90000"/>
              </a:lnSpc>
            </a:pPr>
            <a:r>
              <a:rPr lang="es-ES" sz="2400">
                <a:solidFill>
                  <a:schemeClr val="tx1"/>
                </a:solidFill>
              </a:rPr>
              <a:t>Maneras de reconocer el tema y el rema en el análisis lingüístico</a:t>
            </a:r>
          </a:p>
          <a:p>
            <a:pPr eaLnBrk="1" hangingPunct="1">
              <a:lnSpc>
                <a:spcPct val="90000"/>
              </a:lnSpc>
            </a:pPr>
            <a:endParaRPr lang="es-ES" sz="2800"/>
          </a:p>
          <a:p>
            <a:pPr eaLnBrk="1" hangingPunct="1">
              <a:lnSpc>
                <a:spcPct val="90000"/>
              </a:lnSpc>
            </a:pPr>
            <a:endParaRPr lang="es-ES"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o">
  <a:themeElements>
    <a:clrScheme name="Eco 9">
      <a:dk1>
        <a:srgbClr val="000000"/>
      </a:dk1>
      <a:lt1>
        <a:srgbClr val="FFFFFF"/>
      </a:lt1>
      <a:dk2>
        <a:srgbClr val="000000"/>
      </a:dk2>
      <a:lt2>
        <a:srgbClr val="666699"/>
      </a:lt2>
      <a:accent1>
        <a:srgbClr val="CC33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E2ADAA"/>
      </a:accent5>
      <a:accent6>
        <a:srgbClr val="B98A00"/>
      </a:accent6>
      <a:hlink>
        <a:srgbClr val="CC6600"/>
      </a:hlink>
      <a:folHlink>
        <a:srgbClr val="808080"/>
      </a:folHlink>
    </a:clrScheme>
    <a:fontScheme name="E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c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1418</TotalTime>
  <Words>932</Words>
  <Application>Microsoft Office PowerPoint</Application>
  <PresentationFormat>Affichage à l'écran (4:3)</PresentationFormat>
  <Paragraphs>84</Paragraphs>
  <Slides>14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ＭＳ 明朝</vt:lpstr>
      <vt:lpstr>Arial</vt:lpstr>
      <vt:lpstr>Times New Roman</vt:lpstr>
      <vt:lpstr>Wingdings</vt:lpstr>
      <vt:lpstr>Eco</vt:lpstr>
      <vt:lpstr>Estudio de textos  Prof. LAMRAOUI Mohammed</vt:lpstr>
      <vt:lpstr>El texto</vt:lpstr>
      <vt:lpstr>El texto</vt:lpstr>
      <vt:lpstr>Texto y discurso</vt:lpstr>
      <vt:lpstr>Las propiedades del texto</vt:lpstr>
      <vt:lpstr>La adecuación</vt:lpstr>
      <vt:lpstr>La coherencia</vt:lpstr>
      <vt:lpstr>La cohesión</vt:lpstr>
      <vt:lpstr>La estructura informativa</vt:lpstr>
      <vt:lpstr>La estructura informativa</vt:lpstr>
      <vt:lpstr>Género textual</vt:lpstr>
      <vt:lpstr>Tipo de texto</vt:lpstr>
      <vt:lpstr>La Intertextualidad</vt:lpstr>
      <vt:lpstr>Referencias bibliográficas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mohamed</dc:creator>
  <cp:lastModifiedBy>HP</cp:lastModifiedBy>
  <cp:revision>37</cp:revision>
  <dcterms:created xsi:type="dcterms:W3CDTF">2009-11-16T21:33:49Z</dcterms:created>
  <dcterms:modified xsi:type="dcterms:W3CDTF">2020-03-26T09:06:01Z</dcterms:modified>
</cp:coreProperties>
</file>