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574" autoAdjust="0"/>
  </p:normalViewPr>
  <p:slideViewPr>
    <p:cSldViewPr>
      <p:cViewPr varScale="1">
        <p:scale>
          <a:sx n="64" d="100"/>
          <a:sy n="64" d="100"/>
        </p:scale>
        <p:origin x="15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mene imene" userId="d02930416827a88b" providerId="LiveId" clId="{71274FF9-6C21-45E4-B9C0-18AA019D4F15}"/>
    <pc:docChg chg="modSld">
      <pc:chgData name="imene imene" userId="d02930416827a88b" providerId="LiveId" clId="{71274FF9-6C21-45E4-B9C0-18AA019D4F15}" dt="2023-03-24T21:30:13.910" v="3" actId="20577"/>
      <pc:docMkLst>
        <pc:docMk/>
      </pc:docMkLst>
      <pc:sldChg chg="modSp mod">
        <pc:chgData name="imene imene" userId="d02930416827a88b" providerId="LiveId" clId="{71274FF9-6C21-45E4-B9C0-18AA019D4F15}" dt="2023-03-24T21:30:13.910" v="3" actId="20577"/>
        <pc:sldMkLst>
          <pc:docMk/>
          <pc:sldMk cId="0" sldId="262"/>
        </pc:sldMkLst>
        <pc:spChg chg="mod">
          <ac:chgData name="imene imene" userId="d02930416827a88b" providerId="LiveId" clId="{71274FF9-6C21-45E4-B9C0-18AA019D4F15}" dt="2023-03-24T21:30:13.910" v="3" actId="20577"/>
          <ac:spMkLst>
            <pc:docMk/>
            <pc:sldMk cId="0" sldId="262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418E2-5BDD-4416-B1D2-5E804862CA65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97D7-4328-48CD-85C9-3FC970D15E6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397D7-4328-48CD-85C9-3FC970D15E68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751D1-46C1-4A42-A8EB-3B0D27C575B4}" type="datetimeFigureOut">
              <a:rPr lang="fr-FR" smtClean="0"/>
              <a:pPr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B6B77-6CB5-40F4-A807-604C908856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45.png"/><Relationship Id="rId11" Type="http://schemas.openxmlformats.org/officeDocument/2006/relationships/image" Target="../media/image1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14282" y="2857496"/>
            <a:ext cx="8358246" cy="2500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pPr>
              <a:buNone/>
            </a:pPr>
            <a:r>
              <a:rPr lang="fr-FR" sz="2000" b="1" i="1" dirty="0"/>
              <a:t>Université de Tlemcen			       Année </a:t>
            </a:r>
            <a:r>
              <a:rPr lang="fr-FR" sz="2000" b="1" i="1"/>
              <a:t>Universitaire  2022/2023 </a:t>
            </a:r>
            <a:r>
              <a:rPr lang="fr-FR" sz="2000" b="1" i="1" dirty="0"/>
              <a:t>Faculté des Sciences			       Département de Mathématiques</a:t>
            </a:r>
            <a:r>
              <a:rPr lang="fr-FR" sz="2000" b="1" dirty="0"/>
              <a:t>			</a:t>
            </a:r>
          </a:p>
          <a:p>
            <a:pPr algn="ctr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ère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Année LMD-MI</a:t>
            </a:r>
          </a:p>
          <a:p>
            <a:pPr algn="ctr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 d’ELECTRICITE</a:t>
            </a:r>
          </a:p>
          <a:p>
            <a:pPr algn="ctr"/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2800" b="1" i="1" dirty="0"/>
              <a:t>Préparé par Mme Nadia Bachir</a:t>
            </a:r>
          </a:p>
          <a:p>
            <a:pPr>
              <a:buNone/>
            </a:pPr>
            <a:r>
              <a:rPr lang="fr-FR" sz="2800" b="1" dirty="0"/>
              <a:t>	</a:t>
            </a:r>
            <a:endParaRPr lang="fr-FR" sz="2800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5720" y="3339772"/>
            <a:ext cx="8215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Chapitre 03: Conducteurs et Condensateurs</a:t>
            </a:r>
          </a:p>
        </p:txBody>
      </p:sp>
      <p:pic>
        <p:nvPicPr>
          <p:cNvPr id="13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3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1285884"/>
          </a:xfrm>
        </p:spPr>
        <p:txBody>
          <a:bodyPr>
            <a:normAutofit/>
          </a:bodyPr>
          <a:lstStyle/>
          <a:p>
            <a:r>
              <a:rPr lang="fr-FR" sz="2400" dirty="0"/>
              <a:t>Dans le cas d’un condensateur sphérique ou les armatures sont très proches</a:t>
            </a:r>
            <a:r>
              <a:rPr lang="fr-FR" sz="2800" dirty="0"/>
              <a:t>		donc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Condensateurs</a:t>
            </a: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1598050"/>
            <a:ext cx="785818" cy="40219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428992" y="2110079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donc</a:t>
            </a:r>
            <a:endParaRPr lang="fr-FR" sz="24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071678"/>
            <a:ext cx="3071834" cy="636925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2085221"/>
            <a:ext cx="1071570" cy="629399"/>
          </a:xfrm>
          <a:prstGeom prst="rect">
            <a:avLst/>
          </a:prstGeom>
          <a:noFill/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0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1012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9225" algn="l"/>
              </a:tabLst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477152"/>
            <a:ext cx="93583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fr-FR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Capacité d’un condensateur cylindrique</a:t>
            </a:r>
          </a:p>
          <a:p>
            <a:r>
              <a:rPr lang="fr-FR" sz="2400" dirty="0"/>
              <a:t>On considère deux cylindres conducteurs coaxiaux  sous influence total l’un de charge +Q et l’autre de charge –Q.</a:t>
            </a:r>
          </a:p>
        </p:txBody>
      </p:sp>
      <p:pic>
        <p:nvPicPr>
          <p:cNvPr id="20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25628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14752"/>
            <a:ext cx="650082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3500438"/>
            <a:ext cx="2667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11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build="p"/>
      <p:bldP spid="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Condensateurs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857628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fr-FR" sz="3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Capacité d’un condensateur plan</a:t>
            </a:r>
          </a:p>
          <a:p>
            <a:pPr marL="514350" indent="-514350"/>
            <a:r>
              <a:rPr lang="fr-FR" sz="2400" dirty="0"/>
              <a:t>Ce condensateur est composé de deux plans chargés disposée parallèlement espacés d’un épaisseur e, la distribution de charge dans les deux armatures est surfacique.</a:t>
            </a:r>
          </a:p>
          <a:p>
            <a:r>
              <a:rPr lang="fr-FR" sz="2400" dirty="0"/>
              <a:t>Supposons que C</a:t>
            </a:r>
            <a:r>
              <a:rPr lang="fr-FR" sz="2400" baseline="-25000" dirty="0"/>
              <a:t>1 </a:t>
            </a:r>
            <a:r>
              <a:rPr lang="fr-FR" sz="2400" dirty="0"/>
              <a:t>a une Charge +Q et C</a:t>
            </a:r>
            <a:r>
              <a:rPr lang="fr-FR" sz="2400" baseline="-25000" dirty="0"/>
              <a:t>2 </a:t>
            </a:r>
            <a:r>
              <a:rPr lang="fr-FR" sz="2400" dirty="0"/>
              <a:t>a une Charge –Q</a:t>
            </a:r>
          </a:p>
          <a:p>
            <a:r>
              <a:rPr lang="fr-FR" sz="2400" dirty="0"/>
              <a:t>Dans la première armature: </a:t>
            </a:r>
          </a:p>
          <a:p>
            <a:r>
              <a:rPr lang="fr-FR" sz="2400" dirty="0"/>
              <a:t>Dans la deuxième armature: </a:t>
            </a:r>
          </a:p>
          <a:p>
            <a:pPr marL="514350" indent="-514350"/>
            <a:endParaRPr lang="fr-FR" sz="2800" dirty="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5857892"/>
            <a:ext cx="928694" cy="492349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6339900"/>
            <a:ext cx="1928826" cy="437146"/>
          </a:xfrm>
          <a:prstGeom prst="rect">
            <a:avLst/>
          </a:prstGeom>
          <a:noFill/>
        </p:spPr>
      </p:pic>
      <p:pic>
        <p:nvPicPr>
          <p:cNvPr id="2458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1214422"/>
            <a:ext cx="8286776" cy="266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0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Condensateurs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928671"/>
            <a:ext cx="72866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Entre les deux armatures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Potentiel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        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fr-FR" sz="2400" dirty="0"/>
              <a:t>avec E est suivant (Oz)</a:t>
            </a:r>
          </a:p>
          <a:p>
            <a:r>
              <a:rPr lang="fr-FR" sz="2400" dirty="0"/>
              <a:t>Donc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Il y a une distribution surfacique des charges</a:t>
            </a:r>
          </a:p>
          <a:p>
            <a:endParaRPr lang="fr-FR" sz="2400" dirty="0"/>
          </a:p>
          <a:p>
            <a:r>
              <a:rPr lang="fr-FR" sz="2400" dirty="0"/>
              <a:t>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 </a:t>
            </a:r>
          </a:p>
          <a:p>
            <a:endParaRPr lang="fr-FR" sz="2400" dirty="0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1071546"/>
            <a:ext cx="1285884" cy="377870"/>
          </a:xfrm>
          <a:prstGeom prst="rect">
            <a:avLst/>
          </a:prstGeom>
          <a:noFill/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1571612"/>
            <a:ext cx="2375689" cy="542441"/>
          </a:xfrm>
          <a:prstGeom prst="rect">
            <a:avLst/>
          </a:prstGeom>
          <a:noFill/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143116"/>
            <a:ext cx="1414366" cy="372348"/>
          </a:xfrm>
          <a:prstGeom prst="rect">
            <a:avLst/>
          </a:prstGeom>
          <a:noFill/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428868"/>
            <a:ext cx="2386559" cy="571504"/>
          </a:xfrm>
          <a:prstGeom prst="rect">
            <a:avLst/>
          </a:prstGeom>
          <a:noFill/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8934"/>
            <a:ext cx="5128348" cy="642942"/>
          </a:xfrm>
          <a:prstGeom prst="rect">
            <a:avLst/>
          </a:prstGeom>
          <a:noFill/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500438"/>
            <a:ext cx="2692295" cy="571504"/>
          </a:xfrm>
          <a:prstGeom prst="rect">
            <a:avLst/>
          </a:prstGeom>
          <a:noFill/>
        </p:spPr>
      </p:pic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120332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1538288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4429131"/>
            <a:ext cx="3643338" cy="730244"/>
          </a:xfrm>
          <a:prstGeom prst="rect">
            <a:avLst/>
          </a:prstGeom>
          <a:noFill/>
        </p:spPr>
      </p:pic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5072074"/>
            <a:ext cx="5100986" cy="785818"/>
          </a:xfrm>
          <a:prstGeom prst="rect">
            <a:avLst/>
          </a:prstGeom>
          <a:noFill/>
        </p:spPr>
      </p:pic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0" y="89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126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11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14900" y="1042990"/>
            <a:ext cx="42291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82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Condensateurs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85926"/>
            <a:ext cx="9144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série</a:t>
            </a:r>
          </a:p>
          <a:p>
            <a:endParaRPr lang="fr-FR" sz="2800" dirty="0"/>
          </a:p>
          <a:p>
            <a:endParaRPr lang="fr-FR" sz="3000" dirty="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285992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Low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/>
              <a:t>Q=C. U  et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Q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=Q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C1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Q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C2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Q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C3</a:t>
            </a:r>
            <a:r>
              <a:rPr lang="fr-F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Dans un branchement en série, la même charge circule dans les condensateurs </a:t>
            </a:r>
          </a:p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-30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3286124"/>
            <a:ext cx="5428704" cy="679282"/>
          </a:xfrm>
          <a:prstGeom prst="rect">
            <a:avLst/>
          </a:prstGeom>
          <a:noFill/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8461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857628"/>
            <a:ext cx="1881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parallèle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357694"/>
            <a:ext cx="8501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=U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=U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=U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Q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=Q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C1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Q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C2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Q</a:t>
            </a:r>
            <a:r>
              <a:rPr lang="fr-FR" sz="2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C3</a:t>
            </a:r>
          </a:p>
          <a:p>
            <a:pPr lvl="0" algn="justLow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Dans un branchement en parallèle, </a:t>
            </a:r>
          </a:p>
          <a:p>
            <a:pPr lvl="0" algn="justLow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la différence de potentiel reste la même par </a:t>
            </a:r>
          </a:p>
          <a:p>
            <a:pPr lvl="0" algn="justLow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Contre la charge se divise sur les condensateurs</a:t>
            </a:r>
          </a:p>
          <a:p>
            <a:pPr lvl="0" algn="justLow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 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6143644"/>
            <a:ext cx="6706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Q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AB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=</a:t>
            </a:r>
            <a:r>
              <a:rPr kumimoji="0" 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eq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 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AB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=C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+C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+C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.U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donc </a:t>
            </a:r>
            <a:r>
              <a:rPr kumimoji="0" 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eq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=C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+C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+C</a:t>
            </a:r>
            <a:r>
              <a:rPr kumimoji="0" 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3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Espace réservé du contenu 4"/>
          <p:cNvSpPr txBox="1">
            <a:spLocks/>
          </p:cNvSpPr>
          <p:nvPr/>
        </p:nvSpPr>
        <p:spPr>
          <a:xfrm>
            <a:off x="-32" y="1000108"/>
            <a:ext cx="5450275" cy="110799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des 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condensateurs: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lphaUcPeriod"/>
              <a:tabLst/>
              <a:defRPr/>
            </a:pPr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697" name="Group 25"/>
          <p:cNvGrpSpPr>
            <a:grpSpLocks/>
          </p:cNvGrpSpPr>
          <p:nvPr/>
        </p:nvGrpSpPr>
        <p:grpSpPr bwMode="auto">
          <a:xfrm>
            <a:off x="5357818" y="1571612"/>
            <a:ext cx="3571900" cy="857256"/>
            <a:chOff x="4042" y="8399"/>
            <a:chExt cx="5356" cy="1075"/>
          </a:xfrm>
        </p:grpSpPr>
        <p:sp>
          <p:nvSpPr>
            <p:cNvPr id="28698" name="Text Box 26"/>
            <p:cNvSpPr txBox="1">
              <a:spLocks noChangeArrowheads="1"/>
            </p:cNvSpPr>
            <p:nvPr/>
          </p:nvSpPr>
          <p:spPr bwMode="auto">
            <a:xfrm>
              <a:off x="5597" y="8821"/>
              <a:ext cx="54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C</a:t>
              </a:r>
              <a:r>
                <a:rPr kumimoji="0" lang="en-US" sz="11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1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6376" y="8797"/>
              <a:ext cx="54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C</a:t>
              </a:r>
              <a:r>
                <a:rPr kumimoji="0" lang="en-US" sz="11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2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00" name="Text Box 28"/>
            <p:cNvSpPr txBox="1">
              <a:spLocks noChangeArrowheads="1"/>
            </p:cNvSpPr>
            <p:nvPr/>
          </p:nvSpPr>
          <p:spPr bwMode="auto">
            <a:xfrm>
              <a:off x="7264" y="8803"/>
              <a:ext cx="54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C</a:t>
              </a:r>
              <a:r>
                <a:rPr kumimoji="0" lang="en-US" sz="11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3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701" name="Group 29"/>
            <p:cNvGrpSpPr>
              <a:grpSpLocks/>
            </p:cNvGrpSpPr>
            <p:nvPr/>
          </p:nvGrpSpPr>
          <p:grpSpPr bwMode="auto">
            <a:xfrm>
              <a:off x="4042" y="8399"/>
              <a:ext cx="5356" cy="653"/>
              <a:chOff x="4042" y="8386"/>
              <a:chExt cx="5356" cy="653"/>
            </a:xfrm>
          </p:grpSpPr>
          <p:cxnSp>
            <p:nvCxnSpPr>
              <p:cNvPr id="28702" name="AutoShape 30"/>
              <p:cNvCxnSpPr>
                <a:cxnSpLocks noChangeShapeType="1"/>
              </p:cNvCxnSpPr>
              <p:nvPr/>
            </p:nvCxnSpPr>
            <p:spPr bwMode="auto">
              <a:xfrm>
                <a:off x="4587" y="8649"/>
                <a:ext cx="117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28703" name="Group 31"/>
              <p:cNvGrpSpPr>
                <a:grpSpLocks/>
              </p:cNvGrpSpPr>
              <p:nvPr/>
            </p:nvGrpSpPr>
            <p:grpSpPr bwMode="auto">
              <a:xfrm>
                <a:off x="5764" y="8498"/>
                <a:ext cx="226" cy="301"/>
                <a:chOff x="3268" y="7400"/>
                <a:chExt cx="226" cy="301"/>
              </a:xfrm>
            </p:grpSpPr>
            <p:cxnSp>
              <p:nvCxnSpPr>
                <p:cNvPr id="28704" name="AutoShape 32"/>
                <p:cNvCxnSpPr>
                  <a:cxnSpLocks noChangeShapeType="1"/>
                </p:cNvCxnSpPr>
                <p:nvPr/>
              </p:nvCxnSpPr>
              <p:spPr bwMode="auto">
                <a:xfrm>
                  <a:off x="3268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705" name="AutoShape 33"/>
                <p:cNvCxnSpPr>
                  <a:cxnSpLocks noChangeShapeType="1"/>
                </p:cNvCxnSpPr>
                <p:nvPr/>
              </p:nvCxnSpPr>
              <p:spPr bwMode="auto">
                <a:xfrm>
                  <a:off x="3494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8706" name="AutoShape 34"/>
              <p:cNvCxnSpPr>
                <a:cxnSpLocks noChangeShapeType="1"/>
              </p:cNvCxnSpPr>
              <p:nvPr/>
            </p:nvCxnSpPr>
            <p:spPr bwMode="auto">
              <a:xfrm>
                <a:off x="5990" y="8649"/>
                <a:ext cx="54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28707" name="Group 35"/>
              <p:cNvGrpSpPr>
                <a:grpSpLocks/>
              </p:cNvGrpSpPr>
              <p:nvPr/>
            </p:nvGrpSpPr>
            <p:grpSpPr bwMode="auto">
              <a:xfrm>
                <a:off x="6551" y="8520"/>
                <a:ext cx="226" cy="301"/>
                <a:chOff x="3268" y="7400"/>
                <a:chExt cx="226" cy="301"/>
              </a:xfrm>
            </p:grpSpPr>
            <p:cxnSp>
              <p:nvCxnSpPr>
                <p:cNvPr id="28708" name="AutoShape 36"/>
                <p:cNvCxnSpPr>
                  <a:cxnSpLocks noChangeShapeType="1"/>
                </p:cNvCxnSpPr>
                <p:nvPr/>
              </p:nvCxnSpPr>
              <p:spPr bwMode="auto">
                <a:xfrm>
                  <a:off x="3268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709" name="AutoShape 37"/>
                <p:cNvCxnSpPr>
                  <a:cxnSpLocks noChangeShapeType="1"/>
                </p:cNvCxnSpPr>
                <p:nvPr/>
              </p:nvCxnSpPr>
              <p:spPr bwMode="auto">
                <a:xfrm>
                  <a:off x="3494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8710" name="AutoShape 38"/>
              <p:cNvCxnSpPr>
                <a:cxnSpLocks noChangeShapeType="1"/>
              </p:cNvCxnSpPr>
              <p:nvPr/>
            </p:nvCxnSpPr>
            <p:spPr bwMode="auto">
              <a:xfrm flipH="1">
                <a:off x="7588" y="8655"/>
                <a:ext cx="114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28711" name="Text Box 39"/>
              <p:cNvSpPr txBox="1">
                <a:spLocks noChangeArrowheads="1"/>
              </p:cNvSpPr>
              <p:nvPr/>
            </p:nvSpPr>
            <p:spPr bwMode="auto">
              <a:xfrm>
                <a:off x="4042" y="8386"/>
                <a:ext cx="54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Arial" pitchFamily="34" charset="0"/>
                  </a:rPr>
                  <a:t>A</a:t>
                </a: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712" name="Text Box 40"/>
              <p:cNvSpPr txBox="1">
                <a:spLocks noChangeArrowheads="1"/>
              </p:cNvSpPr>
              <p:nvPr/>
            </p:nvSpPr>
            <p:spPr bwMode="auto">
              <a:xfrm>
                <a:off x="8853" y="8386"/>
                <a:ext cx="54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Arial" pitchFamily="34" charset="0"/>
                  </a:rPr>
                  <a:t>B</a:t>
                </a: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8713" name="Group 41"/>
              <p:cNvGrpSpPr>
                <a:grpSpLocks/>
              </p:cNvGrpSpPr>
              <p:nvPr/>
            </p:nvGrpSpPr>
            <p:grpSpPr bwMode="auto">
              <a:xfrm>
                <a:off x="7362" y="8520"/>
                <a:ext cx="226" cy="301"/>
                <a:chOff x="3268" y="7400"/>
                <a:chExt cx="226" cy="301"/>
              </a:xfrm>
            </p:grpSpPr>
            <p:cxnSp>
              <p:nvCxnSpPr>
                <p:cNvPr id="28714" name="AutoShape 42"/>
                <p:cNvCxnSpPr>
                  <a:cxnSpLocks noChangeShapeType="1"/>
                </p:cNvCxnSpPr>
                <p:nvPr/>
              </p:nvCxnSpPr>
              <p:spPr bwMode="auto">
                <a:xfrm>
                  <a:off x="3268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715" name="AutoShape 43"/>
                <p:cNvCxnSpPr>
                  <a:cxnSpLocks noChangeShapeType="1"/>
                </p:cNvCxnSpPr>
                <p:nvPr/>
              </p:nvCxnSpPr>
              <p:spPr bwMode="auto">
                <a:xfrm>
                  <a:off x="3494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8716" name="AutoShape 44"/>
              <p:cNvCxnSpPr>
                <a:cxnSpLocks noChangeShapeType="1"/>
              </p:cNvCxnSpPr>
              <p:nvPr/>
            </p:nvCxnSpPr>
            <p:spPr bwMode="auto">
              <a:xfrm>
                <a:off x="6789" y="8655"/>
                <a:ext cx="54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</p:grpSp>
      <p:cxnSp>
        <p:nvCxnSpPr>
          <p:cNvPr id="28718" name="AutoShape 46"/>
          <p:cNvCxnSpPr>
            <a:cxnSpLocks noChangeShapeType="1"/>
          </p:cNvCxnSpPr>
          <p:nvPr/>
        </p:nvCxnSpPr>
        <p:spPr bwMode="auto">
          <a:xfrm flipH="1">
            <a:off x="3371850" y="7381875"/>
            <a:ext cx="41116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28719" name="Group 47"/>
          <p:cNvGrpSpPr>
            <a:grpSpLocks/>
          </p:cNvGrpSpPr>
          <p:nvPr/>
        </p:nvGrpSpPr>
        <p:grpSpPr bwMode="auto">
          <a:xfrm>
            <a:off x="6496081" y="4357694"/>
            <a:ext cx="2647919" cy="2500306"/>
            <a:chOff x="4764" y="10821"/>
            <a:chExt cx="3945" cy="2288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4764" y="11345"/>
              <a:ext cx="54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A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21" name="Text Box 49"/>
            <p:cNvSpPr txBox="1">
              <a:spLocks noChangeArrowheads="1"/>
            </p:cNvSpPr>
            <p:nvPr/>
          </p:nvSpPr>
          <p:spPr bwMode="auto">
            <a:xfrm>
              <a:off x="8164" y="11345"/>
              <a:ext cx="54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B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722" name="Group 50"/>
            <p:cNvGrpSpPr>
              <a:grpSpLocks/>
            </p:cNvGrpSpPr>
            <p:nvPr/>
          </p:nvGrpSpPr>
          <p:grpSpPr bwMode="auto">
            <a:xfrm>
              <a:off x="5944" y="12192"/>
              <a:ext cx="1345" cy="917"/>
              <a:chOff x="5990" y="8546"/>
              <a:chExt cx="1345" cy="917"/>
            </a:xfrm>
          </p:grpSpPr>
          <p:sp>
            <p:nvSpPr>
              <p:cNvPr id="28723" name="Text Box 51"/>
              <p:cNvSpPr txBox="1">
                <a:spLocks noChangeArrowheads="1"/>
              </p:cNvSpPr>
              <p:nvPr/>
            </p:nvSpPr>
            <p:spPr bwMode="auto">
              <a:xfrm>
                <a:off x="6376" y="8810"/>
                <a:ext cx="54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Arial" pitchFamily="34" charset="0"/>
                  </a:rPr>
                  <a:t>C</a:t>
                </a:r>
                <a:r>
                  <a:rPr kumimoji="0" lang="en-US" sz="11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Arial" pitchFamily="34" charset="0"/>
                  </a:rPr>
                  <a:t>3</a:t>
                </a: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8724" name="AutoShape 52"/>
              <p:cNvCxnSpPr>
                <a:cxnSpLocks noChangeShapeType="1"/>
              </p:cNvCxnSpPr>
              <p:nvPr/>
            </p:nvCxnSpPr>
            <p:spPr bwMode="auto">
              <a:xfrm>
                <a:off x="5990" y="8675"/>
                <a:ext cx="54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28725" name="Group 53"/>
              <p:cNvGrpSpPr>
                <a:grpSpLocks/>
              </p:cNvGrpSpPr>
              <p:nvPr/>
            </p:nvGrpSpPr>
            <p:grpSpPr bwMode="auto">
              <a:xfrm>
                <a:off x="6551" y="8546"/>
                <a:ext cx="226" cy="301"/>
                <a:chOff x="3268" y="7400"/>
                <a:chExt cx="226" cy="301"/>
              </a:xfrm>
            </p:grpSpPr>
            <p:cxnSp>
              <p:nvCxnSpPr>
                <p:cNvPr id="28726" name="AutoShape 54"/>
                <p:cNvCxnSpPr>
                  <a:cxnSpLocks noChangeShapeType="1"/>
                </p:cNvCxnSpPr>
                <p:nvPr/>
              </p:nvCxnSpPr>
              <p:spPr bwMode="auto">
                <a:xfrm>
                  <a:off x="3268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727" name="AutoShape 55"/>
                <p:cNvCxnSpPr>
                  <a:cxnSpLocks noChangeShapeType="1"/>
                </p:cNvCxnSpPr>
                <p:nvPr/>
              </p:nvCxnSpPr>
              <p:spPr bwMode="auto">
                <a:xfrm>
                  <a:off x="3494" y="7400"/>
                  <a:ext cx="0" cy="3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8728" name="AutoShape 56"/>
              <p:cNvCxnSpPr>
                <a:cxnSpLocks noChangeShapeType="1"/>
              </p:cNvCxnSpPr>
              <p:nvPr/>
            </p:nvCxnSpPr>
            <p:spPr bwMode="auto">
              <a:xfrm>
                <a:off x="6789" y="8681"/>
                <a:ext cx="54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28729" name="AutoShape 57"/>
            <p:cNvCxnSpPr>
              <a:cxnSpLocks noChangeShapeType="1"/>
            </p:cNvCxnSpPr>
            <p:nvPr/>
          </p:nvCxnSpPr>
          <p:spPr bwMode="auto">
            <a:xfrm>
              <a:off x="5951" y="10956"/>
              <a:ext cx="0" cy="13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730" name="AutoShape 58"/>
            <p:cNvCxnSpPr>
              <a:cxnSpLocks noChangeShapeType="1"/>
            </p:cNvCxnSpPr>
            <p:nvPr/>
          </p:nvCxnSpPr>
          <p:spPr bwMode="auto">
            <a:xfrm>
              <a:off x="7302" y="10956"/>
              <a:ext cx="0" cy="137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731" name="AutoShape 59"/>
            <p:cNvCxnSpPr>
              <a:cxnSpLocks noChangeShapeType="1"/>
            </p:cNvCxnSpPr>
            <p:nvPr/>
          </p:nvCxnSpPr>
          <p:spPr bwMode="auto">
            <a:xfrm flipH="1">
              <a:off x="5309" y="11612"/>
              <a:ext cx="64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732" name="AutoShape 60"/>
            <p:cNvCxnSpPr>
              <a:cxnSpLocks noChangeShapeType="1"/>
            </p:cNvCxnSpPr>
            <p:nvPr/>
          </p:nvCxnSpPr>
          <p:spPr bwMode="auto">
            <a:xfrm>
              <a:off x="7335" y="11625"/>
              <a:ext cx="67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8733" name="Text Box 61"/>
            <p:cNvSpPr txBox="1">
              <a:spLocks noChangeArrowheads="1"/>
            </p:cNvSpPr>
            <p:nvPr/>
          </p:nvSpPr>
          <p:spPr bwMode="auto">
            <a:xfrm>
              <a:off x="6376" y="11085"/>
              <a:ext cx="54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C</a:t>
              </a:r>
              <a:r>
                <a:rPr kumimoji="0" lang="en-US" sz="11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1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8734" name="AutoShape 62"/>
            <p:cNvCxnSpPr>
              <a:cxnSpLocks noChangeShapeType="1"/>
            </p:cNvCxnSpPr>
            <p:nvPr/>
          </p:nvCxnSpPr>
          <p:spPr bwMode="auto">
            <a:xfrm>
              <a:off x="5990" y="10950"/>
              <a:ext cx="54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28735" name="Group 63"/>
            <p:cNvGrpSpPr>
              <a:grpSpLocks/>
            </p:cNvGrpSpPr>
            <p:nvPr/>
          </p:nvGrpSpPr>
          <p:grpSpPr bwMode="auto">
            <a:xfrm>
              <a:off x="6551" y="10821"/>
              <a:ext cx="226" cy="301"/>
              <a:chOff x="3268" y="7400"/>
              <a:chExt cx="226" cy="301"/>
            </a:xfrm>
          </p:grpSpPr>
          <p:cxnSp>
            <p:nvCxnSpPr>
              <p:cNvPr id="28736" name="AutoShape 64"/>
              <p:cNvCxnSpPr>
                <a:cxnSpLocks noChangeShapeType="1"/>
              </p:cNvCxnSpPr>
              <p:nvPr/>
            </p:nvCxnSpPr>
            <p:spPr bwMode="auto">
              <a:xfrm>
                <a:off x="3268" y="7400"/>
                <a:ext cx="0" cy="3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8737" name="AutoShape 65"/>
              <p:cNvCxnSpPr>
                <a:cxnSpLocks noChangeShapeType="1"/>
              </p:cNvCxnSpPr>
              <p:nvPr/>
            </p:nvCxnSpPr>
            <p:spPr bwMode="auto">
              <a:xfrm>
                <a:off x="3494" y="7400"/>
                <a:ext cx="0" cy="3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28738" name="AutoShape 66"/>
            <p:cNvCxnSpPr>
              <a:cxnSpLocks noChangeShapeType="1"/>
            </p:cNvCxnSpPr>
            <p:nvPr/>
          </p:nvCxnSpPr>
          <p:spPr bwMode="auto">
            <a:xfrm>
              <a:off x="6789" y="10956"/>
              <a:ext cx="54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8739" name="Text Box 67"/>
            <p:cNvSpPr txBox="1">
              <a:spLocks noChangeArrowheads="1"/>
            </p:cNvSpPr>
            <p:nvPr/>
          </p:nvSpPr>
          <p:spPr bwMode="auto">
            <a:xfrm>
              <a:off x="6343" y="11754"/>
              <a:ext cx="54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C</a:t>
              </a:r>
              <a:r>
                <a:rPr kumimoji="0" lang="en-US" sz="11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2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8740" name="AutoShape 68"/>
            <p:cNvCxnSpPr>
              <a:cxnSpLocks noChangeShapeType="1"/>
            </p:cNvCxnSpPr>
            <p:nvPr/>
          </p:nvCxnSpPr>
          <p:spPr bwMode="auto">
            <a:xfrm>
              <a:off x="5957" y="11619"/>
              <a:ext cx="54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28741" name="Group 69"/>
            <p:cNvGrpSpPr>
              <a:grpSpLocks/>
            </p:cNvGrpSpPr>
            <p:nvPr/>
          </p:nvGrpSpPr>
          <p:grpSpPr bwMode="auto">
            <a:xfrm>
              <a:off x="6518" y="11490"/>
              <a:ext cx="226" cy="301"/>
              <a:chOff x="3268" y="7400"/>
              <a:chExt cx="226" cy="301"/>
            </a:xfrm>
          </p:grpSpPr>
          <p:cxnSp>
            <p:nvCxnSpPr>
              <p:cNvPr id="28742" name="AutoShape 70"/>
              <p:cNvCxnSpPr>
                <a:cxnSpLocks noChangeShapeType="1"/>
              </p:cNvCxnSpPr>
              <p:nvPr/>
            </p:nvCxnSpPr>
            <p:spPr bwMode="auto">
              <a:xfrm>
                <a:off x="3268" y="7400"/>
                <a:ext cx="0" cy="3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8743" name="AutoShape 71"/>
              <p:cNvCxnSpPr>
                <a:cxnSpLocks noChangeShapeType="1"/>
              </p:cNvCxnSpPr>
              <p:nvPr/>
            </p:nvCxnSpPr>
            <p:spPr bwMode="auto">
              <a:xfrm>
                <a:off x="3494" y="7400"/>
                <a:ext cx="0" cy="3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28744" name="AutoShape 72"/>
            <p:cNvCxnSpPr>
              <a:cxnSpLocks noChangeShapeType="1"/>
            </p:cNvCxnSpPr>
            <p:nvPr/>
          </p:nvCxnSpPr>
          <p:spPr bwMode="auto">
            <a:xfrm>
              <a:off x="6756" y="11625"/>
              <a:ext cx="54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pic>
        <p:nvPicPr>
          <p:cNvPr id="81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347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11" grpId="0"/>
      <p:bldP spid="2868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Condensateurs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1000125"/>
            <a:ext cx="4743030" cy="214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None/>
            </a:pP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Energie d’un condensateur</a:t>
            </a:r>
          </a:p>
          <a:p>
            <a:endParaRPr lang="fr-FR" sz="2800" dirty="0"/>
          </a:p>
          <a:p>
            <a:r>
              <a:rPr lang="fr-FR" sz="2800" dirty="0"/>
              <a:t> </a:t>
            </a:r>
          </a:p>
          <a:p>
            <a:pPr marL="514350" indent="-514350">
              <a:buAutoNum type="alphaUcPeriod"/>
            </a:pPr>
            <a:endParaRPr lang="fr-FR" sz="3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1643050"/>
            <a:ext cx="5005992" cy="428628"/>
          </a:xfrm>
          <a:prstGeom prst="rect">
            <a:avLst/>
          </a:prstGeom>
          <a:noFill/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143116"/>
            <a:ext cx="6174759" cy="714380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66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1012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857496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L’énergie potentielle d’une charge ponctuelle</a:t>
            </a:r>
          </a:p>
          <a:p>
            <a:r>
              <a:rPr lang="fr-FR" sz="2800" dirty="0"/>
              <a:t>Pour un condensateur  de capacité </a:t>
            </a:r>
            <a:r>
              <a:rPr lang="fr-FR" sz="2800" dirty="0">
                <a:solidFill>
                  <a:srgbClr val="FF0000"/>
                </a:solidFill>
              </a:rPr>
              <a:t>C </a:t>
            </a:r>
            <a:r>
              <a:rPr lang="fr-FR" sz="2800" dirty="0"/>
              <a:t>soumis a une différence de potentiel </a:t>
            </a:r>
            <a:r>
              <a:rPr lang="fr-FR" sz="2800" dirty="0">
                <a:solidFill>
                  <a:srgbClr val="FF0000"/>
                </a:solidFill>
              </a:rPr>
              <a:t>U</a:t>
            </a:r>
            <a:r>
              <a:rPr lang="fr-FR" sz="2800" dirty="0"/>
              <a:t>  portant une charge </a:t>
            </a:r>
            <a:r>
              <a:rPr lang="fr-FR" sz="2800" dirty="0">
                <a:solidFill>
                  <a:srgbClr val="FF0000"/>
                </a:solidFill>
              </a:rPr>
              <a:t>Q</a:t>
            </a:r>
            <a:r>
              <a:rPr lang="fr-FR" sz="2800" dirty="0"/>
              <a:t> </a:t>
            </a:r>
            <a:endParaRPr lang="fr-FR" sz="2800" dirty="0">
              <a:solidFill>
                <a:srgbClr val="FF0000"/>
              </a:solidFill>
            </a:endParaRPr>
          </a:p>
          <a:p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2714620"/>
            <a:ext cx="1316353" cy="642942"/>
          </a:xfrm>
          <a:prstGeom prst="rect">
            <a:avLst/>
          </a:prstGeom>
          <a:noFill/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792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4286256"/>
            <a:ext cx="4719334" cy="714380"/>
          </a:xfrm>
          <a:prstGeom prst="rect">
            <a:avLst/>
          </a:prstGeom>
          <a:noFill/>
        </p:spPr>
      </p:pic>
      <p:pic>
        <p:nvPicPr>
          <p:cNvPr id="17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7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58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214338"/>
            <a:ext cx="9501222" cy="1470025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B0F0"/>
                </a:solidFill>
              </a:rPr>
              <a:t>Chapitre 03: Conducteurs et Condensateurs</a:t>
            </a:r>
            <a:br>
              <a:rPr lang="fr-FR" sz="3600" dirty="0">
                <a:solidFill>
                  <a:srgbClr val="00B0F0"/>
                </a:solidFill>
              </a:rPr>
            </a:br>
            <a:r>
              <a:rPr lang="fr-FR" sz="3600" dirty="0">
                <a:solidFill>
                  <a:srgbClr val="00B0F0"/>
                </a:solidFill>
              </a:rPr>
              <a:t>A. Conducteurs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6000768"/>
          </a:xfrm>
        </p:spPr>
        <p:txBody>
          <a:bodyPr>
            <a:normAutofit lnSpcReduction="10000"/>
          </a:bodyPr>
          <a:lstStyle/>
          <a:p>
            <a:pPr marL="514350" indent="-514350" algn="l">
              <a:buAutoNum type="arabicPeriod"/>
            </a:pP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Définition</a:t>
            </a:r>
          </a:p>
          <a:p>
            <a:pPr marL="514350" indent="-514350" algn="l"/>
            <a:r>
              <a:rPr lang="fr-FR" sz="2800" dirty="0">
                <a:solidFill>
                  <a:schemeClr val="tx1"/>
                </a:solidFill>
              </a:rPr>
              <a:t>Un conducteur est un milieu dans lequel, il y a des charges positives et négatives qui peuvent se déplacer sous l’action d’un champ électrique</a:t>
            </a:r>
          </a:p>
          <a:p>
            <a:pPr marL="514350" indent="-514350" algn="l"/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Conducteur en équilibre:</a:t>
            </a:r>
          </a:p>
          <a:p>
            <a:pPr marL="514350" indent="-514350" algn="l"/>
            <a:r>
              <a:rPr lang="fr-FR" sz="2800" dirty="0">
                <a:solidFill>
                  <a:schemeClr val="tx1"/>
                </a:solidFill>
              </a:rPr>
              <a:t>Un conducteur en équilibre électrostatique si les charges sont immobiles</a:t>
            </a:r>
          </a:p>
          <a:p>
            <a:pPr marL="514350" indent="-514350" algn="l"/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Propriétés d’un conducteur en équilibre électrostatique isolé:</a:t>
            </a:r>
          </a:p>
          <a:p>
            <a:pPr marL="514350" indent="-514350" algn="l"/>
            <a:r>
              <a:rPr lang="fr-FR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Champ électrique </a:t>
            </a:r>
          </a:p>
          <a:p>
            <a:pPr marL="514350" indent="-514350" algn="l"/>
            <a:r>
              <a:rPr lang="fr-FR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Potentiel électrique </a:t>
            </a:r>
            <a:r>
              <a:rPr lang="fr-FR" sz="2800" dirty="0">
                <a:solidFill>
                  <a:schemeClr val="tx1"/>
                </a:solidFill>
              </a:rPr>
              <a:t>V=Constante</a:t>
            </a:r>
          </a:p>
          <a:p>
            <a:pPr marL="514350" indent="-514350" algn="l"/>
            <a:r>
              <a:rPr lang="fr-FR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 électrique totale </a:t>
            </a:r>
            <a:r>
              <a:rPr lang="fr-F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y a autant de charges positives que de charges négatives donc </a:t>
            </a:r>
            <a:r>
              <a:rPr lang="fr-FR" sz="2800" b="1" dirty="0" err="1"/>
              <a:t>Q</a:t>
            </a:r>
            <a:r>
              <a:rPr lang="fr-FR" sz="2800" b="1" baseline="-25000" dirty="0" err="1"/>
              <a:t>Totale</a:t>
            </a:r>
            <a:r>
              <a:rPr lang="fr-FR" sz="2800" b="1" dirty="0"/>
              <a:t>=0</a:t>
            </a:r>
            <a:endParaRPr lang="fr-FR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endParaRPr lang="fr-FR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4857760"/>
            <a:ext cx="857256" cy="508285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>
          <a:xfrm>
            <a:off x="6858016" y="4643446"/>
            <a:ext cx="2000264" cy="13573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V=</a:t>
            </a:r>
            <a:r>
              <a:rPr lang="fr-FR" sz="2400" dirty="0" err="1">
                <a:solidFill>
                  <a:schemeClr val="tx1"/>
                </a:solidFill>
              </a:rPr>
              <a:t>Cste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b="1" dirty="0" err="1"/>
              <a:t>Q</a:t>
            </a:r>
            <a:r>
              <a:rPr lang="fr-FR" sz="2400" b="1" baseline="-25000" dirty="0" err="1"/>
              <a:t>Totale</a:t>
            </a:r>
            <a:r>
              <a:rPr lang="fr-FR" sz="2400" b="1" dirty="0"/>
              <a:t>=0</a:t>
            </a:r>
            <a:endParaRPr lang="fr-FR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4786322"/>
            <a:ext cx="857256" cy="508285"/>
          </a:xfrm>
          <a:prstGeom prst="rect">
            <a:avLst/>
          </a:prstGeom>
          <a:noFill/>
        </p:spPr>
      </p:pic>
      <p:pic>
        <p:nvPicPr>
          <p:cNvPr id="17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90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</p:spPr>
        <p:txBody>
          <a:bodyPr>
            <a:normAutofit/>
          </a:bodyPr>
          <a:lstStyle/>
          <a:p>
            <a:r>
              <a:rPr lang="fr-FR" sz="2800" dirty="0"/>
              <a:t>Dans un système isolé, il y a une conservation des charges électriques</a:t>
            </a:r>
          </a:p>
          <a:p>
            <a:r>
              <a:rPr lang="fr-FR" sz="2800" dirty="0"/>
              <a:t>Les charges libres dans un conducteur se trouvent en surface avec une distribution superficielle</a:t>
            </a:r>
          </a:p>
          <a:p>
            <a:pPr>
              <a:buNone/>
            </a:pP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Champ électrique immédiat d’un conducteur en équilibre électrostatique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None/>
            </a:pPr>
            <a:r>
              <a:rPr lang="fr-FR" sz="2800" dirty="0"/>
              <a:t>Soit un conducteur; on calcule le champ</a:t>
            </a:r>
          </a:p>
          <a:p>
            <a:pPr>
              <a:buNone/>
            </a:pPr>
            <a:r>
              <a:rPr lang="fr-FR" sz="2800" dirty="0"/>
              <a:t> au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/>
              <a:t>voisinage de la surface</a:t>
            </a:r>
          </a:p>
          <a:p>
            <a:pPr>
              <a:buNone/>
            </a:pPr>
            <a:r>
              <a:rPr lang="fr-FR" sz="2800" dirty="0"/>
              <a:t>On applique le Théorème de Gauss</a:t>
            </a:r>
          </a:p>
          <a:p>
            <a:pPr>
              <a:buNone/>
            </a:pPr>
            <a:r>
              <a:rPr lang="fr-FR" sz="2800" dirty="0"/>
              <a:t>La surface de Gauss est un cylindre</a:t>
            </a:r>
          </a:p>
          <a:p>
            <a:pPr>
              <a:buNone/>
            </a:pPr>
            <a:r>
              <a:rPr lang="fr-FR" sz="2800" dirty="0"/>
              <a:t> coupant la surface du conducteur</a:t>
            </a:r>
          </a:p>
          <a:p>
            <a:pPr>
              <a:buNone/>
            </a:pPr>
            <a:endParaRPr lang="fr-FR" sz="2800" dirty="0"/>
          </a:p>
          <a:p>
            <a:pPr>
              <a:buNone/>
            </a:pPr>
            <a:endParaRPr lang="fr-FR" sz="2800" dirty="0"/>
          </a:p>
          <a:p>
            <a:pPr>
              <a:buNone/>
            </a:pPr>
            <a:endParaRPr lang="fr-FR" sz="2800" dirty="0"/>
          </a:p>
          <a:p>
            <a:pPr>
              <a:buNone/>
            </a:pP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142908" y="0"/>
            <a:ext cx="9472682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F0"/>
                </a:solidFill>
              </a:rPr>
              <a:t>Chapitre 03: Conducteurs et Condensateurs</a:t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>
                <a:solidFill>
                  <a:srgbClr val="00B0F0"/>
                </a:solidFill>
              </a:rPr>
              <a:t>A. Conducteurs</a:t>
            </a:r>
          </a:p>
        </p:txBody>
      </p:sp>
      <p:pic>
        <p:nvPicPr>
          <p:cNvPr id="6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3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286256"/>
            <a:ext cx="29622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214346" y="0"/>
            <a:ext cx="9544088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F0"/>
                </a:solidFill>
              </a:rPr>
              <a:t>Chapitre 03: Conducteurs et Condensateurs</a:t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>
                <a:solidFill>
                  <a:srgbClr val="00B0F0"/>
                </a:solidFill>
              </a:rPr>
              <a:t>A. Conducteurs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1096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1881188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2208213"/>
            <a:ext cx="431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1074738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1287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1638300"/>
            <a:ext cx="2551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2566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98" name="Picture 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571612"/>
            <a:ext cx="2586684" cy="746049"/>
          </a:xfrm>
          <a:prstGeom prst="rect">
            <a:avLst/>
          </a:prstGeom>
          <a:noFill/>
        </p:spPr>
      </p:pic>
      <p:pic>
        <p:nvPicPr>
          <p:cNvPr id="15397" name="Picture 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3" y="2127243"/>
            <a:ext cx="7964565" cy="676915"/>
          </a:xfrm>
          <a:prstGeom prst="rect">
            <a:avLst/>
          </a:prstGeom>
          <a:noFill/>
        </p:spPr>
      </p:pic>
      <p:pic>
        <p:nvPicPr>
          <p:cNvPr id="15396" name="Picture 3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842528"/>
            <a:ext cx="6429262" cy="443596"/>
          </a:xfrm>
          <a:prstGeom prst="rect">
            <a:avLst/>
          </a:prstGeom>
          <a:noFill/>
        </p:spPr>
      </p:pic>
      <p:pic>
        <p:nvPicPr>
          <p:cNvPr id="15394" name="Picture 3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3214686"/>
            <a:ext cx="2641414" cy="636590"/>
          </a:xfrm>
          <a:prstGeom prst="rect">
            <a:avLst/>
          </a:prstGeom>
          <a:noFill/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643321"/>
            <a:ext cx="4314981" cy="524250"/>
          </a:xfrm>
          <a:prstGeom prst="rect">
            <a:avLst/>
          </a:prstGeom>
          <a:noFill/>
        </p:spPr>
      </p:pic>
      <p:pic>
        <p:nvPicPr>
          <p:cNvPr id="15392" name="Picture 3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4143380"/>
            <a:ext cx="2171892" cy="636588"/>
          </a:xfrm>
          <a:prstGeom prst="rect">
            <a:avLst/>
          </a:prstGeom>
          <a:noFill/>
        </p:spPr>
      </p:pic>
      <p:pic>
        <p:nvPicPr>
          <p:cNvPr id="15391" name="Picture 3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4214819"/>
            <a:ext cx="1071570" cy="752994"/>
          </a:xfrm>
          <a:prstGeom prst="rect">
            <a:avLst/>
          </a:prstGeom>
          <a:noFill/>
        </p:spPr>
      </p:pic>
      <p:sp>
        <p:nvSpPr>
          <p:cNvPr id="15399" name="Rectangle 3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0" name="Rectangle 40"/>
          <p:cNvSpPr>
            <a:spLocks noChangeArrowheads="1"/>
          </p:cNvSpPr>
          <p:nvPr/>
        </p:nvSpPr>
        <p:spPr bwMode="auto">
          <a:xfrm>
            <a:off x="228600" y="868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66975" algn="l"/>
              </a:tabLst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2" name="Rectangle 42"/>
          <p:cNvSpPr>
            <a:spLocks noChangeArrowheads="1"/>
          </p:cNvSpPr>
          <p:nvPr/>
        </p:nvSpPr>
        <p:spPr bwMode="auto">
          <a:xfrm>
            <a:off x="0" y="1485900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3" name="Rectangle 43"/>
          <p:cNvSpPr>
            <a:spLocks noChangeArrowheads="1"/>
          </p:cNvSpPr>
          <p:nvPr/>
        </p:nvSpPr>
        <p:spPr bwMode="auto">
          <a:xfrm>
            <a:off x="0" y="1698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5" name="Rectangle 45"/>
          <p:cNvSpPr>
            <a:spLocks noChangeArrowheads="1"/>
          </p:cNvSpPr>
          <p:nvPr/>
        </p:nvSpPr>
        <p:spPr bwMode="auto">
          <a:xfrm>
            <a:off x="0" y="2338388"/>
            <a:ext cx="2199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6" name="Rectangle 46"/>
          <p:cNvSpPr>
            <a:spLocks noChangeArrowheads="1"/>
          </p:cNvSpPr>
          <p:nvPr/>
        </p:nvSpPr>
        <p:spPr bwMode="auto">
          <a:xfrm>
            <a:off x="0" y="2689225"/>
            <a:ext cx="5020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7" name="Rectangle 47"/>
          <p:cNvSpPr>
            <a:spLocks noChangeArrowheads="1"/>
          </p:cNvSpPr>
          <p:nvPr/>
        </p:nvSpPr>
        <p:spPr bwMode="auto">
          <a:xfrm>
            <a:off x="0" y="2978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Enoncé du Théorème de Coulomb:</a:t>
            </a:r>
          </a:p>
          <a:p>
            <a:pPr>
              <a:buNone/>
            </a:pPr>
            <a:r>
              <a:rPr lang="fr-FR" sz="2800" dirty="0"/>
              <a:t>Le champ crée par les charges réparties en surface d’un conducteur en équilibre électrostatique</a:t>
            </a: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			</a:t>
            </a:r>
            <a:r>
              <a:rPr lang="fr-FR" sz="3000" dirty="0"/>
              <a:t>:</a:t>
            </a:r>
            <a:r>
              <a:rPr lang="fr-FR" sz="2800" dirty="0"/>
              <a:t>vecteur normal à la surface dirigé vers l’</a:t>
            </a:r>
            <a:r>
              <a:rPr lang="fr-FR" sz="2800" dirty="0" err="1"/>
              <a:t>extèrieur</a:t>
            </a:r>
            <a:endParaRPr lang="fr-FR" sz="2800" dirty="0"/>
          </a:p>
        </p:txBody>
      </p:sp>
      <p:sp>
        <p:nvSpPr>
          <p:cNvPr id="15409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411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410" name="Picture 5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6215082"/>
            <a:ext cx="984894" cy="642918"/>
          </a:xfrm>
          <a:prstGeom prst="rect">
            <a:avLst/>
          </a:prstGeom>
          <a:noFill/>
        </p:spPr>
      </p:pic>
      <p:sp>
        <p:nvSpPr>
          <p:cNvPr id="15413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412" name="Picture 5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6337218"/>
            <a:ext cx="214314" cy="449368"/>
          </a:xfrm>
          <a:prstGeom prst="rect">
            <a:avLst/>
          </a:prstGeom>
          <a:noFill/>
        </p:spPr>
      </p:pic>
      <p:pic>
        <p:nvPicPr>
          <p:cNvPr id="36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12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3214686"/>
            <a:ext cx="2643206" cy="560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335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214346" y="0"/>
            <a:ext cx="9572660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F0"/>
                </a:solidFill>
              </a:rPr>
              <a:t>Chapitre 03: Conducteurs et Condensateurs</a:t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>
                <a:solidFill>
                  <a:srgbClr val="00B0F0"/>
                </a:solidFill>
              </a:rPr>
              <a:t>A. Conducteurs</a:t>
            </a:r>
          </a:p>
        </p:txBody>
      </p:sp>
      <p:sp>
        <p:nvSpPr>
          <p:cNvPr id="6" name="Rectangle 5"/>
          <p:cNvSpPr/>
          <p:nvPr/>
        </p:nvSpPr>
        <p:spPr>
          <a:xfrm>
            <a:off x="-71470" y="3848308"/>
            <a:ext cx="900115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Influence électrostatique et conducteurs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sz="2800" dirty="0"/>
          </a:p>
          <a:p>
            <a:pPr>
              <a:buNone/>
            </a:pPr>
            <a:r>
              <a:rPr lang="fr-FR" sz="2400" dirty="0"/>
              <a:t>Si on place un conducteur dans un champ </a:t>
            </a:r>
          </a:p>
          <a:p>
            <a:pPr>
              <a:buNone/>
            </a:pPr>
            <a:r>
              <a:rPr lang="fr-FR" sz="2400" dirty="0"/>
              <a:t>électrique, les charges positive  vont dans </a:t>
            </a:r>
          </a:p>
          <a:p>
            <a:pPr>
              <a:buNone/>
            </a:pPr>
            <a:r>
              <a:rPr lang="fr-FR" sz="2400" dirty="0"/>
              <a:t>le même sens du champ  et les charges</a:t>
            </a:r>
          </a:p>
          <a:p>
            <a:pPr>
              <a:buNone/>
            </a:pPr>
            <a:r>
              <a:rPr lang="fr-FR" sz="2400" dirty="0"/>
              <a:t> négatives vont dans le sens inverse et</a:t>
            </a:r>
          </a:p>
          <a:p>
            <a:pPr>
              <a:buNone/>
            </a:pPr>
            <a:r>
              <a:rPr lang="fr-FR" sz="2400" dirty="0"/>
              <a:t> il y a la création de 2 pôles un positive </a:t>
            </a:r>
          </a:p>
          <a:p>
            <a:pPr>
              <a:buNone/>
            </a:pPr>
            <a:r>
              <a:rPr lang="fr-FR" sz="2400" dirty="0"/>
              <a:t>et un autre négative </a:t>
            </a:r>
          </a:p>
          <a:p>
            <a:pPr>
              <a:buNone/>
            </a:pP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3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85918" y="943722"/>
            <a:ext cx="5000660" cy="308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357694"/>
            <a:ext cx="3857620" cy="255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18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/>
          <a:lstStyle/>
          <a:p>
            <a:pPr>
              <a:buNone/>
            </a:pPr>
            <a:r>
              <a:rPr lang="fr-FR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6-1. Influence partielle:</a:t>
            </a:r>
          </a:p>
          <a:p>
            <a:pPr>
              <a:buNone/>
            </a:pPr>
            <a:r>
              <a:rPr lang="fr-FR" sz="2400" dirty="0"/>
              <a:t>Soit deux conducteurs: Un conducteur A chargé positivement</a:t>
            </a:r>
          </a:p>
          <a:p>
            <a:pPr>
              <a:buNone/>
            </a:pPr>
            <a:r>
              <a:rPr lang="fr-FR" sz="2400" dirty="0"/>
              <a:t> et un conducteur B isolé et neutre. En approchant les deux </a:t>
            </a:r>
          </a:p>
          <a:p>
            <a:pPr>
              <a:buNone/>
            </a:pPr>
            <a:r>
              <a:rPr lang="fr-FR" sz="2400" dirty="0"/>
              <a:t>conducteurs, les charges</a:t>
            </a:r>
          </a:p>
          <a:p>
            <a:pPr>
              <a:buNone/>
            </a:pPr>
            <a:r>
              <a:rPr lang="fr-FR" sz="2400" dirty="0"/>
              <a:t>négatives dans le conducteur B </a:t>
            </a:r>
          </a:p>
          <a:p>
            <a:pPr>
              <a:buNone/>
            </a:pPr>
            <a:r>
              <a:rPr lang="fr-FR" sz="2400" dirty="0"/>
              <a:t>se déplacent pour se rapprocher </a:t>
            </a:r>
          </a:p>
          <a:p>
            <a:pPr>
              <a:buNone/>
            </a:pPr>
            <a:r>
              <a:rPr lang="fr-FR" sz="2400" dirty="0"/>
              <a:t>du conducteur A et les charges </a:t>
            </a:r>
          </a:p>
          <a:p>
            <a:pPr>
              <a:buNone/>
            </a:pPr>
            <a:r>
              <a:rPr lang="fr-FR" sz="2400" dirty="0"/>
              <a:t>positives vont de l’autre coté.</a:t>
            </a:r>
          </a:p>
          <a:p>
            <a:pPr marL="514350" indent="-514350">
              <a:buNone/>
            </a:pPr>
            <a:r>
              <a:rPr lang="fr-FR" sz="2400" dirty="0"/>
              <a:t>Les charges portées par les deux conducteurs qui font face sont égales et de signes opposés</a:t>
            </a:r>
          </a:p>
          <a:p>
            <a:pPr marL="514350" indent="-514350">
              <a:buNone/>
            </a:pPr>
            <a:r>
              <a:rPr lang="fr-FR" sz="2400" dirty="0"/>
              <a:t>La charge du conducteur B reste la même; il y a juste une modification dans la répartition des charges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 Conducteurs</a:t>
            </a:r>
          </a:p>
        </p:txBody>
      </p:sp>
      <p:pic>
        <p:nvPicPr>
          <p:cNvPr id="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500306"/>
            <a:ext cx="4119570" cy="223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/>
          <a:lstStyle/>
          <a:p>
            <a:pPr>
              <a:buNone/>
            </a:pPr>
            <a:r>
              <a:rPr lang="fr-FR" sz="2400" dirty="0"/>
              <a:t>Si le conducteur B est relié à la masse,</a:t>
            </a:r>
          </a:p>
          <a:p>
            <a:pPr>
              <a:buNone/>
            </a:pPr>
            <a:r>
              <a:rPr lang="fr-FR" sz="2400" dirty="0"/>
              <a:t> les charges positives s’écoulent vers </a:t>
            </a:r>
          </a:p>
          <a:p>
            <a:pPr>
              <a:buNone/>
            </a:pPr>
            <a:r>
              <a:rPr lang="fr-FR" sz="2400" dirty="0"/>
              <a:t>la masse, la charge dans le conducteur B</a:t>
            </a:r>
          </a:p>
          <a:p>
            <a:pPr>
              <a:buNone/>
            </a:pPr>
            <a:r>
              <a:rPr lang="fr-FR" sz="2400" b="1" dirty="0">
                <a:solidFill>
                  <a:srgbClr val="92D050"/>
                </a:solidFill>
              </a:rPr>
              <a:t>Q</a:t>
            </a:r>
            <a:r>
              <a:rPr lang="fr-FR" sz="2400" b="1" baseline="-25000" dirty="0">
                <a:solidFill>
                  <a:srgbClr val="92D050"/>
                </a:solidFill>
              </a:rPr>
              <a:t>1</a:t>
            </a:r>
            <a:r>
              <a:rPr lang="fr-FR" sz="2400" b="1" baseline="-25000" dirty="0"/>
              <a:t> </a:t>
            </a:r>
            <a:r>
              <a:rPr lang="fr-FR" sz="2400" dirty="0"/>
              <a:t>est négative due à l’influence partielle.</a:t>
            </a:r>
          </a:p>
          <a:p>
            <a:pPr>
              <a:buNone/>
            </a:pPr>
            <a:r>
              <a:rPr lang="fr-FR" sz="2400" dirty="0"/>
              <a:t>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 Conducteurs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714620"/>
            <a:ext cx="892971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6-2. Influence Totale</a:t>
            </a:r>
            <a:r>
              <a:rPr lang="fr-FR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None/>
            </a:pPr>
            <a:r>
              <a:rPr lang="fr-FR" sz="2400" dirty="0"/>
              <a:t>C’est le cas ou le conducteur  A est complètement</a:t>
            </a:r>
          </a:p>
          <a:p>
            <a:pPr>
              <a:buNone/>
            </a:pPr>
            <a:r>
              <a:rPr lang="fr-FR" sz="2400" dirty="0"/>
              <a:t>entouré par le conducteur B </a:t>
            </a:r>
          </a:p>
          <a:p>
            <a:pPr>
              <a:buNone/>
            </a:pPr>
            <a:r>
              <a:rPr lang="fr-FR" sz="2400" dirty="0"/>
              <a:t>Pour la face externe de B nous avons 3 cas:</a:t>
            </a:r>
          </a:p>
          <a:p>
            <a:r>
              <a:rPr lang="fr-FR" sz="2400" dirty="0"/>
              <a:t>1- B isolé et neutre </a:t>
            </a:r>
            <a:r>
              <a:rPr lang="fr-FR" sz="2400" b="1" dirty="0"/>
              <a:t>Q</a:t>
            </a:r>
            <a:r>
              <a:rPr lang="fr-FR" sz="2400" b="1" baseline="-25000" dirty="0"/>
              <a:t>B </a:t>
            </a:r>
            <a:r>
              <a:rPr lang="fr-FR" sz="2400" b="1" baseline="-25000" dirty="0" err="1"/>
              <a:t>ext</a:t>
            </a:r>
            <a:r>
              <a:rPr lang="fr-FR" sz="2400" b="1" dirty="0"/>
              <a:t>=+Q</a:t>
            </a:r>
            <a:r>
              <a:rPr lang="fr-FR" sz="2400" b="1" baseline="-25000" dirty="0"/>
              <a:t>A</a:t>
            </a:r>
            <a:endParaRPr lang="fr-FR" sz="2400" dirty="0"/>
          </a:p>
          <a:p>
            <a:r>
              <a:rPr lang="fr-FR" sz="2400" dirty="0"/>
              <a:t>2- B isolé et a une charge </a:t>
            </a:r>
            <a:r>
              <a:rPr lang="fr-FR" sz="2400" b="1" dirty="0"/>
              <a:t>Q’ Alors Q</a:t>
            </a:r>
            <a:r>
              <a:rPr lang="fr-FR" sz="2400" b="1" baseline="-25000" dirty="0"/>
              <a:t>B </a:t>
            </a:r>
            <a:r>
              <a:rPr lang="fr-FR" sz="2400" b="1" baseline="-25000" dirty="0" err="1"/>
              <a:t>ext</a:t>
            </a:r>
            <a:r>
              <a:rPr lang="fr-FR" sz="2400" b="1" dirty="0"/>
              <a:t>=Q</a:t>
            </a:r>
            <a:r>
              <a:rPr lang="fr-FR" sz="2400" b="1" baseline="-25000" dirty="0"/>
              <a:t>A</a:t>
            </a:r>
            <a:r>
              <a:rPr lang="fr-FR" sz="2400" b="1" dirty="0"/>
              <a:t>+Q’</a:t>
            </a:r>
          </a:p>
          <a:p>
            <a:r>
              <a:rPr lang="fr-FR" sz="2400" dirty="0"/>
              <a:t>3- B relié au sol  </a:t>
            </a:r>
            <a:r>
              <a:rPr lang="fr-FR" sz="2400" b="1" dirty="0"/>
              <a:t>V=0 et Q=0</a:t>
            </a:r>
            <a:r>
              <a:rPr lang="fr-FR" sz="2400" dirty="0"/>
              <a:t> car les charges</a:t>
            </a:r>
          </a:p>
          <a:p>
            <a:r>
              <a:rPr lang="fr-FR" sz="2400" dirty="0"/>
              <a:t> positives s’écoulent vers la masse</a:t>
            </a:r>
            <a:endParaRPr lang="fr-FR" sz="2400" b="1" dirty="0"/>
          </a:p>
          <a:p>
            <a:endParaRPr lang="fr-FR" sz="2400" dirty="0"/>
          </a:p>
          <a:p>
            <a:pPr>
              <a:buNone/>
            </a:pPr>
            <a:endParaRPr lang="fr-FR" sz="2800" dirty="0"/>
          </a:p>
          <a:p>
            <a:pPr>
              <a:buNone/>
            </a:pPr>
            <a:r>
              <a:rPr lang="fr-FR" sz="2800" dirty="0"/>
              <a:t> </a:t>
            </a:r>
          </a:p>
        </p:txBody>
      </p:sp>
      <p:pic>
        <p:nvPicPr>
          <p:cNvPr id="14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3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3" y="928670"/>
            <a:ext cx="400340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830554"/>
            <a:ext cx="2357454" cy="238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5157810"/>
            <a:ext cx="2200275" cy="170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67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6715172"/>
          </a:xfrm>
        </p:spPr>
        <p:txBody>
          <a:bodyPr>
            <a:normAutofit/>
          </a:bodyPr>
          <a:lstStyle/>
          <a:p>
            <a:pPr>
              <a:buNone/>
            </a:pPr>
            <a:endParaRPr lang="fr-FR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fr-FR" sz="2600" dirty="0"/>
              <a:t>Un condensateur est un ensemble de deux conducteurs sous influence totale,  les deux conducteurs sont appelés les armatures du  condensateur, </a:t>
            </a:r>
            <a:r>
              <a:rPr lang="fr-F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charge du condensateur est celle de son armature interne. </a:t>
            </a:r>
            <a:r>
              <a:rPr lang="fr-FR" sz="2600" b="1" dirty="0"/>
              <a:t>V</a:t>
            </a:r>
            <a:r>
              <a:rPr lang="fr-FR" sz="2600" b="1" baseline="-25000" dirty="0"/>
              <a:t>1 </a:t>
            </a:r>
            <a:r>
              <a:rPr lang="fr-FR" sz="2600" dirty="0"/>
              <a:t>le potentiel de l’armature interne; et </a:t>
            </a:r>
            <a:r>
              <a:rPr lang="fr-FR" sz="2600" b="1" dirty="0"/>
              <a:t>V</a:t>
            </a:r>
            <a:r>
              <a:rPr lang="fr-FR" sz="2600" b="1" baseline="-25000" dirty="0"/>
              <a:t>2 </a:t>
            </a:r>
            <a:r>
              <a:rPr lang="fr-FR" sz="2600" dirty="0"/>
              <a:t>le potentiel de l’armature externe, </a:t>
            </a:r>
            <a:r>
              <a:rPr lang="fr-FR" sz="2600" b="1" dirty="0"/>
              <a:t>U= V</a:t>
            </a:r>
            <a:r>
              <a:rPr lang="fr-FR" sz="2600" b="1" baseline="-25000" dirty="0"/>
              <a:t>1</a:t>
            </a:r>
            <a:r>
              <a:rPr lang="fr-FR" sz="2600" b="1" dirty="0"/>
              <a:t>- V</a:t>
            </a:r>
            <a:r>
              <a:rPr lang="fr-FR" sz="2600" b="1" baseline="-25000" dirty="0"/>
              <a:t>2 </a:t>
            </a:r>
            <a:endParaRPr lang="fr-FR" sz="2600" dirty="0"/>
          </a:p>
          <a:p>
            <a:pPr>
              <a:buNone/>
            </a:pPr>
            <a:r>
              <a:rPr lang="fr-FR" sz="2800" dirty="0"/>
              <a:t>son symbole</a:t>
            </a:r>
          </a:p>
          <a:p>
            <a:pPr>
              <a:buNone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Q= C U </a:t>
            </a:r>
            <a:r>
              <a:rPr lang="fr-FR" sz="2800" dirty="0"/>
              <a:t>avec C est la capacité </a:t>
            </a:r>
          </a:p>
          <a:p>
            <a:pPr>
              <a:buNone/>
            </a:pPr>
            <a:r>
              <a:rPr lang="fr-FR" sz="2600" dirty="0"/>
              <a:t>du condensateur son symbole est C</a:t>
            </a:r>
          </a:p>
          <a:p>
            <a:pPr>
              <a:buNone/>
            </a:pPr>
            <a:r>
              <a:rPr lang="fr-FR" sz="2600" dirty="0"/>
              <a:t> et son unité est </a:t>
            </a:r>
            <a:r>
              <a:rPr lang="fr-FR" sz="2600" i="1" dirty="0"/>
              <a:t>Farad </a:t>
            </a:r>
            <a:r>
              <a:rPr lang="fr-FR" sz="2600" dirty="0"/>
              <a:t>et dépend de la géométrie </a:t>
            </a:r>
          </a:p>
          <a:p>
            <a:pPr>
              <a:buNone/>
            </a:pPr>
            <a:r>
              <a:rPr lang="fr-FR" sz="2600" dirty="0"/>
              <a:t>du condensateur et de l’isolant se trouvant</a:t>
            </a:r>
          </a:p>
          <a:p>
            <a:pPr>
              <a:buNone/>
            </a:pPr>
            <a:r>
              <a:rPr lang="fr-FR" sz="2600" dirty="0"/>
              <a:t> entre les deux armatures </a:t>
            </a:r>
          </a:p>
          <a:p>
            <a:pPr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Condensateurs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720" y="928670"/>
            <a:ext cx="23531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Définition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00562" y="492919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071942"/>
            <a:ext cx="21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876"/>
            <a:ext cx="3238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6572" y="4929198"/>
            <a:ext cx="2149791" cy="176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23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214346" y="0"/>
            <a:ext cx="9572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Chapitre 03: Conducteurs et Condensateurs</a:t>
            </a:r>
            <a:b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Condensateurs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1071546"/>
            <a:ext cx="8836201" cy="15511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None/>
            </a:pPr>
            <a:r>
              <a:rPr lang="fr-F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Méthodes de calcul de la capacité d’un condensateur</a:t>
            </a:r>
          </a:p>
          <a:p>
            <a:pPr marL="514350" indent="-514350">
              <a:buAutoNum type="alphaUcPeriod"/>
            </a:pPr>
            <a:r>
              <a:rPr lang="fr-FR" sz="2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Capacité d’un condensateur sphérique</a:t>
            </a:r>
          </a:p>
          <a:p>
            <a:pPr marL="514350" indent="-514350">
              <a:buAutoNum type="alphaUcPeriod"/>
            </a:pPr>
            <a:endParaRPr lang="fr-FR" sz="3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43108" y="2643182"/>
            <a:ext cx="700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0" y="1928802"/>
            <a:ext cx="9358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On considère deux sphères conductrices concentriques sous influence total l’une de charge +Q et l’autre de charge –Q.</a:t>
            </a:r>
          </a:p>
          <a:p>
            <a:r>
              <a:rPr lang="fr-FR" sz="2000" dirty="0"/>
              <a:t>Pour chercher la capacité de ce condensateur ainsi formé, on cherche d’abord le champ électrique en utilisant le Théorème de Gauss :</a:t>
            </a:r>
          </a:p>
          <a:p>
            <a:r>
              <a:rPr lang="fr-FR" sz="2000" dirty="0"/>
              <a:t>La surface de Gauss dans ce cas est une sphère de centre O et de rayon r; Par raison de symétrie le champ est radial et constant en tout point de la surface de Gauss.</a:t>
            </a:r>
          </a:p>
          <a:p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0" y="3786190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3591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3221"/>
            <a:ext cx="8858280" cy="319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149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1082</Words>
  <Application>Microsoft Office PowerPoint</Application>
  <PresentationFormat>Affichage à l'écran (4:3)</PresentationFormat>
  <Paragraphs>160</Paragraphs>
  <Slides>14</Slides>
  <Notes>1</Notes>
  <HiddenSlides>0</HiddenSlides>
  <MMClips>14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Thème Office</vt:lpstr>
      <vt:lpstr>Présentation PowerPoint</vt:lpstr>
      <vt:lpstr>Chapitre 03: Conducteurs et Condensateurs A. Conducteurs</vt:lpstr>
      <vt:lpstr>Chapitre 03: Conducteurs et Condensateurs A. Conducteurs</vt:lpstr>
      <vt:lpstr>Chapitre 03: Conducteurs et Condensateurs A. Conducteurs</vt:lpstr>
      <vt:lpstr>Chapitre 03: Conducteurs et Condensateurs A. Conducteurs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03: Conducteurs et Condensateurs A. Condu</dc:title>
  <dc:creator>client</dc:creator>
  <cp:lastModifiedBy>imene imene</cp:lastModifiedBy>
  <cp:revision>137</cp:revision>
  <dcterms:created xsi:type="dcterms:W3CDTF">2020-04-02T21:11:37Z</dcterms:created>
  <dcterms:modified xsi:type="dcterms:W3CDTF">2023-03-24T21:30:17Z</dcterms:modified>
</cp:coreProperties>
</file>