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AC1C79-0E0B-4213-8146-5F1C1B9159C6}" type="datetimeFigureOut">
              <a:rPr lang="fr-FR" smtClean="0"/>
              <a:t>18/11/2025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29DAF-DA29-4116-8FBF-1A2BFA0EB9C6}" type="slidenum">
              <a:rPr lang="fr-FR" smtClean="0"/>
              <a:t>‹N°›</a:t>
            </a:fld>
            <a:endParaRPr lang="fr-FR"/>
          </a:p>
        </p:txBody>
      </p:sp>
    </p:spTree>
    <p:extLst>
      <p:ext uri="{BB962C8B-B14F-4D97-AF65-F5344CB8AC3E}">
        <p14:creationId xmlns:p14="http://schemas.microsoft.com/office/powerpoint/2010/main" val="1467386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fr-FR"/>
              <a:t>Modifiez le style du titre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E120D25-75D7-4121-B5DD-79E4099BD99A}" type="datetimeFigureOut">
              <a:rPr lang="fr-FR" smtClean="0"/>
              <a:t>18/11/2025</a:t>
            </a:fld>
            <a:endParaRPr lang="fr-FR"/>
          </a:p>
        </p:txBody>
      </p:sp>
      <p:sp>
        <p:nvSpPr>
          <p:cNvPr id="5" name="Footer Placeholder 4"/>
          <p:cNvSpPr>
            <a:spLocks noGrp="1"/>
          </p:cNvSpPr>
          <p:nvPr>
            <p:ph type="ftr" sz="quarter" idx="11"/>
          </p:nvPr>
        </p:nvSpPr>
        <p:spPr>
          <a:xfrm>
            <a:off x="2692397" y="5037663"/>
            <a:ext cx="5214635" cy="279400"/>
          </a:xfrm>
        </p:spPr>
        <p:txBody>
          <a:bodyPr/>
          <a:lstStyle/>
          <a:p>
            <a:endParaRPr lang="fr-FR"/>
          </a:p>
        </p:txBody>
      </p:sp>
      <p:sp>
        <p:nvSpPr>
          <p:cNvPr id="6" name="Slide Number Placeholder 5"/>
          <p:cNvSpPr>
            <a:spLocks noGrp="1"/>
          </p:cNvSpPr>
          <p:nvPr>
            <p:ph type="sldNum" sz="quarter" idx="12"/>
          </p:nvPr>
        </p:nvSpPr>
        <p:spPr>
          <a:xfrm>
            <a:off x="8956900" y="5037663"/>
            <a:ext cx="551167" cy="279400"/>
          </a:xfrm>
        </p:spPr>
        <p:txBody>
          <a:bodyPr/>
          <a:lstStyle/>
          <a:p>
            <a:fld id="{EC399EAE-37AE-426E-975F-8B2B929B638A}" type="slidenum">
              <a:rPr lang="fr-FR" smtClean="0"/>
              <a:t>‹N°›</a:t>
            </a:fld>
            <a:endParaRPr lang="fr-F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736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E120D25-75D7-4121-B5DD-79E4099BD99A}" type="datetimeFigureOut">
              <a:rPr lang="fr-FR" smtClean="0"/>
              <a:t>18/11/2025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C399EAE-37AE-426E-975F-8B2B929B638A}" type="slidenum">
              <a:rPr lang="fr-FR" smtClean="0"/>
              <a:t>‹N°›</a:t>
            </a:fld>
            <a:endParaRPr lang="fr-FR"/>
          </a:p>
        </p:txBody>
      </p:sp>
    </p:spTree>
    <p:extLst>
      <p:ext uri="{BB962C8B-B14F-4D97-AF65-F5344CB8AC3E}">
        <p14:creationId xmlns:p14="http://schemas.microsoft.com/office/powerpoint/2010/main" val="416305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E120D25-75D7-4121-B5DD-79E4099BD99A}"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399EAE-37AE-426E-975F-8B2B929B638A}" type="slidenum">
              <a:rPr lang="fr-FR" smtClean="0"/>
              <a:t>‹N°›</a:t>
            </a:fld>
            <a:endParaRPr lang="fr-F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2589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E120D25-75D7-4121-B5DD-79E4099BD99A}"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399EAE-37AE-426E-975F-8B2B929B638A}" type="slidenum">
              <a:rPr lang="fr-FR" smtClean="0"/>
              <a:t>‹N°›</a:t>
            </a:fld>
            <a:endParaRPr lang="fr-F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8103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E120D25-75D7-4121-B5DD-79E4099BD99A}"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399EAE-37AE-426E-975F-8B2B929B638A}" type="slidenum">
              <a:rPr lang="fr-FR" smtClean="0"/>
              <a:t>‹N°›</a:t>
            </a:fld>
            <a:endParaRPr lang="fr-FR"/>
          </a:p>
        </p:txBody>
      </p:sp>
    </p:spTree>
    <p:extLst>
      <p:ext uri="{BB962C8B-B14F-4D97-AF65-F5344CB8AC3E}">
        <p14:creationId xmlns:p14="http://schemas.microsoft.com/office/powerpoint/2010/main" val="3129301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E120D25-75D7-4121-B5DD-79E4099BD99A}"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399EAE-37AE-426E-975F-8B2B929B638A}" type="slidenum">
              <a:rPr lang="fr-FR" smtClean="0"/>
              <a:t>‹N°›</a:t>
            </a:fld>
            <a:endParaRPr lang="fr-F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4185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E120D25-75D7-4121-B5DD-79E4099BD99A}"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399EAE-37AE-426E-975F-8B2B929B638A}" type="slidenum">
              <a:rPr lang="fr-FR" smtClean="0"/>
              <a:t>‹N°›</a:t>
            </a:fld>
            <a:endParaRPr lang="fr-F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1112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E120D25-75D7-4121-B5DD-79E4099BD99A}"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399EAE-37AE-426E-975F-8B2B929B638A}" type="slidenum">
              <a:rPr lang="fr-FR" smtClean="0"/>
              <a:t>‹N°›</a:t>
            </a:fld>
            <a:endParaRPr lang="fr-F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3480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E120D25-75D7-4121-B5DD-79E4099BD99A}"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399EAE-37AE-426E-975F-8B2B929B638A}" type="slidenum">
              <a:rPr lang="fr-FR" smtClean="0"/>
              <a:t>‹N°›</a:t>
            </a:fld>
            <a:endParaRPr lang="fr-F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2068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E120D25-75D7-4121-B5DD-79E4099BD99A}"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399EAE-37AE-426E-975F-8B2B929B638A}" type="slidenum">
              <a:rPr lang="fr-FR" smtClean="0"/>
              <a:t>‹N°›</a:t>
            </a:fld>
            <a:endParaRPr lang="fr-FR"/>
          </a:p>
        </p:txBody>
      </p:sp>
    </p:spTree>
    <p:extLst>
      <p:ext uri="{BB962C8B-B14F-4D97-AF65-F5344CB8AC3E}">
        <p14:creationId xmlns:p14="http://schemas.microsoft.com/office/powerpoint/2010/main" val="3242775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r-FR"/>
              <a:t>Modifiez le style du titre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E120D25-75D7-4121-B5DD-79E4099BD99A}"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399EAE-37AE-426E-975F-8B2B929B638A}" type="slidenum">
              <a:rPr lang="fr-FR" smtClean="0"/>
              <a:t>‹N°›</a:t>
            </a:fld>
            <a:endParaRPr lang="fr-F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3452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E120D25-75D7-4121-B5DD-79E4099BD99A}" type="datetimeFigureOut">
              <a:rPr lang="fr-FR" smtClean="0"/>
              <a:t>18/11/2025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C399EAE-37AE-426E-975F-8B2B929B638A}" type="slidenum">
              <a:rPr lang="fr-FR" smtClean="0"/>
              <a:t>‹N°›</a:t>
            </a:fld>
            <a:endParaRPr lang="fr-FR"/>
          </a:p>
        </p:txBody>
      </p:sp>
    </p:spTree>
    <p:extLst>
      <p:ext uri="{BB962C8B-B14F-4D97-AF65-F5344CB8AC3E}">
        <p14:creationId xmlns:p14="http://schemas.microsoft.com/office/powerpoint/2010/main" val="386426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E120D25-75D7-4121-B5DD-79E4099BD99A}" type="datetimeFigureOut">
              <a:rPr lang="fr-FR" smtClean="0"/>
              <a:t>18/11/2025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C399EAE-37AE-426E-975F-8B2B929B638A}" type="slidenum">
              <a:rPr lang="fr-FR" smtClean="0"/>
              <a:t>‹N°›</a:t>
            </a:fld>
            <a:endParaRPr lang="fr-F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2595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E120D25-75D7-4121-B5DD-79E4099BD99A}" type="datetimeFigureOut">
              <a:rPr lang="fr-FR" smtClean="0"/>
              <a:t>18/11/2025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C399EAE-37AE-426E-975F-8B2B929B638A}" type="slidenum">
              <a:rPr lang="fr-FR" smtClean="0"/>
              <a:t>‹N°›</a:t>
            </a:fld>
            <a:endParaRPr lang="fr-F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3236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120D25-75D7-4121-B5DD-79E4099BD99A}" type="datetimeFigureOut">
              <a:rPr lang="fr-FR" smtClean="0"/>
              <a:t>18/11/2025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C399EAE-37AE-426E-975F-8B2B929B638A}" type="slidenum">
              <a:rPr lang="fr-FR" smtClean="0"/>
              <a:t>‹N°›</a:t>
            </a:fld>
            <a:endParaRPr lang="fr-FR"/>
          </a:p>
        </p:txBody>
      </p:sp>
    </p:spTree>
    <p:extLst>
      <p:ext uri="{BB962C8B-B14F-4D97-AF65-F5344CB8AC3E}">
        <p14:creationId xmlns:p14="http://schemas.microsoft.com/office/powerpoint/2010/main" val="181801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fr-FR"/>
              <a:t>Modifiez le style du titre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E120D25-75D7-4121-B5DD-79E4099BD99A}" type="datetimeFigureOut">
              <a:rPr lang="fr-FR" smtClean="0"/>
              <a:t>18/11/2025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C399EAE-37AE-426E-975F-8B2B929B638A}" type="slidenum">
              <a:rPr lang="fr-FR" smtClean="0"/>
              <a:t>‹N°›</a:t>
            </a:fld>
            <a:endParaRPr lang="fr-F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5377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fr-FR"/>
              <a:t>Modifiez le style du titre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E120D25-75D7-4121-B5DD-79E4099BD99A}" type="datetimeFigureOut">
              <a:rPr lang="fr-FR" smtClean="0"/>
              <a:t>18/11/2025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C399EAE-37AE-426E-975F-8B2B929B638A}" type="slidenum">
              <a:rPr lang="fr-FR" smtClean="0"/>
              <a:t>‹N°›</a:t>
            </a:fld>
            <a:endParaRPr lang="fr-FR"/>
          </a:p>
        </p:txBody>
      </p:sp>
    </p:spTree>
    <p:extLst>
      <p:ext uri="{BB962C8B-B14F-4D97-AF65-F5344CB8AC3E}">
        <p14:creationId xmlns:p14="http://schemas.microsoft.com/office/powerpoint/2010/main" val="3480333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E120D25-75D7-4121-B5DD-79E4099BD99A}" type="datetimeFigureOut">
              <a:rPr lang="fr-FR" smtClean="0"/>
              <a:t>18/11/2025</a:t>
            </a:fld>
            <a:endParaRPr lang="fr-F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F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C399EAE-37AE-426E-975F-8B2B929B638A}" type="slidenum">
              <a:rPr lang="fr-FR" smtClean="0"/>
              <a:t>‹N°›</a:t>
            </a:fld>
            <a:endParaRPr lang="fr-FR"/>
          </a:p>
        </p:txBody>
      </p:sp>
    </p:spTree>
    <p:extLst>
      <p:ext uri="{BB962C8B-B14F-4D97-AF65-F5344CB8AC3E}">
        <p14:creationId xmlns:p14="http://schemas.microsoft.com/office/powerpoint/2010/main" val="28682396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C0B18A6-98C6-F1D8-DE5A-BE36686C67BB}"/>
              </a:ext>
            </a:extLst>
          </p:cNvPr>
          <p:cNvSpPr txBox="1"/>
          <p:nvPr/>
        </p:nvSpPr>
        <p:spPr>
          <a:xfrm>
            <a:off x="3539370" y="4779147"/>
            <a:ext cx="5014913" cy="1446550"/>
          </a:xfrm>
          <a:prstGeom prst="rect">
            <a:avLst/>
          </a:prstGeom>
          <a:noFill/>
        </p:spPr>
        <p:txBody>
          <a:bodyPr wrap="square">
            <a:spAutoFit/>
          </a:bodyPr>
          <a:lstStyle/>
          <a:p>
            <a:pPr algn="ctr"/>
            <a:r>
              <a:rPr lang="ar-DZ" sz="2200" b="1" dirty="0">
                <a:solidFill>
                  <a:schemeClr val="bg1"/>
                </a:solidFill>
              </a:rPr>
              <a:t>الأستاذ المسؤول عن المادة :</a:t>
            </a:r>
            <a:endParaRPr lang="fr-FR" sz="2200" b="1" dirty="0">
              <a:solidFill>
                <a:schemeClr val="bg1"/>
              </a:solidFill>
            </a:endParaRPr>
          </a:p>
          <a:p>
            <a:pPr algn="ctr"/>
            <a:r>
              <a:rPr lang="ar-DZ" sz="2200" b="1" dirty="0">
                <a:solidFill>
                  <a:schemeClr val="bg1"/>
                </a:solidFill>
              </a:rPr>
              <a:t> د. سعيدي منال وسام أستاذة محاضرة ’أ‘</a:t>
            </a:r>
          </a:p>
          <a:p>
            <a:pPr algn="ctr"/>
            <a:r>
              <a:rPr lang="ar-DZ" sz="2200" b="1" dirty="0">
                <a:solidFill>
                  <a:schemeClr val="bg1"/>
                </a:solidFill>
              </a:rPr>
              <a:t>السداسي : الخامس</a:t>
            </a:r>
          </a:p>
          <a:p>
            <a:pPr algn="ctr"/>
            <a:r>
              <a:rPr lang="ar-DZ" sz="2200" b="1" dirty="0">
                <a:solidFill>
                  <a:schemeClr val="bg1"/>
                </a:solidFill>
              </a:rPr>
              <a:t>الليسانس : لسانيات تطبيقية</a:t>
            </a:r>
          </a:p>
        </p:txBody>
      </p:sp>
      <p:sp>
        <p:nvSpPr>
          <p:cNvPr id="5" name="ZoneTexte 4">
            <a:extLst>
              <a:ext uri="{FF2B5EF4-FFF2-40B4-BE49-F238E27FC236}">
                <a16:creationId xmlns:a16="http://schemas.microsoft.com/office/drawing/2014/main" id="{6CBC0705-801D-5460-A183-2594B3D91F37}"/>
              </a:ext>
            </a:extLst>
          </p:cNvPr>
          <p:cNvSpPr txBox="1"/>
          <p:nvPr/>
        </p:nvSpPr>
        <p:spPr>
          <a:xfrm>
            <a:off x="4210050" y="2296474"/>
            <a:ext cx="3771899" cy="430887"/>
          </a:xfrm>
          <a:prstGeom prst="rect">
            <a:avLst/>
          </a:prstGeom>
          <a:noFill/>
        </p:spPr>
        <p:txBody>
          <a:bodyPr wrap="square">
            <a:spAutoFit/>
          </a:bodyPr>
          <a:lstStyle>
            <a:defPPr>
              <a:defRPr lang="en-US"/>
            </a:defPPr>
            <a:lvl1pPr algn="ctr">
              <a:defRPr sz="2200" b="1">
                <a:cs typeface="+mj-cs"/>
              </a:defRPr>
            </a:lvl1pPr>
          </a:lstStyle>
          <a:p>
            <a:r>
              <a:rPr lang="ar-DZ" dirty="0">
                <a:solidFill>
                  <a:schemeClr val="bg1"/>
                </a:solidFill>
                <a:cs typeface="+mn-cs"/>
              </a:rPr>
              <a:t>المادة : ترجمة المصطلحات اللغوية</a:t>
            </a:r>
          </a:p>
        </p:txBody>
      </p:sp>
      <p:sp>
        <p:nvSpPr>
          <p:cNvPr id="6" name="ZoneTexte 5">
            <a:extLst>
              <a:ext uri="{FF2B5EF4-FFF2-40B4-BE49-F238E27FC236}">
                <a16:creationId xmlns:a16="http://schemas.microsoft.com/office/drawing/2014/main" id="{E9CA7F73-7DB8-E1DA-A7B1-249680BB94C8}"/>
              </a:ext>
            </a:extLst>
          </p:cNvPr>
          <p:cNvSpPr txBox="1"/>
          <p:nvPr/>
        </p:nvSpPr>
        <p:spPr>
          <a:xfrm>
            <a:off x="2373919" y="632303"/>
            <a:ext cx="7036594" cy="1569660"/>
          </a:xfrm>
          <a:prstGeom prst="rect">
            <a:avLst/>
          </a:prstGeom>
          <a:noFill/>
        </p:spPr>
        <p:txBody>
          <a:bodyPr wrap="square">
            <a:spAutoFit/>
          </a:bodyPr>
          <a:lstStyle/>
          <a:p>
            <a:pPr algn="ctr"/>
            <a:r>
              <a:rPr lang="ar-DZ" sz="2400" dirty="0">
                <a:solidFill>
                  <a:schemeClr val="bg1"/>
                </a:solidFill>
              </a:rPr>
              <a:t>الجمــــــهورية الجــــزائرية الديــــــــــــمقراطية الشـــــــــــعبية</a:t>
            </a:r>
          </a:p>
          <a:p>
            <a:pPr algn="ctr"/>
            <a:r>
              <a:rPr lang="ar-DZ" sz="2400" dirty="0">
                <a:solidFill>
                  <a:schemeClr val="bg1"/>
                </a:solidFill>
              </a:rPr>
              <a:t>       وزارة التعليـــم العــــــــالي والبحـــــــــث العلـــــــــمي</a:t>
            </a:r>
          </a:p>
          <a:p>
            <a:pPr algn="ctr"/>
            <a:r>
              <a:rPr lang="ar-DZ" sz="2400" dirty="0">
                <a:solidFill>
                  <a:schemeClr val="bg1"/>
                </a:solidFill>
              </a:rPr>
              <a:t>جامعـــــة أبــــــي بـــــكر بلقـــــــــايد تلمســـــان</a:t>
            </a:r>
          </a:p>
          <a:p>
            <a:pPr algn="ctr"/>
            <a:r>
              <a:rPr lang="ar-DZ" sz="2400" dirty="0">
                <a:solidFill>
                  <a:schemeClr val="bg1"/>
                </a:solidFill>
              </a:rPr>
              <a:t>كليــــــة الآداب واللغــــــــــات</a:t>
            </a:r>
          </a:p>
        </p:txBody>
      </p:sp>
      <p:pic>
        <p:nvPicPr>
          <p:cNvPr id="7" name="Picture 10">
            <a:extLst>
              <a:ext uri="{FF2B5EF4-FFF2-40B4-BE49-F238E27FC236}">
                <a16:creationId xmlns:a16="http://schemas.microsoft.com/office/drawing/2014/main" id="{0774051A-4499-C1B7-C8F4-F5960BB05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0548" y="593702"/>
            <a:ext cx="1024781" cy="14076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1246BE44-ECE3-32D4-8F8C-1B7FF4E21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04" y="688414"/>
            <a:ext cx="1024781" cy="1407649"/>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78A0EAC2-F81F-640C-545A-0C1B6A4255AA}"/>
              </a:ext>
            </a:extLst>
          </p:cNvPr>
          <p:cNvSpPr txBox="1"/>
          <p:nvPr/>
        </p:nvSpPr>
        <p:spPr>
          <a:xfrm>
            <a:off x="2683141" y="3474078"/>
            <a:ext cx="6727372" cy="104644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a:defRPr sz="6200" b="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DZ" dirty="0">
                <a:solidFill>
                  <a:srgbClr val="C00000"/>
                </a:solidFill>
                <a:cs typeface="+mn-cs"/>
              </a:rPr>
              <a:t>الترجمة و اشكالاتها 2</a:t>
            </a:r>
            <a:endParaRPr lang="fr-FR" dirty="0">
              <a:solidFill>
                <a:srgbClr val="C00000"/>
              </a:solidFill>
              <a:cs typeface="+mn-cs"/>
            </a:endParaRPr>
          </a:p>
        </p:txBody>
      </p:sp>
      <p:sp>
        <p:nvSpPr>
          <p:cNvPr id="10" name="ZoneTexte 9">
            <a:extLst>
              <a:ext uri="{FF2B5EF4-FFF2-40B4-BE49-F238E27FC236}">
                <a16:creationId xmlns:a16="http://schemas.microsoft.com/office/drawing/2014/main" id="{E473AF64-606A-8F7C-9E30-7DCF49A8F1E3}"/>
              </a:ext>
            </a:extLst>
          </p:cNvPr>
          <p:cNvSpPr txBox="1"/>
          <p:nvPr/>
        </p:nvSpPr>
        <p:spPr>
          <a:xfrm>
            <a:off x="2372899" y="2953036"/>
            <a:ext cx="7037614" cy="430887"/>
          </a:xfrm>
          <a:prstGeom prst="rect">
            <a:avLst/>
          </a:prstGeom>
          <a:noFill/>
        </p:spPr>
        <p:txBody>
          <a:bodyPr wrap="square">
            <a:spAutoFit/>
          </a:bodyPr>
          <a:lstStyle>
            <a:defPPr>
              <a:defRPr lang="en-US"/>
            </a:defPPr>
            <a:lvl1pPr algn="ctr">
              <a:defRPr sz="2200" b="1">
                <a:cs typeface="+mj-cs"/>
              </a:defRPr>
            </a:lvl1pPr>
          </a:lstStyle>
          <a:p>
            <a:r>
              <a:rPr lang="ar-DZ" u="sng" dirty="0">
                <a:solidFill>
                  <a:schemeClr val="bg1"/>
                </a:solidFill>
                <a:cs typeface="+mn-cs"/>
              </a:rPr>
              <a:t>الدرس الثاني :</a:t>
            </a:r>
            <a:endParaRPr lang="fr-FR" u="sng" dirty="0">
              <a:solidFill>
                <a:schemeClr val="bg1"/>
              </a:solidFill>
              <a:cs typeface="+mn-cs"/>
            </a:endParaRPr>
          </a:p>
        </p:txBody>
      </p:sp>
    </p:spTree>
    <p:extLst>
      <p:ext uri="{BB962C8B-B14F-4D97-AF65-F5344CB8AC3E}">
        <p14:creationId xmlns:p14="http://schemas.microsoft.com/office/powerpoint/2010/main" val="646398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189CED8-2247-D359-27B1-C1DAAC0C67D3}"/>
              </a:ext>
            </a:extLst>
          </p:cNvPr>
          <p:cNvSpPr txBox="1"/>
          <p:nvPr/>
        </p:nvSpPr>
        <p:spPr>
          <a:xfrm>
            <a:off x="1045369" y="1399406"/>
            <a:ext cx="5772150" cy="4059188"/>
          </a:xfrm>
          <a:prstGeom prst="rect">
            <a:avLst/>
          </a:prstGeom>
          <a:ln>
            <a:solidFill>
              <a:schemeClr val="bg2"/>
            </a:solidFill>
          </a:ln>
        </p:spPr>
        <p:style>
          <a:lnRef idx="2">
            <a:schemeClr val="accent5"/>
          </a:lnRef>
          <a:fillRef idx="1">
            <a:schemeClr val="lt1"/>
          </a:fillRef>
          <a:effectRef idx="0">
            <a:schemeClr val="accent5"/>
          </a:effectRef>
          <a:fontRef idx="minor">
            <a:schemeClr val="dk1"/>
          </a:fontRef>
        </p:style>
        <p:txBody>
          <a:bodyPr wrap="square">
            <a:spAutoFit/>
          </a:bodyPr>
          <a:lstStyle>
            <a:defPPr>
              <a:defRPr lang="en-US"/>
            </a:defPPr>
            <a:lvl1pPr algn="just" rtl="1">
              <a:lnSpc>
                <a:spcPct val="107000"/>
              </a:lnSpc>
              <a:spcAft>
                <a:spcPts val="800"/>
              </a:spcAft>
              <a:defRPr sz="24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DZ" sz="2200" dirty="0"/>
              <a:t>فلا دارس اللغة ولا دارس الطب ولا دارس التكنولوجيا في غنى عن الترجمة وروافدها فبقدر ما هو بحاجة إلى العلم والبحث هو بحاجة إليها فهي وسيلته في استمرار مهمّته وضمان لاستمراريتها، بل على العكس عوض مناقشة أهميتها ومدى حاجة العلم للترجمة علينا أن </a:t>
            </a:r>
            <a:r>
              <a:rPr lang="ar-DZ" sz="2200" dirty="0" err="1"/>
              <a:t>نكاثف</a:t>
            </a:r>
            <a:r>
              <a:rPr lang="ar-DZ" sz="2200" dirty="0"/>
              <a:t> الجهود، ونركزها من أجل تطوير علم الترجمة لأنّ تطوير علم الترجمة تطوير لكافة حقول المعرفة بكافة أنواعها وجميع مستوياتها خاصة مع "الطفرة التكنولوجية الهائلة التي عرفها ميدان الحاسوب والاتصالات التي دفعت إلى التفكير في صيغ جديدة من الترجمة يستعان فيها بالوسائل والأساليب الإلكترونية وبدأت فعلا في إحداث تغيير جذري في صورة المترجم ومنظور الترجمة".</a:t>
            </a:r>
            <a:endParaRPr lang="fr-FR" sz="2200" dirty="0"/>
          </a:p>
        </p:txBody>
      </p:sp>
      <p:pic>
        <p:nvPicPr>
          <p:cNvPr id="6" name="Image 5">
            <a:extLst>
              <a:ext uri="{FF2B5EF4-FFF2-40B4-BE49-F238E27FC236}">
                <a16:creationId xmlns:a16="http://schemas.microsoft.com/office/drawing/2014/main" id="{BC7B97E6-5C06-5B03-19BD-2CDDFD1D681F}"/>
              </a:ext>
            </a:extLst>
          </p:cNvPr>
          <p:cNvPicPr>
            <a:picLocks noChangeAspect="1"/>
          </p:cNvPicPr>
          <p:nvPr/>
        </p:nvPicPr>
        <p:blipFill>
          <a:blip r:embed="rId2"/>
          <a:srcRect l="30903" b="50000"/>
          <a:stretch>
            <a:fillRect/>
          </a:stretch>
        </p:blipFill>
        <p:spPr>
          <a:xfrm>
            <a:off x="7168110" y="2100263"/>
            <a:ext cx="3978521" cy="2878930"/>
          </a:xfrm>
          <a:prstGeom prst="rect">
            <a:avLst/>
          </a:prstGeom>
          <a:solidFill>
            <a:srgbClr val="FFFFFF">
              <a:shade val="85000"/>
            </a:srgbClr>
          </a:solidFill>
          <a:ln w="28575" cap="sq">
            <a:solidFill>
              <a:schemeClr val="bg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1168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5C7E6F8-608E-311F-A115-0E248F49522F}"/>
              </a:ext>
            </a:extLst>
          </p:cNvPr>
          <p:cNvSpPr txBox="1"/>
          <p:nvPr/>
        </p:nvSpPr>
        <p:spPr>
          <a:xfrm>
            <a:off x="6096001" y="2032581"/>
            <a:ext cx="5050630" cy="2610073"/>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defPPr>
              <a:defRPr lang="en-US"/>
            </a:defPPr>
            <a:lvl1pPr algn="just" rtl="1">
              <a:lnSpc>
                <a:spcPct val="107000"/>
              </a:lnSpc>
              <a:spcAft>
                <a:spcPts val="800"/>
              </a:spcAft>
              <a:defRPr sz="24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DZ" sz="2200" dirty="0"/>
              <a:t>وفي الأخير وبعد الاطلاع على ماضي العلم والترجمة وتاريخهما المشترك عند العرب والغرب وتصفح روائعه لا يسعنا إلاّ أن نؤكد على وحدة مصير الترجمة والعلم، فالاهتمام بالترجمة وتنميتها أمر ضروري إذا كانت الغاية التي إليها نصبو هي تطوير البحث العلمي وتنميته فهي التي تدفع بعجلاته إلى الأمام تشيره وتسايره.</a:t>
            </a:r>
            <a:endParaRPr lang="fr-FR" sz="2200" dirty="0"/>
          </a:p>
        </p:txBody>
      </p:sp>
      <p:pic>
        <p:nvPicPr>
          <p:cNvPr id="7" name="Image 6">
            <a:extLst>
              <a:ext uri="{FF2B5EF4-FFF2-40B4-BE49-F238E27FC236}">
                <a16:creationId xmlns:a16="http://schemas.microsoft.com/office/drawing/2014/main" id="{A1D865EB-15E5-1C96-C30B-2372246F5279}"/>
              </a:ext>
            </a:extLst>
          </p:cNvPr>
          <p:cNvPicPr>
            <a:picLocks noChangeAspect="1"/>
          </p:cNvPicPr>
          <p:nvPr/>
        </p:nvPicPr>
        <p:blipFill>
          <a:blip r:embed="rId2"/>
          <a:stretch>
            <a:fillRect/>
          </a:stretch>
        </p:blipFill>
        <p:spPr>
          <a:xfrm>
            <a:off x="1045369" y="1524934"/>
            <a:ext cx="4926806" cy="3808131"/>
          </a:xfrm>
          <a:prstGeom prst="ellipse">
            <a:avLst/>
          </a:prstGeom>
          <a:ln w="28575" cap="rnd">
            <a:solidFill>
              <a:schemeClr val="bg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9301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A3F6293-A763-53FF-AFCD-521F55E6F33A}"/>
              </a:ext>
            </a:extLst>
          </p:cNvPr>
          <p:cNvSpPr txBox="1"/>
          <p:nvPr/>
        </p:nvSpPr>
        <p:spPr>
          <a:xfrm>
            <a:off x="1138237" y="888885"/>
            <a:ext cx="9915525" cy="4680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lgn="just" rtl="1">
              <a:lnSpc>
                <a:spcPct val="107000"/>
              </a:lnSpc>
              <a:spcAft>
                <a:spcPts val="800"/>
              </a:spcAft>
              <a:defRPr sz="24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SA" dirty="0"/>
              <a:t>آخر ما نختم هذه المحاضرة هو مسرد  مصطلحي لاهم المصطلحات التي تطرقنا لها في المحاضرة</a:t>
            </a:r>
            <a:r>
              <a:rPr lang="fr-FR" dirty="0"/>
              <a:t>  </a:t>
            </a:r>
            <a:r>
              <a:rPr lang="ar-DZ" dirty="0"/>
              <a:t> : </a:t>
            </a:r>
            <a:endParaRPr lang="fr-FR" dirty="0"/>
          </a:p>
        </p:txBody>
      </p:sp>
      <p:graphicFrame>
        <p:nvGraphicFramePr>
          <p:cNvPr id="3" name="Tableau 2">
            <a:extLst>
              <a:ext uri="{FF2B5EF4-FFF2-40B4-BE49-F238E27FC236}">
                <a16:creationId xmlns:a16="http://schemas.microsoft.com/office/drawing/2014/main" id="{4E65C960-F987-5DA4-8362-0FD2339FA69F}"/>
              </a:ext>
            </a:extLst>
          </p:cNvPr>
          <p:cNvGraphicFramePr>
            <a:graphicFrameLocks noGrp="1"/>
          </p:cNvGraphicFramePr>
          <p:nvPr>
            <p:extLst>
              <p:ext uri="{D42A27DB-BD31-4B8C-83A1-F6EECF244321}">
                <p14:modId xmlns:p14="http://schemas.microsoft.com/office/powerpoint/2010/main" val="2293159137"/>
              </p:ext>
            </p:extLst>
          </p:nvPr>
        </p:nvGraphicFramePr>
        <p:xfrm>
          <a:off x="3829049" y="1568565"/>
          <a:ext cx="6843713" cy="4267200"/>
        </p:xfrm>
        <a:graphic>
          <a:graphicData uri="http://schemas.openxmlformats.org/drawingml/2006/table">
            <a:tbl>
              <a:tblPr firstRow="1" bandRow="1">
                <a:tableStyleId>{B301B821-A1FF-4177-AEE7-76D212191A09}</a:tableStyleId>
              </a:tblPr>
              <a:tblGrid>
                <a:gridCol w="3637115">
                  <a:extLst>
                    <a:ext uri="{9D8B030D-6E8A-4147-A177-3AD203B41FA5}">
                      <a16:colId xmlns:a16="http://schemas.microsoft.com/office/drawing/2014/main" val="3172323439"/>
                    </a:ext>
                  </a:extLst>
                </a:gridCol>
                <a:gridCol w="3206598">
                  <a:extLst>
                    <a:ext uri="{9D8B030D-6E8A-4147-A177-3AD203B41FA5}">
                      <a16:colId xmlns:a16="http://schemas.microsoft.com/office/drawing/2014/main" val="3878556743"/>
                    </a:ext>
                  </a:extLst>
                </a:gridCol>
              </a:tblGrid>
              <a:tr h="370840">
                <a:tc>
                  <a:txBody>
                    <a:bodyPr/>
                    <a:lstStyle/>
                    <a:p>
                      <a:pPr algn="r"/>
                      <a:r>
                        <a:rPr lang="ar-SA" sz="2400" b="1" dirty="0">
                          <a:solidFill>
                            <a:schemeClr val="bg2"/>
                          </a:solidFill>
                          <a:cs typeface="+mj-cs"/>
                        </a:rPr>
                        <a:t>المصطلح باللغة الفرنسية</a:t>
                      </a:r>
                      <a:endParaRPr lang="fr-FR" sz="2400" b="1" dirty="0">
                        <a:solidFill>
                          <a:schemeClr val="bg2"/>
                        </a:solidFill>
                        <a:latin typeface="Times New Roman" panose="02020603050405020304" pitchFamily="18" charset="0"/>
                        <a:cs typeface="+mj-cs"/>
                      </a:endParaRPr>
                    </a:p>
                  </a:txBody>
                  <a:tcPr>
                    <a:lnR w="12700" cap="flat" cmpd="sng" algn="ctr">
                      <a:solidFill>
                        <a:schemeClr val="accent1"/>
                      </a:solidFill>
                      <a:prstDash val="solid"/>
                      <a:round/>
                      <a:headEnd type="none" w="med" len="med"/>
                      <a:tailEnd type="none" w="med" len="med"/>
                    </a:lnR>
                    <a:solidFill>
                      <a:schemeClr val="tx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2400" b="1" dirty="0">
                          <a:solidFill>
                            <a:schemeClr val="bg2"/>
                          </a:solidFill>
                          <a:cs typeface="+mj-cs"/>
                        </a:rPr>
                        <a:t>المصطلح باللغة العربية</a:t>
                      </a:r>
                      <a:endParaRPr lang="fr-FR" sz="2400" b="1" dirty="0">
                        <a:solidFill>
                          <a:schemeClr val="bg2"/>
                        </a:solidFill>
                        <a:effectLst/>
                        <a:latin typeface="Calibri" panose="020F0502020204030204" pitchFamily="34" charset="0"/>
                        <a:ea typeface="Calibri" panose="020F0502020204030204" pitchFamily="34" charset="0"/>
                        <a:cs typeface="+mj-cs"/>
                      </a:endParaRPr>
                    </a:p>
                  </a:txBody>
                  <a:tcPr>
                    <a:lnL w="12700" cap="flat" cmpd="sng" algn="ctr">
                      <a:solidFill>
                        <a:schemeClr val="accent1"/>
                      </a:solidFill>
                      <a:prstDash val="solid"/>
                      <a:round/>
                      <a:headEnd type="none" w="med" len="med"/>
                      <a:tailEnd type="none" w="med" len="med"/>
                    </a:lnL>
                    <a:solidFill>
                      <a:schemeClr val="tx1"/>
                    </a:solidFill>
                  </a:tcPr>
                </a:tc>
                <a:extLst>
                  <a:ext uri="{0D108BD9-81ED-4DB2-BD59-A6C34878D82A}">
                    <a16:rowId xmlns:a16="http://schemas.microsoft.com/office/drawing/2014/main" val="1156710868"/>
                  </a:ext>
                </a:extLst>
              </a:tr>
              <a:tr h="370840">
                <a:tc>
                  <a:txBody>
                    <a:bodyPr/>
                    <a:lstStyle/>
                    <a:p>
                      <a:r>
                        <a:rPr lang="fr-FR" sz="2200" b="1" dirty="0">
                          <a:solidFill>
                            <a:schemeClr val="bg1"/>
                          </a:solidFill>
                          <a:effectLst/>
                          <a:latin typeface="Arial" panose="020B0604020202020204" pitchFamily="34" charset="0"/>
                          <a:cs typeface="Arial" panose="020B0604020202020204" pitchFamily="34" charset="0"/>
                        </a:rPr>
                        <a:t>La recherche scientifique </a:t>
                      </a:r>
                      <a:endParaRPr lang="fr-FR" sz="2200" b="1" dirty="0">
                        <a:solidFill>
                          <a:schemeClr val="bg1"/>
                        </a:solidFill>
                        <a:latin typeface="Arial" panose="020B0604020202020204" pitchFamily="34" charset="0"/>
                        <a:cs typeface="Arial" panose="020B0604020202020204" pitchFamily="34" charset="0"/>
                      </a:endParaRPr>
                    </a:p>
                  </a:txBody>
                  <a:tcPr>
                    <a:lnR w="12700" cap="flat" cmpd="sng" algn="ctr">
                      <a:solidFill>
                        <a:schemeClr val="accent1"/>
                      </a:solidFill>
                      <a:prstDash val="solid"/>
                      <a:round/>
                      <a:headEnd type="none" w="med" len="med"/>
                      <a:tailEnd type="none" w="med" len="med"/>
                    </a:lnR>
                    <a:solidFill>
                      <a:schemeClr val="tx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2400" b="1" dirty="0">
                          <a:solidFill>
                            <a:schemeClr val="bg1"/>
                          </a:solidFill>
                          <a:effectLst/>
                          <a:cs typeface="+mj-cs"/>
                        </a:rPr>
                        <a:t>البحث العلمي</a:t>
                      </a:r>
                      <a:endParaRPr lang="fr-FR" sz="2400" b="1" dirty="0">
                        <a:solidFill>
                          <a:schemeClr val="bg1"/>
                        </a:solidFill>
                        <a:effectLst/>
                        <a:latin typeface="Calibri" panose="020F0502020204030204" pitchFamily="34" charset="0"/>
                        <a:ea typeface="Calibri" panose="020F0502020204030204" pitchFamily="34" charset="0"/>
                        <a:cs typeface="+mj-cs"/>
                      </a:endParaRPr>
                    </a:p>
                  </a:txBody>
                  <a:tcPr>
                    <a:lnL w="12700" cap="flat" cmpd="sng" algn="ctr">
                      <a:solidFill>
                        <a:schemeClr val="accent1"/>
                      </a:solidFill>
                      <a:prstDash val="solid"/>
                      <a:round/>
                      <a:headEnd type="none" w="med" len="med"/>
                      <a:tailEnd type="none" w="med" len="med"/>
                    </a:lnL>
                    <a:solidFill>
                      <a:schemeClr val="tx1"/>
                    </a:solidFill>
                  </a:tcPr>
                </a:tc>
                <a:extLst>
                  <a:ext uri="{0D108BD9-81ED-4DB2-BD59-A6C34878D82A}">
                    <a16:rowId xmlns:a16="http://schemas.microsoft.com/office/drawing/2014/main" val="2857211611"/>
                  </a:ext>
                </a:extLst>
              </a:tr>
              <a:tr h="370840">
                <a:tc>
                  <a:txBody>
                    <a:bodyPr/>
                    <a:lstStyle/>
                    <a:p>
                      <a:r>
                        <a:rPr lang="fr-FR" sz="2200" b="1" dirty="0">
                          <a:solidFill>
                            <a:schemeClr val="bg1"/>
                          </a:solidFill>
                          <a:effectLst/>
                          <a:latin typeface="Arial" panose="020B0604020202020204" pitchFamily="34" charset="0"/>
                          <a:cs typeface="Arial" panose="020B0604020202020204" pitchFamily="34" charset="0"/>
                        </a:rPr>
                        <a:t>La maison de la sagesse</a:t>
                      </a:r>
                    </a:p>
                    <a:p>
                      <a:r>
                        <a:rPr lang="fr-FR" sz="2200" b="1" dirty="0">
                          <a:solidFill>
                            <a:schemeClr val="bg1"/>
                          </a:solidFill>
                          <a:effectLst/>
                          <a:latin typeface="Arial" panose="020B0604020202020204" pitchFamily="34" charset="0"/>
                          <a:cs typeface="Arial" panose="020B0604020202020204" pitchFamily="34" charset="0"/>
                        </a:rPr>
                        <a:t>« </a:t>
                      </a:r>
                      <a:r>
                        <a:rPr lang="fr-FR" sz="2200" b="1" dirty="0" err="1">
                          <a:solidFill>
                            <a:schemeClr val="bg1"/>
                          </a:solidFill>
                          <a:effectLst/>
                          <a:latin typeface="Arial" panose="020B0604020202020204" pitchFamily="34" charset="0"/>
                          <a:cs typeface="Arial" panose="020B0604020202020204" pitchFamily="34" charset="0"/>
                        </a:rPr>
                        <a:t>Beyt</a:t>
                      </a:r>
                      <a:r>
                        <a:rPr lang="fr-FR" sz="2200" b="1" dirty="0">
                          <a:solidFill>
                            <a:schemeClr val="bg1"/>
                          </a:solidFill>
                          <a:effectLst/>
                          <a:latin typeface="Arial" panose="020B0604020202020204" pitchFamily="34" charset="0"/>
                          <a:cs typeface="Arial" panose="020B0604020202020204" pitchFamily="34" charset="0"/>
                        </a:rPr>
                        <a:t> El Hikma » </a:t>
                      </a:r>
                      <a:endParaRPr lang="fr-FR" sz="2200" b="1" dirty="0">
                        <a:solidFill>
                          <a:schemeClr val="bg1"/>
                        </a:solidFill>
                        <a:latin typeface="Arial" panose="020B0604020202020204" pitchFamily="34" charset="0"/>
                        <a:cs typeface="Arial" panose="020B0604020202020204" pitchFamily="34" charset="0"/>
                      </a:endParaRPr>
                    </a:p>
                  </a:txBody>
                  <a:tcPr>
                    <a:lnR w="12700" cap="flat" cmpd="sng" algn="ctr">
                      <a:solidFill>
                        <a:schemeClr val="accent1"/>
                      </a:solidFill>
                      <a:prstDash val="solid"/>
                      <a:round/>
                      <a:headEnd type="none" w="med" len="med"/>
                      <a:tailEnd type="none" w="med" len="med"/>
                    </a:lnR>
                    <a:solidFill>
                      <a:schemeClr val="tx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2400" b="1" dirty="0">
                          <a:solidFill>
                            <a:schemeClr val="bg1"/>
                          </a:solidFill>
                          <a:effectLst/>
                          <a:cs typeface="+mj-cs"/>
                        </a:rPr>
                        <a:t>بيت الحكمة </a:t>
                      </a:r>
                      <a:endParaRPr lang="fr-FR" sz="2400" b="1" dirty="0">
                        <a:solidFill>
                          <a:schemeClr val="bg1"/>
                        </a:solidFill>
                        <a:effectLst/>
                        <a:latin typeface="Calibri" panose="020F0502020204030204" pitchFamily="34" charset="0"/>
                        <a:ea typeface="Calibri" panose="020F0502020204030204" pitchFamily="34" charset="0"/>
                        <a:cs typeface="+mj-cs"/>
                      </a:endParaRPr>
                    </a:p>
                  </a:txBody>
                  <a:tcPr>
                    <a:lnL w="12700" cap="flat" cmpd="sng" algn="ctr">
                      <a:solidFill>
                        <a:schemeClr val="accent1"/>
                      </a:solidFill>
                      <a:prstDash val="solid"/>
                      <a:round/>
                      <a:headEnd type="none" w="med" len="med"/>
                      <a:tailEnd type="none" w="med" len="med"/>
                    </a:lnL>
                    <a:solidFill>
                      <a:schemeClr val="tx1"/>
                    </a:solidFill>
                  </a:tcPr>
                </a:tc>
                <a:extLst>
                  <a:ext uri="{0D108BD9-81ED-4DB2-BD59-A6C34878D82A}">
                    <a16:rowId xmlns:a16="http://schemas.microsoft.com/office/drawing/2014/main" val="4161839189"/>
                  </a:ext>
                </a:extLst>
              </a:tr>
              <a:tr h="370840">
                <a:tc>
                  <a:txBody>
                    <a:bodyPr/>
                    <a:lstStyle/>
                    <a:p>
                      <a:r>
                        <a:rPr lang="fr-FR" sz="2200" b="1" dirty="0">
                          <a:solidFill>
                            <a:schemeClr val="bg1"/>
                          </a:solidFill>
                          <a:latin typeface="Arial" panose="020B0604020202020204" pitchFamily="34" charset="0"/>
                          <a:cs typeface="Arial" panose="020B0604020202020204" pitchFamily="34" charset="0"/>
                        </a:rPr>
                        <a:t>Histoire de la traduction </a:t>
                      </a:r>
                    </a:p>
                  </a:txBody>
                  <a:tcPr>
                    <a:lnR w="12700" cap="flat" cmpd="sng" algn="ctr">
                      <a:solidFill>
                        <a:schemeClr val="accent1"/>
                      </a:solidFill>
                      <a:prstDash val="solid"/>
                      <a:round/>
                      <a:headEnd type="none" w="med" len="med"/>
                      <a:tailEnd type="none" w="med" len="med"/>
                    </a:lnR>
                    <a:solidFill>
                      <a:schemeClr val="tx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2400" b="1" dirty="0">
                          <a:solidFill>
                            <a:schemeClr val="bg1"/>
                          </a:solidFill>
                          <a:effectLst/>
                          <a:cs typeface="+mj-cs"/>
                        </a:rPr>
                        <a:t>تاريخ الترجمة</a:t>
                      </a:r>
                      <a:endParaRPr lang="fr-FR" sz="2400" b="1" dirty="0">
                        <a:solidFill>
                          <a:schemeClr val="bg1"/>
                        </a:solidFill>
                        <a:effectLst/>
                        <a:latin typeface="Calibri" panose="020F0502020204030204" pitchFamily="34" charset="0"/>
                        <a:ea typeface="Calibri" panose="020F0502020204030204" pitchFamily="34" charset="0"/>
                        <a:cs typeface="+mj-cs"/>
                      </a:endParaRPr>
                    </a:p>
                  </a:txBody>
                  <a:tcPr>
                    <a:lnL w="12700" cap="flat" cmpd="sng" algn="ctr">
                      <a:solidFill>
                        <a:schemeClr val="accent1"/>
                      </a:solidFill>
                      <a:prstDash val="solid"/>
                      <a:round/>
                      <a:headEnd type="none" w="med" len="med"/>
                      <a:tailEnd type="none" w="med" len="med"/>
                    </a:lnL>
                    <a:solidFill>
                      <a:schemeClr val="tx1"/>
                    </a:solidFill>
                  </a:tcPr>
                </a:tc>
                <a:extLst>
                  <a:ext uri="{0D108BD9-81ED-4DB2-BD59-A6C34878D82A}">
                    <a16:rowId xmlns:a16="http://schemas.microsoft.com/office/drawing/2014/main" val="566780276"/>
                  </a:ext>
                </a:extLst>
              </a:tr>
              <a:tr h="370840">
                <a:tc>
                  <a:txBody>
                    <a:bodyPr/>
                    <a:lstStyle/>
                    <a:p>
                      <a:r>
                        <a:rPr lang="fr-FR" sz="2200" b="1" dirty="0">
                          <a:solidFill>
                            <a:schemeClr val="bg1"/>
                          </a:solidFill>
                          <a:effectLst/>
                          <a:latin typeface="Arial" panose="020B0604020202020204" pitchFamily="34" charset="0"/>
                          <a:cs typeface="Arial" panose="020B0604020202020204" pitchFamily="34" charset="0"/>
                        </a:rPr>
                        <a:t>L’ère Abbasside </a:t>
                      </a:r>
                      <a:endParaRPr lang="fr-FR" sz="2200" b="1" dirty="0">
                        <a:solidFill>
                          <a:schemeClr val="bg1"/>
                        </a:solidFill>
                        <a:latin typeface="Arial" panose="020B0604020202020204" pitchFamily="34" charset="0"/>
                        <a:cs typeface="Arial" panose="020B0604020202020204" pitchFamily="34" charset="0"/>
                      </a:endParaRPr>
                    </a:p>
                  </a:txBody>
                  <a:tcPr>
                    <a:lnR w="12700" cap="flat" cmpd="sng" algn="ctr">
                      <a:solidFill>
                        <a:schemeClr val="accent1"/>
                      </a:solidFill>
                      <a:prstDash val="solid"/>
                      <a:round/>
                      <a:headEnd type="none" w="med" len="med"/>
                      <a:tailEnd type="none" w="med" len="med"/>
                    </a:lnR>
                    <a:solidFill>
                      <a:schemeClr val="tx1"/>
                    </a:solidFill>
                  </a:tcPr>
                </a:tc>
                <a:tc>
                  <a:txBody>
                    <a:bodyPr/>
                    <a:lstStyle/>
                    <a:p>
                      <a:pPr algn="r"/>
                      <a:r>
                        <a:rPr lang="ar-SA" sz="2400" b="1" dirty="0">
                          <a:solidFill>
                            <a:schemeClr val="bg1"/>
                          </a:solidFill>
                          <a:effectLst/>
                          <a:cs typeface="+mj-cs"/>
                        </a:rPr>
                        <a:t>العصر العباسي </a:t>
                      </a:r>
                      <a:endParaRPr lang="fr-FR" sz="2400" b="1" dirty="0">
                        <a:solidFill>
                          <a:schemeClr val="bg1"/>
                        </a:solidFill>
                        <a:cs typeface="+mj-cs"/>
                      </a:endParaRPr>
                    </a:p>
                  </a:txBody>
                  <a:tcPr>
                    <a:lnL w="12700" cap="flat" cmpd="sng" algn="ctr">
                      <a:solidFill>
                        <a:schemeClr val="accent1"/>
                      </a:solidFill>
                      <a:prstDash val="solid"/>
                      <a:round/>
                      <a:headEnd type="none" w="med" len="med"/>
                      <a:tailEnd type="none" w="med" len="med"/>
                    </a:lnL>
                    <a:solidFill>
                      <a:schemeClr val="tx1"/>
                    </a:solidFill>
                  </a:tcPr>
                </a:tc>
                <a:extLst>
                  <a:ext uri="{0D108BD9-81ED-4DB2-BD59-A6C34878D82A}">
                    <a16:rowId xmlns:a16="http://schemas.microsoft.com/office/drawing/2014/main" val="3068982021"/>
                  </a:ext>
                </a:extLst>
              </a:tr>
              <a:tr h="370840">
                <a:tc>
                  <a:txBody>
                    <a:bodyPr/>
                    <a:lstStyle/>
                    <a:p>
                      <a:r>
                        <a:rPr lang="fr-FR" sz="2200" b="1" dirty="0">
                          <a:solidFill>
                            <a:schemeClr val="bg1"/>
                          </a:solidFill>
                          <a:effectLst/>
                          <a:latin typeface="Arial" panose="020B0604020202020204" pitchFamily="34" charset="0"/>
                          <a:cs typeface="Arial" panose="020B0604020202020204" pitchFamily="34" charset="0"/>
                        </a:rPr>
                        <a:t>Les civilisations </a:t>
                      </a:r>
                      <a:endParaRPr lang="fr-FR" sz="2200" b="1" dirty="0">
                        <a:solidFill>
                          <a:schemeClr val="bg1"/>
                        </a:solidFill>
                        <a:latin typeface="Arial" panose="020B0604020202020204" pitchFamily="34" charset="0"/>
                        <a:cs typeface="Arial" panose="020B0604020202020204" pitchFamily="34" charset="0"/>
                      </a:endParaRPr>
                    </a:p>
                  </a:txBody>
                  <a:tcPr>
                    <a:lnR w="12700" cap="flat" cmpd="sng" algn="ctr">
                      <a:solidFill>
                        <a:schemeClr val="accent1"/>
                      </a:solidFill>
                      <a:prstDash val="solid"/>
                      <a:round/>
                      <a:headEnd type="none" w="med" len="med"/>
                      <a:tailEnd type="none" w="med" len="med"/>
                    </a:lnR>
                    <a:solidFill>
                      <a:schemeClr val="tx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2400" b="1" dirty="0">
                          <a:solidFill>
                            <a:schemeClr val="bg1"/>
                          </a:solidFill>
                          <a:effectLst/>
                          <a:cs typeface="+mj-cs"/>
                        </a:rPr>
                        <a:t>الحضارات </a:t>
                      </a:r>
                      <a:endParaRPr lang="fr-FR" sz="2400" b="1" dirty="0">
                        <a:solidFill>
                          <a:schemeClr val="bg1"/>
                        </a:solidFill>
                        <a:effectLst/>
                        <a:latin typeface="Calibri" panose="020F0502020204030204" pitchFamily="34" charset="0"/>
                        <a:ea typeface="Calibri" panose="020F0502020204030204" pitchFamily="34" charset="0"/>
                        <a:cs typeface="+mj-cs"/>
                      </a:endParaRPr>
                    </a:p>
                  </a:txBody>
                  <a:tcPr>
                    <a:lnL w="12700" cap="flat" cmpd="sng" algn="ctr">
                      <a:solidFill>
                        <a:schemeClr val="accent1"/>
                      </a:solidFill>
                      <a:prstDash val="solid"/>
                      <a:round/>
                      <a:headEnd type="none" w="med" len="med"/>
                      <a:tailEnd type="none" w="med" len="med"/>
                    </a:lnL>
                    <a:solidFill>
                      <a:schemeClr val="tx1"/>
                    </a:solidFill>
                  </a:tcPr>
                </a:tc>
                <a:extLst>
                  <a:ext uri="{0D108BD9-81ED-4DB2-BD59-A6C34878D82A}">
                    <a16:rowId xmlns:a16="http://schemas.microsoft.com/office/drawing/2014/main" val="2170744161"/>
                  </a:ext>
                </a:extLst>
              </a:tr>
              <a:tr h="370840">
                <a:tc>
                  <a:txBody>
                    <a:bodyPr/>
                    <a:lstStyle/>
                    <a:p>
                      <a:r>
                        <a:rPr lang="fr-FR" sz="2200" b="1" dirty="0">
                          <a:solidFill>
                            <a:schemeClr val="bg1"/>
                          </a:solidFill>
                          <a:effectLst/>
                          <a:latin typeface="Arial" panose="020B0604020202020204" pitchFamily="34" charset="0"/>
                          <a:cs typeface="Arial" panose="020B0604020202020204" pitchFamily="34" charset="0"/>
                        </a:rPr>
                        <a:t>Le dialogue civilisationnel</a:t>
                      </a:r>
                      <a:endParaRPr lang="fr-FR" sz="2200" b="1" dirty="0">
                        <a:solidFill>
                          <a:schemeClr val="bg1"/>
                        </a:solidFill>
                        <a:latin typeface="Arial" panose="020B0604020202020204" pitchFamily="34" charset="0"/>
                        <a:cs typeface="Arial" panose="020B0604020202020204" pitchFamily="34" charset="0"/>
                      </a:endParaRPr>
                    </a:p>
                  </a:txBody>
                  <a:tcPr>
                    <a:lnR w="12700" cap="flat" cmpd="sng" algn="ctr">
                      <a:solidFill>
                        <a:schemeClr val="accent1"/>
                      </a:solidFill>
                      <a:prstDash val="solid"/>
                      <a:round/>
                      <a:headEnd type="none" w="med" len="med"/>
                      <a:tailEnd type="none" w="med" len="med"/>
                    </a:lnR>
                    <a:solidFill>
                      <a:schemeClr val="tx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2400" b="1" dirty="0">
                          <a:solidFill>
                            <a:schemeClr val="bg1"/>
                          </a:solidFill>
                          <a:effectLst/>
                          <a:cs typeface="+mj-cs"/>
                        </a:rPr>
                        <a:t>الحوار الحضاري</a:t>
                      </a:r>
                      <a:endParaRPr lang="fr-FR" sz="2400" b="1" dirty="0">
                        <a:solidFill>
                          <a:schemeClr val="bg1"/>
                        </a:solidFill>
                        <a:effectLst/>
                        <a:latin typeface="Calibri" panose="020F0502020204030204" pitchFamily="34" charset="0"/>
                        <a:ea typeface="Calibri" panose="020F0502020204030204" pitchFamily="34" charset="0"/>
                        <a:cs typeface="+mj-cs"/>
                      </a:endParaRPr>
                    </a:p>
                  </a:txBody>
                  <a:tcPr>
                    <a:lnL w="12700" cap="flat" cmpd="sng" algn="ctr">
                      <a:solidFill>
                        <a:schemeClr val="accent1"/>
                      </a:solidFill>
                      <a:prstDash val="solid"/>
                      <a:round/>
                      <a:headEnd type="none" w="med" len="med"/>
                      <a:tailEnd type="none" w="med" len="med"/>
                    </a:lnL>
                    <a:solidFill>
                      <a:schemeClr val="tx1"/>
                    </a:solidFill>
                  </a:tcPr>
                </a:tc>
                <a:extLst>
                  <a:ext uri="{0D108BD9-81ED-4DB2-BD59-A6C34878D82A}">
                    <a16:rowId xmlns:a16="http://schemas.microsoft.com/office/drawing/2014/main" val="4165723103"/>
                  </a:ext>
                </a:extLst>
              </a:tr>
              <a:tr h="370840">
                <a:tc>
                  <a:txBody>
                    <a:bodyPr/>
                    <a:lstStyle/>
                    <a:p>
                      <a:r>
                        <a:rPr lang="fr-FR" sz="2200" b="1" dirty="0">
                          <a:solidFill>
                            <a:schemeClr val="bg1"/>
                          </a:solidFill>
                          <a:effectLst/>
                          <a:latin typeface="Arial" panose="020B0604020202020204" pitchFamily="34" charset="0"/>
                          <a:cs typeface="Arial" panose="020B0604020202020204" pitchFamily="34" charset="0"/>
                        </a:rPr>
                        <a:t>Développement </a:t>
                      </a:r>
                      <a:endParaRPr lang="fr-FR" sz="2200" b="1" dirty="0">
                        <a:solidFill>
                          <a:schemeClr val="bg1"/>
                        </a:solidFill>
                        <a:latin typeface="Arial" panose="020B0604020202020204" pitchFamily="34" charset="0"/>
                        <a:cs typeface="Arial" panose="020B0604020202020204" pitchFamily="34" charset="0"/>
                      </a:endParaRPr>
                    </a:p>
                  </a:txBody>
                  <a:tcPr>
                    <a:lnR w="12700" cap="flat" cmpd="sng" algn="ctr">
                      <a:solidFill>
                        <a:schemeClr val="accent1"/>
                      </a:solidFill>
                      <a:prstDash val="solid"/>
                      <a:round/>
                      <a:headEnd type="none" w="med" len="med"/>
                      <a:tailEnd type="none" w="med" len="med"/>
                    </a:lnR>
                    <a:solidFill>
                      <a:schemeClr val="tx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2400" b="1" dirty="0">
                          <a:solidFill>
                            <a:schemeClr val="bg1"/>
                          </a:solidFill>
                          <a:effectLst/>
                          <a:cs typeface="+mj-cs"/>
                        </a:rPr>
                        <a:t>تطوير</a:t>
                      </a:r>
                      <a:endParaRPr lang="fr-FR" sz="2400" b="1" dirty="0">
                        <a:solidFill>
                          <a:schemeClr val="bg1"/>
                        </a:solidFill>
                        <a:effectLst/>
                        <a:latin typeface="Calibri" panose="020F0502020204030204" pitchFamily="34" charset="0"/>
                        <a:ea typeface="Calibri" panose="020F0502020204030204" pitchFamily="34" charset="0"/>
                        <a:cs typeface="+mj-cs"/>
                      </a:endParaRPr>
                    </a:p>
                  </a:txBody>
                  <a:tcPr>
                    <a:lnL w="12700" cap="flat" cmpd="sng" algn="ctr">
                      <a:solidFill>
                        <a:schemeClr val="accent1"/>
                      </a:solidFill>
                      <a:prstDash val="solid"/>
                      <a:round/>
                      <a:headEnd type="none" w="med" len="med"/>
                      <a:tailEnd type="none" w="med" len="med"/>
                    </a:lnL>
                    <a:solidFill>
                      <a:schemeClr val="tx1"/>
                    </a:solidFill>
                  </a:tcPr>
                </a:tc>
                <a:extLst>
                  <a:ext uri="{0D108BD9-81ED-4DB2-BD59-A6C34878D82A}">
                    <a16:rowId xmlns:a16="http://schemas.microsoft.com/office/drawing/2014/main" val="4151993784"/>
                  </a:ext>
                </a:extLst>
              </a:tr>
            </a:tbl>
          </a:graphicData>
        </a:graphic>
      </p:graphicFrame>
      <p:pic>
        <p:nvPicPr>
          <p:cNvPr id="5" name="Image 4">
            <a:extLst>
              <a:ext uri="{FF2B5EF4-FFF2-40B4-BE49-F238E27FC236}">
                <a16:creationId xmlns:a16="http://schemas.microsoft.com/office/drawing/2014/main" id="{8B2B595C-3132-F077-F036-776B70CA5E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81074" y="2306753"/>
            <a:ext cx="2536710" cy="2536710"/>
          </a:xfrm>
          <a:prstGeom prst="rect">
            <a:avLst/>
          </a:prstGeom>
        </p:spPr>
      </p:pic>
    </p:spTree>
    <p:extLst>
      <p:ext uri="{BB962C8B-B14F-4D97-AF65-F5344CB8AC3E}">
        <p14:creationId xmlns:p14="http://schemas.microsoft.com/office/powerpoint/2010/main" val="281906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5A16486-12D4-68CF-D6DD-5C24D9182F7C}"/>
              </a:ext>
            </a:extLst>
          </p:cNvPr>
          <p:cNvSpPr txBox="1"/>
          <p:nvPr/>
        </p:nvSpPr>
        <p:spPr>
          <a:xfrm>
            <a:off x="2956832" y="636115"/>
            <a:ext cx="6278336" cy="646331"/>
          </a:xfrm>
          <a:prstGeom prst="rect">
            <a:avLst/>
          </a:prstGeom>
          <a:noFill/>
        </p:spPr>
        <p:txBody>
          <a:bodyPr wrap="square">
            <a:spAutoFit/>
          </a:bodyPr>
          <a:lstStyle>
            <a:defPPr>
              <a:defRPr lang="en-US"/>
            </a:defPPr>
            <a:lvl1pPr algn="ctr">
              <a:defRPr sz="3600" b="1">
                <a:solidFill>
                  <a:schemeClr val="accent6"/>
                </a:solidFill>
                <a:cs typeface="+mj-cs"/>
              </a:defRPr>
            </a:lvl1pPr>
          </a:lstStyle>
          <a:p>
            <a:r>
              <a:rPr lang="ar-DZ" dirty="0">
                <a:solidFill>
                  <a:schemeClr val="bg2">
                    <a:lumMod val="60000"/>
                    <a:lumOff val="40000"/>
                  </a:schemeClr>
                </a:solidFill>
              </a:rPr>
              <a:t>قائمة المصادر و المراجع</a:t>
            </a:r>
          </a:p>
        </p:txBody>
      </p:sp>
      <p:cxnSp>
        <p:nvCxnSpPr>
          <p:cNvPr id="5" name="Connecteur droit 4">
            <a:extLst>
              <a:ext uri="{FF2B5EF4-FFF2-40B4-BE49-F238E27FC236}">
                <a16:creationId xmlns:a16="http://schemas.microsoft.com/office/drawing/2014/main" id="{EBEF783E-55D4-FAD1-840F-BF11155A0C51}"/>
              </a:ext>
            </a:extLst>
          </p:cNvPr>
          <p:cNvCxnSpPr>
            <a:cxnSpLocks/>
          </p:cNvCxnSpPr>
          <p:nvPr/>
        </p:nvCxnSpPr>
        <p:spPr>
          <a:xfrm>
            <a:off x="1428750" y="1282446"/>
            <a:ext cx="9472613"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48378D3D-8F7D-59B0-6283-7EB44BF6CA84}"/>
              </a:ext>
            </a:extLst>
          </p:cNvPr>
          <p:cNvSpPr txBox="1"/>
          <p:nvPr/>
        </p:nvSpPr>
        <p:spPr>
          <a:xfrm>
            <a:off x="1142999" y="1807634"/>
            <a:ext cx="9906001" cy="3477875"/>
          </a:xfrm>
          <a:prstGeom prst="rect">
            <a:avLst/>
          </a:prstGeom>
          <a:noFill/>
        </p:spPr>
        <p:txBody>
          <a:bodyPr wrap="square">
            <a:spAutoFit/>
          </a:bodyPr>
          <a:lstStyle/>
          <a:p>
            <a:pPr marL="342900" lvl="0" indent="-342900" algn="r" rtl="1">
              <a:buSzPts val="1400"/>
              <a:buFont typeface="Wingdings" panose="05000000000000000000" pitchFamily="2" charset="2"/>
              <a:buChar char="q"/>
              <a:tabLst>
                <a:tab pos="457200" algn="l"/>
              </a:tabLst>
            </a:pP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شحادة الخوري، دراسات في الترجمة والمصطلح والتعريب، دار الطليعة الجديدة، دمشق، </a:t>
            </a:r>
            <a:r>
              <a:rPr lang="en-US" sz="2200" dirty="0">
                <a:solidFill>
                  <a:schemeClr val="bg1">
                    <a:lumMod val="10000"/>
                  </a:schemeClr>
                </a:solidFill>
                <a:effectLst/>
                <a:latin typeface="Times New Roman" panose="02020603050405020304" pitchFamily="18" charset="0"/>
                <a:ea typeface="Calibri" panose="020F0502020204030204" pitchFamily="34" charset="0"/>
                <a:cs typeface="+mj-cs"/>
              </a:rPr>
              <a:t>2001</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 ص </a:t>
            </a:r>
            <a:r>
              <a:rPr lang="en-US" sz="2200" dirty="0">
                <a:solidFill>
                  <a:schemeClr val="bg1">
                    <a:lumMod val="10000"/>
                  </a:schemeClr>
                </a:solidFill>
                <a:effectLst/>
                <a:latin typeface="Times New Roman" panose="02020603050405020304" pitchFamily="18" charset="0"/>
                <a:ea typeface="Calibri" panose="020F0502020204030204" pitchFamily="34" charset="0"/>
                <a:cs typeface="+mj-cs"/>
              </a:rPr>
              <a:t>20</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a:t>
            </a:r>
            <a:endParaRPr lang="fr-FR" sz="2200" dirty="0">
              <a:solidFill>
                <a:schemeClr val="bg1">
                  <a:lumMod val="10000"/>
                </a:schemeClr>
              </a:solidFill>
              <a:latin typeface="Times New Roman" panose="02020603050405020304" pitchFamily="18" charset="0"/>
              <a:ea typeface="Calibri" panose="020F0502020204030204" pitchFamily="34" charset="0"/>
              <a:cs typeface="+mj-cs"/>
            </a:endParaRPr>
          </a:p>
          <a:p>
            <a:pPr marL="342900" lvl="0" indent="-342900" algn="r" rtl="1">
              <a:buSzPts val="1400"/>
              <a:buFont typeface="Wingdings" panose="05000000000000000000" pitchFamily="2" charset="2"/>
              <a:buChar char="q"/>
              <a:tabLst>
                <a:tab pos="457200" algn="l"/>
              </a:tabLst>
            </a:pP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سهيلة </a:t>
            </a:r>
            <a:r>
              <a:rPr lang="ar-DZ" sz="2200" dirty="0" err="1">
                <a:solidFill>
                  <a:schemeClr val="bg1">
                    <a:lumMod val="10000"/>
                  </a:schemeClr>
                </a:solidFill>
                <a:effectLst/>
                <a:latin typeface="Times New Roman" panose="02020603050405020304" pitchFamily="18" charset="0"/>
                <a:ea typeface="Calibri" panose="020F0502020204030204" pitchFamily="34" charset="0"/>
                <a:cs typeface="+mj-cs"/>
              </a:rPr>
              <a:t>شرنان</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 ترجمة المصطلحات العلمية في المعاجم المتخصصة – التسويق نموذجا، مطبعة دار هومة للطباعة والنشر والتوزيع، الجزائر، </a:t>
            </a:r>
            <a:r>
              <a:rPr lang="en-US" sz="2200" dirty="0">
                <a:solidFill>
                  <a:schemeClr val="bg1">
                    <a:lumMod val="10000"/>
                  </a:schemeClr>
                </a:solidFill>
                <a:effectLst/>
                <a:latin typeface="Times New Roman" panose="02020603050405020304" pitchFamily="18" charset="0"/>
                <a:ea typeface="Calibri" panose="020F0502020204030204" pitchFamily="34" charset="0"/>
                <a:cs typeface="+mj-cs"/>
              </a:rPr>
              <a:t>2013</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 ص </a:t>
            </a:r>
            <a:r>
              <a:rPr lang="en-US" sz="2200" dirty="0">
                <a:solidFill>
                  <a:schemeClr val="bg1">
                    <a:lumMod val="10000"/>
                  </a:schemeClr>
                </a:solidFill>
                <a:effectLst/>
                <a:latin typeface="Times New Roman" panose="02020603050405020304" pitchFamily="18" charset="0"/>
                <a:ea typeface="Calibri" panose="020F0502020204030204" pitchFamily="34" charset="0"/>
                <a:cs typeface="+mj-cs"/>
              </a:rPr>
              <a:t>89</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a:t>
            </a:r>
            <a:endParaRPr lang="fr-FR" sz="2200" dirty="0">
              <a:solidFill>
                <a:schemeClr val="bg1">
                  <a:lumMod val="10000"/>
                </a:schemeClr>
              </a:solidFill>
              <a:latin typeface="Times New Roman" panose="02020603050405020304" pitchFamily="18" charset="0"/>
              <a:ea typeface="Calibri" panose="020F0502020204030204" pitchFamily="34" charset="0"/>
              <a:cs typeface="+mj-cs"/>
            </a:endParaRPr>
          </a:p>
          <a:p>
            <a:pPr marL="342900" lvl="0" indent="-342900" algn="r" rtl="1">
              <a:buSzPts val="1400"/>
              <a:buFont typeface="Wingdings" panose="05000000000000000000" pitchFamily="2" charset="2"/>
              <a:buChar char="q"/>
              <a:tabLst>
                <a:tab pos="457200" algn="l"/>
              </a:tabLst>
            </a:pP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شحادة الخوري، دراسات في الترجمة والمصطلح والتعريب ص </a:t>
            </a:r>
            <a:r>
              <a:rPr lang="en-US" sz="2200" dirty="0">
                <a:solidFill>
                  <a:schemeClr val="bg1">
                    <a:lumMod val="10000"/>
                  </a:schemeClr>
                </a:solidFill>
                <a:effectLst/>
                <a:latin typeface="Times New Roman" panose="02020603050405020304" pitchFamily="18" charset="0"/>
                <a:ea typeface="Calibri" panose="020F0502020204030204" pitchFamily="34" charset="0"/>
                <a:cs typeface="+mj-cs"/>
              </a:rPr>
              <a:t>20</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a:t>
            </a:r>
            <a:endParaRPr lang="fr-FR" sz="2200" dirty="0">
              <a:solidFill>
                <a:schemeClr val="bg1">
                  <a:lumMod val="10000"/>
                </a:schemeClr>
              </a:solidFill>
              <a:latin typeface="Times New Roman" panose="02020603050405020304" pitchFamily="18" charset="0"/>
              <a:ea typeface="Calibri" panose="020F0502020204030204" pitchFamily="34" charset="0"/>
              <a:cs typeface="+mj-cs"/>
            </a:endParaRPr>
          </a:p>
          <a:p>
            <a:pPr marL="342900" lvl="0" indent="-342900" algn="r" rtl="1">
              <a:buSzPts val="1400"/>
              <a:buFont typeface="Wingdings" panose="05000000000000000000" pitchFamily="2" charset="2"/>
              <a:buChar char="q"/>
              <a:tabLst>
                <a:tab pos="457200" algn="l"/>
              </a:tabLst>
            </a:pPr>
            <a:r>
              <a:rPr lang="ar-DZ" sz="2200" dirty="0" err="1">
                <a:solidFill>
                  <a:schemeClr val="bg1">
                    <a:lumMod val="10000"/>
                  </a:schemeClr>
                </a:solidFill>
                <a:effectLst/>
                <a:latin typeface="Times New Roman" panose="02020603050405020304" pitchFamily="18" charset="0"/>
                <a:ea typeface="Calibri" panose="020F0502020204030204" pitchFamily="34" charset="0"/>
                <a:cs typeface="+mj-cs"/>
              </a:rPr>
              <a:t>زيغريد</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 </a:t>
            </a:r>
            <a:r>
              <a:rPr lang="ar-DZ" sz="2200" dirty="0" err="1">
                <a:solidFill>
                  <a:schemeClr val="bg1">
                    <a:lumMod val="10000"/>
                  </a:schemeClr>
                </a:solidFill>
                <a:effectLst/>
                <a:latin typeface="Times New Roman" panose="02020603050405020304" pitchFamily="18" charset="0"/>
                <a:ea typeface="Calibri" panose="020F0502020204030204" pitchFamily="34" charset="0"/>
                <a:cs typeface="+mj-cs"/>
              </a:rPr>
              <a:t>هونكه</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 ،شمس العرب تسطع على الغرب 1981– اثر الحضارة  العربية في </a:t>
            </a:r>
            <a:r>
              <a:rPr lang="ar-DZ" sz="2200" dirty="0" err="1">
                <a:solidFill>
                  <a:schemeClr val="bg1">
                    <a:lumMod val="10000"/>
                  </a:schemeClr>
                </a:solidFill>
                <a:effectLst/>
                <a:latin typeface="Times New Roman" panose="02020603050405020304" pitchFamily="18" charset="0"/>
                <a:ea typeface="Calibri" panose="020F0502020204030204" pitchFamily="34" charset="0"/>
                <a:cs typeface="+mj-cs"/>
              </a:rPr>
              <a:t>اوروبة</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 منشورات دار الافاق الجديدة ،بيروت ،الطبعة الخامسة ،:ص 374</a:t>
            </a:r>
            <a:endParaRPr lang="fr-FR" sz="2200" dirty="0">
              <a:solidFill>
                <a:schemeClr val="bg1">
                  <a:lumMod val="10000"/>
                </a:schemeClr>
              </a:solidFill>
              <a:latin typeface="Times New Roman" panose="02020603050405020304" pitchFamily="18" charset="0"/>
              <a:ea typeface="Calibri" panose="020F0502020204030204" pitchFamily="34" charset="0"/>
              <a:cs typeface="+mj-cs"/>
            </a:endParaRPr>
          </a:p>
          <a:p>
            <a:pPr marL="342900" lvl="0" indent="-342900" algn="r" rtl="1">
              <a:buSzPts val="1400"/>
              <a:buFont typeface="Wingdings" panose="05000000000000000000" pitchFamily="2" charset="2"/>
              <a:buChar char="q"/>
              <a:tabLst>
                <a:tab pos="457200" algn="l"/>
              </a:tabLst>
            </a:pP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الصادق خشاب، قواعد صناعة المصطلح في اللسان العربي – دراسة تطبيقية حول إشكالات صناعة المصطلح، مذكرة لنيل شهادة الدكتوراه، جامعة سعد دحلب، البليدة، </a:t>
            </a:r>
            <a:r>
              <a:rPr lang="en-US" sz="2200" dirty="0">
                <a:solidFill>
                  <a:schemeClr val="bg1">
                    <a:lumMod val="10000"/>
                  </a:schemeClr>
                </a:solidFill>
                <a:effectLst/>
                <a:latin typeface="Times New Roman" panose="02020603050405020304" pitchFamily="18" charset="0"/>
                <a:ea typeface="Calibri" panose="020F0502020204030204" pitchFamily="34" charset="0"/>
                <a:cs typeface="+mj-cs"/>
              </a:rPr>
              <a:t>2010-2009</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 ص </a:t>
            </a:r>
            <a:r>
              <a:rPr lang="en-US" sz="2200" dirty="0">
                <a:solidFill>
                  <a:schemeClr val="bg1">
                    <a:lumMod val="10000"/>
                  </a:schemeClr>
                </a:solidFill>
                <a:effectLst/>
                <a:latin typeface="Times New Roman" panose="02020603050405020304" pitchFamily="18" charset="0"/>
                <a:ea typeface="Calibri" panose="020F0502020204030204" pitchFamily="34" charset="0"/>
                <a:cs typeface="+mj-cs"/>
              </a:rPr>
              <a:t>97</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a:t>
            </a:r>
            <a:endParaRPr lang="fr-FR" sz="2200" dirty="0">
              <a:solidFill>
                <a:schemeClr val="bg1">
                  <a:lumMod val="10000"/>
                </a:schemeClr>
              </a:solidFill>
              <a:latin typeface="Times New Roman" panose="02020603050405020304" pitchFamily="18" charset="0"/>
              <a:ea typeface="Calibri" panose="020F0502020204030204" pitchFamily="34" charset="0"/>
              <a:cs typeface="+mj-cs"/>
            </a:endParaRPr>
          </a:p>
          <a:p>
            <a:pPr marL="342900" lvl="0" indent="-342900" algn="r" rtl="1">
              <a:buSzPts val="1400"/>
              <a:buFont typeface="Wingdings" panose="05000000000000000000" pitchFamily="2" charset="2"/>
              <a:buChar char="q"/>
              <a:tabLst>
                <a:tab pos="457200" algn="l"/>
              </a:tabLst>
            </a:pP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شحادة الخوري، دراسات في الترجمة والمصطلح والتعريب، ص </a:t>
            </a:r>
            <a:r>
              <a:rPr lang="en-US" sz="2200" dirty="0">
                <a:solidFill>
                  <a:schemeClr val="bg1">
                    <a:lumMod val="10000"/>
                  </a:schemeClr>
                </a:solidFill>
                <a:effectLst/>
                <a:latin typeface="Times New Roman" panose="02020603050405020304" pitchFamily="18" charset="0"/>
                <a:ea typeface="Calibri" panose="020F0502020204030204" pitchFamily="34" charset="0"/>
                <a:cs typeface="+mj-cs"/>
              </a:rPr>
              <a:t>28</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a:t>
            </a:r>
            <a:endParaRPr lang="fr-FR" sz="2200" dirty="0">
              <a:solidFill>
                <a:schemeClr val="bg1">
                  <a:lumMod val="10000"/>
                </a:schemeClr>
              </a:solidFill>
              <a:latin typeface="Times New Roman" panose="02020603050405020304" pitchFamily="18" charset="0"/>
              <a:ea typeface="Calibri" panose="020F0502020204030204" pitchFamily="34" charset="0"/>
              <a:cs typeface="+mj-cs"/>
            </a:endParaRPr>
          </a:p>
          <a:p>
            <a:pPr marL="342900" lvl="0" indent="-342900" algn="r" rtl="1">
              <a:buSzPts val="1400"/>
              <a:buFont typeface="Wingdings" panose="05000000000000000000" pitchFamily="2" charset="2"/>
              <a:buChar char="q"/>
              <a:tabLst>
                <a:tab pos="457200" algn="l"/>
              </a:tabLst>
            </a:pP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سهيلة </a:t>
            </a:r>
            <a:r>
              <a:rPr lang="ar-DZ" sz="2200" dirty="0" err="1">
                <a:solidFill>
                  <a:schemeClr val="bg1">
                    <a:lumMod val="10000"/>
                  </a:schemeClr>
                </a:solidFill>
                <a:effectLst/>
                <a:latin typeface="Times New Roman" panose="02020603050405020304" pitchFamily="18" charset="0"/>
                <a:ea typeface="Calibri" panose="020F0502020204030204" pitchFamily="34" charset="0"/>
                <a:cs typeface="+mj-cs"/>
              </a:rPr>
              <a:t>شرنان</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 ترجمة المصطلحات العلمية في المعاجم المتخصصة – التسويق نموذجا، ص </a:t>
            </a:r>
            <a:r>
              <a:rPr lang="en-US" sz="2200" dirty="0">
                <a:solidFill>
                  <a:schemeClr val="bg1">
                    <a:lumMod val="10000"/>
                  </a:schemeClr>
                </a:solidFill>
                <a:effectLst/>
                <a:latin typeface="Times New Roman" panose="02020603050405020304" pitchFamily="18" charset="0"/>
                <a:ea typeface="Calibri" panose="020F0502020204030204" pitchFamily="34" charset="0"/>
                <a:cs typeface="+mj-cs"/>
              </a:rPr>
              <a:t>15</a:t>
            </a:r>
            <a:r>
              <a:rPr lang="ar-DZ" sz="2200" dirty="0">
                <a:solidFill>
                  <a:schemeClr val="bg1">
                    <a:lumMod val="10000"/>
                  </a:schemeClr>
                </a:solidFill>
                <a:effectLst/>
                <a:latin typeface="Times New Roman" panose="02020603050405020304" pitchFamily="18" charset="0"/>
                <a:ea typeface="Calibri" panose="020F0502020204030204" pitchFamily="34" charset="0"/>
                <a:cs typeface="+mj-cs"/>
              </a:rPr>
              <a:t>.</a:t>
            </a:r>
            <a:endParaRPr lang="fr-FR" sz="2200" dirty="0">
              <a:solidFill>
                <a:schemeClr val="bg1">
                  <a:lumMod val="10000"/>
                </a:schemeClr>
              </a:solidFill>
              <a:effectLst/>
              <a:latin typeface="Times New Roman" panose="02020603050405020304" pitchFamily="18" charset="0"/>
              <a:ea typeface="Calibri" panose="020F0502020204030204" pitchFamily="34" charset="0"/>
              <a:cs typeface="+mj-cs"/>
            </a:endParaRPr>
          </a:p>
        </p:txBody>
      </p:sp>
    </p:spTree>
    <p:extLst>
      <p:ext uri="{BB962C8B-B14F-4D97-AF65-F5344CB8AC3E}">
        <p14:creationId xmlns:p14="http://schemas.microsoft.com/office/powerpoint/2010/main" val="175724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D0A4622-50C7-0C62-5C71-7E5062CC2662}"/>
              </a:ext>
            </a:extLst>
          </p:cNvPr>
          <p:cNvSpPr txBox="1"/>
          <p:nvPr/>
        </p:nvSpPr>
        <p:spPr>
          <a:xfrm>
            <a:off x="2956832" y="636115"/>
            <a:ext cx="6278336" cy="646331"/>
          </a:xfrm>
          <a:prstGeom prst="rect">
            <a:avLst/>
          </a:prstGeom>
          <a:noFill/>
        </p:spPr>
        <p:txBody>
          <a:bodyPr wrap="square">
            <a:spAutoFit/>
          </a:bodyPr>
          <a:lstStyle>
            <a:defPPr>
              <a:defRPr lang="en-US"/>
            </a:defPPr>
            <a:lvl1pPr algn="ctr">
              <a:defRPr sz="3600" b="1">
                <a:solidFill>
                  <a:schemeClr val="accent6"/>
                </a:solidFill>
                <a:cs typeface="+mj-cs"/>
              </a:defRPr>
            </a:lvl1pPr>
          </a:lstStyle>
          <a:p>
            <a:r>
              <a:rPr lang="ar-DZ" dirty="0">
                <a:solidFill>
                  <a:schemeClr val="bg2">
                    <a:lumMod val="60000"/>
                    <a:lumOff val="40000"/>
                  </a:schemeClr>
                </a:solidFill>
              </a:rPr>
              <a:t>أهمية الترجمة في تطوير البحث العلمي</a:t>
            </a:r>
          </a:p>
        </p:txBody>
      </p:sp>
      <p:sp>
        <p:nvSpPr>
          <p:cNvPr id="3" name="ZoneTexte 2">
            <a:extLst>
              <a:ext uri="{FF2B5EF4-FFF2-40B4-BE49-F238E27FC236}">
                <a16:creationId xmlns:a16="http://schemas.microsoft.com/office/drawing/2014/main" id="{9F6C83B7-6D10-5BF9-86FC-82C7B3125175}"/>
              </a:ext>
            </a:extLst>
          </p:cNvPr>
          <p:cNvSpPr txBox="1"/>
          <p:nvPr/>
        </p:nvSpPr>
        <p:spPr>
          <a:xfrm>
            <a:off x="4743450" y="1857023"/>
            <a:ext cx="6457948" cy="3902094"/>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defPPr>
              <a:defRPr lang="en-US"/>
            </a:defPPr>
            <a:lvl1pPr algn="just" rtl="1">
              <a:lnSpc>
                <a:spcPct val="107000"/>
              </a:lnSpc>
              <a:spcAft>
                <a:spcPts val="800"/>
              </a:spcAft>
              <a:defRPr sz="24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SA" sz="2200" dirty="0"/>
              <a:t>"لقد اثبتت الدراسات التاريخية والثقافية والفكرية عند العديد من الشعوب والامم ان الترجمة كانت من الاسباب الرئيسية في تقدمها وتطورها و ازدهارها بل وشكلت جسرا لتواصلها مع الشعوب والامم الاخرى.</a:t>
            </a:r>
          </a:p>
          <a:p>
            <a:r>
              <a:rPr lang="ar-SA" sz="2200" dirty="0"/>
              <a:t>لقد شكلت الترجمة عبر مسيرتها العلمية رافدا من روافد التطور العلمي حيث فتحت مجال  انتقال العلوم من ثقافات مختلفة ، فالترجمة هي الوعاء والوسيلة الفعالة التي تعتمدها الشعوب في نقل العلوم والمعارف والاستفادة من بعضها البعض.</a:t>
            </a:r>
          </a:p>
          <a:p>
            <a:r>
              <a:rPr lang="ar-SA" sz="2200" dirty="0"/>
              <a:t>اذ تعد الترجمة القاسم المشترك الذي يضمن للشعوب حوارا معرفيا تكامليا حيث تتقاسم الشعوب ما تنتجه علميا وفكريا وحضاريا خدمة للإنسانية جمعاء  اينما كانت وحلت وارتحلت . </a:t>
            </a:r>
            <a:endParaRPr lang="fr-FR" sz="2200" dirty="0"/>
          </a:p>
        </p:txBody>
      </p:sp>
      <p:cxnSp>
        <p:nvCxnSpPr>
          <p:cNvPr id="8" name="Connecteur droit 7">
            <a:extLst>
              <a:ext uri="{FF2B5EF4-FFF2-40B4-BE49-F238E27FC236}">
                <a16:creationId xmlns:a16="http://schemas.microsoft.com/office/drawing/2014/main" id="{0F1826B5-CF69-7618-F154-E97A634C4C9A}"/>
              </a:ext>
            </a:extLst>
          </p:cNvPr>
          <p:cNvCxnSpPr>
            <a:cxnSpLocks/>
          </p:cNvCxnSpPr>
          <p:nvPr/>
        </p:nvCxnSpPr>
        <p:spPr>
          <a:xfrm>
            <a:off x="1428750" y="1282446"/>
            <a:ext cx="9472613"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8FC8C2C5-AA14-D951-DCA5-5D17B41887E9}"/>
              </a:ext>
            </a:extLst>
          </p:cNvPr>
          <p:cNvPicPr>
            <a:picLocks noChangeAspect="1"/>
          </p:cNvPicPr>
          <p:nvPr/>
        </p:nvPicPr>
        <p:blipFill>
          <a:blip r:embed="rId2"/>
          <a:srcRect l="3779" t="15077" r="43742" b="15225"/>
          <a:stretch>
            <a:fillRect/>
          </a:stretch>
        </p:blipFill>
        <p:spPr>
          <a:xfrm>
            <a:off x="990602" y="2117373"/>
            <a:ext cx="3612436" cy="3303434"/>
          </a:xfrm>
          <a:prstGeom prst="rect">
            <a:avLst/>
          </a:prstGeom>
        </p:spPr>
      </p:pic>
    </p:spTree>
    <p:extLst>
      <p:ext uri="{BB962C8B-B14F-4D97-AF65-F5344CB8AC3E}">
        <p14:creationId xmlns:p14="http://schemas.microsoft.com/office/powerpoint/2010/main" val="58882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BB58A89-5942-E21A-9B9B-0312B1D3F210}"/>
              </a:ext>
            </a:extLst>
          </p:cNvPr>
          <p:cNvSpPr txBox="1"/>
          <p:nvPr/>
        </p:nvSpPr>
        <p:spPr>
          <a:xfrm>
            <a:off x="4513956" y="4492382"/>
            <a:ext cx="5906094" cy="1523238"/>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defPPr>
              <a:defRPr lang="en-US"/>
            </a:defPPr>
            <a:lvl1pPr algn="ctr" rtl="1">
              <a:lnSpc>
                <a:spcPct val="107000"/>
              </a:lnSpc>
              <a:spcAft>
                <a:spcPts val="800"/>
              </a:spcAft>
              <a:defRPr sz="28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r"/>
            <a:r>
              <a:rPr lang="ar-DZ" sz="2200" dirty="0"/>
              <a:t>- كيف نؤسس لفعل ترجماني تأسيسا علميا يضمن تنقل علمي سليم يحمي ويصون الانتاج العلمي من الانحراف و التشوه الذي قد يؤثر سلبا على سلامة المعرفة ذاتها و على سلامة الاستفادة منها استفادة علمية حسنة ؟ </a:t>
            </a:r>
            <a:endParaRPr lang="fr-FR" sz="2200" dirty="0"/>
          </a:p>
        </p:txBody>
      </p:sp>
      <p:sp>
        <p:nvSpPr>
          <p:cNvPr id="10" name="ZoneTexte 9">
            <a:extLst>
              <a:ext uri="{FF2B5EF4-FFF2-40B4-BE49-F238E27FC236}">
                <a16:creationId xmlns:a16="http://schemas.microsoft.com/office/drawing/2014/main" id="{AFA023D6-3EE8-BE3C-8420-0C0DA2EDC47B}"/>
              </a:ext>
            </a:extLst>
          </p:cNvPr>
          <p:cNvSpPr txBox="1"/>
          <p:nvPr/>
        </p:nvSpPr>
        <p:spPr>
          <a:xfrm>
            <a:off x="1171574" y="760500"/>
            <a:ext cx="9601200" cy="43640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lgn="just" rtl="1">
              <a:lnSpc>
                <a:spcPct val="107000"/>
              </a:lnSpc>
              <a:spcAft>
                <a:spcPts val="800"/>
              </a:spcAft>
              <a:defRPr sz="24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DZ" sz="2200" dirty="0"/>
              <a:t>و من هذا المنطلق سنحاول في هذه الدراسة الاجابة عن عدد من التساؤلات و  لعل من اهمها:</a:t>
            </a:r>
            <a:endParaRPr lang="fr-FR" sz="2200" dirty="0"/>
          </a:p>
        </p:txBody>
      </p:sp>
      <p:sp>
        <p:nvSpPr>
          <p:cNvPr id="11" name="ZoneTexte 10">
            <a:extLst>
              <a:ext uri="{FF2B5EF4-FFF2-40B4-BE49-F238E27FC236}">
                <a16:creationId xmlns:a16="http://schemas.microsoft.com/office/drawing/2014/main" id="{BBC584FE-C25D-C425-51CA-D852E8A267B9}"/>
              </a:ext>
            </a:extLst>
          </p:cNvPr>
          <p:cNvSpPr txBox="1"/>
          <p:nvPr/>
        </p:nvSpPr>
        <p:spPr>
          <a:xfrm>
            <a:off x="4513956" y="1530633"/>
            <a:ext cx="5906094" cy="436402"/>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ctr" rtl="1">
              <a:lnSpc>
                <a:spcPct val="107000"/>
              </a:lnSpc>
              <a:spcAft>
                <a:spcPts val="800"/>
              </a:spcAft>
              <a:defRPr sz="28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r"/>
            <a:r>
              <a:rPr lang="ar-DZ" sz="2200" dirty="0"/>
              <a:t>- كيف  تستفيد الشعوب من الترجمة في نقل العلوم؟</a:t>
            </a:r>
            <a:endParaRPr lang="fr-FR" sz="2200" dirty="0"/>
          </a:p>
        </p:txBody>
      </p:sp>
      <p:sp>
        <p:nvSpPr>
          <p:cNvPr id="12" name="Flèche : gauche 11">
            <a:extLst>
              <a:ext uri="{FF2B5EF4-FFF2-40B4-BE49-F238E27FC236}">
                <a16:creationId xmlns:a16="http://schemas.microsoft.com/office/drawing/2014/main" id="{25EA683A-A84C-679D-A3CF-D7C1A69066E0}"/>
              </a:ext>
            </a:extLst>
          </p:cNvPr>
          <p:cNvSpPr/>
          <p:nvPr/>
        </p:nvSpPr>
        <p:spPr>
          <a:xfrm>
            <a:off x="10565605" y="1603998"/>
            <a:ext cx="414338" cy="279375"/>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sz="2200" dirty="0"/>
          </a:p>
        </p:txBody>
      </p:sp>
      <p:sp>
        <p:nvSpPr>
          <p:cNvPr id="13" name="ZoneTexte 12">
            <a:extLst>
              <a:ext uri="{FF2B5EF4-FFF2-40B4-BE49-F238E27FC236}">
                <a16:creationId xmlns:a16="http://schemas.microsoft.com/office/drawing/2014/main" id="{E32913A2-8605-31E3-7A04-06DDE4AA3356}"/>
              </a:ext>
            </a:extLst>
          </p:cNvPr>
          <p:cNvSpPr txBox="1"/>
          <p:nvPr/>
        </p:nvSpPr>
        <p:spPr>
          <a:xfrm>
            <a:off x="4530030" y="2511035"/>
            <a:ext cx="5906094" cy="79868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lgn="ctr" rtl="1">
              <a:lnSpc>
                <a:spcPct val="107000"/>
              </a:lnSpc>
              <a:spcAft>
                <a:spcPts val="800"/>
              </a:spcAft>
              <a:defRPr sz="28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r"/>
            <a:r>
              <a:rPr lang="ar-DZ" sz="2200" dirty="0"/>
              <a:t>- كيف تتفاعل المعارف المختلفة مع بعضها البعض عن طريق الترجمة؟</a:t>
            </a:r>
            <a:endParaRPr lang="fr-FR" sz="2200" dirty="0"/>
          </a:p>
        </p:txBody>
      </p:sp>
      <p:sp>
        <p:nvSpPr>
          <p:cNvPr id="14" name="Flèche : gauche 13">
            <a:extLst>
              <a:ext uri="{FF2B5EF4-FFF2-40B4-BE49-F238E27FC236}">
                <a16:creationId xmlns:a16="http://schemas.microsoft.com/office/drawing/2014/main" id="{985CEB84-C84B-72B7-E8E1-1EF9D999681C}"/>
              </a:ext>
            </a:extLst>
          </p:cNvPr>
          <p:cNvSpPr/>
          <p:nvPr/>
        </p:nvSpPr>
        <p:spPr>
          <a:xfrm>
            <a:off x="10608466" y="2772272"/>
            <a:ext cx="414338" cy="279375"/>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FR" sz="2200" dirty="0"/>
          </a:p>
        </p:txBody>
      </p:sp>
      <p:sp>
        <p:nvSpPr>
          <p:cNvPr id="15" name="ZoneTexte 14">
            <a:extLst>
              <a:ext uri="{FF2B5EF4-FFF2-40B4-BE49-F238E27FC236}">
                <a16:creationId xmlns:a16="http://schemas.microsoft.com/office/drawing/2014/main" id="{51625302-AD5F-D797-5AEA-00262F25C214}"/>
              </a:ext>
            </a:extLst>
          </p:cNvPr>
          <p:cNvSpPr txBox="1"/>
          <p:nvPr/>
        </p:nvSpPr>
        <p:spPr>
          <a:xfrm>
            <a:off x="4513956" y="3691278"/>
            <a:ext cx="5906094" cy="43640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a:lnSpc>
                <a:spcPct val="107000"/>
              </a:lnSpc>
              <a:spcAft>
                <a:spcPts val="800"/>
              </a:spcAft>
              <a:defRPr sz="28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r"/>
            <a:r>
              <a:rPr lang="ar-DZ" sz="2200" dirty="0"/>
              <a:t>- إلى اي مدى تساهم الترجمة في تطوير البحث العلمي ؟</a:t>
            </a:r>
            <a:endParaRPr lang="fr-FR" sz="2200" dirty="0"/>
          </a:p>
        </p:txBody>
      </p:sp>
      <p:sp>
        <p:nvSpPr>
          <p:cNvPr id="16" name="Flèche : gauche 15">
            <a:extLst>
              <a:ext uri="{FF2B5EF4-FFF2-40B4-BE49-F238E27FC236}">
                <a16:creationId xmlns:a16="http://schemas.microsoft.com/office/drawing/2014/main" id="{30DB2954-23A0-FAD3-42F9-75D7CC4BB332}"/>
              </a:ext>
            </a:extLst>
          </p:cNvPr>
          <p:cNvSpPr/>
          <p:nvPr/>
        </p:nvSpPr>
        <p:spPr>
          <a:xfrm>
            <a:off x="10608466" y="3722697"/>
            <a:ext cx="414338" cy="279375"/>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sz="2200" dirty="0"/>
          </a:p>
        </p:txBody>
      </p:sp>
      <p:sp>
        <p:nvSpPr>
          <p:cNvPr id="17" name="Flèche : gauche 16">
            <a:extLst>
              <a:ext uri="{FF2B5EF4-FFF2-40B4-BE49-F238E27FC236}">
                <a16:creationId xmlns:a16="http://schemas.microsoft.com/office/drawing/2014/main" id="{44CB3FD1-7FD0-0341-93AC-9E03A55EF9FC}"/>
              </a:ext>
            </a:extLst>
          </p:cNvPr>
          <p:cNvSpPr/>
          <p:nvPr/>
        </p:nvSpPr>
        <p:spPr>
          <a:xfrm>
            <a:off x="10622751" y="5114314"/>
            <a:ext cx="414338" cy="279375"/>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sz="2200" dirty="0"/>
          </a:p>
        </p:txBody>
      </p:sp>
      <p:pic>
        <p:nvPicPr>
          <p:cNvPr id="18" name="Image 17">
            <a:extLst>
              <a:ext uri="{FF2B5EF4-FFF2-40B4-BE49-F238E27FC236}">
                <a16:creationId xmlns:a16="http://schemas.microsoft.com/office/drawing/2014/main" id="{4C017D42-86DA-3469-C813-F113E43747B5}"/>
              </a:ext>
            </a:extLst>
          </p:cNvPr>
          <p:cNvPicPr>
            <a:picLocks noChangeAspect="1"/>
          </p:cNvPicPr>
          <p:nvPr/>
        </p:nvPicPr>
        <p:blipFill>
          <a:blip r:embed="rId2"/>
          <a:stretch>
            <a:fillRect/>
          </a:stretch>
        </p:blipFill>
        <p:spPr>
          <a:xfrm flipH="1">
            <a:off x="920880" y="1393736"/>
            <a:ext cx="3436808" cy="5031487"/>
          </a:xfrm>
          <a:prstGeom prst="rect">
            <a:avLst/>
          </a:prstGeom>
        </p:spPr>
      </p:pic>
    </p:spTree>
    <p:extLst>
      <p:ext uri="{BB962C8B-B14F-4D97-AF65-F5344CB8AC3E}">
        <p14:creationId xmlns:p14="http://schemas.microsoft.com/office/powerpoint/2010/main" val="493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4C9BEBE-B611-C145-CF80-6E10B39E2241}"/>
              </a:ext>
            </a:extLst>
          </p:cNvPr>
          <p:cNvSpPr txBox="1"/>
          <p:nvPr/>
        </p:nvSpPr>
        <p:spPr>
          <a:xfrm>
            <a:off x="3757613" y="674848"/>
            <a:ext cx="7553323" cy="5508303"/>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defPPr>
              <a:defRPr lang="en-US"/>
            </a:defPPr>
            <a:lvl1pPr algn="just" rtl="1">
              <a:lnSpc>
                <a:spcPct val="107000"/>
              </a:lnSpc>
              <a:spcAft>
                <a:spcPts val="800"/>
              </a:spcAft>
              <a:defRPr sz="24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DZ" sz="2200" dirty="0"/>
              <a:t>سننطلق من فكرة انه لا يمكن بأي حال من الاحوال التنكر للدور الريادي الذي لعبته الترجمة عبر تاريخها الطويل في نقل العلوم و المعارف بين ابناء البشرية " ذلك ان الانسان بطبعه تواق إلى ارتياد المجهول و اكتناه اسرار الكون و العقل يلح في طلب المزيد من المعرفة و كشف ما استتر وراء حجاب " فرغبة الانسان في المزيد من المعرفة تزيد في رغبته في الاطلاع على ما توصلت اليه الشعوب المجاورة لإثراء رصيده المعرفي و لمواصلة الركب الحضاري و جعل ما</a:t>
            </a:r>
            <a:r>
              <a:rPr lang="ar-SA" sz="2200" dirty="0"/>
              <a:t>توصلت إليه الشعوب من علوم وتطورات واكتشافات لبنة يواصل عليها بناء حضارته وفكره العلمي معتمدا في ذلك على الترجمة باعتبارها "وسيلة للتواصل وللتكامل بين الأفراد وأداة لنقل روائع الفكر الانساني وثقافات الشعوب المختلفة من بعضها إلى البعض الآخر" وخير دليل على هذا تاريخ العرب العلمي الحافل والمزدهر والدور الذي لعبته الترجمة في توسيع العلم وتطويره فقد "سمع العرب المسلمون الآية الكريمة «هل يستوي الذين يعلمون والذين لا يعلمون» تطرق إلى آذانهم وتقر في قلوبهم فخفّوا إلى طلب العلم لا تقعدهم عن الطلب مشقة ولا يحدّهم عنه عناء مرددين «وقل ربي زدني علما» العمر كله قصر أو طال «اطلبوا العلم من المهد إلى اللّحد» وقرب المطلب أو بعد «اطلبوا العلم ولو في الصين» فكانت المعرفة مطلبهم والترجمة وسيلتهم في نقل هذه ألمعرفة"</a:t>
            </a:r>
            <a:endParaRPr lang="fr-FR" sz="2200" dirty="0"/>
          </a:p>
        </p:txBody>
      </p:sp>
      <p:pic>
        <p:nvPicPr>
          <p:cNvPr id="10" name="Image 9">
            <a:extLst>
              <a:ext uri="{FF2B5EF4-FFF2-40B4-BE49-F238E27FC236}">
                <a16:creationId xmlns:a16="http://schemas.microsoft.com/office/drawing/2014/main" id="{DDCACD82-A5C1-D5C1-AE80-162676E2D06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19893" y="1500187"/>
            <a:ext cx="3272391" cy="3936205"/>
          </a:xfrm>
          <a:prstGeom prst="rect">
            <a:avLst/>
          </a:prstGeom>
        </p:spPr>
      </p:pic>
    </p:spTree>
    <p:extLst>
      <p:ext uri="{BB962C8B-B14F-4D97-AF65-F5344CB8AC3E}">
        <p14:creationId xmlns:p14="http://schemas.microsoft.com/office/powerpoint/2010/main" val="312676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D46880E-1025-DEB5-D301-E25D39D723AE}"/>
              </a:ext>
            </a:extLst>
          </p:cNvPr>
          <p:cNvSpPr txBox="1"/>
          <p:nvPr/>
        </p:nvSpPr>
        <p:spPr>
          <a:xfrm>
            <a:off x="849054" y="855988"/>
            <a:ext cx="5843588" cy="5146024"/>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defPPr>
              <a:defRPr lang="en-US"/>
            </a:defPPr>
            <a:lvl1pPr algn="just" rtl="1">
              <a:lnSpc>
                <a:spcPct val="107000"/>
              </a:lnSpc>
              <a:spcAft>
                <a:spcPts val="800"/>
              </a:spcAft>
              <a:defRPr sz="24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SA" sz="2200" dirty="0"/>
              <a:t>فلم يقصروا في سعيهم ولم يتوقفوا عن الاحتكاك بغيرهم وآمنوا بمبدأ الأخذ والعطاء ومبدأ التكامل المعرفي "ففي كل حقل من حقول الحياة صار الشعار للجميع 'تعلم و زد معارفك قدر امكانك و اينما استطعت'  و </a:t>
            </a:r>
            <a:r>
              <a:rPr lang="ar-SA" sz="2200" dirty="0" err="1"/>
              <a:t>باقدام</a:t>
            </a:r>
            <a:r>
              <a:rPr lang="ar-SA" sz="2200" dirty="0"/>
              <a:t> </a:t>
            </a:r>
            <a:r>
              <a:rPr lang="ar-SA" sz="2200" dirty="0" err="1"/>
              <a:t>ثابثة</a:t>
            </a:r>
            <a:r>
              <a:rPr lang="ar-SA" sz="2200" dirty="0"/>
              <a:t> و نفوس هادئة مطمئنة تعرف حقها و تؤدي واجبها ، اقبل العرب على ما وجدوا من معارف فاغترفوا منها قدر جهدهم ، و ما </a:t>
            </a:r>
            <a:r>
              <a:rPr lang="ar-SA" sz="2200" dirty="0" err="1"/>
              <a:t>رؤوا</a:t>
            </a:r>
            <a:r>
              <a:rPr lang="ar-SA" sz="2200" dirty="0"/>
              <a:t> فيه تفاعلهم و هم في احتكاكهم بحضارات الهند و فارس و الصين  يصادفون بين الحين و الاخر قطعا متناثرة من حضارات الاغريق او الاسكندرية ، و لكن  كل ما كانوا يجدونه من اثار تلك الحضارات العظيمة كان لا يشفي غلتهم لقد ذاقوا حلاوة العلم فازداد شوقهم  الى البحث و لم يعودوا يرضون بغير العلم و البحث بديلا  و بدا نوع فريد في التاريخ من طرق الكشف عن كنوز المعرفة خصصت له البعثات و الاموال الطائلة" الا و هو طريق النقل و الترجمة .</a:t>
            </a:r>
            <a:endParaRPr lang="fr-FR" sz="2200" dirty="0"/>
          </a:p>
        </p:txBody>
      </p:sp>
      <p:pic>
        <p:nvPicPr>
          <p:cNvPr id="5" name="Image 4">
            <a:extLst>
              <a:ext uri="{FF2B5EF4-FFF2-40B4-BE49-F238E27FC236}">
                <a16:creationId xmlns:a16="http://schemas.microsoft.com/office/drawing/2014/main" id="{EAB11B84-94AF-0775-947A-9ED72CA05DD9}"/>
              </a:ext>
            </a:extLst>
          </p:cNvPr>
          <p:cNvPicPr>
            <a:picLocks noChangeAspect="1"/>
          </p:cNvPicPr>
          <p:nvPr/>
        </p:nvPicPr>
        <p:blipFill>
          <a:blip r:embed="rId2"/>
          <a:srcRect t="2916" b="9792"/>
          <a:stretch>
            <a:fillRect/>
          </a:stretch>
        </p:blipFill>
        <p:spPr>
          <a:xfrm>
            <a:off x="6885109" y="855988"/>
            <a:ext cx="4457838" cy="5294615"/>
          </a:xfrm>
          <a:prstGeom prst="rect">
            <a:avLst/>
          </a:prstGeom>
        </p:spPr>
      </p:pic>
    </p:spTree>
    <p:extLst>
      <p:ext uri="{BB962C8B-B14F-4D97-AF65-F5344CB8AC3E}">
        <p14:creationId xmlns:p14="http://schemas.microsoft.com/office/powerpoint/2010/main" val="60425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A11B88C-ABF5-CEAF-5357-ACA648C68F6D}"/>
              </a:ext>
            </a:extLst>
          </p:cNvPr>
          <p:cNvSpPr txBox="1"/>
          <p:nvPr/>
        </p:nvSpPr>
        <p:spPr>
          <a:xfrm>
            <a:off x="959643" y="1218266"/>
            <a:ext cx="10272713" cy="4421467"/>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defPPr>
              <a:defRPr lang="en-US"/>
            </a:defPPr>
            <a:lvl1pPr algn="just" rtl="1">
              <a:lnSpc>
                <a:spcPct val="107000"/>
              </a:lnSpc>
              <a:spcAft>
                <a:spcPts val="800"/>
              </a:spcAft>
              <a:defRPr sz="24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SA" sz="2200" dirty="0"/>
              <a:t>إنّ رغبة العرب في الاطلاع على علوم غيرهم من الشعوب المجاورة لا يدلّ على عجز العرب العلمي أو غياب وانعدام علوم عربية بل ينمّ عن إدراكهم التام ووعيهم الكامل بأهمية العلم في حياة الشعوب و"كان من حصيلة الأشغال بالعلوم ترجمة وابتكارا مجموعة كبيرة من كتب العلوم التي ضمت وفرة من المصطلحات المترجمة والمولدة"، وتجدر الإشارة في هذا الصدد أن النقل لم يكن إلى العربية فحسب بل كان أيضا منها إلى لغات الشعوب المجاورة التي ما فتئت تغرف من العلوم العربية وثراء معارفها واستفادت من انجازات أبنائها العلماء الأفذاذ "لسنا في معرض التفصيل فيما قدّمه العرب للعلم وما </a:t>
            </a:r>
            <a:r>
              <a:rPr lang="ar-DZ" sz="2200" dirty="0"/>
              <a:t>أثروا</a:t>
            </a:r>
            <a:r>
              <a:rPr lang="ar-SA" sz="2200" dirty="0"/>
              <a:t> به الثقافة الإنسانية فذلك </a:t>
            </a:r>
            <a:r>
              <a:rPr lang="ar-SA" sz="2200" dirty="0" err="1"/>
              <a:t>مبثوب</a:t>
            </a:r>
            <a:r>
              <a:rPr lang="ar-SA" sz="2200" dirty="0"/>
              <a:t> في كتب تاريخ الحضارة والعلوم. ويشهد به الأعداء قبل الأصدقاء ويقرّ به المنصفون من المستشرقين. نعتز به نحن لأن مادة تراثنا العلمي الذي يؤلف صفحة نيرة من صفحات الجهد البشري الرائع لكشف المجهول وفهم الطبيعة وحسبنا أن نذكر بعض الأسماء فتدلنا على الفضل الكبير الذي كان للعرب في كلّ فرع من فروع العلم، فنذكر الكندي وابن يونس والبيروني وابن الهيثم في </a:t>
            </a:r>
            <a:r>
              <a:rPr lang="ar-SA" sz="2200" dirty="0" err="1"/>
              <a:t>الفزياء</a:t>
            </a:r>
            <a:r>
              <a:rPr lang="ar-SA" sz="2200" dirty="0"/>
              <a:t> والبصريات وياقوت وأبا الفداء والإدريسي في الجغرافيا وجابر بن حيان في الكمياء والكاشي والخوارزمي والطوسي في الرياضيات وبني موسى بني شاكر في الفلك وابن البيطار في الزراعة والرازي وابن سينا وابن النفيس في الطب وابن خلدون في التاريخ وعلم العمران وغيرهم كثير..."</a:t>
            </a:r>
            <a:endParaRPr lang="fr-FR" sz="2200" dirty="0"/>
          </a:p>
        </p:txBody>
      </p:sp>
    </p:spTree>
    <p:extLst>
      <p:ext uri="{BB962C8B-B14F-4D97-AF65-F5344CB8AC3E}">
        <p14:creationId xmlns:p14="http://schemas.microsoft.com/office/powerpoint/2010/main" val="23028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C49FD8D-D8F9-BAE0-A52E-C7530E4DC6C0}"/>
              </a:ext>
            </a:extLst>
          </p:cNvPr>
          <p:cNvSpPr txBox="1"/>
          <p:nvPr/>
        </p:nvSpPr>
        <p:spPr>
          <a:xfrm>
            <a:off x="865585" y="673960"/>
            <a:ext cx="10460829" cy="2712666"/>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defPPr>
              <a:defRPr lang="en-US"/>
            </a:defPPr>
            <a:lvl1pPr algn="just" rtl="1">
              <a:lnSpc>
                <a:spcPct val="107000"/>
              </a:lnSpc>
              <a:spcAft>
                <a:spcPts val="800"/>
              </a:spcAft>
              <a:defRPr sz="24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SA" sz="2200" dirty="0"/>
              <a:t>إنّ التبادل المعرفي كان مزدوج </a:t>
            </a:r>
            <a:r>
              <a:rPr lang="ar-SA" sz="2200" dirty="0" err="1"/>
              <a:t>الإتجاه</a:t>
            </a:r>
            <a:r>
              <a:rPr lang="ar-SA" sz="2200" dirty="0"/>
              <a:t> عبارة عن أخذ وعطاء وكانت بذلك الترجمة خير وسيلة في هذا الانتقال والتنقل للعلوم بين العرب والفرس واليونان والإغريق.</a:t>
            </a:r>
            <a:endParaRPr lang="fr-FR" sz="2200" dirty="0"/>
          </a:p>
          <a:p>
            <a:r>
              <a:rPr lang="ar-SA" sz="2200" dirty="0"/>
              <a:t>إن التاريخ حافل بالأحداث </a:t>
            </a:r>
            <a:r>
              <a:rPr lang="ar-SA" sz="2200" dirty="0" err="1"/>
              <a:t>الترجمية</a:t>
            </a:r>
            <a:r>
              <a:rPr lang="ar-SA" sz="2200" dirty="0"/>
              <a:t> حيث نشطت الترجمة وبرزت في ساحة العلم والمعرفة وبلغت ذرة التطور وأوج الازدهار، ولا يمكن الحديث عن تاريخ الترجمة والعلم دون ذكر بيت الحكمة الذي هو ثمرة شجرة جذورها ممتدة في أرض العصر العبّاسي وفروعها طالت أقطار العالم بأسره لقد "كان العرب يحترمون ترجمة العلوم احتراما قلّ نظيره، وذلك ما تثبته جهود الدولة الأموية في ترجمة علوم اليونان وانجازات أبناء البيت العبّاسي هارون الرشيد وابنه المأمون </a:t>
            </a:r>
            <a:r>
              <a:rPr lang="ar-SA" sz="2200" dirty="0" err="1"/>
              <a:t>بانشاء</a:t>
            </a:r>
            <a:r>
              <a:rPr lang="ar-SA" sz="2200" dirty="0"/>
              <a:t> بيت الحكمة واجزالهم العطاء للمترجمين آنذاك". </a:t>
            </a:r>
            <a:endParaRPr lang="fr-FR" sz="2200" dirty="0"/>
          </a:p>
        </p:txBody>
      </p:sp>
      <p:pic>
        <p:nvPicPr>
          <p:cNvPr id="5" name="Image 4">
            <a:extLst>
              <a:ext uri="{FF2B5EF4-FFF2-40B4-BE49-F238E27FC236}">
                <a16:creationId xmlns:a16="http://schemas.microsoft.com/office/drawing/2014/main" id="{A0D4B88F-2378-8FAD-DCB6-F4B421E20F35}"/>
              </a:ext>
            </a:extLst>
          </p:cNvPr>
          <p:cNvPicPr>
            <a:picLocks noChangeAspect="1"/>
          </p:cNvPicPr>
          <p:nvPr/>
        </p:nvPicPr>
        <p:blipFill>
          <a:blip r:embed="rId2"/>
          <a:srcRect l="4717" r="4580"/>
          <a:stretch>
            <a:fillRect/>
          </a:stretch>
        </p:blipFill>
        <p:spPr>
          <a:xfrm>
            <a:off x="865585" y="3685193"/>
            <a:ext cx="4013284" cy="2115532"/>
          </a:xfrm>
          <a:prstGeom prst="rect">
            <a:avLst/>
          </a:prstGeom>
        </p:spPr>
      </p:pic>
      <p:sp>
        <p:nvSpPr>
          <p:cNvPr id="7" name="ZoneTexte 6">
            <a:extLst>
              <a:ext uri="{FF2B5EF4-FFF2-40B4-BE49-F238E27FC236}">
                <a16:creationId xmlns:a16="http://schemas.microsoft.com/office/drawing/2014/main" id="{2F9CC16C-8272-A3AA-0269-C21641F7B2AC}"/>
              </a:ext>
            </a:extLst>
          </p:cNvPr>
          <p:cNvSpPr txBox="1"/>
          <p:nvPr/>
        </p:nvSpPr>
        <p:spPr>
          <a:xfrm>
            <a:off x="5000625" y="3518284"/>
            <a:ext cx="6325789" cy="2610073"/>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defPPr>
              <a:defRPr lang="en-US"/>
            </a:defPPr>
            <a:lvl1pPr algn="just" rtl="1">
              <a:lnSpc>
                <a:spcPct val="107000"/>
              </a:lnSpc>
              <a:spcAft>
                <a:spcPts val="800"/>
              </a:spcAft>
              <a:defRPr sz="22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SA" dirty="0"/>
              <a:t>لقد لقب العصر العباسي بالعصر الذهبي للترجمة ذلك أن الخليفة العباسي كان يجزي المترجم وزن الكتاب المترجم ذهبا ذلك تشجيعا منه للترجمة ونقل أكبر قدر من العلوم والمعارف إلى اللغة العربية فقد "كان شغوفا بالطب والهندسة والفلك والنجوم وهو أول من راسل ملك الروم طالبا منه كتب الحكمة فبعث إليه بكتاب إقليدس وبعض كتب الطبيعيات وجمع حوله صفوة مختارة من العلماء في مختلف نواحي المعرفة وتشجع على ترجمة العلوم".</a:t>
            </a:r>
            <a:endParaRPr lang="fr-FR" dirty="0"/>
          </a:p>
        </p:txBody>
      </p:sp>
      <p:sp>
        <p:nvSpPr>
          <p:cNvPr id="11" name="ZoneTexte 10">
            <a:extLst>
              <a:ext uri="{FF2B5EF4-FFF2-40B4-BE49-F238E27FC236}">
                <a16:creationId xmlns:a16="http://schemas.microsoft.com/office/drawing/2014/main" id="{3390E378-CC10-625D-C779-864A5B865C18}"/>
              </a:ext>
            </a:extLst>
          </p:cNvPr>
          <p:cNvSpPr txBox="1"/>
          <p:nvPr/>
        </p:nvSpPr>
        <p:spPr>
          <a:xfrm>
            <a:off x="1385888" y="5800725"/>
            <a:ext cx="3186113" cy="369332"/>
          </a:xfrm>
          <a:prstGeom prst="rect">
            <a:avLst/>
          </a:prstGeom>
          <a:noFill/>
        </p:spPr>
        <p:txBody>
          <a:bodyPr wrap="square">
            <a:spAutoFit/>
          </a:bodyPr>
          <a:lstStyle/>
          <a:p>
            <a:r>
              <a:rPr lang="ar-DZ" b="0" i="0" dirty="0">
                <a:solidFill>
                  <a:srgbClr val="202122"/>
                </a:solidFill>
                <a:effectLst/>
                <a:latin typeface="Arial" panose="020B0604020202020204" pitchFamily="34" charset="0"/>
                <a:cs typeface="+mj-cs"/>
              </a:rPr>
              <a:t>رسمة تخيلية لما كان عليه بيت الحكمة</a:t>
            </a:r>
            <a:endParaRPr lang="fr-FR" dirty="0">
              <a:cs typeface="+mj-cs"/>
            </a:endParaRPr>
          </a:p>
        </p:txBody>
      </p:sp>
    </p:spTree>
    <p:extLst>
      <p:ext uri="{BB962C8B-B14F-4D97-AF65-F5344CB8AC3E}">
        <p14:creationId xmlns:p14="http://schemas.microsoft.com/office/powerpoint/2010/main" val="20787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51844A9-0154-54D0-6F68-4015D891285E}"/>
              </a:ext>
            </a:extLst>
          </p:cNvPr>
          <p:cNvSpPr txBox="1"/>
          <p:nvPr/>
        </p:nvSpPr>
        <p:spPr>
          <a:xfrm>
            <a:off x="5443538" y="1060399"/>
            <a:ext cx="5900737" cy="4421467"/>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defPPr>
              <a:defRPr lang="en-US"/>
            </a:defPPr>
            <a:lvl1pPr algn="just" rtl="1">
              <a:lnSpc>
                <a:spcPct val="107000"/>
              </a:lnSpc>
              <a:spcAft>
                <a:spcPts val="800"/>
              </a:spcAft>
              <a:defRPr sz="24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DZ" sz="2200" dirty="0"/>
              <a:t>إن الأمثلة كثيرة عن أهمية الترجمة في حياة الأمم العلمي والمعرفي لدرجة ارتبطت فيها الترجمة بالتطور العلمي ارتباطا وثيقا وإذا "كان ثمة من يفصل بين التقدم العلمي والترجمة وبين التعلم واللغة فهو على خطأ بيّن لأن شجرة المعرفة لا تثمر إلاّ في أرض اللّغة". إنّ المتطلع والمتصفح لتاريخ التطور العلمي سيقتنع لا محالة بأنه لا مجال لفصل الترجمة عن العلم فالاهتمام بالعلم يستدعي بالضرورة الاهتمام بالترجمة فشأن الترجمة في العلم شأن الدم في الكائن الحيوي فهي التي تضمن له الذيوع والشيوع والانتشار على ربوع المعمورة طالما أنّ أبناء المعمورة يتحدثون لغات مختلفة لا مجال لأن </a:t>
            </a:r>
            <a:r>
              <a:rPr lang="ar-DZ" sz="2200" dirty="0" err="1"/>
              <a:t>يتفاهموا</a:t>
            </a:r>
            <a:r>
              <a:rPr lang="ar-DZ" sz="2200" dirty="0"/>
              <a:t> وأن يتواصلوا بدونها </a:t>
            </a:r>
            <a:r>
              <a:rPr lang="ar-DZ" sz="2200" dirty="0" err="1"/>
              <a:t>فبـ"الترجمة</a:t>
            </a:r>
            <a:r>
              <a:rPr lang="ar-DZ" sz="2200" dirty="0"/>
              <a:t> يكون </a:t>
            </a:r>
            <a:r>
              <a:rPr lang="ar-DZ" sz="2200" dirty="0" err="1"/>
              <a:t>الإطلاع</a:t>
            </a:r>
            <a:r>
              <a:rPr lang="ar-DZ" sz="2200" dirty="0"/>
              <a:t> على معارف الغير وفي سرعتها تعجيل </a:t>
            </a:r>
            <a:r>
              <a:rPr lang="ar-DZ" sz="2200" dirty="0" err="1"/>
              <a:t>للفائدة"وتعميم</a:t>
            </a:r>
            <a:r>
              <a:rPr lang="ar-DZ" sz="2200" dirty="0"/>
              <a:t> لها.</a:t>
            </a:r>
            <a:endParaRPr lang="fr-FR" sz="2200" dirty="0"/>
          </a:p>
        </p:txBody>
      </p:sp>
      <p:pic>
        <p:nvPicPr>
          <p:cNvPr id="4" name="Image 3">
            <a:extLst>
              <a:ext uri="{FF2B5EF4-FFF2-40B4-BE49-F238E27FC236}">
                <a16:creationId xmlns:a16="http://schemas.microsoft.com/office/drawing/2014/main" id="{AD12ED76-9AED-AC4B-6352-6A392FE7B474}"/>
              </a:ext>
            </a:extLst>
          </p:cNvPr>
          <p:cNvPicPr>
            <a:picLocks noChangeAspect="1"/>
          </p:cNvPicPr>
          <p:nvPr/>
        </p:nvPicPr>
        <p:blipFill>
          <a:blip r:embed="rId2"/>
          <a:srcRect l="5683" r="7255"/>
          <a:stretch>
            <a:fillRect/>
          </a:stretch>
        </p:blipFill>
        <p:spPr>
          <a:xfrm>
            <a:off x="971551" y="1785938"/>
            <a:ext cx="4165843" cy="2814636"/>
          </a:xfrm>
          <a:prstGeom prst="rect">
            <a:avLst/>
          </a:prstGeom>
          <a:solidFill>
            <a:srgbClr val="FFFFFF">
              <a:shade val="85000"/>
            </a:srgbClr>
          </a:solidFill>
          <a:ln w="28575" cap="sq">
            <a:solidFill>
              <a:schemeClr val="bg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2580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5E139B2-EF75-36FD-A376-C1AE76569495}"/>
              </a:ext>
            </a:extLst>
          </p:cNvPr>
          <p:cNvSpPr txBox="1"/>
          <p:nvPr/>
        </p:nvSpPr>
        <p:spPr>
          <a:xfrm>
            <a:off x="4529138" y="674848"/>
            <a:ext cx="6846092" cy="5508303"/>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square">
            <a:spAutoFit/>
          </a:bodyPr>
          <a:lstStyle>
            <a:defPPr>
              <a:defRPr lang="en-US"/>
            </a:defPPr>
            <a:lvl1pPr algn="just" rtl="1">
              <a:lnSpc>
                <a:spcPct val="107000"/>
              </a:lnSpc>
              <a:spcAft>
                <a:spcPts val="800"/>
              </a:spcAft>
              <a:defRPr sz="2400">
                <a:solidFill>
                  <a:schemeClr val="bg1">
                    <a:lumMod val="10000"/>
                  </a:schemeClr>
                </a:solidFill>
                <a:effectLst/>
                <a:latin typeface="Calibri" panose="020F0502020204030204" pitchFamily="34" charset="0"/>
                <a:ea typeface="Calibri" panose="020F050202020403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DZ" sz="2200" dirty="0"/>
              <a:t>إنّنا نعيش في عصر تفجّر المعرفة، عصر لا حدود جغرافية فيه، أصبح فيه العلم بمثابة قرية كبيرة، إذن بالترجمة ستزول الحدود اللغوية ويتيسّر التواصل ويصل العلم ويغطي نطاق المعمورة ويستفيد الشرق مما أنتجه الغرب، والجنوب مما أنتجه الشمال، فيواصل كل طرف فيما بدأ فيه الطرف الآخر، فيعمّ النفع وتشمل الإفادة والاستفادة "إنّنا لسنا في أول الطريق ولا في منتصفه ولا في نهايته، ولكنّنا في بعض الطريق، وإنّ حجم المعلومات العلمية في العلم حجم هائل وهو ما زال ينمو ويتزايد بتسارع كبير، ولم نبذل حتى الآن الا جزءا من الجهد الذي يجب أن نبذله للحاق بالركب وجعل لغتنا تساير العلم في تطوّره وتماشيه في اتساعه </a:t>
            </a:r>
            <a:r>
              <a:rPr lang="ar-DZ" sz="2200" dirty="0" err="1"/>
              <a:t>وتواكبه</a:t>
            </a:r>
            <a:r>
              <a:rPr lang="ar-DZ" sz="2200" dirty="0"/>
              <a:t> في تفرعاته وتشعباته</a:t>
            </a:r>
            <a:r>
              <a:rPr lang="en-US" sz="2200" dirty="0"/>
              <a:t>”</a:t>
            </a:r>
            <a:r>
              <a:rPr lang="ar-DZ" sz="2200" dirty="0"/>
              <a:t>. لذلك علينا أن نعقد العزم ونبذل الغالي والنفيس للسير قدما بالبحث العلمي وسبيلنا في ذلك الترجمة التي ستطلعنا على كتب جيراننا وإنجازاتهم فتكون بمثابة مصادر ومراجع لنا نواصل عليها وفيها البحث العلمي، ومبدؤنا في ذلك سيكون دائما وأبدا إيماننا بقدرات الترجمة فحقلها "فسيح الأرجاء متعدّد الأركان جامع الحقول المعرفة التي تنصّب فيه وتتكامل معه، ومن أهمّ روافده المصطلحات التي تحدّد المفاهيم العلمية الدقيقة". </a:t>
            </a:r>
            <a:endParaRPr lang="fr-FR" sz="2200" dirty="0"/>
          </a:p>
        </p:txBody>
      </p:sp>
      <p:pic>
        <p:nvPicPr>
          <p:cNvPr id="7" name="Image 6">
            <a:extLst>
              <a:ext uri="{FF2B5EF4-FFF2-40B4-BE49-F238E27FC236}">
                <a16:creationId xmlns:a16="http://schemas.microsoft.com/office/drawing/2014/main" id="{BC3F1A17-BE53-59E2-039F-1ADA5DF90C70}"/>
              </a:ext>
            </a:extLst>
          </p:cNvPr>
          <p:cNvPicPr>
            <a:picLocks noChangeAspect="1"/>
          </p:cNvPicPr>
          <p:nvPr/>
        </p:nvPicPr>
        <p:blipFill>
          <a:blip r:embed="rId2"/>
          <a:stretch>
            <a:fillRect/>
          </a:stretch>
        </p:blipFill>
        <p:spPr>
          <a:xfrm>
            <a:off x="819350" y="3891563"/>
            <a:ext cx="3438326" cy="2291587"/>
          </a:xfrm>
          <a:prstGeom prst="rect">
            <a:avLst/>
          </a:prstGeom>
          <a:ln>
            <a:solidFill>
              <a:schemeClr val="bg2"/>
            </a:solidFill>
          </a:ln>
        </p:spPr>
      </p:pic>
      <p:pic>
        <p:nvPicPr>
          <p:cNvPr id="8" name="Image 7">
            <a:extLst>
              <a:ext uri="{FF2B5EF4-FFF2-40B4-BE49-F238E27FC236}">
                <a16:creationId xmlns:a16="http://schemas.microsoft.com/office/drawing/2014/main" id="{5F9C57AA-D156-4A80-E445-2D5910EBBBE8}"/>
              </a:ext>
            </a:extLst>
          </p:cNvPr>
          <p:cNvPicPr>
            <a:picLocks noChangeAspect="1"/>
          </p:cNvPicPr>
          <p:nvPr/>
        </p:nvPicPr>
        <p:blipFill>
          <a:blip r:embed="rId3"/>
          <a:stretch>
            <a:fillRect/>
          </a:stretch>
        </p:blipFill>
        <p:spPr>
          <a:xfrm>
            <a:off x="816770" y="815495"/>
            <a:ext cx="3440821" cy="2291587"/>
          </a:xfrm>
          <a:prstGeom prst="rect">
            <a:avLst/>
          </a:prstGeom>
          <a:ln>
            <a:solidFill>
              <a:schemeClr val="bg2"/>
            </a:solidFill>
          </a:ln>
        </p:spPr>
      </p:pic>
    </p:spTree>
    <p:extLst>
      <p:ext uri="{BB962C8B-B14F-4D97-AF65-F5344CB8AC3E}">
        <p14:creationId xmlns:p14="http://schemas.microsoft.com/office/powerpoint/2010/main" val="375510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q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rganique">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191</TotalTime>
  <Words>1671</Words>
  <Application>Microsoft Office PowerPoint</Application>
  <PresentationFormat>Grand écran</PresentationFormat>
  <Paragraphs>57</Paragraphs>
  <Slides>13</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13</vt:i4>
      </vt:variant>
    </vt:vector>
  </HeadingPairs>
  <TitlesOfParts>
    <vt:vector size="19" baseType="lpstr">
      <vt:lpstr>Arial</vt:lpstr>
      <vt:lpstr>Calibri</vt:lpstr>
      <vt:lpstr>Garamond</vt:lpstr>
      <vt:lpstr>Times New Roman</vt:lpstr>
      <vt:lpstr>Wingdings</vt:lpstr>
      <vt:lpstr>Organique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HP</dc:creator>
  <cp:lastModifiedBy>HP</cp:lastModifiedBy>
  <cp:revision>28</cp:revision>
  <dcterms:created xsi:type="dcterms:W3CDTF">2025-11-12T10:07:27Z</dcterms:created>
  <dcterms:modified xsi:type="dcterms:W3CDTF">2025-11-18T22:00:11Z</dcterms:modified>
</cp:coreProperties>
</file>