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9" r:id="rId23"/>
    <p:sldId id="277" r:id="rId24"/>
    <p:sldId id="280" r:id="rId25"/>
    <p:sldId id="281" r:id="rId26"/>
    <p:sldId id="282" r:id="rId27"/>
    <p:sldId id="283" r:id="rId28"/>
    <p:sldId id="278"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40" autoAdjust="0"/>
  </p:normalViewPr>
  <p:slideViewPr>
    <p:cSldViewPr>
      <p:cViewPr varScale="1">
        <p:scale>
          <a:sx n="81" d="100"/>
          <a:sy n="81" d="100"/>
        </p:scale>
        <p:origin x="1502" y="72"/>
      </p:cViewPr>
      <p:guideLst>
        <p:guide orient="horz" pos="2160"/>
        <p:guide pos="2880"/>
      </p:guideLst>
    </p:cSldViewPr>
  </p:slideViewPr>
  <p:outlineViewPr>
    <p:cViewPr>
      <p:scale>
        <a:sx n="33" d="100"/>
        <a:sy n="33" d="100"/>
      </p:scale>
      <p:origin x="0" y="1591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C9227C-3395-450A-9F5F-09EB9749B858}" type="doc">
      <dgm:prSet loTypeId="urn:microsoft.com/office/officeart/2005/8/layout/chart3" loCatId="cycle" qsTypeId="urn:microsoft.com/office/officeart/2005/8/quickstyle/3d3" qsCatId="3D" csTypeId="urn:microsoft.com/office/officeart/2005/8/colors/accent1_2" csCatId="accent1" phldr="1"/>
      <dgm:spPr/>
    </dgm:pt>
    <dgm:pt modelId="{9D5E610C-60D7-4151-89EE-52E090D55633}">
      <dgm:prSet phldrT="[Texte]" custT="1"/>
      <dgm:spPr/>
      <dgm:t>
        <a:bodyPr/>
        <a:lstStyle/>
        <a:p>
          <a:r>
            <a:rPr lang="fr-FR" sz="1600" dirty="0"/>
            <a:t>L. Amont d’approvisionnements 29%</a:t>
          </a:r>
        </a:p>
      </dgm:t>
    </dgm:pt>
    <dgm:pt modelId="{BF060563-27A3-47D3-9770-5885D6984ED2}" type="parTrans" cxnId="{74D441C4-DF49-48F2-89C9-E0005D84E929}">
      <dgm:prSet/>
      <dgm:spPr/>
      <dgm:t>
        <a:bodyPr/>
        <a:lstStyle/>
        <a:p>
          <a:endParaRPr lang="fr-FR"/>
        </a:p>
      </dgm:t>
    </dgm:pt>
    <dgm:pt modelId="{3F11023C-693D-4BB4-835F-F5AFE4EF4258}" type="sibTrans" cxnId="{74D441C4-DF49-48F2-89C9-E0005D84E929}">
      <dgm:prSet/>
      <dgm:spPr/>
      <dgm:t>
        <a:bodyPr/>
        <a:lstStyle/>
        <a:p>
          <a:endParaRPr lang="fr-FR"/>
        </a:p>
      </dgm:t>
    </dgm:pt>
    <dgm:pt modelId="{00CCEA60-4801-477F-BFB5-BDCCBA19D7A5}">
      <dgm:prSet phldrT="[Texte]"/>
      <dgm:spPr/>
      <dgm:t>
        <a:bodyPr/>
        <a:lstStyle/>
        <a:p>
          <a:r>
            <a:rPr lang="fr-FR" dirty="0"/>
            <a:t>L. Interne de production 7%</a:t>
          </a:r>
        </a:p>
      </dgm:t>
    </dgm:pt>
    <dgm:pt modelId="{6E9FE5C4-AD7C-4370-966D-89B0E3AD1CB1}" type="parTrans" cxnId="{962C5B92-0B12-428E-9BF1-C3B7E0511169}">
      <dgm:prSet/>
      <dgm:spPr/>
      <dgm:t>
        <a:bodyPr/>
        <a:lstStyle/>
        <a:p>
          <a:endParaRPr lang="fr-FR"/>
        </a:p>
      </dgm:t>
    </dgm:pt>
    <dgm:pt modelId="{A3F1A4CE-3B6A-4FE8-ABFA-E38FFCB5975F}" type="sibTrans" cxnId="{962C5B92-0B12-428E-9BF1-C3B7E0511169}">
      <dgm:prSet/>
      <dgm:spPr/>
      <dgm:t>
        <a:bodyPr/>
        <a:lstStyle/>
        <a:p>
          <a:endParaRPr lang="fr-FR"/>
        </a:p>
      </dgm:t>
    </dgm:pt>
    <dgm:pt modelId="{5EBFF7C5-3295-451E-A21B-AA99988FFDBA}">
      <dgm:prSet phldrT="[Texte]" custT="1"/>
      <dgm:spPr/>
      <dgm:t>
        <a:bodyPr/>
        <a:lstStyle/>
        <a:p>
          <a:r>
            <a:rPr lang="fr-FR" sz="1400" dirty="0"/>
            <a:t>L. Aval (distribution)64% </a:t>
          </a:r>
        </a:p>
      </dgm:t>
    </dgm:pt>
    <dgm:pt modelId="{B8CEC0B4-E0B9-48D4-B371-24AE9DDA224F}" type="parTrans" cxnId="{02502B1F-691F-4AE7-A847-9F7DD09917DE}">
      <dgm:prSet/>
      <dgm:spPr/>
      <dgm:t>
        <a:bodyPr/>
        <a:lstStyle/>
        <a:p>
          <a:endParaRPr lang="fr-FR"/>
        </a:p>
      </dgm:t>
    </dgm:pt>
    <dgm:pt modelId="{78DD378A-7BEC-45EF-9E3E-358637212201}" type="sibTrans" cxnId="{02502B1F-691F-4AE7-A847-9F7DD09917DE}">
      <dgm:prSet/>
      <dgm:spPr/>
      <dgm:t>
        <a:bodyPr/>
        <a:lstStyle/>
        <a:p>
          <a:endParaRPr lang="fr-FR"/>
        </a:p>
      </dgm:t>
    </dgm:pt>
    <dgm:pt modelId="{5A946386-0D45-454C-9165-2C19B59EF976}" type="pres">
      <dgm:prSet presAssocID="{CDC9227C-3395-450A-9F5F-09EB9749B858}" presName="compositeShape" presStyleCnt="0">
        <dgm:presLayoutVars>
          <dgm:chMax val="7"/>
          <dgm:dir/>
          <dgm:resizeHandles val="exact"/>
        </dgm:presLayoutVars>
      </dgm:prSet>
      <dgm:spPr/>
    </dgm:pt>
    <dgm:pt modelId="{FE636171-5A59-4218-8AF8-DD77FC2850CE}" type="pres">
      <dgm:prSet presAssocID="{CDC9227C-3395-450A-9F5F-09EB9749B858}" presName="wedge1" presStyleLbl="node1" presStyleIdx="0" presStyleCnt="3" custScaleX="99214" custScaleY="97024" custLinFactNeighborX="-1092" custLinFactNeighborY="1326"/>
      <dgm:spPr/>
    </dgm:pt>
    <dgm:pt modelId="{C56894F5-F37F-4E9A-BB39-AE0C5FE04D38}" type="pres">
      <dgm:prSet presAssocID="{CDC9227C-3395-450A-9F5F-09EB9749B858}" presName="wedge1Tx" presStyleLbl="node1" presStyleIdx="0" presStyleCnt="3">
        <dgm:presLayoutVars>
          <dgm:chMax val="0"/>
          <dgm:chPref val="0"/>
          <dgm:bulletEnabled val="1"/>
        </dgm:presLayoutVars>
      </dgm:prSet>
      <dgm:spPr/>
    </dgm:pt>
    <dgm:pt modelId="{0C4437B2-D5CF-4B21-A515-E90BCB6E342D}" type="pres">
      <dgm:prSet presAssocID="{CDC9227C-3395-450A-9F5F-09EB9749B858}" presName="wedge2" presStyleLbl="node1" presStyleIdx="1" presStyleCnt="3"/>
      <dgm:spPr/>
    </dgm:pt>
    <dgm:pt modelId="{0BB67F6C-6E63-480A-9E0B-C4AD768D2FA7}" type="pres">
      <dgm:prSet presAssocID="{CDC9227C-3395-450A-9F5F-09EB9749B858}" presName="wedge2Tx" presStyleLbl="node1" presStyleIdx="1" presStyleCnt="3">
        <dgm:presLayoutVars>
          <dgm:chMax val="0"/>
          <dgm:chPref val="0"/>
          <dgm:bulletEnabled val="1"/>
        </dgm:presLayoutVars>
      </dgm:prSet>
      <dgm:spPr/>
    </dgm:pt>
    <dgm:pt modelId="{5851AD90-1A78-4542-A805-A9835D4936A1}" type="pres">
      <dgm:prSet presAssocID="{CDC9227C-3395-450A-9F5F-09EB9749B858}" presName="wedge3" presStyleLbl="node1" presStyleIdx="2" presStyleCnt="3"/>
      <dgm:spPr/>
    </dgm:pt>
    <dgm:pt modelId="{362E70C9-B3D1-465A-968C-333F1399D547}" type="pres">
      <dgm:prSet presAssocID="{CDC9227C-3395-450A-9F5F-09EB9749B858}" presName="wedge3Tx" presStyleLbl="node1" presStyleIdx="2" presStyleCnt="3">
        <dgm:presLayoutVars>
          <dgm:chMax val="0"/>
          <dgm:chPref val="0"/>
          <dgm:bulletEnabled val="1"/>
        </dgm:presLayoutVars>
      </dgm:prSet>
      <dgm:spPr/>
    </dgm:pt>
  </dgm:ptLst>
  <dgm:cxnLst>
    <dgm:cxn modelId="{02502B1F-691F-4AE7-A847-9F7DD09917DE}" srcId="{CDC9227C-3395-450A-9F5F-09EB9749B858}" destId="{5EBFF7C5-3295-451E-A21B-AA99988FFDBA}" srcOrd="2" destOrd="0" parTransId="{B8CEC0B4-E0B9-48D4-B371-24AE9DDA224F}" sibTransId="{78DD378A-7BEC-45EF-9E3E-358637212201}"/>
    <dgm:cxn modelId="{64782D22-90DF-4DAC-B8D3-794361876ABF}" type="presOf" srcId="{5EBFF7C5-3295-451E-A21B-AA99988FFDBA}" destId="{362E70C9-B3D1-465A-968C-333F1399D547}" srcOrd="1" destOrd="0" presId="urn:microsoft.com/office/officeart/2005/8/layout/chart3"/>
    <dgm:cxn modelId="{1696A562-9DC5-48BD-832B-5CA73CE91E45}" type="presOf" srcId="{9D5E610C-60D7-4151-89EE-52E090D55633}" destId="{C56894F5-F37F-4E9A-BB39-AE0C5FE04D38}" srcOrd="1" destOrd="0" presId="urn:microsoft.com/office/officeart/2005/8/layout/chart3"/>
    <dgm:cxn modelId="{04F4E987-89BF-44F8-B2C3-43170EA2F67E}" type="presOf" srcId="{00CCEA60-4801-477F-BFB5-BDCCBA19D7A5}" destId="{0C4437B2-D5CF-4B21-A515-E90BCB6E342D}" srcOrd="0" destOrd="0" presId="urn:microsoft.com/office/officeart/2005/8/layout/chart3"/>
    <dgm:cxn modelId="{8B11D68F-0289-4BA3-A99B-2C4BB4FF436E}" type="presOf" srcId="{00CCEA60-4801-477F-BFB5-BDCCBA19D7A5}" destId="{0BB67F6C-6E63-480A-9E0B-C4AD768D2FA7}" srcOrd="1" destOrd="0" presId="urn:microsoft.com/office/officeart/2005/8/layout/chart3"/>
    <dgm:cxn modelId="{4624B390-971A-4DBA-920B-E2F12A149E96}" type="presOf" srcId="{CDC9227C-3395-450A-9F5F-09EB9749B858}" destId="{5A946386-0D45-454C-9165-2C19B59EF976}" srcOrd="0" destOrd="0" presId="urn:microsoft.com/office/officeart/2005/8/layout/chart3"/>
    <dgm:cxn modelId="{962C5B92-0B12-428E-9BF1-C3B7E0511169}" srcId="{CDC9227C-3395-450A-9F5F-09EB9749B858}" destId="{00CCEA60-4801-477F-BFB5-BDCCBA19D7A5}" srcOrd="1" destOrd="0" parTransId="{6E9FE5C4-AD7C-4370-966D-89B0E3AD1CB1}" sibTransId="{A3F1A4CE-3B6A-4FE8-ABFA-E38FFCB5975F}"/>
    <dgm:cxn modelId="{32B544A1-8966-46EE-8455-E049B84EB1E4}" type="presOf" srcId="{9D5E610C-60D7-4151-89EE-52E090D55633}" destId="{FE636171-5A59-4218-8AF8-DD77FC2850CE}" srcOrd="0" destOrd="0" presId="urn:microsoft.com/office/officeart/2005/8/layout/chart3"/>
    <dgm:cxn modelId="{63EF14A2-BDB4-42E4-8BFD-404DC0B62B7B}" type="presOf" srcId="{5EBFF7C5-3295-451E-A21B-AA99988FFDBA}" destId="{5851AD90-1A78-4542-A805-A9835D4936A1}" srcOrd="0" destOrd="0" presId="urn:microsoft.com/office/officeart/2005/8/layout/chart3"/>
    <dgm:cxn modelId="{74D441C4-DF49-48F2-89C9-E0005D84E929}" srcId="{CDC9227C-3395-450A-9F5F-09EB9749B858}" destId="{9D5E610C-60D7-4151-89EE-52E090D55633}" srcOrd="0" destOrd="0" parTransId="{BF060563-27A3-47D3-9770-5885D6984ED2}" sibTransId="{3F11023C-693D-4BB4-835F-F5AFE4EF4258}"/>
    <dgm:cxn modelId="{4B267F5F-52A8-4FF0-93A5-031D78E589B1}" type="presParOf" srcId="{5A946386-0D45-454C-9165-2C19B59EF976}" destId="{FE636171-5A59-4218-8AF8-DD77FC2850CE}" srcOrd="0" destOrd="0" presId="urn:microsoft.com/office/officeart/2005/8/layout/chart3"/>
    <dgm:cxn modelId="{F2913509-207F-4F6C-91E8-EABBA9D020E4}" type="presParOf" srcId="{5A946386-0D45-454C-9165-2C19B59EF976}" destId="{C56894F5-F37F-4E9A-BB39-AE0C5FE04D38}" srcOrd="1" destOrd="0" presId="urn:microsoft.com/office/officeart/2005/8/layout/chart3"/>
    <dgm:cxn modelId="{A0842AC8-C6DF-4F36-9B8E-08BA3C6F5556}" type="presParOf" srcId="{5A946386-0D45-454C-9165-2C19B59EF976}" destId="{0C4437B2-D5CF-4B21-A515-E90BCB6E342D}" srcOrd="2" destOrd="0" presId="urn:microsoft.com/office/officeart/2005/8/layout/chart3"/>
    <dgm:cxn modelId="{1DF62FCE-2790-41B7-B8DA-CB05A612B57F}" type="presParOf" srcId="{5A946386-0D45-454C-9165-2C19B59EF976}" destId="{0BB67F6C-6E63-480A-9E0B-C4AD768D2FA7}" srcOrd="3" destOrd="0" presId="urn:microsoft.com/office/officeart/2005/8/layout/chart3"/>
    <dgm:cxn modelId="{706A4667-C682-46B4-9490-0902B050FD22}" type="presParOf" srcId="{5A946386-0D45-454C-9165-2C19B59EF976}" destId="{5851AD90-1A78-4542-A805-A9835D4936A1}" srcOrd="4" destOrd="0" presId="urn:microsoft.com/office/officeart/2005/8/layout/chart3"/>
    <dgm:cxn modelId="{60E28754-AEDD-43FA-BAE0-2271D5EB1D5C}" type="presParOf" srcId="{5A946386-0D45-454C-9165-2C19B59EF976}" destId="{362E70C9-B3D1-465A-968C-333F1399D547}" srcOrd="5"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636171-5A59-4218-8AF8-DD77FC2850CE}">
      <dsp:nvSpPr>
        <dsp:cNvPr id="0" name=""/>
        <dsp:cNvSpPr/>
      </dsp:nvSpPr>
      <dsp:spPr>
        <a:xfrm>
          <a:off x="1411951" y="344984"/>
          <a:ext cx="3386927" cy="3312166"/>
        </a:xfrm>
        <a:prstGeom prst="pie">
          <a:avLst>
            <a:gd name="adj1" fmla="val 16200000"/>
            <a:gd name="adj2" fmla="val 1800000"/>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kern="1200" dirty="0"/>
            <a:t>L. Amont d’approvisionnements 29%</a:t>
          </a:r>
        </a:p>
      </dsp:txBody>
      <dsp:txXfrm>
        <a:off x="3253391" y="956158"/>
        <a:ext cx="1149136" cy="1104055"/>
      </dsp:txXfrm>
    </dsp:sp>
    <dsp:sp modelId="{0C4437B2-D5CF-4B21-A515-E90BCB6E342D}">
      <dsp:nvSpPr>
        <dsp:cNvPr id="0" name=""/>
        <dsp:cNvSpPr/>
      </dsp:nvSpPr>
      <dsp:spPr>
        <a:xfrm>
          <a:off x="1259842" y="350521"/>
          <a:ext cx="3413760" cy="3413760"/>
        </a:xfrm>
        <a:prstGeom prst="pie">
          <a:avLst>
            <a:gd name="adj1" fmla="val 1800000"/>
            <a:gd name="adj2" fmla="val 9000000"/>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fr-FR" sz="2100" kern="1200" dirty="0"/>
            <a:t>L. Interne de production 7%</a:t>
          </a:r>
        </a:p>
      </dsp:txBody>
      <dsp:txXfrm>
        <a:off x="2194562" y="2504441"/>
        <a:ext cx="1544320" cy="1056640"/>
      </dsp:txXfrm>
    </dsp:sp>
    <dsp:sp modelId="{5851AD90-1A78-4542-A805-A9835D4936A1}">
      <dsp:nvSpPr>
        <dsp:cNvPr id="0" name=""/>
        <dsp:cNvSpPr/>
      </dsp:nvSpPr>
      <dsp:spPr>
        <a:xfrm>
          <a:off x="1259842" y="350521"/>
          <a:ext cx="3413760" cy="3413760"/>
        </a:xfrm>
        <a:prstGeom prst="pie">
          <a:avLst>
            <a:gd name="adj1" fmla="val 9000000"/>
            <a:gd name="adj2" fmla="val 16200000"/>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fr-FR" sz="1400" kern="1200" dirty="0"/>
            <a:t>L. Aval (distribution)64% </a:t>
          </a:r>
        </a:p>
      </dsp:txBody>
      <dsp:txXfrm>
        <a:off x="1625602" y="1021081"/>
        <a:ext cx="1158240" cy="1137920"/>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B163E0-3DB9-4B6F-A07F-1695AD075962}" type="datetimeFigureOut">
              <a:rPr lang="fr-FR" smtClean="0"/>
              <a:pPr/>
              <a:t>12/03/2020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70F5D1-8B21-4088-9E8A-4E1C3BFDFA47}" type="slidenum">
              <a:rPr lang="fr-FR" smtClean="0"/>
              <a:pPr/>
              <a:t>‹N°›</a:t>
            </a:fld>
            <a:endParaRPr lang="fr-FR"/>
          </a:p>
        </p:txBody>
      </p:sp>
    </p:spTree>
    <p:extLst>
      <p:ext uri="{BB962C8B-B14F-4D97-AF65-F5344CB8AC3E}">
        <p14:creationId xmlns:p14="http://schemas.microsoft.com/office/powerpoint/2010/main" val="2852219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170F5D1-8B21-4088-9E8A-4E1C3BFDFA47}" type="slidenum">
              <a:rPr lang="fr-FR" smtClean="0"/>
              <a:pPr/>
              <a:t>6</a:t>
            </a:fld>
            <a:endParaRPr lang="fr-FR"/>
          </a:p>
        </p:txBody>
      </p:sp>
    </p:spTree>
    <p:extLst>
      <p:ext uri="{BB962C8B-B14F-4D97-AF65-F5344CB8AC3E}">
        <p14:creationId xmlns:p14="http://schemas.microsoft.com/office/powerpoint/2010/main" val="167368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31AD37C0-AE45-4AB0-B05C-2235F7B9E3C0}" type="datetimeFigureOut">
              <a:rPr lang="fr-FR" smtClean="0"/>
              <a:pPr/>
              <a:t>12/03/2020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41DEEDAD-721E-470D-B844-9D3C3AECBA91}"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31AD37C0-AE45-4AB0-B05C-2235F7B9E3C0}" type="datetimeFigureOut">
              <a:rPr lang="fr-FR" smtClean="0"/>
              <a:pPr/>
              <a:t>12/03/2020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1DEEDAD-721E-470D-B844-9D3C3AECBA9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31AD37C0-AE45-4AB0-B05C-2235F7B9E3C0}" type="datetimeFigureOut">
              <a:rPr lang="fr-FR" smtClean="0"/>
              <a:pPr/>
              <a:t>12/03/2020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1DEEDAD-721E-470D-B844-9D3C3AECBA9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31AD37C0-AE45-4AB0-B05C-2235F7B9E3C0}" type="datetimeFigureOut">
              <a:rPr lang="fr-FR" smtClean="0"/>
              <a:pPr/>
              <a:t>12/03/2020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1DEEDAD-721E-470D-B844-9D3C3AECBA9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31AD37C0-AE45-4AB0-B05C-2235F7B9E3C0}" type="datetimeFigureOut">
              <a:rPr lang="fr-FR" smtClean="0"/>
              <a:pPr/>
              <a:t>12/03/2020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1DEEDAD-721E-470D-B844-9D3C3AECBA91}"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31AD37C0-AE45-4AB0-B05C-2235F7B9E3C0}" type="datetimeFigureOut">
              <a:rPr lang="fr-FR" smtClean="0"/>
              <a:pPr/>
              <a:t>12/03/2020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1DEEDAD-721E-470D-B844-9D3C3AECBA9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31AD37C0-AE45-4AB0-B05C-2235F7B9E3C0}" type="datetimeFigureOut">
              <a:rPr lang="fr-FR" smtClean="0"/>
              <a:pPr/>
              <a:t>12/03/2020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1DEEDAD-721E-470D-B844-9D3C3AECBA9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31AD37C0-AE45-4AB0-B05C-2235F7B9E3C0}" type="datetimeFigureOut">
              <a:rPr lang="fr-FR" smtClean="0"/>
              <a:pPr/>
              <a:t>12/03/2020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1DEEDAD-721E-470D-B844-9D3C3AECBA9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1AD37C0-AE45-4AB0-B05C-2235F7B9E3C0}" type="datetimeFigureOut">
              <a:rPr lang="fr-FR" smtClean="0"/>
              <a:pPr/>
              <a:t>12/03/2020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1DEEDAD-721E-470D-B844-9D3C3AECBA9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31AD37C0-AE45-4AB0-B05C-2235F7B9E3C0}" type="datetimeFigureOut">
              <a:rPr lang="fr-FR" smtClean="0"/>
              <a:pPr/>
              <a:t>12/03/2020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1DEEDAD-721E-470D-B844-9D3C3AECBA9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31AD37C0-AE45-4AB0-B05C-2235F7B9E3C0}" type="datetimeFigureOut">
              <a:rPr lang="fr-FR" smtClean="0"/>
              <a:pPr/>
              <a:t>12/03/2020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41DEEDAD-721E-470D-B844-9D3C3AECBA91}"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1AD37C0-AE45-4AB0-B05C-2235F7B9E3C0}" type="datetimeFigureOut">
              <a:rPr lang="fr-FR" smtClean="0"/>
              <a:pPr/>
              <a:t>12/03/2020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1DEEDAD-721E-470D-B844-9D3C3AECBA91}"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3400" y="908720"/>
            <a:ext cx="7851648" cy="1828800"/>
          </a:xfrm>
        </p:spPr>
        <p:txBody>
          <a:bodyPr/>
          <a:lstStyle/>
          <a:p>
            <a:pPr algn="ctr"/>
            <a:r>
              <a:rPr lang="fr-FR" dirty="0"/>
              <a:t>Cours </a:t>
            </a:r>
            <a:br>
              <a:rPr lang="fr-FR" dirty="0"/>
            </a:br>
            <a:r>
              <a:rPr lang="fr-FR" dirty="0"/>
              <a:t>Transport et logistique</a:t>
            </a:r>
          </a:p>
        </p:txBody>
      </p:sp>
      <p:sp>
        <p:nvSpPr>
          <p:cNvPr id="3" name="Sous-titre 2"/>
          <p:cNvSpPr>
            <a:spLocks noGrp="1"/>
          </p:cNvSpPr>
          <p:nvPr>
            <p:ph type="subTitle" idx="1"/>
          </p:nvPr>
        </p:nvSpPr>
        <p:spPr>
          <a:xfrm>
            <a:off x="533400" y="4725144"/>
            <a:ext cx="7854696" cy="832056"/>
          </a:xfrm>
        </p:spPr>
        <p:txBody>
          <a:bodyPr>
            <a:normAutofit fontScale="47500" lnSpcReduction="20000"/>
          </a:bodyPr>
          <a:lstStyle/>
          <a:p>
            <a:endParaRPr lang="fr-FR" dirty="0"/>
          </a:p>
          <a:p>
            <a:pPr algn="ctr"/>
            <a:r>
              <a:rPr lang="fr-FR" dirty="0"/>
              <a:t>Dr. Hadj Slimane H.</a:t>
            </a:r>
          </a:p>
          <a:p>
            <a:pPr algn="ctr"/>
            <a:r>
              <a:rPr lang="fr-FR" dirty="0"/>
              <a:t>Maitre de conférences en sciences de gestion </a:t>
            </a:r>
          </a:p>
          <a:p>
            <a:pPr algn="ctr"/>
            <a:r>
              <a:rPr lang="fr-FR" dirty="0"/>
              <a:t>FSESCG- Université </a:t>
            </a:r>
            <a:r>
              <a:rPr lang="fr-FR" dirty="0" err="1"/>
              <a:t>Aboubekr</a:t>
            </a:r>
            <a:r>
              <a:rPr lang="fr-FR" dirty="0"/>
              <a:t> </a:t>
            </a:r>
            <a:r>
              <a:rPr lang="fr-FR" dirty="0" err="1"/>
              <a:t>Belkaid</a:t>
            </a:r>
            <a:r>
              <a:rPr lang="fr-FR" dirty="0"/>
              <a:t>- Tlemcen</a:t>
            </a:r>
          </a:p>
          <a:p>
            <a:endParaRPr lang="fr-FR" dirty="0"/>
          </a:p>
        </p:txBody>
      </p:sp>
      <p:sp>
        <p:nvSpPr>
          <p:cNvPr id="4" name="Rectangle 3">
            <a:extLst>
              <a:ext uri="{FF2B5EF4-FFF2-40B4-BE49-F238E27FC236}">
                <a16:creationId xmlns:a16="http://schemas.microsoft.com/office/drawing/2014/main" id="{87EE2DE2-FBE1-4A28-A321-8B21B0A7141F}"/>
              </a:ext>
            </a:extLst>
          </p:cNvPr>
          <p:cNvSpPr/>
          <p:nvPr/>
        </p:nvSpPr>
        <p:spPr>
          <a:xfrm>
            <a:off x="2771800" y="3140968"/>
            <a:ext cx="3265512" cy="914400"/>
          </a:xfrm>
          <a:prstGeom prst="rect">
            <a:avLst/>
          </a:prstGeom>
          <a:solidFill>
            <a:schemeClr val="accent1">
              <a:lumMod val="40000"/>
              <a:lumOff val="6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fr-FR" dirty="0"/>
              <a:t>Master 1 Entrepreneuriat  </a:t>
            </a:r>
          </a:p>
        </p:txBody>
      </p:sp>
      <p:sp>
        <p:nvSpPr>
          <p:cNvPr id="5" name="Rectangle 4">
            <a:extLst>
              <a:ext uri="{FF2B5EF4-FFF2-40B4-BE49-F238E27FC236}">
                <a16:creationId xmlns:a16="http://schemas.microsoft.com/office/drawing/2014/main" id="{DFBD597F-E35C-4354-8A07-EA7D7CD1D6DA}"/>
              </a:ext>
            </a:extLst>
          </p:cNvPr>
          <p:cNvSpPr/>
          <p:nvPr/>
        </p:nvSpPr>
        <p:spPr>
          <a:xfrm>
            <a:off x="3059832" y="6021288"/>
            <a:ext cx="2736304" cy="504056"/>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500" dirty="0">
                <a:solidFill>
                  <a:schemeClr val="bg1"/>
                </a:solidFill>
              </a:rPr>
              <a:t>Année Universitaire</a:t>
            </a:r>
          </a:p>
          <a:p>
            <a:pPr algn="ctr"/>
            <a:r>
              <a:rPr lang="fr-FR" sz="1500" dirty="0">
                <a:solidFill>
                  <a:schemeClr val="bg1"/>
                </a:solidFill>
              </a:rPr>
              <a:t>2019-2020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88640"/>
            <a:ext cx="8291264" cy="1143000"/>
          </a:xfrm>
        </p:spPr>
        <p:txBody>
          <a:bodyPr>
            <a:normAutofit/>
          </a:bodyPr>
          <a:lstStyle/>
          <a:p>
            <a:r>
              <a:rPr lang="fr-FR" sz="3600" b="1" dirty="0">
                <a:solidFill>
                  <a:srgbClr val="FF0000"/>
                </a:solidFill>
              </a:rPr>
              <a:t>Les différentes logistiques : la logistique de distribution</a:t>
            </a:r>
            <a:endParaRPr lang="fr-FR" sz="3600" dirty="0">
              <a:solidFill>
                <a:srgbClr val="FF0000"/>
              </a:solidFill>
            </a:endParaRPr>
          </a:p>
        </p:txBody>
      </p:sp>
      <p:sp>
        <p:nvSpPr>
          <p:cNvPr id="3" name="Espace réservé du contenu 2"/>
          <p:cNvSpPr>
            <a:spLocks noGrp="1"/>
          </p:cNvSpPr>
          <p:nvPr>
            <p:ph idx="1"/>
          </p:nvPr>
        </p:nvSpPr>
        <p:spPr/>
        <p:txBody>
          <a:bodyPr/>
          <a:lstStyle/>
          <a:p>
            <a:pPr algn="just">
              <a:lnSpc>
                <a:spcPct val="150000"/>
              </a:lnSpc>
            </a:pPr>
            <a:r>
              <a:rPr lang="fr-FR" sz="2800" b="1" dirty="0"/>
              <a:t>La logistique de distribution connaît beaucoup d’évolutions actuellement depuis la distribution historique ci-dessus, la grande distribution (supermarchés, hypermarchés), la vente par correspondance, l’e-commerce</a:t>
            </a: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116632"/>
            <a:ext cx="8784976" cy="1143000"/>
          </a:xfrm>
        </p:spPr>
        <p:txBody>
          <a:bodyPr>
            <a:normAutofit/>
          </a:bodyPr>
          <a:lstStyle/>
          <a:p>
            <a:r>
              <a:rPr lang="fr-FR" sz="3600" b="1" dirty="0">
                <a:solidFill>
                  <a:srgbClr val="FF0000"/>
                </a:solidFill>
              </a:rPr>
              <a:t>Les différentes logistiques : les fonctions de la logistique de distribution</a:t>
            </a:r>
            <a:endParaRPr lang="fr-FR" sz="3600" dirty="0"/>
          </a:p>
        </p:txBody>
      </p:sp>
      <p:sp>
        <p:nvSpPr>
          <p:cNvPr id="3" name="Espace réservé du contenu 2"/>
          <p:cNvSpPr>
            <a:spLocks noGrp="1"/>
          </p:cNvSpPr>
          <p:nvPr>
            <p:ph idx="1"/>
          </p:nvPr>
        </p:nvSpPr>
        <p:spPr>
          <a:xfrm>
            <a:off x="457200" y="1484784"/>
            <a:ext cx="8507288" cy="5184576"/>
          </a:xfrm>
        </p:spPr>
        <p:txBody>
          <a:bodyPr>
            <a:normAutofit/>
          </a:bodyPr>
          <a:lstStyle/>
          <a:p>
            <a:pPr>
              <a:buFont typeface="Wingdings" pitchFamily="2" charset="2"/>
              <a:buChar char="Ø"/>
            </a:pPr>
            <a:r>
              <a:rPr lang="fr-FR" sz="2800" dirty="0"/>
              <a:t>Logisticien de la grande distribution </a:t>
            </a:r>
          </a:p>
          <a:p>
            <a:pPr marL="0" indent="0">
              <a:buFont typeface="Wingdings" pitchFamily="2" charset="2"/>
              <a:buChar char="Ø"/>
            </a:pPr>
            <a:r>
              <a:rPr lang="fr-FR" sz="2800" dirty="0"/>
              <a:t>Gestionnaire de transports, </a:t>
            </a:r>
            <a:r>
              <a:rPr lang="fr-FR" sz="2800" b="1" dirty="0">
                <a:solidFill>
                  <a:srgbClr val="0070C0"/>
                </a:solidFill>
              </a:rPr>
              <a:t>chargeur</a:t>
            </a:r>
            <a:endParaRPr lang="fr-FR" sz="2800" dirty="0"/>
          </a:p>
          <a:p>
            <a:pPr>
              <a:buFont typeface="Wingdings" pitchFamily="2" charset="2"/>
              <a:buChar char="Ø"/>
            </a:pPr>
            <a:r>
              <a:rPr lang="fr-FR" sz="2800" dirty="0"/>
              <a:t>Responsable de plates-formes </a:t>
            </a:r>
          </a:p>
          <a:p>
            <a:pPr>
              <a:buFont typeface="Wingdings" pitchFamily="2" charset="2"/>
              <a:buChar char="Ø"/>
            </a:pPr>
            <a:r>
              <a:rPr lang="fr-FR" sz="2800" dirty="0"/>
              <a:t>Magasinier, manutentionnaire sur </a:t>
            </a:r>
            <a:r>
              <a:rPr lang="fr-FR" sz="2800" b="1" dirty="0">
                <a:solidFill>
                  <a:srgbClr val="0070C0"/>
                </a:solidFill>
              </a:rPr>
              <a:t>plate-forme</a:t>
            </a:r>
          </a:p>
          <a:p>
            <a:pPr>
              <a:buFont typeface="Wingdings" pitchFamily="2" charset="2"/>
              <a:buChar char="Ø"/>
            </a:pPr>
            <a:r>
              <a:rPr lang="fr-FR" sz="2800" b="1" dirty="0"/>
              <a:t>M</a:t>
            </a:r>
            <a:r>
              <a:rPr lang="fr-FR" sz="2800" dirty="0"/>
              <a:t>anutentionnaire d’arrière magasin et du linéaire </a:t>
            </a:r>
          </a:p>
          <a:p>
            <a:pPr>
              <a:buFont typeface="Wingdings" pitchFamily="2" charset="2"/>
              <a:buChar char="Ø"/>
            </a:pPr>
            <a:r>
              <a:rPr lang="fr-FR" sz="2800" dirty="0"/>
              <a:t>Chef de rayon </a:t>
            </a:r>
          </a:p>
          <a:p>
            <a:pPr>
              <a:buFont typeface="Wingdings" pitchFamily="2" charset="2"/>
              <a:buChar char="Ø"/>
            </a:pPr>
            <a:r>
              <a:rPr lang="fr-FR" sz="2800" dirty="0"/>
              <a:t>Assistant logistique d’un « </a:t>
            </a:r>
            <a:r>
              <a:rPr lang="fr-FR" sz="2800" dirty="0">
                <a:solidFill>
                  <a:srgbClr val="0070C0"/>
                </a:solidFill>
              </a:rPr>
              <a:t>C</a:t>
            </a:r>
            <a:r>
              <a:rPr lang="fr-FR" sz="2800" b="1" dirty="0">
                <a:solidFill>
                  <a:srgbClr val="0070C0"/>
                </a:solidFill>
              </a:rPr>
              <a:t>ategory manager »</a:t>
            </a:r>
          </a:p>
          <a:p>
            <a:pPr>
              <a:buNone/>
            </a:pP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84"/>
            <a:ext cx="8229600" cy="1143000"/>
          </a:xfrm>
        </p:spPr>
        <p:txBody>
          <a:bodyPr>
            <a:normAutofit/>
          </a:bodyPr>
          <a:lstStyle/>
          <a:p>
            <a:r>
              <a:rPr lang="fr-FR" sz="3600" b="1" dirty="0">
                <a:solidFill>
                  <a:srgbClr val="FF0000"/>
                </a:solidFill>
              </a:rPr>
              <a:t>Les fonctions de la logistique distribution</a:t>
            </a:r>
          </a:p>
        </p:txBody>
      </p:sp>
      <p:sp>
        <p:nvSpPr>
          <p:cNvPr id="3" name="Espace réservé du contenu 2"/>
          <p:cNvSpPr>
            <a:spLocks noGrp="1"/>
          </p:cNvSpPr>
          <p:nvPr>
            <p:ph idx="1"/>
          </p:nvPr>
        </p:nvSpPr>
        <p:spPr>
          <a:xfrm>
            <a:off x="251520" y="1628800"/>
            <a:ext cx="8568952" cy="4695800"/>
          </a:xfrm>
        </p:spPr>
        <p:txBody>
          <a:bodyPr>
            <a:normAutofit/>
          </a:bodyPr>
          <a:lstStyle/>
          <a:p>
            <a:r>
              <a:rPr lang="fr-FR" b="1" dirty="0">
                <a:solidFill>
                  <a:srgbClr val="0070C0"/>
                </a:solidFill>
              </a:rPr>
              <a:t>Chargeur:</a:t>
            </a:r>
            <a:r>
              <a:rPr lang="fr-FR" sz="2400" b="1" dirty="0">
                <a:solidFill>
                  <a:srgbClr val="FF0000"/>
                </a:solidFill>
              </a:rPr>
              <a:t> </a:t>
            </a:r>
            <a:r>
              <a:rPr lang="fr-FR" sz="2400" dirty="0">
                <a:solidFill>
                  <a:srgbClr val="FF0000"/>
                </a:solidFill>
              </a:rPr>
              <a:t> </a:t>
            </a:r>
            <a:r>
              <a:rPr lang="fr-FR" sz="2400" dirty="0"/>
              <a:t>Celui qui, commissionnaire ou industriel, fait appel à un transporteur. L'expression donneur d'ordre est plus souvent utilisé à la place dans les textes récents</a:t>
            </a:r>
            <a:endParaRPr lang="fr-FR" sz="2400" b="1" dirty="0">
              <a:solidFill>
                <a:srgbClr val="0070C0"/>
              </a:solidFill>
            </a:endParaRPr>
          </a:p>
          <a:p>
            <a:r>
              <a:rPr lang="fr-FR" b="1" dirty="0">
                <a:solidFill>
                  <a:srgbClr val="0070C0"/>
                </a:solidFill>
              </a:rPr>
              <a:t>Plate-forme: </a:t>
            </a:r>
            <a:r>
              <a:rPr lang="fr-FR" sz="2400" dirty="0"/>
              <a:t>lieu où des flux de marchandises entrent et sortent sans constituer de stock permanent par exemple pour permettre de dégrouper des marchandises provenant d'une usine et également pour les regro</a:t>
            </a:r>
            <a:r>
              <a:rPr lang="fr-FR" dirty="0"/>
              <a:t>uper.</a:t>
            </a:r>
          </a:p>
          <a:p>
            <a:pPr algn="just"/>
            <a:r>
              <a:rPr lang="fr-FR" b="1" dirty="0">
                <a:solidFill>
                  <a:srgbClr val="0070C0"/>
                </a:solidFill>
              </a:rPr>
              <a:t>Le Category manager: </a:t>
            </a:r>
            <a:r>
              <a:rPr lang="fr-FR" sz="2400" dirty="0"/>
              <a:t>Gestionnaire d'une catégorie d'articles chez un distributeur en relation avec les fournisseur correspondants pour traiter de tous les problèmes de promotions, de mise en linéaires, logistique, marketing, </a:t>
            </a:r>
            <a:r>
              <a:rPr lang="fr-FR" sz="2400" dirty="0" err="1"/>
              <a:t>etc</a:t>
            </a:r>
            <a:endParaRPr lang="fr-FR" sz="2400" dirty="0"/>
          </a:p>
          <a:p>
            <a:endParaRPr lang="fr-FR" dirty="0"/>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6896" y="-27384"/>
            <a:ext cx="8229600" cy="866360"/>
          </a:xfrm>
        </p:spPr>
        <p:txBody>
          <a:bodyPr>
            <a:normAutofit/>
          </a:bodyPr>
          <a:lstStyle/>
          <a:p>
            <a:r>
              <a:rPr lang="fr-FR" sz="3600" b="1" dirty="0">
                <a:solidFill>
                  <a:srgbClr val="FF0000"/>
                </a:solidFill>
              </a:rPr>
              <a:t>Logistique inverse de l’automobile</a:t>
            </a:r>
          </a:p>
        </p:txBody>
      </p:sp>
      <p:pic>
        <p:nvPicPr>
          <p:cNvPr id="4" name="Picture 4" descr="m1c1s1ss7g"/>
          <p:cNvPicPr>
            <a:picLocks noGrp="1" noChangeAspect="1" noChangeArrowheads="1"/>
          </p:cNvPicPr>
          <p:nvPr>
            <p:ph idx="1"/>
          </p:nvPr>
        </p:nvPicPr>
        <p:blipFill>
          <a:blip r:embed="rId2" cstate="print"/>
          <a:srcRect/>
          <a:stretch>
            <a:fillRect/>
          </a:stretch>
        </p:blipFill>
        <p:spPr>
          <a:xfrm>
            <a:off x="683568" y="1268761"/>
            <a:ext cx="8280920" cy="5055840"/>
          </a:xfr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60648"/>
            <a:ext cx="8640960" cy="794352"/>
          </a:xfrm>
        </p:spPr>
        <p:txBody>
          <a:bodyPr>
            <a:noAutofit/>
          </a:bodyPr>
          <a:lstStyle/>
          <a:p>
            <a:r>
              <a:rPr lang="fr-FR" sz="3600" b="1" dirty="0">
                <a:solidFill>
                  <a:srgbClr val="FF0000"/>
                </a:solidFill>
              </a:rPr>
              <a:t>Les différentes logistiques : exemple de « reverse logistics »</a:t>
            </a:r>
          </a:p>
        </p:txBody>
      </p:sp>
      <p:sp>
        <p:nvSpPr>
          <p:cNvPr id="3" name="Espace réservé du contenu 2"/>
          <p:cNvSpPr>
            <a:spLocks noGrp="1"/>
          </p:cNvSpPr>
          <p:nvPr>
            <p:ph idx="1"/>
          </p:nvPr>
        </p:nvSpPr>
        <p:spPr>
          <a:xfrm>
            <a:off x="251520" y="1196752"/>
            <a:ext cx="8892480" cy="5400600"/>
          </a:xfrm>
        </p:spPr>
        <p:txBody>
          <a:bodyPr>
            <a:normAutofit fontScale="85000" lnSpcReduction="10000"/>
          </a:bodyPr>
          <a:lstStyle/>
          <a:p>
            <a:pPr>
              <a:buNone/>
            </a:pPr>
            <a:r>
              <a:rPr lang="fr-FR" sz="2800" dirty="0"/>
              <a:t>Les diverses </a:t>
            </a:r>
            <a:r>
              <a:rPr lang="fr-FR" sz="2800" b="1" dirty="0"/>
              <a:t>" </a:t>
            </a:r>
            <a:r>
              <a:rPr lang="fr-FR" sz="2800" b="1" dirty="0">
                <a:solidFill>
                  <a:srgbClr val="0070C0"/>
                </a:solidFill>
              </a:rPr>
              <a:t>reverse logistics</a:t>
            </a:r>
            <a:r>
              <a:rPr lang="fr-FR" sz="2800" b="1" dirty="0"/>
              <a:t> "</a:t>
            </a:r>
            <a:r>
              <a:rPr lang="fr-FR" sz="2800" dirty="0"/>
              <a:t> ; concernent  le retour de produits depuis le consommateur à l’inverse du flux normal :</a:t>
            </a:r>
          </a:p>
          <a:p>
            <a:endParaRPr lang="fr-FR" sz="2800" dirty="0"/>
          </a:p>
          <a:p>
            <a:pPr>
              <a:buFont typeface="Wingdings" pitchFamily="2" charset="2"/>
              <a:buChar char="Ø"/>
            </a:pPr>
            <a:r>
              <a:rPr lang="fr-FR" sz="2800" dirty="0"/>
              <a:t>emballages de toutes sortes : palettes, cartons, bouteilles, tourets de câbles, containers, etc. </a:t>
            </a:r>
          </a:p>
          <a:p>
            <a:pPr>
              <a:buFont typeface="Wingdings" pitchFamily="2" charset="2"/>
              <a:buChar char="Ø"/>
            </a:pPr>
            <a:r>
              <a:rPr lang="fr-FR" sz="2800" dirty="0"/>
              <a:t>déchets de production, eaux usées, huiles usées, etc. </a:t>
            </a:r>
          </a:p>
          <a:p>
            <a:pPr>
              <a:buFont typeface="Wingdings" pitchFamily="2" charset="2"/>
              <a:buChar char="Ø"/>
            </a:pPr>
            <a:r>
              <a:rPr lang="fr-FR" sz="2800" dirty="0"/>
              <a:t>invendus : journaux, livres, articles démodés, restants de promotion, produits périmés ou en limites de péremption, etc. </a:t>
            </a:r>
          </a:p>
          <a:p>
            <a:pPr>
              <a:buFont typeface="Wingdings" pitchFamily="2" charset="2"/>
              <a:buChar char="Ø"/>
            </a:pPr>
            <a:r>
              <a:rPr lang="fr-FR" sz="2800" dirty="0"/>
              <a:t>produits défectueux rappelés par le producteur, </a:t>
            </a:r>
          </a:p>
          <a:p>
            <a:pPr>
              <a:buFont typeface="Wingdings" pitchFamily="2" charset="2"/>
              <a:buChar char="Ø"/>
            </a:pPr>
            <a:r>
              <a:rPr lang="fr-FR" sz="2800" dirty="0"/>
              <a:t>produits refusés par le consommateur en </a:t>
            </a:r>
            <a:r>
              <a:rPr lang="fr-FR" sz="2800" b="1" dirty="0">
                <a:solidFill>
                  <a:srgbClr val="0070C0"/>
                </a:solidFill>
              </a:rPr>
              <a:t>V.P.C.</a:t>
            </a:r>
            <a:r>
              <a:rPr lang="fr-FR" sz="2800" dirty="0"/>
              <a:t>  ou e-commerce, </a:t>
            </a:r>
          </a:p>
          <a:p>
            <a:pPr>
              <a:buFont typeface="Wingdings" pitchFamily="2" charset="2"/>
              <a:buChar char="Ø"/>
            </a:pPr>
            <a:r>
              <a:rPr lang="fr-FR" sz="2800" dirty="0"/>
              <a:t>produits en fin de vie, soit jetables, soit usés : automobiles, toners d'imprimantes, micro-ordinateurs, appareils ménagers, literie, </a:t>
            </a:r>
            <a:r>
              <a:rPr lang="fr-FR" sz="2800" dirty="0" err="1"/>
              <a:t>etc</a:t>
            </a:r>
            <a:r>
              <a:rPr lang="fr-FR" sz="2800" dirty="0"/>
              <a:t>… qu'ils soient repris ou non par le vendeur, </a:t>
            </a:r>
          </a:p>
          <a:p>
            <a:pPr>
              <a:buFont typeface="Wingdings" pitchFamily="2" charset="2"/>
              <a:buChar char="Ø"/>
            </a:pPr>
            <a:r>
              <a:rPr lang="fr-FR" sz="2800" dirty="0"/>
              <a:t>produits à réparer ou à changer. </a:t>
            </a: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8640"/>
            <a:ext cx="8507288" cy="1143000"/>
          </a:xfrm>
        </p:spPr>
        <p:txBody>
          <a:bodyPr>
            <a:normAutofit/>
          </a:bodyPr>
          <a:lstStyle/>
          <a:p>
            <a:r>
              <a:rPr lang="fr-FR" sz="3600" b="1" dirty="0">
                <a:solidFill>
                  <a:srgbClr val="FF0000"/>
                </a:solidFill>
              </a:rPr>
              <a:t>Les différentes logistiques : exemple de « reverse logistics »</a:t>
            </a:r>
            <a:endParaRPr lang="fr-FR" sz="3600" dirty="0"/>
          </a:p>
        </p:txBody>
      </p:sp>
      <p:sp>
        <p:nvSpPr>
          <p:cNvPr id="3" name="Espace réservé du contenu 2"/>
          <p:cNvSpPr>
            <a:spLocks noGrp="1"/>
          </p:cNvSpPr>
          <p:nvPr>
            <p:ph idx="1"/>
          </p:nvPr>
        </p:nvSpPr>
        <p:spPr>
          <a:xfrm>
            <a:off x="251520" y="1484784"/>
            <a:ext cx="8435280" cy="5040560"/>
          </a:xfrm>
        </p:spPr>
        <p:txBody>
          <a:bodyPr>
            <a:normAutofit/>
          </a:bodyPr>
          <a:lstStyle/>
          <a:p>
            <a:pPr algn="just"/>
            <a:r>
              <a:rPr lang="fr-FR" b="1" dirty="0">
                <a:solidFill>
                  <a:srgbClr val="0070C0"/>
                </a:solidFill>
              </a:rPr>
              <a:t>Reverse logistics:</a:t>
            </a:r>
            <a:r>
              <a:rPr lang="fr-FR" sz="2400" b="1" dirty="0">
                <a:solidFill>
                  <a:srgbClr val="0070C0"/>
                </a:solidFill>
              </a:rPr>
              <a:t>  </a:t>
            </a:r>
            <a:r>
              <a:rPr lang="fr-FR" dirty="0">
                <a:cs typeface="Times New Roman" pitchFamily="18" charset="0"/>
              </a:rPr>
              <a:t>Gestion des flux de produits allant en sens inverse du flux normal de production-distribution : retours de produits retournés par les clients, envois en réparation de produits en panne, gestion des déchets de fabrication, des emballages, etc.</a:t>
            </a:r>
          </a:p>
          <a:p>
            <a:pPr algn="just">
              <a:buNone/>
            </a:pPr>
            <a:endParaRPr lang="fr-FR" dirty="0">
              <a:cs typeface="Times New Roman" pitchFamily="18" charset="0"/>
            </a:endParaRPr>
          </a:p>
          <a:p>
            <a:pPr algn="just"/>
            <a:r>
              <a:rPr lang="fr-FR" b="1" dirty="0">
                <a:solidFill>
                  <a:srgbClr val="0070C0"/>
                </a:solidFill>
              </a:rPr>
              <a:t>V.P.C.</a:t>
            </a:r>
            <a:r>
              <a:rPr lang="fr-FR" sz="2400" b="1" dirty="0">
                <a:solidFill>
                  <a:srgbClr val="0070C0"/>
                </a:solidFill>
              </a:rPr>
              <a:t>: </a:t>
            </a:r>
            <a:r>
              <a:rPr lang="fr-FR" dirty="0">
                <a:cs typeface="Times New Roman" pitchFamily="18" charset="0"/>
              </a:rPr>
              <a:t>Vente le plus souvent sur catalogues largement distribués, les commandes étant passés soit par lettre (vente par correspondance classique), soit par téléphone, soit dans des boutiques de VPC, soit même par internet bien que le B2C soit considéré comme assez différent de la VPC</a:t>
            </a:r>
            <a:r>
              <a:rPr lang="fr-FR" dirty="0"/>
              <a:t> </a:t>
            </a:r>
          </a:p>
          <a:p>
            <a:pPr algn="just">
              <a:buNone/>
            </a:pPr>
            <a:endParaRPr lang="fr-FR" dirty="0"/>
          </a:p>
          <a:p>
            <a:pPr algn="just"/>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88640"/>
            <a:ext cx="8507288" cy="936104"/>
          </a:xfrm>
        </p:spPr>
        <p:txBody>
          <a:bodyPr>
            <a:noAutofit/>
          </a:bodyPr>
          <a:lstStyle/>
          <a:p>
            <a:r>
              <a:rPr lang="fr-FR" sz="3600" b="1" dirty="0">
                <a:solidFill>
                  <a:srgbClr val="FF0000"/>
                </a:solidFill>
              </a:rPr>
              <a:t>Le paradigme de la supply chain</a:t>
            </a:r>
            <a:br>
              <a:rPr lang="fr-FR" sz="3600" b="1" dirty="0">
                <a:solidFill>
                  <a:srgbClr val="FF0000"/>
                </a:solidFill>
              </a:rPr>
            </a:br>
            <a:endParaRPr lang="fr-FR" sz="3600" dirty="0">
              <a:solidFill>
                <a:srgbClr val="FF0000"/>
              </a:solidFill>
            </a:endParaRPr>
          </a:p>
        </p:txBody>
      </p:sp>
      <p:sp>
        <p:nvSpPr>
          <p:cNvPr id="3" name="Espace réservé du contenu 2"/>
          <p:cNvSpPr>
            <a:spLocks noGrp="1"/>
          </p:cNvSpPr>
          <p:nvPr>
            <p:ph idx="1"/>
          </p:nvPr>
        </p:nvSpPr>
        <p:spPr>
          <a:xfrm>
            <a:off x="251520" y="620688"/>
            <a:ext cx="8435280" cy="6237312"/>
          </a:xfrm>
        </p:spPr>
        <p:txBody>
          <a:bodyPr/>
          <a:lstStyle/>
          <a:p>
            <a:r>
              <a:rPr lang="fr-FR" dirty="0"/>
              <a:t>Les flèches </a:t>
            </a:r>
            <a:r>
              <a:rPr lang="fr-FR" b="1" dirty="0">
                <a:solidFill>
                  <a:schemeClr val="accent4">
                    <a:lumMod val="75000"/>
                  </a:schemeClr>
                </a:solidFill>
              </a:rPr>
              <a:t>vertes</a:t>
            </a:r>
            <a:r>
              <a:rPr lang="fr-FR" dirty="0"/>
              <a:t> représentent les flux de produits et les flèches </a:t>
            </a:r>
            <a:r>
              <a:rPr lang="fr-FR" b="1" dirty="0">
                <a:solidFill>
                  <a:schemeClr val="accent1">
                    <a:lumMod val="60000"/>
                    <a:lumOff val="40000"/>
                  </a:schemeClr>
                </a:solidFill>
              </a:rPr>
              <a:t>gris-bleu</a:t>
            </a:r>
            <a:r>
              <a:rPr lang="fr-FR" dirty="0"/>
              <a:t>, les flux d’information.</a:t>
            </a:r>
          </a:p>
          <a:p>
            <a:pPr>
              <a:buNone/>
            </a:pPr>
            <a:endParaRPr lang="fr-FR" dirty="0"/>
          </a:p>
        </p:txBody>
      </p:sp>
      <p:sp>
        <p:nvSpPr>
          <p:cNvPr id="4" name="Rectangle 3"/>
          <p:cNvSpPr/>
          <p:nvPr/>
        </p:nvSpPr>
        <p:spPr>
          <a:xfrm>
            <a:off x="2286000" y="3105835"/>
            <a:ext cx="4572000" cy="369332"/>
          </a:xfrm>
          <a:prstGeom prst="rect">
            <a:avLst/>
          </a:prstGeom>
        </p:spPr>
        <p:txBody>
          <a:bodyPr>
            <a:spAutoFit/>
          </a:bodyPr>
          <a:lstStyle/>
          <a:p>
            <a:endParaRPr lang="fr-FR" dirty="0"/>
          </a:p>
        </p:txBody>
      </p:sp>
      <p:pic>
        <p:nvPicPr>
          <p:cNvPr id="5" name="Picture 4" descr="m1c1s2ss1g"/>
          <p:cNvPicPr>
            <a:picLocks noChangeAspect="1" noChangeArrowheads="1"/>
          </p:cNvPicPr>
          <p:nvPr/>
        </p:nvPicPr>
        <p:blipFill>
          <a:blip r:embed="rId2" cstate="print"/>
          <a:srcRect/>
          <a:stretch>
            <a:fillRect/>
          </a:stretch>
        </p:blipFill>
        <p:spPr>
          <a:xfrm>
            <a:off x="585788" y="1771476"/>
            <a:ext cx="8101012" cy="50419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44624"/>
            <a:ext cx="8435280" cy="1143000"/>
          </a:xfrm>
        </p:spPr>
        <p:txBody>
          <a:bodyPr>
            <a:normAutofit/>
          </a:bodyPr>
          <a:lstStyle/>
          <a:p>
            <a:r>
              <a:rPr lang="fr-FR" sz="3600" b="1" dirty="0">
                <a:solidFill>
                  <a:srgbClr val="FF0000"/>
                </a:solidFill>
              </a:rPr>
              <a:t>Le paradigme de la supply chain</a:t>
            </a:r>
            <a:br>
              <a:rPr lang="fr-FR" sz="3600" b="1" dirty="0">
                <a:solidFill>
                  <a:srgbClr val="FF0000"/>
                </a:solidFill>
              </a:rPr>
            </a:br>
            <a:endParaRPr lang="fr-FR" sz="3600" b="1" dirty="0">
              <a:solidFill>
                <a:srgbClr val="FF0000"/>
              </a:solidFill>
            </a:endParaRPr>
          </a:p>
        </p:txBody>
      </p:sp>
      <p:sp>
        <p:nvSpPr>
          <p:cNvPr id="3" name="Espace réservé du contenu 2"/>
          <p:cNvSpPr>
            <a:spLocks noGrp="1"/>
          </p:cNvSpPr>
          <p:nvPr>
            <p:ph idx="1"/>
          </p:nvPr>
        </p:nvSpPr>
        <p:spPr>
          <a:xfrm>
            <a:off x="251520" y="1196752"/>
            <a:ext cx="8435280" cy="5127848"/>
          </a:xfrm>
        </p:spPr>
        <p:txBody>
          <a:bodyPr/>
          <a:lstStyle/>
          <a:p>
            <a:pPr algn="just"/>
            <a:r>
              <a:rPr lang="fr-FR" b="1" dirty="0">
                <a:solidFill>
                  <a:srgbClr val="0070C0"/>
                </a:solidFill>
              </a:rPr>
              <a:t>Paradigme</a:t>
            </a:r>
            <a:r>
              <a:rPr lang="fr-FR" dirty="0"/>
              <a:t>: Ensemble de concepts pas toujours exprimés qui gouvernent souvent implicitement les attitudes et les façons d'agir de groupes humains dans une discipline. Ce mot a d'abord été utilisé avec cette acception par </a:t>
            </a:r>
            <a:r>
              <a:rPr lang="fr-FR" dirty="0" err="1"/>
              <a:t>Kuntz</a:t>
            </a:r>
            <a:r>
              <a:rPr lang="fr-FR" dirty="0"/>
              <a:t> à propos des méthodes scientifiques.</a:t>
            </a:r>
          </a:p>
          <a:p>
            <a:pPr algn="just"/>
            <a:r>
              <a:rPr lang="fr-FR" b="1" dirty="0">
                <a:solidFill>
                  <a:srgbClr val="0070C0"/>
                </a:solidFill>
              </a:rPr>
              <a:t>AFNOR</a:t>
            </a:r>
            <a:r>
              <a:rPr lang="fr-FR" dirty="0"/>
              <a:t>:  (Association, Française de </a:t>
            </a:r>
            <a:r>
              <a:rPr lang="fr-FR" dirty="0" err="1"/>
              <a:t>NORmalisation</a:t>
            </a:r>
            <a:r>
              <a:rPr lang="fr-FR" dirty="0"/>
              <a:t> NF X50-600 : Fonctions et démarches logistiques</a:t>
            </a:r>
          </a:p>
          <a:p>
            <a:endParaRPr lang="fr-FR" dirty="0"/>
          </a:p>
          <a:p>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99392"/>
            <a:ext cx="8784976" cy="866360"/>
          </a:xfrm>
        </p:spPr>
        <p:txBody>
          <a:bodyPr>
            <a:normAutofit/>
          </a:bodyPr>
          <a:lstStyle/>
          <a:p>
            <a:r>
              <a:rPr lang="fr-FR" sz="3600" b="1" dirty="0">
                <a:solidFill>
                  <a:srgbClr val="FF0000"/>
                </a:solidFill>
              </a:rPr>
              <a:t>Pour faire tomber les murs de la supply chain</a:t>
            </a:r>
            <a:endParaRPr lang="fr-FR" sz="3600" dirty="0">
              <a:solidFill>
                <a:srgbClr val="FF0000"/>
              </a:solidFill>
            </a:endParaRPr>
          </a:p>
        </p:txBody>
      </p:sp>
      <p:sp>
        <p:nvSpPr>
          <p:cNvPr id="3" name="Espace réservé du contenu 2"/>
          <p:cNvSpPr>
            <a:spLocks noGrp="1"/>
          </p:cNvSpPr>
          <p:nvPr>
            <p:ph idx="1"/>
          </p:nvPr>
        </p:nvSpPr>
        <p:spPr>
          <a:xfrm>
            <a:off x="251520" y="1268760"/>
            <a:ext cx="8435280" cy="5055840"/>
          </a:xfrm>
        </p:spPr>
        <p:txBody>
          <a:bodyPr/>
          <a:lstStyle/>
          <a:p>
            <a:pPr algn="just"/>
            <a:r>
              <a:rPr lang="fr-FR" sz="2800" dirty="0"/>
              <a:t>Dans la </a:t>
            </a:r>
            <a:r>
              <a:rPr lang="fr-FR" sz="2800" i="1" dirty="0">
                <a:solidFill>
                  <a:srgbClr val="FF0000"/>
                </a:solidFill>
              </a:rPr>
              <a:t>supply chain</a:t>
            </a:r>
            <a:r>
              <a:rPr lang="fr-FR" sz="2800" dirty="0">
                <a:solidFill>
                  <a:srgbClr val="FF0000"/>
                </a:solidFill>
              </a:rPr>
              <a:t> classique</a:t>
            </a:r>
            <a:r>
              <a:rPr lang="fr-FR" sz="2800" dirty="0"/>
              <a:t>, les différents participants reçoivent successivement la marchandise et ne communiquent que d’un maillon à l’autre par expédition de documents : </a:t>
            </a:r>
            <a:r>
              <a:rPr lang="fr-FR" sz="2800" b="1" dirty="0">
                <a:solidFill>
                  <a:srgbClr val="0070C0"/>
                </a:solidFill>
              </a:rPr>
              <a:t>commandes au prédécesseur dans la </a:t>
            </a:r>
            <a:r>
              <a:rPr lang="fr-FR" sz="2800" b="1" i="1" dirty="0">
                <a:solidFill>
                  <a:srgbClr val="0070C0"/>
                </a:solidFill>
              </a:rPr>
              <a:t>supply chain</a:t>
            </a:r>
            <a:r>
              <a:rPr lang="fr-FR" sz="2800" b="1" dirty="0">
                <a:solidFill>
                  <a:srgbClr val="0070C0"/>
                </a:solidFill>
              </a:rPr>
              <a:t>, catalogues, avis d’expédition, bons de livraison, factures.</a:t>
            </a:r>
          </a:p>
          <a:p>
            <a:pPr algn="just"/>
            <a:endParaRPr lang="fr-FR" sz="2800" dirty="0"/>
          </a:p>
          <a:p>
            <a:pPr algn="just"/>
            <a:r>
              <a:rPr lang="fr-FR" sz="2800" dirty="0"/>
              <a:t>Il n’y a pas de véritable régulation de l’ensemble de la </a:t>
            </a:r>
            <a:r>
              <a:rPr lang="fr-FR" sz="2800" i="1" dirty="0"/>
              <a:t>supply chain</a:t>
            </a:r>
            <a:r>
              <a:rPr lang="fr-FR" sz="2800" dirty="0"/>
              <a:t> par un " </a:t>
            </a:r>
            <a:r>
              <a:rPr lang="fr-FR" sz="2800" b="1" dirty="0">
                <a:solidFill>
                  <a:srgbClr val="0070C0"/>
                </a:solidFill>
              </a:rPr>
              <a:t>pilote</a:t>
            </a:r>
            <a:r>
              <a:rPr lang="fr-FR" sz="2800" dirty="0"/>
              <a:t> " qui en aurait une vision globale. </a:t>
            </a:r>
          </a:p>
          <a:p>
            <a:pPr algn="just"/>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384"/>
            <a:ext cx="8964488" cy="722344"/>
          </a:xfrm>
        </p:spPr>
        <p:txBody>
          <a:bodyPr>
            <a:normAutofit/>
          </a:bodyPr>
          <a:lstStyle/>
          <a:p>
            <a:r>
              <a:rPr lang="fr-FR" sz="3600" b="1" dirty="0">
                <a:solidFill>
                  <a:srgbClr val="FF0000"/>
                </a:solidFill>
              </a:rPr>
              <a:t>Pour faire tomber les murs de la supply chain</a:t>
            </a:r>
            <a:endParaRPr lang="fr-FR" sz="3600" dirty="0"/>
          </a:p>
        </p:txBody>
      </p:sp>
      <p:pic>
        <p:nvPicPr>
          <p:cNvPr id="4" name="Picture 5" descr="m1c1s2ss2g"/>
          <p:cNvPicPr>
            <a:picLocks noGrp="1" noChangeAspect="1" noChangeArrowheads="1"/>
          </p:cNvPicPr>
          <p:nvPr>
            <p:ph idx="1"/>
          </p:nvPr>
        </p:nvPicPr>
        <p:blipFill>
          <a:blip r:embed="rId2" cstate="print"/>
          <a:srcRect/>
          <a:stretch>
            <a:fillRect/>
          </a:stretch>
        </p:blipFill>
        <p:spPr>
          <a:xfrm>
            <a:off x="395536" y="1340768"/>
            <a:ext cx="8208912" cy="5112567"/>
          </a:xfr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44624"/>
            <a:ext cx="8229600" cy="1143000"/>
          </a:xfrm>
        </p:spPr>
        <p:txBody>
          <a:bodyPr>
            <a:normAutofit/>
          </a:bodyPr>
          <a:lstStyle/>
          <a:p>
            <a:r>
              <a:rPr lang="fr-FR" sz="3600" b="1" dirty="0">
                <a:solidFill>
                  <a:srgbClr val="FF0000"/>
                </a:solidFill>
              </a:rPr>
              <a:t>L’importance de la fonction transport au sein du concept de logistique intégrée</a:t>
            </a:r>
          </a:p>
        </p:txBody>
      </p:sp>
      <p:sp>
        <p:nvSpPr>
          <p:cNvPr id="3" name="Espace réservé du contenu 2"/>
          <p:cNvSpPr>
            <a:spLocks noGrp="1"/>
          </p:cNvSpPr>
          <p:nvPr>
            <p:ph idx="1"/>
          </p:nvPr>
        </p:nvSpPr>
        <p:spPr>
          <a:xfrm>
            <a:off x="251520" y="1268760"/>
            <a:ext cx="8435280" cy="5328592"/>
          </a:xfrm>
        </p:spPr>
        <p:txBody>
          <a:bodyPr>
            <a:normAutofit fontScale="92500"/>
          </a:bodyPr>
          <a:lstStyle/>
          <a:p>
            <a:r>
              <a:rPr lang="fr-FR" dirty="0"/>
              <a:t>Dans le concept de « la chaine logistique » (supply chain), qui part du consommateur final pour remonter jusqu’au fournisseurs, les entreprises leader qui cherchent à optimiser des coûts globaux tout en recherchant le compromis coût/service, regroupent traditionnellement leurs différentes fonctions marketing, production, achats dans cinq sous-systèmes logistiques:</a:t>
            </a:r>
          </a:p>
          <a:p>
            <a:r>
              <a:rPr lang="fr-FR" dirty="0"/>
              <a:t>La logistique </a:t>
            </a:r>
            <a:r>
              <a:rPr lang="fr-FR" b="1" dirty="0">
                <a:solidFill>
                  <a:schemeClr val="tx2"/>
                </a:solidFill>
              </a:rPr>
              <a:t>d’extrême aval</a:t>
            </a:r>
            <a:r>
              <a:rPr lang="fr-FR" dirty="0"/>
              <a:t> (B2C) </a:t>
            </a:r>
          </a:p>
          <a:p>
            <a:r>
              <a:rPr lang="fr-FR" dirty="0"/>
              <a:t>La logistique </a:t>
            </a:r>
            <a:r>
              <a:rPr lang="fr-FR" b="1" dirty="0">
                <a:solidFill>
                  <a:schemeClr val="tx2"/>
                </a:solidFill>
              </a:rPr>
              <a:t>aval, dite de distribution</a:t>
            </a:r>
            <a:r>
              <a:rPr lang="fr-FR" dirty="0"/>
              <a:t> (B2B et DRP);</a:t>
            </a:r>
          </a:p>
          <a:p>
            <a:r>
              <a:rPr lang="fr-FR" dirty="0"/>
              <a:t>La logistique </a:t>
            </a:r>
            <a:r>
              <a:rPr lang="fr-FR" b="1" dirty="0">
                <a:solidFill>
                  <a:schemeClr val="tx2"/>
                </a:solidFill>
              </a:rPr>
              <a:t>interne, dite de gestion de production</a:t>
            </a:r>
            <a:r>
              <a:rPr lang="fr-FR" dirty="0"/>
              <a:t>;</a:t>
            </a:r>
          </a:p>
          <a:p>
            <a:r>
              <a:rPr lang="fr-FR" dirty="0"/>
              <a:t>La logistique </a:t>
            </a:r>
            <a:r>
              <a:rPr lang="fr-FR" b="1" dirty="0">
                <a:solidFill>
                  <a:schemeClr val="tx2"/>
                </a:solidFill>
              </a:rPr>
              <a:t>amont, dite d’approvisionnement</a:t>
            </a:r>
            <a:r>
              <a:rPr lang="fr-FR" dirty="0"/>
              <a:t> (SRM)</a:t>
            </a:r>
          </a:p>
          <a:p>
            <a:r>
              <a:rPr lang="fr-FR" dirty="0"/>
              <a:t>La logistique </a:t>
            </a:r>
            <a:r>
              <a:rPr lang="fr-FR" b="1" dirty="0">
                <a:solidFill>
                  <a:schemeClr val="tx2"/>
                </a:solidFill>
              </a:rPr>
              <a:t>d’extrême amont</a:t>
            </a:r>
            <a:r>
              <a:rPr lang="fr-FR" dirty="0"/>
              <a:t>: (analyse de la valeur,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44624"/>
            <a:ext cx="8964488" cy="1143000"/>
          </a:xfrm>
        </p:spPr>
        <p:txBody>
          <a:bodyPr>
            <a:normAutofit/>
          </a:bodyPr>
          <a:lstStyle/>
          <a:p>
            <a:r>
              <a:rPr lang="fr-FR" sz="3600" b="1" dirty="0">
                <a:solidFill>
                  <a:srgbClr val="FF0000"/>
                </a:solidFill>
              </a:rPr>
              <a:t>Management de la Supply chain avec l'informatique</a:t>
            </a:r>
            <a:endParaRPr lang="fr-FR" sz="3600" dirty="0">
              <a:solidFill>
                <a:srgbClr val="FF0000"/>
              </a:solidFill>
            </a:endParaRPr>
          </a:p>
        </p:txBody>
      </p:sp>
      <p:sp>
        <p:nvSpPr>
          <p:cNvPr id="3" name="Espace réservé du contenu 2"/>
          <p:cNvSpPr>
            <a:spLocks noGrp="1"/>
          </p:cNvSpPr>
          <p:nvPr>
            <p:ph idx="1"/>
          </p:nvPr>
        </p:nvSpPr>
        <p:spPr>
          <a:xfrm>
            <a:off x="251520" y="1268760"/>
            <a:ext cx="8640960" cy="5328592"/>
          </a:xfrm>
        </p:spPr>
        <p:txBody>
          <a:bodyPr>
            <a:normAutofit fontScale="85000" lnSpcReduction="10000"/>
          </a:bodyPr>
          <a:lstStyle/>
          <a:p>
            <a:r>
              <a:rPr lang="fr-FR" sz="2800" dirty="0"/>
              <a:t>L'utilisation d'un système informatique de management de la supply chain peut être une façon de faire tomber les murs.</a:t>
            </a:r>
          </a:p>
          <a:p>
            <a:pPr>
              <a:buNone/>
            </a:pPr>
            <a:r>
              <a:rPr lang="fr-FR" sz="2800" dirty="0"/>
              <a:t> </a:t>
            </a:r>
          </a:p>
          <a:p>
            <a:r>
              <a:rPr lang="fr-FR" sz="2800" dirty="0"/>
              <a:t>Par exemple :</a:t>
            </a:r>
          </a:p>
          <a:p>
            <a:pPr>
              <a:buFont typeface="Wingdings" pitchFamily="2" charset="2"/>
              <a:buChar char="Ø"/>
            </a:pPr>
            <a:r>
              <a:rPr lang="fr-FR" sz="2800" dirty="0"/>
              <a:t>le distributeur communique au fabricant les consommations véritables des clients finals, </a:t>
            </a:r>
          </a:p>
          <a:p>
            <a:pPr>
              <a:buFont typeface="Wingdings" pitchFamily="2" charset="2"/>
              <a:buChar char="Ø"/>
            </a:pPr>
            <a:r>
              <a:rPr lang="fr-FR" sz="2800" dirty="0"/>
              <a:t>le fabricant de produit envoie au fabricant de composants ses prévisions de fabrication, </a:t>
            </a:r>
          </a:p>
          <a:p>
            <a:pPr>
              <a:buFont typeface="Wingdings" pitchFamily="2" charset="2"/>
              <a:buChar char="Ø"/>
            </a:pPr>
            <a:r>
              <a:rPr lang="fr-FR" sz="2800" dirty="0"/>
              <a:t>le fabricant coordonne avec son système informatique toute la logistique de sa production et de ses distributeurs, </a:t>
            </a:r>
          </a:p>
          <a:p>
            <a:pPr>
              <a:buNone/>
            </a:pPr>
            <a:endParaRPr lang="fr-FR" sz="2800" dirty="0"/>
          </a:p>
          <a:p>
            <a:r>
              <a:rPr lang="fr-FR" sz="2800" dirty="0"/>
              <a:t>Ces communications d'informations peuvent se faire par informatique et télécommunication de n'importe quel point de la chaîne à n'importe quel autre point de la chaîne.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m1c1s2ss3g"/>
          <p:cNvPicPr>
            <a:picLocks noChangeAspect="1" noChangeArrowheads="1"/>
          </p:cNvPicPr>
          <p:nvPr/>
        </p:nvPicPr>
        <p:blipFill>
          <a:blip r:embed="rId2" cstate="print"/>
          <a:srcRect/>
          <a:stretch>
            <a:fillRect/>
          </a:stretch>
        </p:blipFill>
        <p:spPr>
          <a:xfrm>
            <a:off x="251520" y="620688"/>
            <a:ext cx="8712968" cy="5904655"/>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99392"/>
            <a:ext cx="8892480" cy="1143000"/>
          </a:xfrm>
        </p:spPr>
        <p:txBody>
          <a:bodyPr>
            <a:normAutofit/>
          </a:bodyPr>
          <a:lstStyle/>
          <a:p>
            <a:r>
              <a:rPr lang="fr-FR" sz="3600" b="1" dirty="0">
                <a:solidFill>
                  <a:srgbClr val="FF0000"/>
                </a:solidFill>
              </a:rPr>
              <a:t>Management informatique de la supply chain au sein de l'entreprise</a:t>
            </a:r>
            <a:endParaRPr lang="fr-FR" sz="3600" dirty="0"/>
          </a:p>
        </p:txBody>
      </p:sp>
      <p:sp>
        <p:nvSpPr>
          <p:cNvPr id="3" name="Espace réservé du contenu 2"/>
          <p:cNvSpPr>
            <a:spLocks noGrp="1"/>
          </p:cNvSpPr>
          <p:nvPr>
            <p:ph idx="1"/>
          </p:nvPr>
        </p:nvSpPr>
        <p:spPr>
          <a:xfrm>
            <a:off x="-36512" y="1268760"/>
            <a:ext cx="8964488" cy="5055840"/>
          </a:xfrm>
        </p:spPr>
        <p:txBody>
          <a:bodyPr>
            <a:normAutofit/>
          </a:bodyPr>
          <a:lstStyle/>
          <a:p>
            <a:pPr algn="just">
              <a:lnSpc>
                <a:spcPct val="150000"/>
              </a:lnSpc>
            </a:pPr>
            <a:r>
              <a:rPr lang="fr-FR" dirty="0"/>
              <a:t>L’entreprise traditionnelle est " </a:t>
            </a:r>
            <a:r>
              <a:rPr lang="fr-FR" b="1" dirty="0">
                <a:solidFill>
                  <a:srgbClr val="0070C0"/>
                </a:solidFill>
              </a:rPr>
              <a:t>hiérarchique</a:t>
            </a:r>
            <a:r>
              <a:rPr lang="fr-FR" dirty="0"/>
              <a:t> ", organisée par fonctions alors que les flux qu’il faut piloter sont transverses. A l’intérieur même de l’entreprise, il faut diffuser l’information à tous les participants de la </a:t>
            </a:r>
            <a:r>
              <a:rPr lang="fr-FR" i="1" dirty="0"/>
              <a:t>supply chain</a:t>
            </a:r>
            <a:r>
              <a:rPr lang="fr-FR" dirty="0"/>
              <a:t> et organiser un pilotage " </a:t>
            </a:r>
            <a:r>
              <a:rPr lang="fr-FR" b="1" dirty="0">
                <a:solidFill>
                  <a:srgbClr val="0070C0"/>
                </a:solidFill>
              </a:rPr>
              <a:t>transverse</a:t>
            </a:r>
            <a:r>
              <a:rPr lang="fr-FR" dirty="0"/>
              <a:t> " d’un service à l’autre pour améliorer les délais et la qualité.</a:t>
            </a:r>
          </a:p>
          <a:p>
            <a:pPr algn="just">
              <a:lnSpc>
                <a:spcPct val="150000"/>
              </a:lnSpc>
            </a:pPr>
            <a:r>
              <a:rPr lang="fr-FR" dirty="0"/>
              <a:t>C’est peut être la plus grande difficulté de mise en place d’une vraie </a:t>
            </a:r>
            <a:r>
              <a:rPr lang="fr-FR" i="1" dirty="0"/>
              <a:t>supply chain</a:t>
            </a:r>
            <a:r>
              <a:rPr lang="fr-FR" dirty="0"/>
              <a:t>.</a:t>
            </a:r>
          </a:p>
          <a:p>
            <a:pPr algn="just">
              <a:lnSpc>
                <a:spcPct val="150000"/>
              </a:lnSpc>
            </a:pPr>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16632"/>
            <a:ext cx="8964488" cy="1143000"/>
          </a:xfrm>
        </p:spPr>
        <p:txBody>
          <a:bodyPr>
            <a:normAutofit/>
          </a:bodyPr>
          <a:lstStyle/>
          <a:p>
            <a:r>
              <a:rPr lang="fr-FR" sz="3600" b="1" dirty="0">
                <a:solidFill>
                  <a:srgbClr val="FF0000"/>
                </a:solidFill>
              </a:rPr>
              <a:t>Management informatique de la supply chain au sein de l'entreprise</a:t>
            </a:r>
            <a:endParaRPr lang="fr-FR" sz="3600" dirty="0">
              <a:solidFill>
                <a:srgbClr val="FF0000"/>
              </a:solidFill>
            </a:endParaRPr>
          </a:p>
        </p:txBody>
      </p:sp>
      <p:pic>
        <p:nvPicPr>
          <p:cNvPr id="4" name="Picture 5" descr="m1c1s2ss4g"/>
          <p:cNvPicPr>
            <a:picLocks noGrp="1" noChangeAspect="1" noChangeArrowheads="1"/>
          </p:cNvPicPr>
          <p:nvPr>
            <p:ph idx="1"/>
          </p:nvPr>
        </p:nvPicPr>
        <p:blipFill>
          <a:blip r:embed="rId2" cstate="print"/>
          <a:srcRect/>
          <a:stretch>
            <a:fillRect/>
          </a:stretch>
        </p:blipFill>
        <p:spPr>
          <a:xfrm>
            <a:off x="539552" y="1412776"/>
            <a:ext cx="8280920" cy="5040560"/>
          </a:xfr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5680" y="116632"/>
            <a:ext cx="8686800" cy="722344"/>
          </a:xfrm>
        </p:spPr>
        <p:txBody>
          <a:bodyPr>
            <a:normAutofit/>
          </a:bodyPr>
          <a:lstStyle/>
          <a:p>
            <a:r>
              <a:rPr lang="fr-FR" sz="3600" b="1" dirty="0">
                <a:solidFill>
                  <a:srgbClr val="FF0000"/>
                </a:solidFill>
              </a:rPr>
              <a:t>Flux de produits et réseaux à valeur ajoutée</a:t>
            </a:r>
            <a:endParaRPr lang="fr-FR" sz="3600" dirty="0"/>
          </a:p>
        </p:txBody>
      </p:sp>
      <p:sp>
        <p:nvSpPr>
          <p:cNvPr id="3" name="Espace réservé du contenu 2"/>
          <p:cNvSpPr>
            <a:spLocks noGrp="1"/>
          </p:cNvSpPr>
          <p:nvPr>
            <p:ph idx="1"/>
          </p:nvPr>
        </p:nvSpPr>
        <p:spPr>
          <a:xfrm>
            <a:off x="0" y="908720"/>
            <a:ext cx="8964488" cy="5949280"/>
          </a:xfrm>
        </p:spPr>
        <p:txBody>
          <a:bodyPr>
            <a:normAutofit fontScale="77500" lnSpcReduction="20000"/>
          </a:bodyPr>
          <a:lstStyle/>
          <a:p>
            <a:pPr marL="514350" indent="-514350" algn="just">
              <a:buNone/>
            </a:pPr>
            <a:r>
              <a:rPr lang="fr-FR" sz="3200" b="1" dirty="0">
                <a:solidFill>
                  <a:srgbClr val="0070C0"/>
                </a:solidFill>
              </a:rPr>
              <a:t>1. Le réseau économique:</a:t>
            </a:r>
          </a:p>
          <a:p>
            <a:pPr marL="514350" indent="-514350" algn="just">
              <a:buFont typeface="Arial" pitchFamily="34" charset="0"/>
              <a:buChar char="•"/>
            </a:pPr>
            <a:r>
              <a:rPr lang="fr-FR" sz="3100" dirty="0"/>
              <a:t>En réalité, la </a:t>
            </a:r>
            <a:r>
              <a:rPr lang="fr-FR" sz="3100" i="1" dirty="0"/>
              <a:t>supply chain</a:t>
            </a:r>
            <a:r>
              <a:rPr lang="fr-FR" sz="3100" dirty="0"/>
              <a:t> n’est qu’une image car il n’y a pas, même pour une entreprise, qu’un seul produit ou une seule catégorie de produits ou une seule filière de distribution. C’est une image utile mais il faut aller plus loin dans l'analyse.</a:t>
            </a:r>
          </a:p>
          <a:p>
            <a:pPr marL="514350" indent="-514350" algn="just">
              <a:buFont typeface="Arial" pitchFamily="34" charset="0"/>
              <a:buChar char="•"/>
            </a:pPr>
            <a:endParaRPr lang="fr-FR" sz="3100" dirty="0"/>
          </a:p>
          <a:p>
            <a:pPr marL="185738" indent="-185738" algn="just"/>
            <a:r>
              <a:rPr lang="fr-FR" sz="3100" b="1" dirty="0">
                <a:solidFill>
                  <a:srgbClr val="7030A0"/>
                </a:solidFill>
              </a:rPr>
              <a:t>Voici un exemple de réseau</a:t>
            </a:r>
            <a:r>
              <a:rPr lang="fr-FR" sz="3100" dirty="0"/>
              <a:t> : (diapo suivante)</a:t>
            </a:r>
          </a:p>
          <a:p>
            <a:pPr marL="185738" indent="-185738" algn="just">
              <a:buFont typeface="Wingdings" pitchFamily="2" charset="2"/>
              <a:buChar char="ü"/>
            </a:pPr>
            <a:r>
              <a:rPr lang="fr-FR" sz="3100" dirty="0">
                <a:solidFill>
                  <a:schemeClr val="tx2">
                    <a:lumMod val="75000"/>
                  </a:schemeClr>
                </a:solidFill>
              </a:rPr>
              <a:t>Les carrés représentent des usines qui livrent à d’autres usines ou à des distributeurs </a:t>
            </a:r>
          </a:p>
          <a:p>
            <a:pPr marL="185738" indent="-185738" algn="just">
              <a:buFont typeface="Wingdings" pitchFamily="2" charset="2"/>
              <a:buChar char="ü"/>
            </a:pPr>
            <a:r>
              <a:rPr lang="fr-FR" sz="3100" dirty="0">
                <a:solidFill>
                  <a:schemeClr val="tx2">
                    <a:lumMod val="75000"/>
                  </a:schemeClr>
                </a:solidFill>
              </a:rPr>
              <a:t>Les ronds: des centres de distribution </a:t>
            </a:r>
          </a:p>
          <a:p>
            <a:pPr marL="185738" indent="-185738" algn="just">
              <a:buFont typeface="Wingdings" pitchFamily="2" charset="2"/>
              <a:buChar char="ü"/>
            </a:pPr>
            <a:r>
              <a:rPr lang="fr-FR" sz="3100" dirty="0">
                <a:solidFill>
                  <a:schemeClr val="tx2">
                    <a:lumMod val="75000"/>
                  </a:schemeClr>
                </a:solidFill>
              </a:rPr>
              <a:t>Les flèches: les flux de marchandises. </a:t>
            </a:r>
          </a:p>
          <a:p>
            <a:pPr marL="185738" indent="-185738" algn="just">
              <a:buFont typeface="Wingdings" pitchFamily="2" charset="2"/>
              <a:buChar char="ü"/>
            </a:pPr>
            <a:endParaRPr lang="fr-FR" sz="3100" dirty="0">
              <a:solidFill>
                <a:schemeClr val="tx2">
                  <a:lumMod val="75000"/>
                </a:schemeClr>
              </a:solidFill>
            </a:endParaRPr>
          </a:p>
          <a:p>
            <a:pPr marL="185738" indent="-185738" algn="just"/>
            <a:r>
              <a:rPr lang="fr-FR" sz="3100" dirty="0"/>
              <a:t>En réalité le réseau représenté est très simplifié car un distributeur commercialise des milliers de produits. Il a des centaines ou des milliers de fournisseurs et des milliers de clients qui ne sont pas représentés.</a:t>
            </a:r>
          </a:p>
          <a:p>
            <a:pPr marL="514350" indent="-514350" algn="just">
              <a:buNone/>
            </a:pPr>
            <a:endParaRPr lang="fr-FR" sz="3100" b="1" dirty="0">
              <a:solidFill>
                <a:srgbClr val="0070C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6896" y="188640"/>
            <a:ext cx="8229600" cy="650336"/>
          </a:xfrm>
        </p:spPr>
        <p:txBody>
          <a:bodyPr>
            <a:noAutofit/>
          </a:bodyPr>
          <a:lstStyle/>
          <a:p>
            <a:r>
              <a:rPr lang="fr-FR" sz="4400" b="1" dirty="0">
                <a:solidFill>
                  <a:srgbClr val="FF0000"/>
                </a:solidFill>
              </a:rPr>
              <a:t>Réseau économique simplifié</a:t>
            </a:r>
          </a:p>
        </p:txBody>
      </p:sp>
      <p:pic>
        <p:nvPicPr>
          <p:cNvPr id="4" name="Picture 4" descr="m1c2s1g"/>
          <p:cNvPicPr>
            <a:picLocks noGrp="1" noChangeAspect="1" noChangeArrowheads="1"/>
          </p:cNvPicPr>
          <p:nvPr>
            <p:ph idx="1"/>
          </p:nvPr>
        </p:nvPicPr>
        <p:blipFill>
          <a:blip r:embed="rId2" cstate="print"/>
          <a:srcRect/>
          <a:stretch>
            <a:fillRect/>
          </a:stretch>
        </p:blipFill>
        <p:spPr>
          <a:xfrm>
            <a:off x="755576" y="1196752"/>
            <a:ext cx="7416823" cy="5040559"/>
          </a:xfr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88640"/>
            <a:ext cx="8712968" cy="638944"/>
          </a:xfrm>
        </p:spPr>
        <p:txBody>
          <a:bodyPr>
            <a:normAutofit/>
          </a:bodyPr>
          <a:lstStyle/>
          <a:p>
            <a:r>
              <a:rPr lang="fr-FR" sz="3600" b="1" dirty="0">
                <a:solidFill>
                  <a:srgbClr val="FF0000"/>
                </a:solidFill>
              </a:rPr>
              <a:t>Flux de produits et réseaux à valeur ajoutée</a:t>
            </a:r>
            <a:endParaRPr lang="fr-FR" sz="3600" dirty="0">
              <a:solidFill>
                <a:srgbClr val="FF0000"/>
              </a:solidFill>
            </a:endParaRPr>
          </a:p>
        </p:txBody>
      </p:sp>
      <p:sp>
        <p:nvSpPr>
          <p:cNvPr id="3" name="Espace réservé du contenu 2"/>
          <p:cNvSpPr>
            <a:spLocks noGrp="1"/>
          </p:cNvSpPr>
          <p:nvPr>
            <p:ph idx="1"/>
          </p:nvPr>
        </p:nvSpPr>
        <p:spPr>
          <a:xfrm>
            <a:off x="457200" y="1196752"/>
            <a:ext cx="8229600" cy="5127848"/>
          </a:xfrm>
        </p:spPr>
        <p:txBody>
          <a:bodyPr/>
          <a:lstStyle/>
          <a:p>
            <a:pPr>
              <a:buNone/>
            </a:pPr>
            <a:r>
              <a:rPr lang="fr-FR" dirty="0">
                <a:solidFill>
                  <a:srgbClr val="0070C0"/>
                </a:solidFill>
              </a:rPr>
              <a:t> </a:t>
            </a:r>
            <a:r>
              <a:rPr lang="fr-FR" sz="2800" b="1" dirty="0">
                <a:solidFill>
                  <a:srgbClr val="0070C0"/>
                </a:solidFill>
              </a:rPr>
              <a:t>2. Simplification du graphe</a:t>
            </a:r>
          </a:p>
          <a:p>
            <a:pPr>
              <a:buNone/>
            </a:pPr>
            <a:endParaRPr lang="fr-FR" sz="2800" b="1" dirty="0">
              <a:solidFill>
                <a:srgbClr val="0070C0"/>
              </a:solidFill>
            </a:endParaRPr>
          </a:p>
          <a:p>
            <a:r>
              <a:rPr lang="fr-FR" sz="2800" dirty="0"/>
              <a:t>Pour simplifier le graphe, on ne retient qu’une usine avec son ou ses fournisseurs principaux et ses principaux distributeurs.</a:t>
            </a:r>
          </a:p>
          <a:p>
            <a:r>
              <a:rPr lang="fr-FR" sz="2800" dirty="0"/>
              <a:t>Si l’on regroupe tous les fournisseurs ensemble et tous les distributeurs ensemble, on revient à la représentation classique du </a:t>
            </a:r>
            <a:r>
              <a:rPr lang="fr-FR" sz="2800" b="1" dirty="0">
                <a:solidFill>
                  <a:srgbClr val="C00000"/>
                </a:solidFill>
              </a:rPr>
              <a:t>paradigme de la </a:t>
            </a:r>
            <a:r>
              <a:rPr lang="fr-FR" sz="2800" b="1" i="1" dirty="0">
                <a:solidFill>
                  <a:srgbClr val="C00000"/>
                </a:solidFill>
              </a:rPr>
              <a:t>supply chain</a:t>
            </a:r>
            <a:r>
              <a:rPr lang="fr-FR" sz="2800" b="1" dirty="0">
                <a:solidFill>
                  <a:srgbClr val="C00000"/>
                </a:solidFill>
              </a:rPr>
              <a:t>.</a:t>
            </a:r>
          </a:p>
          <a:p>
            <a:pPr>
              <a:buNone/>
            </a:pPr>
            <a:endParaRPr lang="fr-FR" dirty="0">
              <a:solidFill>
                <a:srgbClr val="0070C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32656"/>
            <a:ext cx="8229600" cy="836712"/>
          </a:xfrm>
        </p:spPr>
        <p:txBody>
          <a:bodyPr>
            <a:normAutofit/>
          </a:bodyPr>
          <a:lstStyle/>
          <a:p>
            <a:r>
              <a:rPr lang="fr-FR" sz="4800" b="1" dirty="0">
                <a:solidFill>
                  <a:srgbClr val="FF0000"/>
                </a:solidFill>
              </a:rPr>
              <a:t>Sélection d’une usine du réseau</a:t>
            </a:r>
            <a:endParaRPr lang="fr-FR" b="1" dirty="0">
              <a:solidFill>
                <a:srgbClr val="FF0000"/>
              </a:solidFill>
            </a:endParaRPr>
          </a:p>
        </p:txBody>
      </p:sp>
      <p:pic>
        <p:nvPicPr>
          <p:cNvPr id="4" name="Picture 4" descr="m1c2s2g"/>
          <p:cNvPicPr>
            <a:picLocks noGrp="1" noChangeAspect="1" noChangeArrowheads="1"/>
          </p:cNvPicPr>
          <p:nvPr>
            <p:ph idx="1"/>
          </p:nvPr>
        </p:nvPicPr>
        <p:blipFill>
          <a:blip r:embed="rId2" cstate="print"/>
          <a:srcRect/>
          <a:stretch>
            <a:fillRect/>
          </a:stretch>
        </p:blipFill>
        <p:spPr>
          <a:xfrm>
            <a:off x="1187624" y="1628800"/>
            <a:ext cx="6552728" cy="4536504"/>
          </a:xfr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1176" y="116632"/>
            <a:ext cx="8507288" cy="722344"/>
          </a:xfrm>
        </p:spPr>
        <p:txBody>
          <a:bodyPr>
            <a:normAutofit/>
          </a:bodyPr>
          <a:lstStyle/>
          <a:p>
            <a:r>
              <a:rPr lang="fr-FR" sz="3600" b="1" dirty="0">
                <a:solidFill>
                  <a:srgbClr val="FF0000"/>
                </a:solidFill>
              </a:rPr>
              <a:t>Flux de produits et réseaux à valeur ajoutée</a:t>
            </a:r>
            <a:endParaRPr lang="fr-FR" sz="3600" dirty="0"/>
          </a:p>
        </p:txBody>
      </p:sp>
      <p:sp>
        <p:nvSpPr>
          <p:cNvPr id="3" name="Espace réservé du contenu 2"/>
          <p:cNvSpPr>
            <a:spLocks noGrp="1"/>
          </p:cNvSpPr>
          <p:nvPr>
            <p:ph idx="1"/>
          </p:nvPr>
        </p:nvSpPr>
        <p:spPr>
          <a:xfrm>
            <a:off x="251520" y="1124744"/>
            <a:ext cx="8640960" cy="5400600"/>
          </a:xfrm>
        </p:spPr>
        <p:txBody>
          <a:bodyPr>
            <a:normAutofit fontScale="92500" lnSpcReduction="10000"/>
          </a:bodyPr>
          <a:lstStyle/>
          <a:p>
            <a:pPr>
              <a:buNone/>
            </a:pPr>
            <a:r>
              <a:rPr lang="fr-FR" sz="2800" b="1" dirty="0">
                <a:solidFill>
                  <a:srgbClr val="0070C0"/>
                </a:solidFill>
              </a:rPr>
              <a:t>3.  Hétérogénéité des produits</a:t>
            </a:r>
          </a:p>
          <a:p>
            <a:pPr marL="268288" indent="-268288"/>
            <a:r>
              <a:rPr lang="fr-FR" sz="2800" b="1" dirty="0">
                <a:solidFill>
                  <a:srgbClr val="7030A0"/>
                </a:solidFill>
              </a:rPr>
              <a:t>Par nature de produits : </a:t>
            </a:r>
          </a:p>
          <a:p>
            <a:pPr marL="268288" indent="-268288">
              <a:buFont typeface="Wingdings" pitchFamily="2" charset="2"/>
              <a:buChar char="ü"/>
            </a:pPr>
            <a:r>
              <a:rPr lang="fr-FR" sz="2800" dirty="0"/>
              <a:t>chaque flux de composants qui proviennent des sous traitants  </a:t>
            </a:r>
          </a:p>
          <a:p>
            <a:pPr marL="268288" indent="-268288">
              <a:buFont typeface="Wingdings" pitchFamily="2" charset="2"/>
              <a:buChar char="ü"/>
            </a:pPr>
            <a:r>
              <a:rPr lang="fr-FR" sz="2800" dirty="0"/>
              <a:t>produits en cours de fabrication dans l’usine </a:t>
            </a:r>
          </a:p>
          <a:p>
            <a:pPr marL="268288" indent="-268288">
              <a:buFont typeface="Wingdings" pitchFamily="2" charset="2"/>
              <a:buChar char="ü"/>
            </a:pPr>
            <a:r>
              <a:rPr lang="fr-FR" sz="2800" dirty="0"/>
              <a:t>produits finis de différentes sortes </a:t>
            </a:r>
          </a:p>
          <a:p>
            <a:pPr marL="268288" indent="-268288">
              <a:buNone/>
            </a:pPr>
            <a:endParaRPr lang="fr-FR" sz="2800" dirty="0"/>
          </a:p>
          <a:p>
            <a:pPr marL="268288" indent="-268288"/>
            <a:r>
              <a:rPr lang="fr-FR" sz="2800" b="1" dirty="0">
                <a:solidFill>
                  <a:srgbClr val="7030A0"/>
                </a:solidFill>
              </a:rPr>
              <a:t>Par type d’emballage : </a:t>
            </a:r>
          </a:p>
          <a:p>
            <a:pPr marL="268288" indent="-268288">
              <a:buFont typeface="Wingdings" pitchFamily="2" charset="2"/>
              <a:buChar char="ü"/>
            </a:pPr>
            <a:r>
              <a:rPr lang="fr-FR" sz="2800" dirty="0"/>
              <a:t>produits finis en magasin d’usine par palettes </a:t>
            </a:r>
          </a:p>
          <a:p>
            <a:pPr marL="268288" indent="-268288">
              <a:buFont typeface="Wingdings" pitchFamily="2" charset="2"/>
              <a:buChar char="ü"/>
            </a:pPr>
            <a:r>
              <a:rPr lang="fr-FR" sz="2800" dirty="0"/>
              <a:t>expédition aux distributeurs par camions complets ou palettes ou colis </a:t>
            </a:r>
          </a:p>
          <a:p>
            <a:pPr marL="268288" indent="-268288">
              <a:buFont typeface="Wingdings" pitchFamily="2" charset="2"/>
              <a:buChar char="ü"/>
            </a:pPr>
            <a:r>
              <a:rPr lang="fr-FR" sz="2800" dirty="0"/>
              <a:t>mise en linéaire par unité de vente </a:t>
            </a:r>
          </a:p>
          <a:p>
            <a:pPr>
              <a:buNone/>
            </a:pPr>
            <a:endParaRPr lang="fr-FR" dirty="0">
              <a:solidFill>
                <a:srgbClr val="0070C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16632"/>
            <a:ext cx="8507288" cy="650336"/>
          </a:xfrm>
        </p:spPr>
        <p:txBody>
          <a:bodyPr>
            <a:normAutofit/>
          </a:bodyPr>
          <a:lstStyle/>
          <a:p>
            <a:r>
              <a:rPr lang="fr-FR" sz="3600" b="1" dirty="0">
                <a:solidFill>
                  <a:srgbClr val="FF0000"/>
                </a:solidFill>
              </a:rPr>
              <a:t>Flux de produits et réseaux à valeur ajoutée</a:t>
            </a:r>
            <a:endParaRPr lang="fr-FR" sz="3600" dirty="0"/>
          </a:p>
        </p:txBody>
      </p:sp>
      <p:sp>
        <p:nvSpPr>
          <p:cNvPr id="3" name="Espace réservé du contenu 2"/>
          <p:cNvSpPr>
            <a:spLocks noGrp="1"/>
          </p:cNvSpPr>
          <p:nvPr>
            <p:ph idx="1"/>
          </p:nvPr>
        </p:nvSpPr>
        <p:spPr>
          <a:xfrm>
            <a:off x="251520" y="1052736"/>
            <a:ext cx="8435280" cy="5472608"/>
          </a:xfrm>
        </p:spPr>
        <p:txBody>
          <a:bodyPr>
            <a:normAutofit fontScale="85000" lnSpcReduction="10000"/>
          </a:bodyPr>
          <a:lstStyle/>
          <a:p>
            <a:pPr algn="just">
              <a:buNone/>
            </a:pPr>
            <a:r>
              <a:rPr lang="fr-FR" sz="2800" b="1" dirty="0">
                <a:solidFill>
                  <a:srgbClr val="0070C0"/>
                </a:solidFill>
              </a:rPr>
              <a:t>4. Principe d'arborescence</a:t>
            </a:r>
          </a:p>
          <a:p>
            <a:pPr algn="just">
              <a:buNone/>
            </a:pPr>
            <a:endParaRPr lang="fr-FR" sz="2800" b="1" dirty="0">
              <a:solidFill>
                <a:srgbClr val="0070C0"/>
              </a:solidFill>
            </a:endParaRPr>
          </a:p>
          <a:p>
            <a:pPr algn="just"/>
            <a:r>
              <a:rPr lang="fr-FR" sz="2800" dirty="0"/>
              <a:t>Une arborescence est un réseau en forme d’arbre avec un tronc commun qui se sépare en branches, puis des branches qui se séparent en plus petites branches jusqu’aux " feuilles ". </a:t>
            </a:r>
          </a:p>
          <a:p>
            <a:pPr algn="just"/>
            <a:endParaRPr lang="fr-FR" sz="2800" dirty="0"/>
          </a:p>
          <a:p>
            <a:pPr algn="just"/>
            <a:r>
              <a:rPr lang="fr-FR" sz="2800" dirty="0"/>
              <a:t>Chaque fois que l’on a une arborescence, les flux deviennent de plus en plus faibles au fur et à mesure que l’on descend l’arborescence – car ils se répartissent entre les branches - et donc de plus en plus coûteux car les quantités sont plus faibles et les trajets plus nombreux.</a:t>
            </a:r>
          </a:p>
          <a:p>
            <a:pPr algn="just">
              <a:buNone/>
            </a:pPr>
            <a:r>
              <a:rPr lang="fr-FR" sz="2800" dirty="0"/>
              <a:t> </a:t>
            </a:r>
            <a:r>
              <a:rPr lang="fr-FR" sz="2800" dirty="0">
                <a:solidFill>
                  <a:srgbClr val="0070C0"/>
                </a:solidFill>
              </a:rPr>
              <a:t>On verra que le coût du " dernier kilomètre " de distribution est aussi élevé que tous les coûts précédents. </a:t>
            </a:r>
          </a:p>
          <a:p>
            <a:pPr algn="just">
              <a:buNone/>
            </a:pPr>
            <a:r>
              <a:rPr lang="fr-FR" sz="2800" dirty="0">
                <a:solidFill>
                  <a:srgbClr val="0070C0"/>
                </a:solidFill>
              </a:rPr>
              <a:t> </a:t>
            </a:r>
            <a:endParaRPr lang="fr-FR" dirty="0">
              <a:solidFill>
                <a:srgbClr val="0070C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496" y="116632"/>
            <a:ext cx="8507288" cy="1143000"/>
          </a:xfrm>
        </p:spPr>
        <p:txBody>
          <a:bodyPr>
            <a:normAutofit fontScale="90000"/>
          </a:bodyPr>
          <a:lstStyle/>
          <a:p>
            <a:r>
              <a:rPr lang="fr-FR" sz="4000" b="1" dirty="0">
                <a:solidFill>
                  <a:srgbClr val="FF0000"/>
                </a:solidFill>
              </a:rPr>
              <a:t>Prépondérance des coûts de transport dans la filière logistique</a:t>
            </a:r>
            <a:r>
              <a:rPr lang="fr-FR" dirty="0"/>
              <a:t> </a:t>
            </a:r>
          </a:p>
        </p:txBody>
      </p:sp>
      <p:sp>
        <p:nvSpPr>
          <p:cNvPr id="3" name="Espace réservé du contenu 2"/>
          <p:cNvSpPr>
            <a:spLocks noGrp="1"/>
          </p:cNvSpPr>
          <p:nvPr>
            <p:ph idx="1"/>
          </p:nvPr>
        </p:nvSpPr>
        <p:spPr>
          <a:xfrm>
            <a:off x="457200" y="1340768"/>
            <a:ext cx="8229600" cy="5112568"/>
          </a:xfrm>
        </p:spPr>
        <p:txBody>
          <a:bodyPr/>
          <a:lstStyle/>
          <a:p>
            <a:r>
              <a:rPr lang="fr-FR" dirty="0"/>
              <a:t>Par rapport à ces coûts logistiques globaux, les frais de transport représentent en moyenne près du tiers des coûts, juste après les coûts de gestion des stocks</a:t>
            </a:r>
          </a:p>
          <a:p>
            <a:pPr>
              <a:buNone/>
            </a:pPr>
            <a:r>
              <a:rPr lang="fr-FR" dirty="0"/>
              <a:t> </a:t>
            </a:r>
          </a:p>
        </p:txBody>
      </p:sp>
      <p:graphicFrame>
        <p:nvGraphicFramePr>
          <p:cNvPr id="4" name="Diagramme 3"/>
          <p:cNvGraphicFramePr/>
          <p:nvPr/>
        </p:nvGraphicFramePr>
        <p:xfrm>
          <a:off x="1524000" y="274937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4" descr="m1c2s4g"/>
          <p:cNvPicPr>
            <a:picLocks noChangeAspect="1" noChangeArrowheads="1"/>
          </p:cNvPicPr>
          <p:nvPr/>
        </p:nvPicPr>
        <p:blipFill>
          <a:blip r:embed="rId2" cstate="print"/>
          <a:srcRect/>
          <a:stretch>
            <a:fillRect/>
          </a:stretch>
        </p:blipFill>
        <p:spPr>
          <a:xfrm>
            <a:off x="683569" y="274638"/>
            <a:ext cx="7641282" cy="6250706"/>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44624"/>
            <a:ext cx="8435280" cy="722344"/>
          </a:xfrm>
        </p:spPr>
        <p:txBody>
          <a:bodyPr>
            <a:normAutofit/>
          </a:bodyPr>
          <a:lstStyle/>
          <a:p>
            <a:r>
              <a:rPr lang="fr-FR" sz="3600" b="1" dirty="0">
                <a:solidFill>
                  <a:srgbClr val="FF0000"/>
                </a:solidFill>
              </a:rPr>
              <a:t>Flux de produits et réseaux à valeur ajoutée</a:t>
            </a:r>
            <a:endParaRPr lang="fr-FR" sz="3600" dirty="0"/>
          </a:p>
        </p:txBody>
      </p:sp>
      <p:sp>
        <p:nvSpPr>
          <p:cNvPr id="3" name="Espace réservé du contenu 2"/>
          <p:cNvSpPr>
            <a:spLocks noGrp="1"/>
          </p:cNvSpPr>
          <p:nvPr>
            <p:ph idx="1"/>
          </p:nvPr>
        </p:nvSpPr>
        <p:spPr>
          <a:xfrm>
            <a:off x="0" y="836712"/>
            <a:ext cx="9144000" cy="6021288"/>
          </a:xfrm>
        </p:spPr>
        <p:txBody>
          <a:bodyPr>
            <a:noAutofit/>
          </a:bodyPr>
          <a:lstStyle/>
          <a:p>
            <a:pPr>
              <a:lnSpc>
                <a:spcPct val="120000"/>
              </a:lnSpc>
              <a:buNone/>
            </a:pPr>
            <a:r>
              <a:rPr lang="fr-FR" sz="2400" b="1" dirty="0">
                <a:solidFill>
                  <a:srgbClr val="0070C0"/>
                </a:solidFill>
              </a:rPr>
              <a:t>5. Le concept de “ valeur ajoutée ”</a:t>
            </a:r>
          </a:p>
          <a:p>
            <a:pPr algn="just">
              <a:lnSpc>
                <a:spcPct val="120000"/>
              </a:lnSpc>
            </a:pPr>
            <a:r>
              <a:rPr lang="fr-FR" sz="2400" dirty="0"/>
              <a:t>L’ "analyse de la valeur" consiste à comparer à chaque </a:t>
            </a:r>
            <a:r>
              <a:rPr lang="fr-FR" sz="2400" dirty="0" err="1"/>
              <a:t>noeud</a:t>
            </a:r>
            <a:r>
              <a:rPr lang="fr-FR" sz="2400" dirty="0"/>
              <a:t> du réseau les postes de coût d’un produit avec la valeur ajoutée à ce produit. Les coûts logistiques d’achat, de transport, stockage, manutention, emballage, frais de gestion aussi bien que les coûts de fabrication doivent être soumis à ces analyses. La valeur d’un produit ne résulte pas seulement de sa fabrication et de ses composants mais aussi de sa mise à disposition du consommateur final avec les services d’accompagnement.</a:t>
            </a:r>
          </a:p>
          <a:p>
            <a:pPr algn="just">
              <a:lnSpc>
                <a:spcPct val="120000"/>
              </a:lnSpc>
            </a:pPr>
            <a:r>
              <a:rPr lang="fr-FR" sz="2400" dirty="0"/>
              <a:t>Des techniques comptables telles que l’analyse </a:t>
            </a:r>
            <a:r>
              <a:rPr lang="fr-FR" sz="2400" b="1" dirty="0">
                <a:solidFill>
                  <a:srgbClr val="0070C0"/>
                </a:solidFill>
              </a:rPr>
              <a:t>ABC/ABM (</a:t>
            </a:r>
            <a:r>
              <a:rPr lang="fr-FR" sz="2400" b="1" dirty="0" err="1">
                <a:solidFill>
                  <a:srgbClr val="0070C0"/>
                </a:solidFill>
              </a:rPr>
              <a:t>Activity</a:t>
            </a:r>
            <a:r>
              <a:rPr lang="fr-FR" sz="2400" b="1" dirty="0">
                <a:solidFill>
                  <a:srgbClr val="0070C0"/>
                </a:solidFill>
              </a:rPr>
              <a:t> </a:t>
            </a:r>
            <a:r>
              <a:rPr lang="fr-FR" sz="2400" b="1" dirty="0" err="1">
                <a:solidFill>
                  <a:srgbClr val="0070C0"/>
                </a:solidFill>
              </a:rPr>
              <a:t>Based</a:t>
            </a:r>
            <a:r>
              <a:rPr lang="fr-FR" sz="2400" b="1" dirty="0">
                <a:solidFill>
                  <a:srgbClr val="0070C0"/>
                </a:solidFill>
              </a:rPr>
              <a:t> </a:t>
            </a:r>
            <a:r>
              <a:rPr lang="fr-FR" sz="2400" b="1" dirty="0" err="1">
                <a:solidFill>
                  <a:srgbClr val="0070C0"/>
                </a:solidFill>
              </a:rPr>
              <a:t>Costing</a:t>
            </a:r>
            <a:r>
              <a:rPr lang="fr-FR" sz="2400" b="1" dirty="0">
                <a:solidFill>
                  <a:srgbClr val="0070C0"/>
                </a:solidFill>
              </a:rPr>
              <a:t>)</a:t>
            </a:r>
            <a:r>
              <a:rPr lang="fr-FR" sz="2400" dirty="0"/>
              <a:t> permettent d’effectuer de telles analyses. Ne pas confondre la méthode comptable ABC/ABM avec la méthode </a:t>
            </a:r>
            <a:r>
              <a:rPr lang="fr-FR" sz="2400" b="1" dirty="0">
                <a:solidFill>
                  <a:srgbClr val="00B050"/>
                </a:solidFill>
              </a:rPr>
              <a:t>ABC</a:t>
            </a:r>
            <a:r>
              <a:rPr lang="fr-FR" sz="2400" dirty="0"/>
              <a:t> d’analyse d’un stock</a:t>
            </a:r>
            <a:endParaRPr lang="fr-FR" sz="2400" dirty="0">
              <a:solidFill>
                <a:srgbClr val="0070C0"/>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1c2s5g"/>
          <p:cNvPicPr>
            <a:picLocks noChangeAspect="1" noChangeArrowheads="1"/>
          </p:cNvPicPr>
          <p:nvPr/>
        </p:nvPicPr>
        <p:blipFill>
          <a:blip r:embed="rId2" cstate="print"/>
          <a:srcRect/>
          <a:stretch>
            <a:fillRect/>
          </a:stretch>
        </p:blipFill>
        <p:spPr>
          <a:xfrm>
            <a:off x="630238" y="620713"/>
            <a:ext cx="8118475" cy="5116512"/>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74848" y="186376"/>
            <a:ext cx="8229600" cy="650336"/>
          </a:xfrm>
        </p:spPr>
        <p:txBody>
          <a:bodyPr>
            <a:normAutofit/>
          </a:bodyPr>
          <a:lstStyle/>
          <a:p>
            <a:r>
              <a:rPr lang="fr-FR" sz="3600" b="1" dirty="0">
                <a:solidFill>
                  <a:srgbClr val="FF0000"/>
                </a:solidFill>
              </a:rPr>
              <a:t>Techniques d'analyse des flux de produits</a:t>
            </a:r>
            <a:endParaRPr lang="fr-FR" sz="3600" dirty="0">
              <a:solidFill>
                <a:srgbClr val="FF0000"/>
              </a:solidFill>
            </a:endParaRPr>
          </a:p>
        </p:txBody>
      </p:sp>
      <p:sp>
        <p:nvSpPr>
          <p:cNvPr id="3" name="Espace réservé du contenu 2"/>
          <p:cNvSpPr>
            <a:spLocks noGrp="1"/>
          </p:cNvSpPr>
          <p:nvPr>
            <p:ph idx="1"/>
          </p:nvPr>
        </p:nvSpPr>
        <p:spPr>
          <a:xfrm>
            <a:off x="457200" y="1124744"/>
            <a:ext cx="8229600" cy="5199856"/>
          </a:xfrm>
        </p:spPr>
        <p:txBody>
          <a:bodyPr/>
          <a:lstStyle/>
          <a:p>
            <a:pPr>
              <a:buNone/>
            </a:pPr>
            <a:r>
              <a:rPr lang="fr-FR" sz="2800" b="1" dirty="0">
                <a:solidFill>
                  <a:srgbClr val="0070C0"/>
                </a:solidFill>
              </a:rPr>
              <a:t>1 .Représentations géographiques</a:t>
            </a:r>
          </a:p>
          <a:p>
            <a:pPr>
              <a:buNone/>
            </a:pPr>
            <a:endParaRPr lang="fr-FR" sz="2800" b="1" dirty="0">
              <a:solidFill>
                <a:srgbClr val="0070C0"/>
              </a:solidFill>
            </a:endParaRPr>
          </a:p>
          <a:p>
            <a:pPr algn="just">
              <a:lnSpc>
                <a:spcPct val="150000"/>
              </a:lnSpc>
              <a:buNone/>
            </a:pPr>
            <a:r>
              <a:rPr lang="fr-FR" sz="2800" dirty="0"/>
              <a:t>Une représentation géographique des flux de marchandise sur une carte est la plus naturelle. D’ailleurs une partie du travail du logisticien se fait sur la carte : déterminer des itinéraires, des tournées, chercher le meilleur positionnement d’un magasin, etc.</a:t>
            </a:r>
          </a:p>
          <a:p>
            <a:pPr algn="just">
              <a:lnSpc>
                <a:spcPct val="150000"/>
              </a:lnSpc>
              <a:buNone/>
            </a:pPr>
            <a:endParaRPr lang="fr-FR" dirty="0">
              <a:solidFill>
                <a:srgbClr val="0070C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m1c3s1g"/>
          <p:cNvPicPr>
            <a:picLocks noChangeAspect="1" noChangeArrowheads="1"/>
          </p:cNvPicPr>
          <p:nvPr/>
        </p:nvPicPr>
        <p:blipFill>
          <a:blip r:embed="rId2" cstate="print"/>
          <a:srcRect/>
          <a:stretch>
            <a:fillRect/>
          </a:stretch>
        </p:blipFill>
        <p:spPr>
          <a:xfrm>
            <a:off x="683568" y="706686"/>
            <a:ext cx="7704856" cy="5602634"/>
          </a:xfrm>
          <a:prstGeom prst="rect">
            <a:avLst/>
          </a:prstGeom>
          <a:noFill/>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74848" y="260648"/>
            <a:ext cx="8229600" cy="650336"/>
          </a:xfrm>
        </p:spPr>
        <p:txBody>
          <a:bodyPr>
            <a:normAutofit/>
          </a:bodyPr>
          <a:lstStyle/>
          <a:p>
            <a:r>
              <a:rPr lang="fr-FR" sz="3600" b="1" dirty="0">
                <a:solidFill>
                  <a:srgbClr val="FF0000"/>
                </a:solidFill>
              </a:rPr>
              <a:t>Techniques d'analyse des flux de produits</a:t>
            </a:r>
            <a:endParaRPr lang="fr-FR" sz="3600" dirty="0"/>
          </a:p>
        </p:txBody>
      </p:sp>
      <p:sp>
        <p:nvSpPr>
          <p:cNvPr id="3" name="Espace réservé du contenu 2"/>
          <p:cNvSpPr>
            <a:spLocks noGrp="1"/>
          </p:cNvSpPr>
          <p:nvPr>
            <p:ph idx="1"/>
          </p:nvPr>
        </p:nvSpPr>
        <p:spPr>
          <a:xfrm>
            <a:off x="457200" y="1628800"/>
            <a:ext cx="8229600" cy="4695800"/>
          </a:xfrm>
        </p:spPr>
        <p:txBody>
          <a:bodyPr/>
          <a:lstStyle/>
          <a:p>
            <a:pPr algn="just"/>
            <a:r>
              <a:rPr lang="fr-FR" sz="2800" dirty="0"/>
              <a:t>Cet exemple est extrait de la méthode SCOR, une méthode développée aux Etats Unis par le </a:t>
            </a:r>
            <a:r>
              <a:rPr lang="fr-FR" sz="2800" i="1" dirty="0"/>
              <a:t>Supply chain Council</a:t>
            </a:r>
            <a:r>
              <a:rPr lang="fr-FR" sz="2800" dirty="0"/>
              <a:t> et très utilisée pour analyser des </a:t>
            </a:r>
            <a:r>
              <a:rPr lang="fr-FR" sz="2800" i="1" dirty="0"/>
              <a:t>supply chains</a:t>
            </a:r>
            <a:r>
              <a:rPr lang="fr-FR" sz="2800" dirty="0"/>
              <a:t>. </a:t>
            </a:r>
          </a:p>
          <a:p>
            <a:pPr algn="just">
              <a:buNone/>
            </a:pPr>
            <a:endParaRPr lang="fr-FR" sz="2800" dirty="0"/>
          </a:p>
          <a:p>
            <a:pPr algn="just"/>
            <a:r>
              <a:rPr lang="fr-FR" sz="2800" dirty="0"/>
              <a:t>On va voir comment l’on passe ensuite de cette représentation géographique à des représentations plus techniques.</a:t>
            </a:r>
          </a:p>
          <a:p>
            <a:pPr algn="just"/>
            <a:endParaRPr lang="fr-F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4624"/>
            <a:ext cx="8229600" cy="794352"/>
          </a:xfrm>
        </p:spPr>
        <p:txBody>
          <a:bodyPr>
            <a:normAutofit/>
          </a:bodyPr>
          <a:lstStyle/>
          <a:p>
            <a:r>
              <a:rPr lang="fr-FR" sz="3600" b="1" dirty="0">
                <a:solidFill>
                  <a:srgbClr val="FF0000"/>
                </a:solidFill>
              </a:rPr>
              <a:t>Techniques d'analyse des flux de produits</a:t>
            </a:r>
            <a:endParaRPr lang="fr-FR" sz="3600" dirty="0"/>
          </a:p>
        </p:txBody>
      </p:sp>
      <p:sp>
        <p:nvSpPr>
          <p:cNvPr id="3" name="Espace réservé du contenu 2"/>
          <p:cNvSpPr>
            <a:spLocks noGrp="1"/>
          </p:cNvSpPr>
          <p:nvPr>
            <p:ph sz="half" idx="1"/>
          </p:nvPr>
        </p:nvSpPr>
        <p:spPr>
          <a:xfrm>
            <a:off x="251520" y="1556792"/>
            <a:ext cx="3960440" cy="5040559"/>
          </a:xfrm>
        </p:spPr>
        <p:txBody>
          <a:bodyPr>
            <a:normAutofit fontScale="92500" lnSpcReduction="20000"/>
          </a:bodyPr>
          <a:lstStyle/>
          <a:p>
            <a:pPr>
              <a:buNone/>
            </a:pPr>
            <a:r>
              <a:rPr lang="fr-FR" sz="2800" b="1" dirty="0">
                <a:solidFill>
                  <a:srgbClr val="0070C0"/>
                </a:solidFill>
              </a:rPr>
              <a:t>2. Représentations symboliques:</a:t>
            </a:r>
          </a:p>
          <a:p>
            <a:pPr>
              <a:buNone/>
            </a:pPr>
            <a:r>
              <a:rPr lang="fr-FR" dirty="0"/>
              <a:t>Les  représentations  géographiques sont très utiles pour traiter certains problèmes de localisation optimale ou de transports mais elles expriment souvent mal la logique d’une </a:t>
            </a:r>
            <a:r>
              <a:rPr lang="fr-FR" i="1" dirty="0"/>
              <a:t>supply chain</a:t>
            </a:r>
            <a:r>
              <a:rPr lang="fr-FR" dirty="0"/>
              <a:t>.</a:t>
            </a:r>
          </a:p>
          <a:p>
            <a:pPr>
              <a:buNone/>
            </a:pPr>
            <a:r>
              <a:rPr lang="fr-FR" dirty="0"/>
              <a:t> On peut passer d’une représentation géographique à une représentation symbolique. </a:t>
            </a:r>
          </a:p>
          <a:p>
            <a:pPr>
              <a:buNone/>
            </a:pPr>
            <a:endParaRPr lang="fr-FR" dirty="0">
              <a:solidFill>
                <a:srgbClr val="0070C0"/>
              </a:solidFill>
            </a:endParaRPr>
          </a:p>
        </p:txBody>
      </p:sp>
      <p:pic>
        <p:nvPicPr>
          <p:cNvPr id="8" name="Picture 4" descr="m1c3s2ss1g">
            <a:hlinkClick r:id="" action="ppaction://noaction"/>
          </p:cNvPr>
          <p:cNvPicPr>
            <a:picLocks noGrp="1" noChangeAspect="1" noChangeArrowheads="1"/>
          </p:cNvPicPr>
          <p:nvPr>
            <p:ph sz="half" idx="2"/>
          </p:nvPr>
        </p:nvPicPr>
        <p:blipFill>
          <a:blip r:embed="rId2" cstate="print"/>
          <a:srcRect/>
          <a:stretch>
            <a:fillRect/>
          </a:stretch>
        </p:blipFill>
        <p:spPr>
          <a:xfrm>
            <a:off x="4283968" y="1844824"/>
            <a:ext cx="4608512" cy="3909189"/>
          </a:xfr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323528" y="-171400"/>
            <a:ext cx="8363272" cy="766968"/>
          </a:xfrm>
        </p:spPr>
        <p:txBody>
          <a:bodyPr>
            <a:normAutofit/>
          </a:bodyPr>
          <a:lstStyle/>
          <a:p>
            <a:r>
              <a:rPr lang="fr-FR" sz="3600" b="1" dirty="0">
                <a:solidFill>
                  <a:srgbClr val="FF0000"/>
                </a:solidFill>
              </a:rPr>
              <a:t>Techniques d'analyse des flux de produits</a:t>
            </a:r>
            <a:endParaRPr lang="fr-FR" sz="3600" dirty="0"/>
          </a:p>
        </p:txBody>
      </p:sp>
      <p:sp>
        <p:nvSpPr>
          <p:cNvPr id="6" name="Espace réservé du contenu 5"/>
          <p:cNvSpPr>
            <a:spLocks noGrp="1"/>
          </p:cNvSpPr>
          <p:nvPr>
            <p:ph idx="1"/>
          </p:nvPr>
        </p:nvSpPr>
        <p:spPr>
          <a:xfrm>
            <a:off x="179512" y="692696"/>
            <a:ext cx="8964488" cy="6165304"/>
          </a:xfrm>
        </p:spPr>
        <p:txBody>
          <a:bodyPr>
            <a:noAutofit/>
          </a:bodyPr>
          <a:lstStyle/>
          <a:p>
            <a:pPr marL="93663" indent="-93663" algn="just" defTabSz="449263">
              <a:buNone/>
            </a:pPr>
            <a:r>
              <a:rPr lang="fr-FR" sz="2300" b="1" dirty="0">
                <a:solidFill>
                  <a:srgbClr val="7030A0"/>
                </a:solidFill>
              </a:rPr>
              <a:t>2.1. La méthode SCOR:</a:t>
            </a:r>
          </a:p>
          <a:p>
            <a:pPr marL="93663" indent="-93663" algn="just" defTabSz="449263">
              <a:buNone/>
            </a:pPr>
            <a:r>
              <a:rPr lang="fr-FR" sz="2300" dirty="0"/>
              <a:t>Voici un exemple de représentation symbolique  correspondant à la représentation géographique de l’entreprise ACME. Les conventions sont celles de la méthode SCOR du </a:t>
            </a:r>
            <a:r>
              <a:rPr lang="fr-FR" sz="2300" i="1" dirty="0"/>
              <a:t>Supply Chain Council</a:t>
            </a:r>
            <a:r>
              <a:rPr lang="fr-FR" sz="2300" dirty="0"/>
              <a:t>: </a:t>
            </a:r>
          </a:p>
          <a:p>
            <a:pPr marL="93663" indent="-93663" algn="just" defTabSz="449263">
              <a:buFontTx/>
              <a:buChar char="•"/>
            </a:pPr>
            <a:r>
              <a:rPr lang="fr-FR" sz="2300" dirty="0"/>
              <a:t> chacune des flèches grises représente un processus avec : </a:t>
            </a:r>
          </a:p>
          <a:p>
            <a:pPr marL="357188" lvl="1" indent="179388" algn="just" defTabSz="449263"/>
            <a:r>
              <a:rPr lang="fr-FR" sz="2300" dirty="0"/>
              <a:t>	S pour " Source " : approvisionner </a:t>
            </a:r>
          </a:p>
          <a:p>
            <a:pPr marL="357188" lvl="1" indent="179388" algn="just" defTabSz="449263"/>
            <a:r>
              <a:rPr lang="fr-FR" sz="2300" dirty="0"/>
              <a:t>	M pour " </a:t>
            </a:r>
            <a:r>
              <a:rPr lang="fr-FR" sz="2300" dirty="0" err="1"/>
              <a:t>Make</a:t>
            </a:r>
            <a:r>
              <a:rPr lang="fr-FR" sz="2300" dirty="0"/>
              <a:t> " : fabriquer </a:t>
            </a:r>
          </a:p>
          <a:p>
            <a:pPr marL="357188" lvl="1" indent="179388" algn="just" defTabSz="449263"/>
            <a:r>
              <a:rPr lang="fr-FR" sz="2300" dirty="0"/>
              <a:t>	D pour " Deliver " : livrer </a:t>
            </a:r>
          </a:p>
          <a:p>
            <a:pPr marL="357188" lvl="1" indent="179388" algn="just" defTabSz="449263"/>
            <a:r>
              <a:rPr lang="fr-FR" sz="2300" dirty="0"/>
              <a:t>	P pour " Plan " : planifier, piloter </a:t>
            </a:r>
          </a:p>
          <a:p>
            <a:pPr marL="93663" indent="-93663" algn="just" defTabSz="449263">
              <a:buFontTx/>
              <a:buChar char="•"/>
            </a:pPr>
            <a:r>
              <a:rPr lang="fr-FR" sz="2300" dirty="0"/>
              <a:t> les processus P de pilotage relient des processus S, M, D et P </a:t>
            </a:r>
          </a:p>
          <a:p>
            <a:pPr marL="93663" indent="-93663" algn="just" defTabSz="449263">
              <a:buFontTx/>
              <a:buChar char="•"/>
            </a:pPr>
            <a:r>
              <a:rPr lang="fr-FR" sz="2300" dirty="0"/>
              <a:t> chaque processus depuis un fournisseur de fournisseur jusqu’à une catégorie de clients est constitué de processus élémentaires : la notion de " fil " permet de décrire un tel processus ; il n’y en a pratiquement qu’un seul représenté ici , celui qui était entouré sur la carte précédente. </a:t>
            </a:r>
          </a:p>
          <a:p>
            <a:pPr marL="93663" indent="-93663" algn="just" defTabSz="449263"/>
            <a:endParaRPr lang="fr-FR" sz="2300" dirty="0"/>
          </a:p>
          <a:p>
            <a:pPr algn="just"/>
            <a:endParaRPr lang="fr-FR" sz="23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60648"/>
            <a:ext cx="8507288" cy="650336"/>
          </a:xfrm>
        </p:spPr>
        <p:txBody>
          <a:bodyPr>
            <a:normAutofit fontScale="90000"/>
          </a:bodyPr>
          <a:lstStyle/>
          <a:p>
            <a:pPr algn="ctr"/>
            <a:r>
              <a:rPr lang="fr-FR" sz="4000" b="1" dirty="0">
                <a:solidFill>
                  <a:srgbClr val="7030A0"/>
                </a:solidFill>
              </a:rPr>
              <a:t>La Supply Chain d’ACME</a:t>
            </a:r>
          </a:p>
        </p:txBody>
      </p:sp>
      <p:pic>
        <p:nvPicPr>
          <p:cNvPr id="4" name="Picture 4" descr="m1c3s2ss2g"/>
          <p:cNvPicPr>
            <a:picLocks noGrp="1" noChangeAspect="1" noChangeArrowheads="1"/>
          </p:cNvPicPr>
          <p:nvPr>
            <p:ph idx="1"/>
          </p:nvPr>
        </p:nvPicPr>
        <p:blipFill>
          <a:blip r:embed="rId2" cstate="print"/>
          <a:srcRect/>
          <a:stretch>
            <a:fillRect/>
          </a:stretch>
        </p:blipFill>
        <p:spPr>
          <a:xfrm>
            <a:off x="323528" y="1196752"/>
            <a:ext cx="8352928" cy="5112567"/>
          </a:xfrm>
          <a:noFill/>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4624"/>
            <a:ext cx="8229600" cy="650336"/>
          </a:xfrm>
        </p:spPr>
        <p:txBody>
          <a:bodyPr>
            <a:normAutofit/>
          </a:bodyPr>
          <a:lstStyle/>
          <a:p>
            <a:r>
              <a:rPr lang="fr-FR" sz="3600" b="1" dirty="0">
                <a:solidFill>
                  <a:srgbClr val="FF0000"/>
                </a:solidFill>
              </a:rPr>
              <a:t>Techniques d'analyse des flux de produits</a:t>
            </a:r>
            <a:endParaRPr lang="fr-FR" sz="3600" dirty="0"/>
          </a:p>
        </p:txBody>
      </p:sp>
      <p:sp>
        <p:nvSpPr>
          <p:cNvPr id="3" name="Espace réservé du contenu 2"/>
          <p:cNvSpPr>
            <a:spLocks noGrp="1"/>
          </p:cNvSpPr>
          <p:nvPr>
            <p:ph idx="1"/>
          </p:nvPr>
        </p:nvSpPr>
        <p:spPr>
          <a:xfrm>
            <a:off x="251520" y="980728"/>
            <a:ext cx="8723312" cy="5616624"/>
          </a:xfrm>
        </p:spPr>
        <p:txBody>
          <a:bodyPr>
            <a:normAutofit fontScale="92500" lnSpcReduction="10000"/>
          </a:bodyPr>
          <a:lstStyle/>
          <a:p>
            <a:pPr>
              <a:buNone/>
            </a:pPr>
            <a:r>
              <a:rPr lang="fr-FR" sz="2800" b="1" dirty="0">
                <a:solidFill>
                  <a:srgbClr val="7030A0"/>
                </a:solidFill>
              </a:rPr>
              <a:t>2.3 Principes de SCOR</a:t>
            </a:r>
          </a:p>
          <a:p>
            <a:r>
              <a:rPr lang="fr-FR" sz="2800" dirty="0"/>
              <a:t>Voici le schéma (diapo suivante) de base d’une représentation selon la méthode SCORE. Elle montre la </a:t>
            </a:r>
            <a:r>
              <a:rPr lang="fr-FR" sz="2800" i="1" dirty="0"/>
              <a:t>supply chain</a:t>
            </a:r>
            <a:r>
              <a:rPr lang="fr-FR" sz="2800" dirty="0"/>
              <a:t> et les processus de base correspondant à sa définition.</a:t>
            </a:r>
          </a:p>
          <a:p>
            <a:r>
              <a:rPr lang="fr-FR" sz="2800" dirty="0"/>
              <a:t>La flèche vers le haut montre que toutes les procédures doivent faire l’objet de coordinations progressives et/ou d’une coordination générale : la planification ( </a:t>
            </a:r>
            <a:r>
              <a:rPr lang="fr-FR" sz="2800" i="1" dirty="0"/>
              <a:t>Plan</a:t>
            </a:r>
            <a:r>
              <a:rPr lang="fr-FR" sz="2800" dirty="0"/>
              <a:t> ).</a:t>
            </a:r>
          </a:p>
          <a:p>
            <a:r>
              <a:rPr lang="fr-FR" sz="2800" dirty="0"/>
              <a:t>Elle s’applique particulièrement bien à une entreprise de production et l’on remarque que beaucoup d’adhérents au </a:t>
            </a:r>
            <a:r>
              <a:rPr lang="fr-FR" sz="2800" i="1" dirty="0"/>
              <a:t>Supply Chain Council </a:t>
            </a:r>
            <a:r>
              <a:rPr lang="fr-FR" sz="2800" dirty="0"/>
              <a:t>sont de grands manufacturiers. Mais la même méthode peut s’appliquer aussi bien à un distributeur ou même aux Etats Unis à des services logistiques militaires.</a:t>
            </a:r>
          </a:p>
          <a:p>
            <a:pPr>
              <a:buNone/>
            </a:pPr>
            <a:endParaRPr lang="fr-FR"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384"/>
            <a:ext cx="8435280" cy="1143000"/>
          </a:xfrm>
        </p:spPr>
        <p:txBody>
          <a:bodyPr>
            <a:normAutofit/>
          </a:bodyPr>
          <a:lstStyle/>
          <a:p>
            <a:r>
              <a:rPr lang="fr-FR" sz="3600" b="1" dirty="0">
                <a:solidFill>
                  <a:srgbClr val="FF0000"/>
                </a:solidFill>
              </a:rPr>
              <a:t>Importance de la fonction négociation transport</a:t>
            </a:r>
          </a:p>
        </p:txBody>
      </p:sp>
      <p:sp>
        <p:nvSpPr>
          <p:cNvPr id="3" name="Espace réservé du contenu 2"/>
          <p:cNvSpPr>
            <a:spLocks noGrp="1"/>
          </p:cNvSpPr>
          <p:nvPr>
            <p:ph idx="1"/>
          </p:nvPr>
        </p:nvSpPr>
        <p:spPr>
          <a:xfrm>
            <a:off x="179512" y="1196752"/>
            <a:ext cx="8507288" cy="5472608"/>
          </a:xfrm>
        </p:spPr>
        <p:txBody>
          <a:bodyPr/>
          <a:lstStyle/>
          <a:p>
            <a:pPr algn="just"/>
            <a:r>
              <a:rPr lang="fr-FR" b="1" dirty="0"/>
              <a:t>Les concepts de flux tendus JAT/JIT (juste à temps) qui s’attaquent en priorité au niveau des stocks (selon TOYOTA), sous-entendent une maîtrise des flux transports :</a:t>
            </a:r>
          </a:p>
          <a:p>
            <a:pPr algn="just"/>
            <a:r>
              <a:rPr lang="fr-FR" b="1" dirty="0"/>
              <a:t>Pour éviter les ruptures de matières premières ou de pièces détachées en logistique amont, </a:t>
            </a:r>
          </a:p>
          <a:p>
            <a:pPr algn="just"/>
            <a:r>
              <a:rPr lang="fr-FR" b="1" dirty="0"/>
              <a:t>Des dysfonctionnements dans le réassort des produits finis en logistique aval, </a:t>
            </a:r>
          </a:p>
          <a:p>
            <a:pPr algn="just"/>
            <a:r>
              <a:rPr lang="fr-FR" b="1" dirty="0"/>
              <a:t>Une maitrise des coûts (se faire livrer de petites quantités fréquemment revient </a:t>
            </a:r>
            <a:r>
              <a:rPr lang="fr-FR" b="1" dirty="0">
                <a:solidFill>
                  <a:srgbClr val="FF0000"/>
                </a:solidFill>
              </a:rPr>
              <a:t>plus cher</a:t>
            </a:r>
            <a:r>
              <a:rPr lang="fr-FR" b="1" dirty="0"/>
              <a:t> que d’organiser des transports par lots complets (FLC) et réguliers.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1c3s2ss3g"/>
          <p:cNvPicPr>
            <a:picLocks noChangeAspect="1" noChangeArrowheads="1"/>
          </p:cNvPicPr>
          <p:nvPr/>
        </p:nvPicPr>
        <p:blipFill>
          <a:blip r:embed="rId2" cstate="print"/>
          <a:srcRect/>
          <a:stretch>
            <a:fillRect/>
          </a:stretch>
        </p:blipFill>
        <p:spPr>
          <a:xfrm>
            <a:off x="467544" y="620688"/>
            <a:ext cx="7906519" cy="5760640"/>
          </a:xfrm>
          <a:prstGeom prst="rect">
            <a:avLst/>
          </a:prstGeom>
          <a:noFill/>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84"/>
            <a:ext cx="8229600" cy="722344"/>
          </a:xfrm>
        </p:spPr>
        <p:txBody>
          <a:bodyPr>
            <a:normAutofit/>
          </a:bodyPr>
          <a:lstStyle/>
          <a:p>
            <a:r>
              <a:rPr lang="fr-FR" sz="3600" b="1" dirty="0">
                <a:solidFill>
                  <a:srgbClr val="FF0000"/>
                </a:solidFill>
              </a:rPr>
              <a:t>Techniques d'analyse des flux de produits</a:t>
            </a:r>
            <a:endParaRPr lang="fr-FR" sz="3600" dirty="0"/>
          </a:p>
        </p:txBody>
      </p:sp>
      <p:sp>
        <p:nvSpPr>
          <p:cNvPr id="3" name="Espace réservé du contenu 2"/>
          <p:cNvSpPr>
            <a:spLocks noGrp="1"/>
          </p:cNvSpPr>
          <p:nvPr>
            <p:ph idx="1"/>
          </p:nvPr>
        </p:nvSpPr>
        <p:spPr>
          <a:xfrm>
            <a:off x="251520" y="1052736"/>
            <a:ext cx="8712968" cy="5472608"/>
          </a:xfrm>
        </p:spPr>
        <p:txBody>
          <a:bodyPr>
            <a:normAutofit fontScale="92500" lnSpcReduction="20000"/>
          </a:bodyPr>
          <a:lstStyle/>
          <a:p>
            <a:pPr algn="just">
              <a:buNone/>
            </a:pPr>
            <a:r>
              <a:rPr lang="fr-FR" sz="2800" b="1" dirty="0">
                <a:solidFill>
                  <a:srgbClr val="7030A0"/>
                </a:solidFill>
              </a:rPr>
              <a:t>2.4.  Le niveau 2 de SCOR (diapo suivante)</a:t>
            </a:r>
          </a:p>
          <a:p>
            <a:pPr algn="just"/>
            <a:r>
              <a:rPr lang="fr-FR" sz="2800" dirty="0"/>
              <a:t>Les processus élémentaires S, M et D se décomposent à un deuxième niveau selon leur nature logistique. C’est pour cela que sur la représentation des processus d’ACME on voyait apparaître des processus S1, D2, M1, etc.</a:t>
            </a:r>
          </a:p>
          <a:p>
            <a:pPr algn="just">
              <a:buNone/>
            </a:pPr>
            <a:endParaRPr lang="fr-FR" sz="2800" dirty="0"/>
          </a:p>
          <a:p>
            <a:pPr algn="just"/>
            <a:r>
              <a:rPr lang="fr-FR" sz="2800" dirty="0"/>
              <a:t>Logistiquement, ce n’est pas en effet la même chose de livrer par exemple à partir d’un stock (D1) ou de livrer en fabriquant à la commande (D2) ou même en concevant le produit pour chaque commande (D3).</a:t>
            </a:r>
          </a:p>
          <a:p>
            <a:pPr algn="just">
              <a:buNone/>
            </a:pPr>
            <a:endParaRPr lang="fr-FR" sz="2800" dirty="0"/>
          </a:p>
          <a:p>
            <a:pPr algn="just"/>
            <a:r>
              <a:rPr lang="fr-FR" sz="2800" dirty="0"/>
              <a:t>On voit aussi que le " Source " de celui qui approvisionne n’est pas la même chose que le " Deliver " de celui qui fournit. L’un peut être à la commande et l’autre sur stock ou l’inverse.. </a:t>
            </a:r>
          </a:p>
          <a:p>
            <a:pPr algn="just">
              <a:buNone/>
            </a:pPr>
            <a:endParaRPr lang="fr-FR" dirty="0">
              <a:solidFill>
                <a:srgbClr val="7030A0"/>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395536" y="188640"/>
            <a:ext cx="8229600" cy="794352"/>
          </a:xfrm>
        </p:spPr>
        <p:txBody>
          <a:bodyPr>
            <a:normAutofit fontScale="90000"/>
          </a:bodyPr>
          <a:lstStyle/>
          <a:p>
            <a:pPr algn="ctr"/>
            <a:r>
              <a:rPr lang="fr-FR" b="1" dirty="0">
                <a:solidFill>
                  <a:srgbClr val="7030A0"/>
                </a:solidFill>
              </a:rPr>
              <a:t>SCOR niveau 2</a:t>
            </a:r>
          </a:p>
        </p:txBody>
      </p:sp>
      <p:pic>
        <p:nvPicPr>
          <p:cNvPr id="6" name="Picture 4" descr="m1c3s2ss4g"/>
          <p:cNvPicPr>
            <a:picLocks noGrp="1" noChangeAspect="1" noChangeArrowheads="1"/>
          </p:cNvPicPr>
          <p:nvPr>
            <p:ph idx="1"/>
          </p:nvPr>
        </p:nvPicPr>
        <p:blipFill>
          <a:blip r:embed="rId2" cstate="print"/>
          <a:srcRect/>
          <a:stretch>
            <a:fillRect/>
          </a:stretch>
        </p:blipFill>
        <p:spPr>
          <a:xfrm>
            <a:off x="395536" y="1196752"/>
            <a:ext cx="8424936" cy="5256583"/>
          </a:xfrm>
          <a:noFill/>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1c3s2ss5g"/>
          <p:cNvPicPr>
            <a:picLocks noChangeAspect="1" noChangeArrowheads="1"/>
          </p:cNvPicPr>
          <p:nvPr/>
        </p:nvPicPr>
        <p:blipFill>
          <a:blip r:embed="rId2" cstate="print"/>
          <a:srcRect/>
          <a:stretch>
            <a:fillRect/>
          </a:stretch>
        </p:blipFill>
        <p:spPr>
          <a:xfrm>
            <a:off x="251520" y="404664"/>
            <a:ext cx="8640960" cy="6120680"/>
          </a:xfrm>
          <a:prstGeom prst="rect">
            <a:avLst/>
          </a:prstGeom>
          <a:noFill/>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99392"/>
            <a:ext cx="8229600" cy="722344"/>
          </a:xfrm>
        </p:spPr>
        <p:txBody>
          <a:bodyPr>
            <a:normAutofit/>
          </a:bodyPr>
          <a:lstStyle/>
          <a:p>
            <a:r>
              <a:rPr lang="fr-FR" sz="3600" b="1" dirty="0">
                <a:solidFill>
                  <a:srgbClr val="FF0000"/>
                </a:solidFill>
              </a:rPr>
              <a:t>Techniques d'analyse des flux de produits</a:t>
            </a:r>
            <a:endParaRPr lang="fr-FR" sz="3600" dirty="0"/>
          </a:p>
        </p:txBody>
      </p:sp>
      <p:sp>
        <p:nvSpPr>
          <p:cNvPr id="5" name="Espace réservé du contenu 4"/>
          <p:cNvSpPr>
            <a:spLocks noGrp="1"/>
          </p:cNvSpPr>
          <p:nvPr>
            <p:ph sz="half" idx="1"/>
          </p:nvPr>
        </p:nvSpPr>
        <p:spPr>
          <a:xfrm>
            <a:off x="251520" y="1124744"/>
            <a:ext cx="4038600" cy="5472608"/>
          </a:xfrm>
        </p:spPr>
        <p:txBody>
          <a:bodyPr>
            <a:normAutofit fontScale="77500" lnSpcReduction="20000"/>
          </a:bodyPr>
          <a:lstStyle/>
          <a:p>
            <a:r>
              <a:rPr lang="fr-FR" sz="2800" b="1" dirty="0">
                <a:solidFill>
                  <a:srgbClr val="7030A0"/>
                </a:solidFill>
              </a:rPr>
              <a:t>2.6.  Exemple de niveau 3 de SCOR</a:t>
            </a:r>
            <a:br>
              <a:rPr lang="fr-FR" sz="2800" b="1" dirty="0">
                <a:solidFill>
                  <a:srgbClr val="7030A0"/>
                </a:solidFill>
              </a:rPr>
            </a:br>
            <a:r>
              <a:rPr lang="fr-FR" sz="2800" dirty="0"/>
              <a:t>On peut analyser le processus avec plus de précision au niveau 3 en distinguant à l’intérieur d’un processus de niveau 2 toutes les actions nécessaires, les fichiers ou documents qu’elles utilisent et ceux qu’elles produisent comme sur l’exemple ci-dessus.</a:t>
            </a:r>
          </a:p>
          <a:p>
            <a:r>
              <a:rPr lang="fr-FR" sz="2800" dirty="0"/>
              <a:t>La présentation horizontale de ce graphe de présentation ne facilite pas la représentation de la succession des 5 éléments de procédure.</a:t>
            </a:r>
          </a:p>
          <a:p>
            <a:pPr>
              <a:buNone/>
            </a:pPr>
            <a:endParaRPr lang="fr-FR" dirty="0">
              <a:solidFill>
                <a:srgbClr val="7030A0"/>
              </a:solidFill>
            </a:endParaRPr>
          </a:p>
        </p:txBody>
      </p:sp>
      <p:pic>
        <p:nvPicPr>
          <p:cNvPr id="7" name="Picture 4" descr="m1c3s2ss6g">
            <a:hlinkClick r:id="" action="ppaction://noaction"/>
          </p:cNvPr>
          <p:cNvPicPr>
            <a:picLocks noGrp="1" noChangeAspect="1" noChangeArrowheads="1"/>
          </p:cNvPicPr>
          <p:nvPr>
            <p:ph sz="half" idx="2"/>
          </p:nvPr>
        </p:nvPicPr>
        <p:blipFill>
          <a:blip r:embed="rId2" cstate="print"/>
          <a:srcRect/>
          <a:stretch>
            <a:fillRect/>
          </a:stretch>
        </p:blipFill>
        <p:spPr>
          <a:xfrm>
            <a:off x="4283968" y="1844824"/>
            <a:ext cx="4860032" cy="4608512"/>
          </a:xfrm>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4624"/>
            <a:ext cx="8229600" cy="794352"/>
          </a:xfrm>
        </p:spPr>
        <p:txBody>
          <a:bodyPr>
            <a:normAutofit fontScale="90000"/>
          </a:bodyPr>
          <a:lstStyle/>
          <a:p>
            <a:pPr algn="ctr"/>
            <a:r>
              <a:rPr lang="fr-FR" b="1" dirty="0">
                <a:solidFill>
                  <a:srgbClr val="7030A0"/>
                </a:solidFill>
              </a:rPr>
              <a:t>Exemple SCOR niveau 4</a:t>
            </a:r>
          </a:p>
        </p:txBody>
      </p:sp>
      <p:pic>
        <p:nvPicPr>
          <p:cNvPr id="4" name="Picture 4" descr="m1c3s2ss7g"/>
          <p:cNvPicPr>
            <a:picLocks noGrp="1" noChangeAspect="1" noChangeArrowheads="1"/>
          </p:cNvPicPr>
          <p:nvPr>
            <p:ph idx="1"/>
          </p:nvPr>
        </p:nvPicPr>
        <p:blipFill>
          <a:blip r:embed="rId2" cstate="print"/>
          <a:srcRect/>
          <a:stretch>
            <a:fillRect/>
          </a:stretch>
        </p:blipFill>
        <p:spPr>
          <a:xfrm>
            <a:off x="251520" y="1253480"/>
            <a:ext cx="8784976" cy="5199856"/>
          </a:xfrm>
          <a:noFill/>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8256"/>
            <a:ext cx="8964488" cy="1143000"/>
          </a:xfrm>
        </p:spPr>
        <p:txBody>
          <a:bodyPr>
            <a:normAutofit/>
          </a:bodyPr>
          <a:lstStyle/>
          <a:p>
            <a:r>
              <a:rPr lang="fr-FR" sz="3600" b="1" dirty="0">
                <a:solidFill>
                  <a:srgbClr val="FF0000"/>
                </a:solidFill>
              </a:rPr>
              <a:t>Les principes logistiques de base au sein des réseaux</a:t>
            </a:r>
            <a:endParaRPr lang="fr-FR" sz="3600" dirty="0">
              <a:solidFill>
                <a:srgbClr val="FF0000"/>
              </a:solidFill>
            </a:endParaRPr>
          </a:p>
        </p:txBody>
      </p:sp>
      <p:sp>
        <p:nvSpPr>
          <p:cNvPr id="3" name="Espace réservé du contenu 2"/>
          <p:cNvSpPr>
            <a:spLocks noGrp="1"/>
          </p:cNvSpPr>
          <p:nvPr>
            <p:ph idx="1"/>
          </p:nvPr>
        </p:nvSpPr>
        <p:spPr>
          <a:xfrm>
            <a:off x="0" y="1268760"/>
            <a:ext cx="8964488" cy="5400600"/>
          </a:xfrm>
        </p:spPr>
        <p:txBody>
          <a:bodyPr>
            <a:normAutofit fontScale="92500" lnSpcReduction="10000"/>
          </a:bodyPr>
          <a:lstStyle/>
          <a:p>
            <a:pPr algn="just">
              <a:buNone/>
            </a:pPr>
            <a:r>
              <a:rPr lang="fr-FR" sz="2800" b="1" dirty="0">
                <a:solidFill>
                  <a:srgbClr val="0070C0"/>
                </a:solidFill>
              </a:rPr>
              <a:t>1. Les théorèmes ou principes de la supply chain</a:t>
            </a:r>
          </a:p>
          <a:p>
            <a:pPr algn="just"/>
            <a:r>
              <a:rPr lang="fr-FR" sz="2800" dirty="0"/>
              <a:t>Une </a:t>
            </a:r>
            <a:r>
              <a:rPr lang="fr-FR" sz="2800" i="1" dirty="0"/>
              <a:t>supply chain</a:t>
            </a:r>
            <a:r>
              <a:rPr lang="fr-FR" sz="2800" dirty="0"/>
              <a:t>, conçue comme un réseau à valeur ajoutée, se caractérise par: </a:t>
            </a:r>
            <a:r>
              <a:rPr lang="fr-FR" sz="2800" dirty="0">
                <a:solidFill>
                  <a:srgbClr val="0070C0"/>
                </a:solidFill>
              </a:rPr>
              <a:t> sa structure, le réseau à valeur ajoutée, </a:t>
            </a:r>
            <a:r>
              <a:rPr lang="fr-FR" sz="2800" dirty="0"/>
              <a:t>mais aussi par ses</a:t>
            </a:r>
            <a:r>
              <a:rPr lang="fr-FR" sz="2800" dirty="0">
                <a:solidFill>
                  <a:srgbClr val="0070C0"/>
                </a:solidFill>
              </a:rPr>
              <a:t> flux</a:t>
            </a:r>
            <a:r>
              <a:rPr lang="fr-FR" sz="2800" dirty="0"/>
              <a:t>. L’ensemble des deux définit les règles de fonctionnement de cette </a:t>
            </a:r>
            <a:r>
              <a:rPr lang="fr-FR" sz="2800" i="1" dirty="0"/>
              <a:t>supply chain</a:t>
            </a:r>
            <a:r>
              <a:rPr lang="fr-FR" sz="2800" dirty="0"/>
              <a:t>. Mais si toutes les </a:t>
            </a:r>
            <a:r>
              <a:rPr lang="fr-FR" sz="2800" i="1" dirty="0"/>
              <a:t>supply chain</a:t>
            </a:r>
            <a:r>
              <a:rPr lang="fr-FR" sz="2800" dirty="0"/>
              <a:t> ont des points communs dans leurs structures et dans leurs flux, l’on peut à travers l’analyse des diverses </a:t>
            </a:r>
            <a:r>
              <a:rPr lang="fr-FR" sz="2800" i="1" dirty="0"/>
              <a:t>supply chains</a:t>
            </a:r>
            <a:r>
              <a:rPr lang="fr-FR" sz="2800" dirty="0"/>
              <a:t> relever un certain nombre de principes généraux.</a:t>
            </a:r>
          </a:p>
          <a:p>
            <a:pPr algn="just">
              <a:buNone/>
            </a:pPr>
            <a:endParaRPr lang="fr-FR" sz="2800" dirty="0"/>
          </a:p>
          <a:p>
            <a:pPr algn="just"/>
            <a:r>
              <a:rPr lang="fr-FR" sz="2800" dirty="0"/>
              <a:t>On a donné ici le nom de " théorème " à certains d’entre eux car ils se déduisent à partir de principes nécessaires et on les retrouve presque toujours dans toutes les </a:t>
            </a:r>
            <a:r>
              <a:rPr lang="fr-FR" sz="2800" i="1" dirty="0"/>
              <a:t>supply chains</a:t>
            </a:r>
            <a:r>
              <a:rPr lang="fr-FR" sz="2800" dirty="0"/>
              <a:t>.</a:t>
            </a:r>
          </a:p>
          <a:p>
            <a:pPr algn="just">
              <a:buNone/>
            </a:pPr>
            <a:endParaRPr lang="fr-FR" b="1" dirty="0">
              <a:solidFill>
                <a:srgbClr val="0070C0"/>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84"/>
            <a:ext cx="8229600" cy="1143000"/>
          </a:xfrm>
        </p:spPr>
        <p:txBody>
          <a:bodyPr>
            <a:normAutofit/>
          </a:bodyPr>
          <a:lstStyle/>
          <a:p>
            <a:r>
              <a:rPr lang="fr-FR" sz="3600" b="1" dirty="0">
                <a:solidFill>
                  <a:srgbClr val="FF0000"/>
                </a:solidFill>
              </a:rPr>
              <a:t>Les principes logistiques de base au sein des réseaux</a:t>
            </a:r>
            <a:endParaRPr lang="fr-FR" sz="3600" dirty="0"/>
          </a:p>
        </p:txBody>
      </p:sp>
      <p:pic>
        <p:nvPicPr>
          <p:cNvPr id="4" name="Picture 4" descr="m1c4s1g"/>
          <p:cNvPicPr>
            <a:picLocks noGrp="1" noChangeAspect="1" noChangeArrowheads="1"/>
          </p:cNvPicPr>
          <p:nvPr>
            <p:ph idx="1"/>
          </p:nvPr>
        </p:nvPicPr>
        <p:blipFill>
          <a:blip r:embed="rId2" cstate="print"/>
          <a:srcRect/>
          <a:stretch>
            <a:fillRect/>
          </a:stretch>
        </p:blipFill>
        <p:spPr>
          <a:xfrm>
            <a:off x="971600" y="1628800"/>
            <a:ext cx="7416824" cy="4464496"/>
          </a:xfrm>
          <a:noFill/>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01656"/>
            <a:ext cx="8964488" cy="794352"/>
          </a:xfrm>
        </p:spPr>
        <p:txBody>
          <a:bodyPr>
            <a:normAutofit/>
          </a:bodyPr>
          <a:lstStyle/>
          <a:p>
            <a:pPr>
              <a:lnSpc>
                <a:spcPct val="150000"/>
              </a:lnSpc>
            </a:pPr>
            <a:r>
              <a:rPr lang="fr-FR" sz="3200" b="1" dirty="0">
                <a:solidFill>
                  <a:srgbClr val="FF0000"/>
                </a:solidFill>
              </a:rPr>
              <a:t>Les principes logistiques de base au sein des réseaux</a:t>
            </a:r>
            <a:endParaRPr lang="fr-FR" sz="3200" dirty="0"/>
          </a:p>
        </p:txBody>
      </p:sp>
      <p:sp>
        <p:nvSpPr>
          <p:cNvPr id="3" name="Espace réservé du contenu 2"/>
          <p:cNvSpPr>
            <a:spLocks noGrp="1"/>
          </p:cNvSpPr>
          <p:nvPr>
            <p:ph idx="1"/>
          </p:nvPr>
        </p:nvSpPr>
        <p:spPr>
          <a:xfrm>
            <a:off x="179512" y="764704"/>
            <a:ext cx="8712968" cy="5904656"/>
          </a:xfrm>
        </p:spPr>
        <p:txBody>
          <a:bodyPr>
            <a:normAutofit fontScale="70000" lnSpcReduction="20000"/>
          </a:bodyPr>
          <a:lstStyle/>
          <a:p>
            <a:pPr algn="just">
              <a:buNone/>
            </a:pPr>
            <a:r>
              <a:rPr lang="fr-FR" sz="2800" b="1" dirty="0">
                <a:solidFill>
                  <a:srgbClr val="0070C0"/>
                </a:solidFill>
              </a:rPr>
              <a:t>2. Le théorème fondamental de la supply chain</a:t>
            </a:r>
          </a:p>
          <a:p>
            <a:pPr algn="just">
              <a:buNone/>
            </a:pPr>
            <a:endParaRPr lang="fr-FR" sz="2800" b="1" dirty="0">
              <a:solidFill>
                <a:srgbClr val="0070C0"/>
              </a:solidFill>
            </a:endParaRPr>
          </a:p>
          <a:p>
            <a:pPr algn="just">
              <a:lnSpc>
                <a:spcPct val="120000"/>
              </a:lnSpc>
              <a:buNone/>
            </a:pPr>
            <a:r>
              <a:rPr lang="fr-FR" sz="2800" dirty="0"/>
              <a:t>L’effet de " </a:t>
            </a:r>
            <a:r>
              <a:rPr lang="fr-FR" sz="2800" dirty="0">
                <a:solidFill>
                  <a:srgbClr val="0070C0"/>
                </a:solidFill>
              </a:rPr>
              <a:t>fouet à bœufs " (</a:t>
            </a:r>
            <a:r>
              <a:rPr lang="fr-FR" sz="2800" i="1" dirty="0" err="1">
                <a:solidFill>
                  <a:srgbClr val="0070C0"/>
                </a:solidFill>
              </a:rPr>
              <a:t>bullwhip</a:t>
            </a:r>
            <a:r>
              <a:rPr lang="fr-FR" sz="2800" i="1" dirty="0">
                <a:solidFill>
                  <a:srgbClr val="0070C0"/>
                </a:solidFill>
              </a:rPr>
              <a:t> </a:t>
            </a:r>
            <a:r>
              <a:rPr lang="fr-FR" sz="2800" i="1" dirty="0" err="1">
                <a:solidFill>
                  <a:srgbClr val="0070C0"/>
                </a:solidFill>
              </a:rPr>
              <a:t>effect</a:t>
            </a:r>
            <a:r>
              <a:rPr lang="fr-FR" sz="2800" dirty="0">
                <a:solidFill>
                  <a:srgbClr val="0070C0"/>
                </a:solidFill>
              </a:rPr>
              <a:t>)</a:t>
            </a:r>
            <a:r>
              <a:rPr lang="fr-FR" sz="2800" dirty="0"/>
              <a:t> est très célèbre aux Etats Unis. « Le pilotage de la Supply Chain » à propos du DRP . Il a été mis en lumière par le professeur </a:t>
            </a:r>
            <a:r>
              <a:rPr lang="fr-FR" sz="2800" dirty="0" err="1"/>
              <a:t>Forrester</a:t>
            </a:r>
            <a:r>
              <a:rPr lang="fr-FR" sz="2800" dirty="0"/>
              <a:t> du M.I.T. (</a:t>
            </a:r>
            <a:r>
              <a:rPr lang="fr-FR" sz="2800" dirty="0" err="1"/>
              <a:t>Massachusset</a:t>
            </a:r>
            <a:r>
              <a:rPr lang="fr-FR" sz="2800" dirty="0"/>
              <a:t> Institute of </a:t>
            </a:r>
            <a:r>
              <a:rPr lang="fr-FR" sz="2800" dirty="0" err="1"/>
              <a:t>Technology</a:t>
            </a:r>
            <a:r>
              <a:rPr lang="fr-FR" sz="2800" dirty="0"/>
              <a:t>). La courbe du fouet que l’on agite manifeste de petites variations près du manche qui représentent les petites variations de la demande du consommateur final, puis des variations de plus en plus importantes de la lanière vers son extrémité, comme celles de la demande au fur et à mesure qu’on s’éloigne du consommateur jusqu’à l’industriel soumis à de très fortes variations qui l’obligent tantôt à s’arrêter de produire (faute de commandes) et tantôt à produire en heures supplémentaires ou même à être en rupture de stock. </a:t>
            </a:r>
          </a:p>
          <a:p>
            <a:pPr algn="just">
              <a:lnSpc>
                <a:spcPct val="120000"/>
              </a:lnSpc>
              <a:buNone/>
            </a:pPr>
            <a:r>
              <a:rPr lang="fr-FR" sz="2800" dirty="0"/>
              <a:t>C’est l’exemple classique de la soupe de poulet aux nouilles de Campbell qui se vend plus en hiver mais, par suite de cet effet, les commandes au fabricant prennent une ampleur très forte à la suite de cette augmentation saisonnière de consommation.</a:t>
            </a:r>
          </a:p>
          <a:p>
            <a:pPr algn="just">
              <a:lnSpc>
                <a:spcPct val="120000"/>
              </a:lnSpc>
              <a:buNone/>
            </a:pPr>
            <a:endParaRPr lang="fr-FR" dirty="0">
              <a:solidFill>
                <a:srgbClr val="0070C0"/>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sz="half" idx="1"/>
          </p:nvPr>
        </p:nvSpPr>
        <p:spPr>
          <a:xfrm>
            <a:off x="35496" y="1124744"/>
            <a:ext cx="3744416" cy="5230181"/>
          </a:xfrm>
        </p:spPr>
        <p:txBody>
          <a:bodyPr>
            <a:normAutofit fontScale="85000" lnSpcReduction="20000"/>
          </a:bodyPr>
          <a:lstStyle/>
          <a:p>
            <a:r>
              <a:rPr lang="fr-FR" sz="2800" dirty="0"/>
              <a:t>Pour réduire cet effet, il faut que le détaillant informe les autres partenaires de la </a:t>
            </a:r>
            <a:r>
              <a:rPr lang="fr-FR" sz="2800" i="1" dirty="0"/>
              <a:t>supply chain </a:t>
            </a:r>
            <a:r>
              <a:rPr lang="fr-FR" sz="2800" dirty="0"/>
              <a:t>des variations de la demande finale pour qu’ils se coordonnent tout au long de la </a:t>
            </a:r>
            <a:r>
              <a:rPr lang="fr-FR" sz="2800" i="1" dirty="0"/>
              <a:t>supply chain</a:t>
            </a:r>
            <a:r>
              <a:rPr lang="fr-FR" sz="2800" dirty="0"/>
              <a:t>. </a:t>
            </a:r>
          </a:p>
          <a:p>
            <a:r>
              <a:rPr lang="fr-FR" sz="2800" dirty="0"/>
              <a:t>Les bénéfices pour l’industriel peuvent être alors partagés entre tous avec des procédures comme celles de l’</a:t>
            </a:r>
            <a:r>
              <a:rPr lang="fr-FR" sz="2800" b="1" dirty="0">
                <a:solidFill>
                  <a:srgbClr val="0070C0"/>
                </a:solidFill>
              </a:rPr>
              <a:t>E.C.R. (Efficient Consumer </a:t>
            </a:r>
            <a:r>
              <a:rPr lang="fr-FR" sz="2800" b="1" dirty="0" err="1">
                <a:solidFill>
                  <a:srgbClr val="0070C0"/>
                </a:solidFill>
              </a:rPr>
              <a:t>Response</a:t>
            </a:r>
            <a:r>
              <a:rPr lang="fr-FR" sz="2800" b="1" dirty="0">
                <a:solidFill>
                  <a:srgbClr val="0070C0"/>
                </a:solidFill>
              </a:rPr>
              <a:t>) .</a:t>
            </a:r>
          </a:p>
          <a:p>
            <a:endParaRPr lang="fr-FR" sz="2800" dirty="0"/>
          </a:p>
          <a:p>
            <a:endParaRPr lang="fr-FR" dirty="0"/>
          </a:p>
        </p:txBody>
      </p:sp>
      <p:sp>
        <p:nvSpPr>
          <p:cNvPr id="7" name="Titre 6"/>
          <p:cNvSpPr>
            <a:spLocks noGrp="1"/>
          </p:cNvSpPr>
          <p:nvPr>
            <p:ph type="title"/>
          </p:nvPr>
        </p:nvSpPr>
        <p:spPr>
          <a:xfrm>
            <a:off x="179512" y="-171400"/>
            <a:ext cx="8964488" cy="710952"/>
          </a:xfrm>
        </p:spPr>
        <p:txBody>
          <a:bodyPr>
            <a:normAutofit/>
          </a:bodyPr>
          <a:lstStyle/>
          <a:p>
            <a:r>
              <a:rPr lang="fr-FR" sz="3200" b="1" dirty="0">
                <a:solidFill>
                  <a:srgbClr val="FF0000"/>
                </a:solidFill>
              </a:rPr>
              <a:t>Les principes logistiques de base au sein des réseaux</a:t>
            </a:r>
            <a:endParaRPr lang="fr-FR" sz="3200" dirty="0"/>
          </a:p>
        </p:txBody>
      </p:sp>
      <p:pic>
        <p:nvPicPr>
          <p:cNvPr id="8" name="Picture 4" descr="m1c4s2g">
            <a:hlinkClick r:id="" action="ppaction://noaction"/>
          </p:cNvPr>
          <p:cNvPicPr>
            <a:picLocks noGrp="1" noChangeAspect="1" noChangeArrowheads="1"/>
          </p:cNvPicPr>
          <p:nvPr>
            <p:ph sz="half" idx="2"/>
          </p:nvPr>
        </p:nvPicPr>
        <p:blipFill>
          <a:blip r:embed="rId2" cstate="print"/>
          <a:srcRect/>
          <a:stretch>
            <a:fillRect/>
          </a:stretch>
        </p:blipFill>
        <p:spPr>
          <a:xfrm>
            <a:off x="3851920" y="1628800"/>
            <a:ext cx="5292080" cy="4824536"/>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384"/>
            <a:ext cx="9036496" cy="1143000"/>
          </a:xfrm>
        </p:spPr>
        <p:txBody>
          <a:bodyPr>
            <a:normAutofit/>
          </a:bodyPr>
          <a:lstStyle/>
          <a:p>
            <a:r>
              <a:rPr lang="fr-FR" sz="3600" b="1" dirty="0">
                <a:solidFill>
                  <a:srgbClr val="FF0000"/>
                </a:solidFill>
              </a:rPr>
              <a:t>Importance de la fonction négociation transport</a:t>
            </a:r>
            <a:endParaRPr lang="fr-FR" sz="3600" dirty="0"/>
          </a:p>
        </p:txBody>
      </p:sp>
      <p:sp>
        <p:nvSpPr>
          <p:cNvPr id="3" name="Espace réservé du contenu 2"/>
          <p:cNvSpPr>
            <a:spLocks noGrp="1"/>
          </p:cNvSpPr>
          <p:nvPr>
            <p:ph idx="1"/>
          </p:nvPr>
        </p:nvSpPr>
        <p:spPr>
          <a:xfrm>
            <a:off x="251520" y="1412776"/>
            <a:ext cx="8435280" cy="4911824"/>
          </a:xfrm>
        </p:spPr>
        <p:txBody>
          <a:bodyPr/>
          <a:lstStyle/>
          <a:p>
            <a:r>
              <a:rPr lang="fr-FR" b="1" dirty="0"/>
              <a:t>Comment négocier ses achat-transport pour obtenir des tarifications compatibles avec la valeur intrinsèque de ses produits?</a:t>
            </a:r>
          </a:p>
          <a:p>
            <a:endParaRPr lang="fr-FR" b="1" dirty="0"/>
          </a:p>
          <a:p>
            <a:pPr>
              <a:buNone/>
            </a:pPr>
            <a:r>
              <a:rPr lang="fr-FR" b="1" dirty="0"/>
              <a:t>Les statistiques montrent que l’on confie:</a:t>
            </a:r>
          </a:p>
          <a:p>
            <a:pPr>
              <a:buFont typeface="Wingdings" pitchFamily="2" charset="2"/>
              <a:buChar char="Ø"/>
            </a:pPr>
            <a:r>
              <a:rPr lang="fr-FR" b="1" dirty="0"/>
              <a:t>Au maritime, des produits dont la valeur moyenne est de 1€/kg;</a:t>
            </a:r>
          </a:p>
          <a:p>
            <a:pPr>
              <a:buFont typeface="Wingdings" pitchFamily="2" charset="2"/>
              <a:buChar char="Ø"/>
            </a:pPr>
            <a:r>
              <a:rPr lang="fr-FR" b="1" dirty="0"/>
              <a:t>À la route, des produits qui valent 23 €/kg;</a:t>
            </a:r>
          </a:p>
          <a:p>
            <a:pPr>
              <a:buFont typeface="Wingdings" pitchFamily="2" charset="2"/>
              <a:buChar char="Ø"/>
            </a:pPr>
            <a:r>
              <a:rPr lang="fr-FR" b="1" dirty="0"/>
              <a:t>À l’aérien: 100 €/kg;</a:t>
            </a:r>
          </a:p>
          <a:p>
            <a:pPr>
              <a:buNone/>
            </a:pPr>
            <a:endParaRPr lang="fr-FR" b="1"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196752"/>
            <a:ext cx="4038600" cy="5158173"/>
          </a:xfrm>
        </p:spPr>
        <p:txBody>
          <a:bodyPr>
            <a:normAutofit fontScale="85000" lnSpcReduction="10000"/>
          </a:bodyPr>
          <a:lstStyle/>
          <a:p>
            <a:pPr marL="0" indent="0">
              <a:buNone/>
            </a:pPr>
            <a:r>
              <a:rPr lang="fr-FR" sz="2800" b="1" dirty="0">
                <a:solidFill>
                  <a:srgbClr val="7030A0"/>
                </a:solidFill>
              </a:rPr>
              <a:t>DRP (Distribution Resource Planning)</a:t>
            </a:r>
          </a:p>
          <a:p>
            <a:pPr marL="0" indent="0">
              <a:buNone/>
            </a:pPr>
            <a:endParaRPr lang="fr-FR" sz="2800" b="1" dirty="0"/>
          </a:p>
          <a:p>
            <a:pPr marL="0" indent="0">
              <a:buNone/>
            </a:pPr>
            <a:r>
              <a:rPr lang="fr-FR" sz="2800" dirty="0"/>
              <a:t>Méthode de pilotage des flux logistiques partant de la demande finale des clients (besoins indépendants) pour déterminer de proche en proche en remontant la Supply chain, les besoins de chaque niveau compte tenu des stocks actuels jusqu'aux besoins de la production MRP</a:t>
            </a:r>
            <a:endParaRPr lang="fr-FR" dirty="0"/>
          </a:p>
        </p:txBody>
      </p:sp>
      <p:sp>
        <p:nvSpPr>
          <p:cNvPr id="4" name="Espace réservé du contenu 3"/>
          <p:cNvSpPr>
            <a:spLocks noGrp="1"/>
          </p:cNvSpPr>
          <p:nvPr>
            <p:ph sz="half" idx="2"/>
          </p:nvPr>
        </p:nvSpPr>
        <p:spPr>
          <a:xfrm>
            <a:off x="4648200" y="1268760"/>
            <a:ext cx="4316288" cy="5086165"/>
          </a:xfrm>
        </p:spPr>
        <p:txBody>
          <a:bodyPr>
            <a:normAutofit fontScale="85000" lnSpcReduction="10000"/>
          </a:bodyPr>
          <a:lstStyle/>
          <a:p>
            <a:pPr marL="0" indent="0">
              <a:lnSpc>
                <a:spcPct val="90000"/>
              </a:lnSpc>
              <a:buNone/>
            </a:pPr>
            <a:r>
              <a:rPr lang="fr-FR" sz="2800" b="1" dirty="0">
                <a:solidFill>
                  <a:srgbClr val="7030A0"/>
                </a:solidFill>
              </a:rPr>
              <a:t>E.C.R. (Efficient Consumer </a:t>
            </a:r>
            <a:r>
              <a:rPr lang="fr-FR" sz="2800" b="1" dirty="0" err="1">
                <a:solidFill>
                  <a:srgbClr val="7030A0"/>
                </a:solidFill>
              </a:rPr>
              <a:t>Response</a:t>
            </a:r>
            <a:r>
              <a:rPr lang="fr-FR" sz="2800" b="1" dirty="0">
                <a:solidFill>
                  <a:srgbClr val="7030A0"/>
                </a:solidFill>
              </a:rPr>
              <a:t>)</a:t>
            </a:r>
          </a:p>
          <a:p>
            <a:pPr marL="0" indent="0">
              <a:lnSpc>
                <a:spcPct val="90000"/>
              </a:lnSpc>
              <a:buNone/>
            </a:pPr>
            <a:endParaRPr lang="fr-FR" sz="2800" b="1" dirty="0"/>
          </a:p>
          <a:p>
            <a:pPr marL="0" indent="0" algn="just">
              <a:lnSpc>
                <a:spcPct val="90000"/>
              </a:lnSpc>
              <a:buNone/>
            </a:pPr>
            <a:r>
              <a:rPr lang="fr-FR" sz="2800" dirty="0"/>
              <a:t>Collaboration organisée entre fabricants et distributeurs pour </a:t>
            </a:r>
          </a:p>
          <a:p>
            <a:pPr marL="0" indent="0" algn="just">
              <a:lnSpc>
                <a:spcPct val="90000"/>
              </a:lnSpc>
              <a:buNone/>
            </a:pPr>
            <a:r>
              <a:rPr lang="fr-FR" sz="2800" dirty="0"/>
              <a:t>Réduire les coûts et améliorer la performance de la Supply chain </a:t>
            </a:r>
          </a:p>
          <a:p>
            <a:pPr marL="0" indent="0" algn="just">
              <a:lnSpc>
                <a:spcPct val="90000"/>
              </a:lnSpc>
              <a:buNone/>
            </a:pPr>
            <a:r>
              <a:rPr lang="fr-FR" sz="2800" dirty="0"/>
              <a:t>En partageant les économies réalisées. Cette collaboration est soutenue par des clubs E.C.R. réunissant industriels et distributeurs pour déterminer quelles sont les meilleurs pratiques et en assurer la promotion.</a:t>
            </a:r>
          </a:p>
          <a:p>
            <a:endParaRPr lang="fr-F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99392"/>
            <a:ext cx="9144000" cy="648072"/>
          </a:xfrm>
        </p:spPr>
        <p:txBody>
          <a:bodyPr>
            <a:normAutofit fontScale="90000"/>
          </a:bodyPr>
          <a:lstStyle/>
          <a:p>
            <a:r>
              <a:rPr lang="fr-FR" sz="3600" b="1" dirty="0">
                <a:solidFill>
                  <a:srgbClr val="FF0000"/>
                </a:solidFill>
              </a:rPr>
              <a:t>Les principes logistiques de base au sein des réseaux</a:t>
            </a:r>
            <a:endParaRPr lang="fr-FR" sz="3600" dirty="0"/>
          </a:p>
        </p:txBody>
      </p:sp>
      <p:sp>
        <p:nvSpPr>
          <p:cNvPr id="3" name="Espace réservé du contenu 2"/>
          <p:cNvSpPr>
            <a:spLocks noGrp="1"/>
          </p:cNvSpPr>
          <p:nvPr>
            <p:ph idx="1"/>
          </p:nvPr>
        </p:nvSpPr>
        <p:spPr>
          <a:xfrm>
            <a:off x="179512" y="692696"/>
            <a:ext cx="8784976" cy="5847928"/>
          </a:xfrm>
        </p:spPr>
        <p:txBody>
          <a:bodyPr>
            <a:normAutofit fontScale="92500" lnSpcReduction="20000"/>
          </a:bodyPr>
          <a:lstStyle/>
          <a:p>
            <a:pPr algn="just">
              <a:buNone/>
            </a:pPr>
            <a:r>
              <a:rPr lang="fr-FR" sz="2800" b="1" dirty="0">
                <a:solidFill>
                  <a:srgbClr val="0070C0"/>
                </a:solidFill>
              </a:rPr>
              <a:t>3. Distinction entre flux tirés et flux poussés</a:t>
            </a:r>
          </a:p>
          <a:p>
            <a:pPr algn="just">
              <a:buNone/>
            </a:pPr>
            <a:r>
              <a:rPr lang="fr-FR" sz="2400" b="1" dirty="0">
                <a:solidFill>
                  <a:srgbClr val="7030A0"/>
                </a:solidFill>
              </a:rPr>
              <a:t>3.1 Flux tirés et flux poussés : le théorème d'</a:t>
            </a:r>
            <a:r>
              <a:rPr lang="fr-FR" sz="2400" b="1" dirty="0" err="1">
                <a:solidFill>
                  <a:srgbClr val="7030A0"/>
                </a:solidFill>
              </a:rPr>
              <a:t>Orlicky</a:t>
            </a:r>
            <a:r>
              <a:rPr lang="fr-FR" sz="2400" b="1" dirty="0">
                <a:solidFill>
                  <a:srgbClr val="7030A0"/>
                </a:solidFill>
              </a:rPr>
              <a:t>:</a:t>
            </a:r>
          </a:p>
          <a:p>
            <a:pPr algn="just">
              <a:buFont typeface="Arial" pitchFamily="34" charset="0"/>
              <a:buChar char="•"/>
            </a:pPr>
            <a:r>
              <a:rPr lang="fr-FR" sz="2400" dirty="0" err="1">
                <a:solidFill>
                  <a:srgbClr val="7030A0"/>
                </a:solidFill>
              </a:rPr>
              <a:t>Orlicky</a:t>
            </a:r>
            <a:r>
              <a:rPr lang="fr-FR" sz="2400" dirty="0"/>
              <a:t> est un des créateurs du MRP, cette technique de gestion de production qui consiste à déterminer les besoins d’approvisionnement en composants ou matière première pour réaliser une production en décomposant les produits finis en leurs différents composants comme sur l’exemple ci-dessous où pour réaliser 1 article, il faut 3 produits A,B et C. Mais si le produit B s’approvisionne tel quel à raison de 1 par article, il faut deux produits C1 et 1 C2 pour produire C et deux A1 pour produire A. </a:t>
            </a:r>
          </a:p>
          <a:p>
            <a:pPr algn="just">
              <a:buNone/>
            </a:pPr>
            <a:r>
              <a:rPr lang="fr-FR" sz="2400" dirty="0"/>
              <a:t>Il faut donc prévoir combien d’articles on veut produire puis calculer combien de composants il faut approvisionner pour cela.</a:t>
            </a:r>
          </a:p>
          <a:p>
            <a:pPr algn="just"/>
            <a:endParaRPr lang="fr-FR" sz="2400" dirty="0"/>
          </a:p>
          <a:p>
            <a:pPr algn="just"/>
            <a:r>
              <a:rPr lang="fr-FR" sz="2400" dirty="0"/>
              <a:t>Le même raisonnement a été étendu à la distribution avec le DRP (Distribution </a:t>
            </a:r>
            <a:r>
              <a:rPr lang="fr-FR" sz="2400" dirty="0" err="1"/>
              <a:t>Requirement</a:t>
            </a:r>
            <a:r>
              <a:rPr lang="fr-FR" sz="2400" dirty="0"/>
              <a:t> Planning). Si l’on a 3 entrepôts régionaux, il faut prévoir la demande pour la période à venir pour chacun de ces entrepôts puis calculer combien il faut approvisionner dans chaque entrepôt, compte tenu de ce qu’il a déjà, puis combien il faut produire pour répondre aux besoins totaux. La méthode MRP permet alors de calculer combien il faut de composants.</a:t>
            </a:r>
          </a:p>
          <a:p>
            <a:pPr algn="just">
              <a:buNone/>
            </a:pPr>
            <a:endParaRPr lang="fr-FR" sz="2400" dirty="0"/>
          </a:p>
          <a:p>
            <a:pPr algn="just">
              <a:buNone/>
            </a:pPr>
            <a:endParaRPr lang="fr-FR" sz="2400" b="1" dirty="0">
              <a:solidFill>
                <a:srgbClr val="7030A0"/>
              </a:solidFill>
            </a:endParaRPr>
          </a:p>
          <a:p>
            <a:pPr algn="just">
              <a:buNone/>
            </a:pPr>
            <a:endParaRPr lang="fr-FR" sz="2400" b="1" dirty="0">
              <a:solidFill>
                <a:srgbClr val="7030A0"/>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144016"/>
            <a:ext cx="8435280" cy="1268760"/>
          </a:xfrm>
        </p:spPr>
        <p:txBody>
          <a:bodyPr>
            <a:normAutofit fontScale="90000"/>
          </a:bodyPr>
          <a:lstStyle/>
          <a:p>
            <a:pPr algn="ctr"/>
            <a:r>
              <a:rPr lang="fr-FR" sz="5400" b="1" dirty="0">
                <a:solidFill>
                  <a:srgbClr val="7030A0"/>
                </a:solidFill>
              </a:rPr>
              <a:t>le théorème d'</a:t>
            </a:r>
            <a:r>
              <a:rPr lang="fr-FR" sz="5400" b="1" dirty="0" err="1">
                <a:solidFill>
                  <a:srgbClr val="7030A0"/>
                </a:solidFill>
              </a:rPr>
              <a:t>Orlicky</a:t>
            </a:r>
            <a:br>
              <a:rPr lang="fr-FR" sz="5400" b="1" dirty="0">
                <a:solidFill>
                  <a:srgbClr val="7030A0"/>
                </a:solidFill>
              </a:rPr>
            </a:br>
            <a:endParaRPr lang="fr-FR" dirty="0"/>
          </a:p>
        </p:txBody>
      </p:sp>
      <p:pic>
        <p:nvPicPr>
          <p:cNvPr id="4" name="Picture 4" descr="m1c4s3ss1g"/>
          <p:cNvPicPr>
            <a:picLocks noGrp="1" noChangeAspect="1" noChangeArrowheads="1"/>
          </p:cNvPicPr>
          <p:nvPr>
            <p:ph idx="1"/>
          </p:nvPr>
        </p:nvPicPr>
        <p:blipFill>
          <a:blip r:embed="rId2" cstate="print"/>
          <a:srcRect/>
          <a:stretch>
            <a:fillRect/>
          </a:stretch>
        </p:blipFill>
        <p:spPr>
          <a:xfrm>
            <a:off x="323528" y="1124744"/>
            <a:ext cx="8496944" cy="5184576"/>
          </a:xfrm>
          <a:noFill/>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548680"/>
            <a:ext cx="8712968" cy="5976664"/>
          </a:xfrm>
        </p:spPr>
        <p:txBody>
          <a:bodyPr>
            <a:normAutofit fontScale="85000" lnSpcReduction="20000"/>
          </a:bodyPr>
          <a:lstStyle/>
          <a:p>
            <a:pPr algn="just">
              <a:buNone/>
            </a:pPr>
            <a:r>
              <a:rPr lang="fr-FR" sz="2800" b="1" dirty="0">
                <a:solidFill>
                  <a:srgbClr val="0070C0"/>
                </a:solidFill>
              </a:rPr>
              <a:t>3. Distinction entre flux tirés et flux poussés</a:t>
            </a:r>
          </a:p>
          <a:p>
            <a:pPr algn="just">
              <a:buNone/>
            </a:pPr>
            <a:r>
              <a:rPr lang="fr-FR" sz="2800" b="1" dirty="0">
                <a:solidFill>
                  <a:srgbClr val="7030A0"/>
                </a:solidFill>
              </a:rPr>
              <a:t>3.2. Équilibre entre flux poussés et flux tirés</a:t>
            </a:r>
          </a:p>
          <a:p>
            <a:pPr algn="just">
              <a:buNone/>
            </a:pPr>
            <a:endParaRPr lang="fr-FR" sz="2800" b="1" dirty="0">
              <a:solidFill>
                <a:srgbClr val="7030A0"/>
              </a:solidFill>
            </a:endParaRPr>
          </a:p>
          <a:p>
            <a:pPr algn="just"/>
            <a:r>
              <a:rPr lang="fr-FR" sz="2800" dirty="0"/>
              <a:t>On peut produire sur stocks et l’on parle alors de " Flux poussés " ou produire ce qui a déjà été commandé par les clients et l’on parle alors de " Flux tirés " (par la demande). Pour produire en flux tirés ce que demande le client, il faut cependant que le délai de livraison que demande ce client soit inférieur à la durée de la production. </a:t>
            </a:r>
          </a:p>
          <a:p>
            <a:pPr algn="just"/>
            <a:r>
              <a:rPr lang="fr-FR" sz="2800" dirty="0"/>
              <a:t>Si ce n’est pas le cas, on peut comme dans le schéma ci-dessous, réaliser les premières opérations de production sur stock puis effectuer les dernières opérations en flux tirés. On parle aussi de </a:t>
            </a:r>
            <a:r>
              <a:rPr lang="fr-FR" sz="2800" i="1" dirty="0">
                <a:solidFill>
                  <a:srgbClr val="7030A0"/>
                </a:solidFill>
              </a:rPr>
              <a:t>post-</a:t>
            </a:r>
            <a:r>
              <a:rPr lang="fr-FR" sz="2800" i="1" dirty="0" err="1">
                <a:solidFill>
                  <a:srgbClr val="7030A0"/>
                </a:solidFill>
              </a:rPr>
              <a:t>manufacturing</a:t>
            </a:r>
            <a:r>
              <a:rPr lang="fr-FR" sz="2800" dirty="0">
                <a:solidFill>
                  <a:srgbClr val="7030A0"/>
                </a:solidFill>
              </a:rPr>
              <a:t> </a:t>
            </a:r>
            <a:r>
              <a:rPr lang="fr-FR" sz="2800" dirty="0"/>
              <a:t>quand ces dernières opérations sont moins importantes : regroupement des composants de la commande, mise de notices dans la langue du pays de destination, conditionnement, etc.</a:t>
            </a:r>
          </a:p>
          <a:p>
            <a:pPr algn="just"/>
            <a:r>
              <a:rPr lang="fr-FR" sz="2800" dirty="0"/>
              <a:t>On est dans une situation intermédiaire entre la production sur stock et la production à la commande.</a:t>
            </a:r>
          </a:p>
          <a:p>
            <a:pPr algn="just">
              <a:buNone/>
            </a:pPr>
            <a:endParaRPr lang="fr-FR" sz="2800" dirty="0">
              <a:solidFill>
                <a:srgbClr val="7030A0"/>
              </a:solidFill>
            </a:endParaRPr>
          </a:p>
          <a:p>
            <a:pPr algn="just"/>
            <a:endParaRPr lang="fr-F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1c4s3ss2g"/>
          <p:cNvPicPr>
            <a:picLocks noChangeAspect="1" noChangeArrowheads="1"/>
          </p:cNvPicPr>
          <p:nvPr/>
        </p:nvPicPr>
        <p:blipFill>
          <a:blip r:embed="rId2" cstate="print"/>
          <a:srcRect/>
          <a:stretch>
            <a:fillRect/>
          </a:stretch>
        </p:blipFill>
        <p:spPr>
          <a:xfrm>
            <a:off x="611560" y="404664"/>
            <a:ext cx="7560840" cy="6248400"/>
          </a:xfrm>
          <a:prstGeom prst="rect">
            <a:avLst/>
          </a:prstGeom>
          <a:noFill/>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74848" y="-29648"/>
            <a:ext cx="8229600" cy="650336"/>
          </a:xfrm>
        </p:spPr>
        <p:txBody>
          <a:bodyPr>
            <a:normAutofit fontScale="90000"/>
          </a:bodyPr>
          <a:lstStyle/>
          <a:p>
            <a:r>
              <a:rPr lang="fr-FR" sz="3600" b="1" dirty="0">
                <a:solidFill>
                  <a:srgbClr val="0070C0"/>
                </a:solidFill>
              </a:rPr>
              <a:t>4.</a:t>
            </a:r>
            <a:r>
              <a:rPr lang="fr-FR" sz="3600" b="1" dirty="0">
                <a:solidFill>
                  <a:srgbClr val="FF0000"/>
                </a:solidFill>
              </a:rPr>
              <a:t> </a:t>
            </a:r>
            <a:r>
              <a:rPr lang="fr-FR" sz="3600" b="1" dirty="0">
                <a:solidFill>
                  <a:srgbClr val="0070C0"/>
                </a:solidFill>
              </a:rPr>
              <a:t>Le principe de massification des transports</a:t>
            </a:r>
            <a:endParaRPr lang="fr-FR" sz="3600" dirty="0">
              <a:solidFill>
                <a:srgbClr val="0070C0"/>
              </a:solidFill>
            </a:endParaRPr>
          </a:p>
        </p:txBody>
      </p:sp>
      <p:sp>
        <p:nvSpPr>
          <p:cNvPr id="3" name="Espace réservé du contenu 2"/>
          <p:cNvSpPr>
            <a:spLocks noGrp="1"/>
          </p:cNvSpPr>
          <p:nvPr>
            <p:ph idx="1"/>
          </p:nvPr>
        </p:nvSpPr>
        <p:spPr>
          <a:xfrm>
            <a:off x="457200" y="1124744"/>
            <a:ext cx="8229600" cy="5472608"/>
          </a:xfrm>
        </p:spPr>
        <p:txBody>
          <a:bodyPr>
            <a:normAutofit/>
          </a:bodyPr>
          <a:lstStyle/>
          <a:p>
            <a:r>
              <a:rPr lang="fr-FR" sz="2800" dirty="0"/>
              <a:t>Ce principe d’action résulte de ce constat simple que les coûts unitaires de transport – à la tonne par exemple – ne sont pratiquement jamais proportionnels aux volumes ou poids transportés mais n’augmentent avec eux que beaucoup moins que proportionnellement. Ceci est caractéristique de coûts fixes importants.</a:t>
            </a:r>
          </a:p>
          <a:p>
            <a:r>
              <a:rPr lang="fr-FR" sz="2800" dirty="0"/>
              <a:t>La courbe qui suit des coûts au kilomètre d’une palette transportée sur 100 km en fonction du nombre de palettes montre que le coût diminue plus que proportionnellement quand le nombre de palettes augmente (Etude cabinet </a:t>
            </a:r>
            <a:r>
              <a:rPr lang="fr-FR" sz="2800" dirty="0" err="1"/>
              <a:t>Diagma</a:t>
            </a:r>
            <a:r>
              <a:rPr lang="fr-FR" sz="2800" dirty="0"/>
              <a:t> – 1993).</a:t>
            </a:r>
          </a:p>
          <a:p>
            <a:endParaRPr lang="fr-F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m1c4s4ss1g"/>
          <p:cNvPicPr>
            <a:picLocks noChangeAspect="1" noChangeArrowheads="1"/>
          </p:cNvPicPr>
          <p:nvPr/>
        </p:nvPicPr>
        <p:blipFill>
          <a:blip r:embed="rId2" cstate="print"/>
          <a:srcRect/>
          <a:stretch>
            <a:fillRect/>
          </a:stretch>
        </p:blipFill>
        <p:spPr>
          <a:xfrm>
            <a:off x="395536" y="533400"/>
            <a:ext cx="8136904" cy="5847928"/>
          </a:xfrm>
          <a:prstGeom prst="rect">
            <a:avLst/>
          </a:prstGeom>
          <a:noFill/>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84"/>
            <a:ext cx="8229600" cy="866360"/>
          </a:xfrm>
        </p:spPr>
        <p:txBody>
          <a:bodyPr>
            <a:normAutofit fontScale="90000"/>
          </a:bodyPr>
          <a:lstStyle/>
          <a:p>
            <a:r>
              <a:rPr lang="fr-FR" sz="3600" b="1" dirty="0">
                <a:solidFill>
                  <a:srgbClr val="0070C0"/>
                </a:solidFill>
              </a:rPr>
              <a:t>4. Le principe de massification des transports</a:t>
            </a:r>
            <a:endParaRPr lang="fr-FR" sz="3600" dirty="0">
              <a:solidFill>
                <a:srgbClr val="0070C0"/>
              </a:solidFill>
            </a:endParaRPr>
          </a:p>
        </p:txBody>
      </p:sp>
      <p:sp>
        <p:nvSpPr>
          <p:cNvPr id="3" name="Espace réservé du contenu 2"/>
          <p:cNvSpPr>
            <a:spLocks noGrp="1"/>
          </p:cNvSpPr>
          <p:nvPr>
            <p:ph idx="1"/>
          </p:nvPr>
        </p:nvSpPr>
        <p:spPr>
          <a:xfrm>
            <a:off x="457200" y="1340768"/>
            <a:ext cx="8229600" cy="4983832"/>
          </a:xfrm>
        </p:spPr>
        <p:txBody>
          <a:bodyPr>
            <a:normAutofit lnSpcReduction="10000"/>
          </a:bodyPr>
          <a:lstStyle/>
          <a:p>
            <a:r>
              <a:rPr lang="fr-FR" sz="2800" dirty="0"/>
              <a:t>La courbe en dessous extraite de la tarification routière de référence en France, montre que le coût diminue plus que proportionnellement quand le nombre de kilomètres augmente. On a intérêt à transporter sur de plus longs trajets.</a:t>
            </a:r>
          </a:p>
          <a:p>
            <a:endParaRPr lang="fr-FR" sz="2800" dirty="0"/>
          </a:p>
          <a:p>
            <a:pPr>
              <a:buNone/>
            </a:pPr>
            <a:endParaRPr lang="fr-FR" sz="2800" dirty="0"/>
          </a:p>
          <a:p>
            <a:r>
              <a:rPr lang="fr-FR" sz="2800" dirty="0"/>
              <a:t>La courbe du bas montre que compte tenu des temps de repos obligatoires du conducteur, par le simple jeu des frais fixes, il y a une discontinuité du coût aux environs de 700 km.</a:t>
            </a:r>
          </a:p>
          <a:p>
            <a:endParaRPr lang="fr-F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16632"/>
            <a:ext cx="8784976" cy="722344"/>
          </a:xfrm>
        </p:spPr>
        <p:txBody>
          <a:bodyPr>
            <a:normAutofit/>
          </a:bodyPr>
          <a:lstStyle/>
          <a:p>
            <a:r>
              <a:rPr lang="fr-FR" sz="3600" b="1" dirty="0">
                <a:solidFill>
                  <a:srgbClr val="0070C0"/>
                </a:solidFill>
              </a:rPr>
              <a:t>4. Le principe de massification des transports</a:t>
            </a:r>
            <a:endParaRPr lang="fr-FR" sz="3600" dirty="0"/>
          </a:p>
        </p:txBody>
      </p:sp>
      <p:sp>
        <p:nvSpPr>
          <p:cNvPr id="3" name="Espace réservé du contenu 2"/>
          <p:cNvSpPr>
            <a:spLocks noGrp="1"/>
          </p:cNvSpPr>
          <p:nvPr>
            <p:ph idx="1"/>
          </p:nvPr>
        </p:nvSpPr>
        <p:spPr>
          <a:xfrm>
            <a:off x="179512" y="980728"/>
            <a:ext cx="8712968" cy="5616624"/>
          </a:xfrm>
        </p:spPr>
        <p:txBody>
          <a:bodyPr>
            <a:normAutofit fontScale="77500" lnSpcReduction="20000"/>
          </a:bodyPr>
          <a:lstStyle/>
          <a:p>
            <a:pPr marL="514350" indent="-514350" algn="just">
              <a:buNone/>
            </a:pPr>
            <a:r>
              <a:rPr lang="fr-FR" sz="2800" b="1" dirty="0">
                <a:solidFill>
                  <a:srgbClr val="7030A0"/>
                </a:solidFill>
              </a:rPr>
              <a:t>1. 1ère application du principe de massification : l'utilisation de plates-formes:</a:t>
            </a:r>
          </a:p>
          <a:p>
            <a:pPr marL="514350" indent="-514350" algn="just">
              <a:buNone/>
            </a:pPr>
            <a:r>
              <a:rPr lang="fr-FR" sz="2800" dirty="0"/>
              <a:t>Les sociétés de transport en </a:t>
            </a:r>
            <a:r>
              <a:rPr lang="fr-FR" sz="2800" b="1" dirty="0">
                <a:solidFill>
                  <a:srgbClr val="7030A0"/>
                </a:solidFill>
              </a:rPr>
              <a:t>mono colis</a:t>
            </a:r>
            <a:r>
              <a:rPr lang="fr-FR" sz="2800" dirty="0"/>
              <a:t>  transportent pour le compte de clients des " colis " qu’elles vont chercher chez les clients et transportent en les regroupant à l’adresse de livraison demandée.</a:t>
            </a:r>
          </a:p>
          <a:p>
            <a:pPr algn="just"/>
            <a:r>
              <a:rPr lang="fr-FR" sz="2800" dirty="0"/>
              <a:t>Pour remplir les camions, les sociétés de transport en mono colis disposent de plates formes à partir desquelles elles effectuent des tournées de " ramasse " pour ramasser les marchandises à transporter puis elles les trient par destination et organisent le transport sur les différentes régions de destination en remplissant les camions. Arrivées sur la plate-forme de destination, les marchandises sont triées par destinataire final et on organise des tournées de distribution. Les mêmes plates-formes régionales peuvent servir le matin de ramasse et le soir de distribution.</a:t>
            </a:r>
          </a:p>
          <a:p>
            <a:pPr algn="just"/>
            <a:r>
              <a:rPr lang="fr-FR" sz="2800" dirty="0"/>
              <a:t>Les parties ramasse, traction   et distribution bénéficient successivement de l’application du principe de massification mais supportent en plus du transport de point à point, les coûts des plates formes avec les tris, chargements et déchargements nécessaires. </a:t>
            </a:r>
          </a:p>
          <a:p>
            <a:pPr marL="514350" indent="-514350" algn="just">
              <a:buNone/>
            </a:pPr>
            <a:endParaRPr lang="fr-FR" sz="2800" b="1" dirty="0">
              <a:solidFill>
                <a:srgbClr val="7030A0"/>
              </a:solidFill>
            </a:endParaRPr>
          </a:p>
          <a:p>
            <a:pPr marL="514350" indent="-514350" algn="just">
              <a:buNone/>
            </a:pPr>
            <a:endParaRPr lang="fr-FR" dirty="0">
              <a:solidFill>
                <a:srgbClr val="7030A0"/>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m1c4s4ss2g"/>
          <p:cNvPicPr>
            <a:picLocks noChangeAspect="1" noChangeArrowheads="1"/>
          </p:cNvPicPr>
          <p:nvPr/>
        </p:nvPicPr>
        <p:blipFill>
          <a:blip r:embed="rId2" cstate="print"/>
          <a:srcRect/>
          <a:stretch>
            <a:fillRect/>
          </a:stretch>
        </p:blipFill>
        <p:spPr>
          <a:xfrm>
            <a:off x="522288" y="468313"/>
            <a:ext cx="7954962" cy="5673725"/>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496" y="344048"/>
            <a:ext cx="8229600" cy="780696"/>
          </a:xfrm>
        </p:spPr>
        <p:txBody>
          <a:bodyPr>
            <a:noAutofit/>
          </a:bodyPr>
          <a:lstStyle/>
          <a:p>
            <a:r>
              <a:rPr lang="fr-FR" sz="3600" b="1" dirty="0">
                <a:solidFill>
                  <a:srgbClr val="FF0000"/>
                </a:solidFill>
              </a:rPr>
              <a:t>Les métiers traditionnels de la logistique : le transport</a:t>
            </a:r>
            <a:r>
              <a:rPr lang="fr-FR" sz="3600" b="1" dirty="0"/>
              <a:t> </a:t>
            </a:r>
            <a:endParaRPr lang="fr-FR" sz="3600" dirty="0"/>
          </a:p>
        </p:txBody>
      </p:sp>
      <p:sp>
        <p:nvSpPr>
          <p:cNvPr id="8" name="Espace réservé du contenu 7"/>
          <p:cNvSpPr>
            <a:spLocks noGrp="1"/>
          </p:cNvSpPr>
          <p:nvPr>
            <p:ph idx="1"/>
          </p:nvPr>
        </p:nvSpPr>
        <p:spPr/>
        <p:txBody>
          <a:bodyPr/>
          <a:lstStyle/>
          <a:p>
            <a:endParaRPr lang="fr-FR"/>
          </a:p>
        </p:txBody>
      </p:sp>
      <p:pic>
        <p:nvPicPr>
          <p:cNvPr id="5" name="Picture 4" descr="m1c1s1ss2g">
            <a:hlinkClick r:id="rId3" action="ppaction://hlinksldjump"/>
          </p:cNvPr>
          <p:cNvPicPr>
            <a:picLocks noChangeAspect="1" noChangeArrowheads="1"/>
          </p:cNvPicPr>
          <p:nvPr/>
        </p:nvPicPr>
        <p:blipFill>
          <a:blip r:embed="rId4" cstate="print"/>
          <a:srcRect/>
          <a:stretch>
            <a:fillRect/>
          </a:stretch>
        </p:blipFill>
        <p:spPr bwMode="auto">
          <a:xfrm>
            <a:off x="251520" y="1556792"/>
            <a:ext cx="8712968" cy="5112568"/>
          </a:xfrm>
          <a:prstGeom prst="rect">
            <a:avLst/>
          </a:prstGeom>
          <a:noFill/>
          <a:ln w="9525">
            <a:noFill/>
            <a:miter lim="800000"/>
            <a:headEnd/>
            <a:tailEnd/>
          </a:ln>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99392"/>
            <a:ext cx="8784976" cy="1224136"/>
          </a:xfrm>
        </p:spPr>
        <p:txBody>
          <a:bodyPr>
            <a:normAutofit/>
          </a:bodyPr>
          <a:lstStyle/>
          <a:p>
            <a:r>
              <a:rPr lang="fr-FR" sz="3600" b="1" dirty="0">
                <a:solidFill>
                  <a:srgbClr val="0070C0"/>
                </a:solidFill>
              </a:rPr>
              <a:t>2ème application du principe de massification : livraison d'un hypermarché </a:t>
            </a:r>
          </a:p>
        </p:txBody>
      </p:sp>
      <p:sp>
        <p:nvSpPr>
          <p:cNvPr id="3" name="Espace réservé du contenu 2"/>
          <p:cNvSpPr>
            <a:spLocks noGrp="1"/>
          </p:cNvSpPr>
          <p:nvPr>
            <p:ph idx="1"/>
          </p:nvPr>
        </p:nvSpPr>
        <p:spPr>
          <a:xfrm>
            <a:off x="179512" y="1196752"/>
            <a:ext cx="8507288" cy="5472608"/>
          </a:xfrm>
        </p:spPr>
        <p:txBody>
          <a:bodyPr>
            <a:normAutofit fontScale="70000" lnSpcReduction="20000"/>
          </a:bodyPr>
          <a:lstStyle/>
          <a:p>
            <a:pPr algn="just"/>
            <a:r>
              <a:rPr lang="fr-FR" sz="2800" dirty="0">
                <a:cs typeface="Times New Roman" pitchFamily="18" charset="0"/>
              </a:rPr>
              <a:t>le graphique qui suit montre comment un fournisseur peut livrer un hypermarché :</a:t>
            </a:r>
            <a:endParaRPr lang="fr-FR" sz="2800" dirty="0"/>
          </a:p>
          <a:p>
            <a:pPr algn="just" eaLnBrk="0" hangingPunct="0"/>
            <a:r>
              <a:rPr lang="fr-FR" sz="2800" dirty="0">
                <a:cs typeface="Times New Roman" pitchFamily="18" charset="0"/>
              </a:rPr>
              <a:t>soit directement depuis son usine jusqu’à l’hypermarché s’il peut remplir le camion ou regrouper des hypermarchés voisins et s’il a du fret pour le retour ;</a:t>
            </a:r>
            <a:endParaRPr lang="fr-FR" sz="2800" dirty="0"/>
          </a:p>
          <a:p>
            <a:pPr algn="just" eaLnBrk="0" hangingPunct="0"/>
            <a:r>
              <a:rPr lang="fr-FR" sz="2800" dirty="0">
                <a:cs typeface="Times New Roman" pitchFamily="18" charset="0"/>
              </a:rPr>
              <a:t>soit par l’intermédiaire d’un transporteur de </a:t>
            </a:r>
            <a:r>
              <a:rPr lang="fr-FR" sz="2800" dirty="0" err="1">
                <a:cs typeface="Times New Roman" pitchFamily="18" charset="0"/>
              </a:rPr>
              <a:t>monocolis</a:t>
            </a:r>
            <a:r>
              <a:rPr lang="fr-FR" sz="2800" dirty="0">
                <a:cs typeface="Times New Roman" pitchFamily="18" charset="0"/>
              </a:rPr>
              <a:t> du type précédent qui regroupe différentes expéditions et les livre à partir d’une plate-forme (on n’a pas représenté la plate-forme de ramasse) ; il faut que le fabricant prépare ses lots par client de destination (chacun des hypermarchés ou supermarchés), ce qu’on appelle " </a:t>
            </a:r>
            <a:r>
              <a:rPr lang="fr-FR" sz="2800" b="1" dirty="0">
                <a:solidFill>
                  <a:srgbClr val="0070C0"/>
                </a:solidFill>
                <a:cs typeface="Times New Roman" pitchFamily="18" charset="0"/>
              </a:rPr>
              <a:t>l’</a:t>
            </a:r>
            <a:r>
              <a:rPr lang="fr-FR" sz="2800" b="1" dirty="0" err="1">
                <a:solidFill>
                  <a:srgbClr val="0070C0"/>
                </a:solidFill>
                <a:cs typeface="Times New Roman" pitchFamily="18" charset="0"/>
              </a:rPr>
              <a:t>allotement</a:t>
            </a:r>
            <a:r>
              <a:rPr lang="fr-FR" sz="2800" dirty="0">
                <a:cs typeface="Times New Roman" pitchFamily="18" charset="0"/>
              </a:rPr>
              <a:t> ",</a:t>
            </a:r>
            <a:endParaRPr lang="fr-FR" sz="2800" dirty="0"/>
          </a:p>
          <a:p>
            <a:pPr algn="just" eaLnBrk="0" hangingPunct="0"/>
            <a:r>
              <a:rPr lang="fr-FR" sz="2800" dirty="0">
                <a:cs typeface="Times New Roman" pitchFamily="18" charset="0"/>
              </a:rPr>
              <a:t>soit par l’intermédiaire d’une plate-forme régionale du distributeur qui éclate ce qu’il réceptionne entre ses différentes surfaces de vente pour les livrer ; c’est la </a:t>
            </a:r>
            <a:r>
              <a:rPr lang="fr-FR" sz="2800" dirty="0" err="1">
                <a:cs typeface="Times New Roman" pitchFamily="18" charset="0"/>
              </a:rPr>
              <a:t>la</a:t>
            </a:r>
            <a:r>
              <a:rPr lang="fr-FR" sz="2800" dirty="0">
                <a:cs typeface="Times New Roman" pitchFamily="18" charset="0"/>
              </a:rPr>
              <a:t> plate-forme qui procède à l’ </a:t>
            </a:r>
            <a:r>
              <a:rPr lang="fr-FR" sz="2800" dirty="0" err="1">
                <a:cs typeface="Times New Roman" pitchFamily="18" charset="0"/>
              </a:rPr>
              <a:t>allotement</a:t>
            </a:r>
            <a:endParaRPr lang="fr-FR" sz="2800" dirty="0">
              <a:cs typeface="Times New Roman" pitchFamily="18" charset="0"/>
            </a:endParaRPr>
          </a:p>
          <a:p>
            <a:pPr algn="just"/>
            <a:r>
              <a:rPr lang="fr-FR" sz="2800" dirty="0">
                <a:cs typeface="Times New Roman" pitchFamily="18" charset="0"/>
              </a:rPr>
              <a:t>soit par l’intermédiaire d’une plate-forme de distributeur fonctionnant en " </a:t>
            </a:r>
            <a:r>
              <a:rPr lang="fr-FR" sz="2800" b="1" dirty="0">
                <a:solidFill>
                  <a:srgbClr val="0070C0"/>
                </a:solidFill>
                <a:cs typeface="Times New Roman" pitchFamily="18" charset="0"/>
              </a:rPr>
              <a:t>cross-</a:t>
            </a:r>
            <a:r>
              <a:rPr lang="fr-FR" sz="2800" b="1" dirty="0" err="1">
                <a:solidFill>
                  <a:srgbClr val="0070C0"/>
                </a:solidFill>
                <a:cs typeface="Times New Roman" pitchFamily="18" charset="0"/>
              </a:rPr>
              <a:t>docking</a:t>
            </a:r>
            <a:r>
              <a:rPr lang="fr-FR" sz="2800" dirty="0">
                <a:cs typeface="Times New Roman" pitchFamily="18" charset="0"/>
              </a:rPr>
              <a:t> ". Ceci signifie que le fournisseur fait l’</a:t>
            </a:r>
            <a:r>
              <a:rPr lang="fr-FR" sz="2800" dirty="0" err="1">
                <a:cs typeface="Times New Roman" pitchFamily="18" charset="0"/>
              </a:rPr>
              <a:t>allotement</a:t>
            </a:r>
            <a:r>
              <a:rPr lang="fr-FR" sz="2800" dirty="0">
                <a:cs typeface="Times New Roman" pitchFamily="18" charset="0"/>
              </a:rPr>
              <a:t> (prépare ses lots par client de destination, chacun des supermarchés ou hypermarchés) et que les marchandises transitent à travers la plate-forme sans éclatement ni regroupement ; </a:t>
            </a:r>
            <a:endParaRPr lang="fr-FR" sz="2800" dirty="0"/>
          </a:p>
          <a:p>
            <a:pPr algn="just" eaLnBrk="0" hangingPunct="0"/>
            <a:r>
              <a:rPr lang="fr-FR" sz="2800" dirty="0">
                <a:cs typeface="Times New Roman" pitchFamily="18" charset="0"/>
              </a:rPr>
              <a:t>Ces différentes formules sont l’objet de négociations logistiques entre fabricants et distributeurs.</a:t>
            </a:r>
            <a:endParaRPr lang="fr-FR" sz="2800" dirty="0"/>
          </a:p>
          <a:p>
            <a:pPr algn="just" eaLnBrk="0" hangingPunct="0"/>
            <a:endParaRPr lang="fr-F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90872" y="-99392"/>
            <a:ext cx="8229600" cy="1082384"/>
          </a:xfrm>
        </p:spPr>
        <p:txBody>
          <a:bodyPr/>
          <a:lstStyle/>
          <a:p>
            <a:r>
              <a:rPr lang="fr-FR" b="1" dirty="0">
                <a:solidFill>
                  <a:srgbClr val="7030A0"/>
                </a:solidFill>
              </a:rPr>
              <a:t>Transport des produits allotis</a:t>
            </a:r>
          </a:p>
        </p:txBody>
      </p:sp>
      <p:pic>
        <p:nvPicPr>
          <p:cNvPr id="4" name="Picture 4" descr="m1c4s4ss3g"/>
          <p:cNvPicPr>
            <a:picLocks noGrp="1" noChangeAspect="1" noChangeArrowheads="1"/>
          </p:cNvPicPr>
          <p:nvPr>
            <p:ph idx="1"/>
          </p:nvPr>
        </p:nvPicPr>
        <p:blipFill>
          <a:blip r:embed="rId2" cstate="print"/>
          <a:srcRect/>
          <a:stretch>
            <a:fillRect/>
          </a:stretch>
        </p:blipFill>
        <p:spPr>
          <a:xfrm>
            <a:off x="755576" y="1268760"/>
            <a:ext cx="7776864" cy="5328592"/>
          </a:xfrm>
          <a:noFill/>
        </p:spPr>
      </p:pic>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16632"/>
            <a:ext cx="9144000" cy="1143000"/>
          </a:xfrm>
        </p:spPr>
        <p:txBody>
          <a:bodyPr>
            <a:noAutofit/>
          </a:bodyPr>
          <a:lstStyle/>
          <a:p>
            <a:r>
              <a:rPr lang="fr-FR" sz="3200" b="1" dirty="0">
                <a:solidFill>
                  <a:srgbClr val="0070C0"/>
                </a:solidFill>
              </a:rPr>
              <a:t>  3ème application du principe de massification : l'optimum Stock/</a:t>
            </a:r>
            <a:r>
              <a:rPr lang="fr-FR" sz="3200" b="1" dirty="0" err="1">
                <a:solidFill>
                  <a:srgbClr val="0070C0"/>
                </a:solidFill>
              </a:rPr>
              <a:t>Qté</a:t>
            </a:r>
            <a:r>
              <a:rPr lang="fr-FR" sz="3200" b="1" dirty="0">
                <a:solidFill>
                  <a:srgbClr val="0070C0"/>
                </a:solidFill>
              </a:rPr>
              <a:t> de commande</a:t>
            </a:r>
          </a:p>
        </p:txBody>
      </p:sp>
      <p:sp>
        <p:nvSpPr>
          <p:cNvPr id="3" name="Espace réservé du contenu 2"/>
          <p:cNvSpPr>
            <a:spLocks noGrp="1"/>
          </p:cNvSpPr>
          <p:nvPr>
            <p:ph idx="1"/>
          </p:nvPr>
        </p:nvSpPr>
        <p:spPr>
          <a:xfrm>
            <a:off x="0" y="1556792"/>
            <a:ext cx="8892480" cy="5040560"/>
          </a:xfrm>
        </p:spPr>
        <p:txBody>
          <a:bodyPr>
            <a:normAutofit fontScale="77500" lnSpcReduction="20000"/>
          </a:bodyPr>
          <a:lstStyle/>
          <a:p>
            <a:pPr algn="just">
              <a:buNone/>
            </a:pPr>
            <a:r>
              <a:rPr lang="fr-FR" sz="2800" dirty="0"/>
              <a:t>Plus on commande à la fois et moins les frais de commande et de transport coûtent cher mais plus le niveau de stock augmente - il dure plus longtemps – et donc son coût augmente. </a:t>
            </a:r>
          </a:p>
          <a:p>
            <a:pPr algn="just">
              <a:buNone/>
            </a:pPr>
            <a:r>
              <a:rPr lang="fr-FR" sz="2800" dirty="0"/>
              <a:t>On peut essayer de rechercher l’équilibre entre le coût du stock et les frais d’approvisionnement. C’est ce qu’on fait parfois avec </a:t>
            </a:r>
            <a:r>
              <a:rPr lang="fr-FR" sz="2800" dirty="0">
                <a:solidFill>
                  <a:srgbClr val="0070C0"/>
                </a:solidFill>
              </a:rPr>
              <a:t>la formule de Wilson</a:t>
            </a:r>
            <a:r>
              <a:rPr lang="fr-FR" sz="2800" dirty="0"/>
              <a:t>. Cette formule considère que le coût total de la politique d’approvisionnement (C) est la somme : d’un coût de stockage C1 proportionnel à la quantité commandée à chaque réapprovisionnement, d’un coût de commande, transport et livraison C2 qui diminue avec la quantité commandée.</a:t>
            </a:r>
          </a:p>
          <a:p>
            <a:pPr algn="just">
              <a:buNone/>
            </a:pPr>
            <a:r>
              <a:rPr lang="fr-FR" sz="2800" dirty="0"/>
              <a:t> On montre alors qu’il existe un minimum de C pour une certaine quantité de commande.</a:t>
            </a:r>
            <a:br>
              <a:rPr lang="fr-FR" sz="2800" dirty="0"/>
            </a:br>
            <a:r>
              <a:rPr lang="fr-FR" sz="2800" dirty="0"/>
              <a:t>Mais cette courbe est plate si bien qu’elle n’a de sens que tout au début et, d’autre part, elle repose sur des hypothèses fausses : les coûts  de commandes, transports et livraisons sont discontinus ; les prix d’achat font l’objet de remises en fonction des quantités commandées, etc.</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1c4s4ss4g"/>
          <p:cNvPicPr>
            <a:picLocks noChangeAspect="1" noChangeArrowheads="1"/>
          </p:cNvPicPr>
          <p:nvPr/>
        </p:nvPicPr>
        <p:blipFill>
          <a:blip r:embed="rId2" cstate="print"/>
          <a:srcRect/>
          <a:stretch>
            <a:fillRect/>
          </a:stretch>
        </p:blipFill>
        <p:spPr>
          <a:xfrm>
            <a:off x="395288" y="704850"/>
            <a:ext cx="8351837" cy="5446713"/>
          </a:xfrm>
          <a:prstGeom prst="rect">
            <a:avLst/>
          </a:prstGeom>
          <a:noFill/>
        </p:spPr>
      </p:pic>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60648"/>
            <a:ext cx="8229600" cy="794352"/>
          </a:xfrm>
        </p:spPr>
        <p:txBody>
          <a:bodyPr>
            <a:normAutofit/>
          </a:bodyPr>
          <a:lstStyle/>
          <a:p>
            <a:r>
              <a:rPr lang="fr-FR" sz="3600" b="1" dirty="0">
                <a:solidFill>
                  <a:srgbClr val="0070C0"/>
                </a:solidFill>
              </a:rPr>
              <a:t>5 .Le principe logistique : racine carrée de n</a:t>
            </a:r>
            <a:endParaRPr lang="fr-FR" sz="3600" dirty="0">
              <a:solidFill>
                <a:srgbClr val="0070C0"/>
              </a:solidFill>
            </a:endParaRPr>
          </a:p>
        </p:txBody>
      </p:sp>
      <p:sp>
        <p:nvSpPr>
          <p:cNvPr id="3" name="Espace réservé du contenu 2"/>
          <p:cNvSpPr>
            <a:spLocks noGrp="1"/>
          </p:cNvSpPr>
          <p:nvPr>
            <p:ph idx="1"/>
          </p:nvPr>
        </p:nvSpPr>
        <p:spPr>
          <a:xfrm>
            <a:off x="457200" y="1196752"/>
            <a:ext cx="8229600" cy="5400600"/>
          </a:xfrm>
        </p:spPr>
        <p:txBody>
          <a:bodyPr>
            <a:normAutofit fontScale="77500" lnSpcReduction="20000"/>
          </a:bodyPr>
          <a:lstStyle/>
          <a:p>
            <a:pPr algn="just"/>
            <a:r>
              <a:rPr lang="fr-FR" sz="2800" dirty="0">
                <a:cs typeface="Times New Roman" pitchFamily="18" charset="0"/>
              </a:rPr>
              <a:t>La variabilité d’une demande exprime l’importance des variations de la demande autour d’une moyenne. Une demande qui varie chaque mois entre 80 et 120 unités n’est pas identique à une demande qui varie entre 20 et 180 chaque mois, même si ces deux demandes ont la même moyenne. Cette variabilité s’exprime le plus souvent en écarts-types ou écarts absolus moyens. Cette variabilité de la demande oblige à avoir des " stocks de sécurité " d’autant plus importants que la variabilité est grande.</a:t>
            </a:r>
          </a:p>
          <a:p>
            <a:pPr algn="just"/>
            <a:r>
              <a:rPr lang="fr-FR" sz="2800" dirty="0">
                <a:cs typeface="Times New Roman" pitchFamily="18" charset="0"/>
              </a:rPr>
              <a:t>On démontre que lorsqu’on regroupe les demandes d’un même produit, par exemple des demandes mensuelles sur plusieurs mois ou au niveau national des demandes régionales équivalentes, cette variabilité du regroupement n’est pas proportionnelle au nombre d’unités regroupées mais à la racine de ce nombre. D’où les deux exemples ci-dessus. Noter que 1,73 est égal à racine de 3 et que 200 = 100 x   racine de   4</a:t>
            </a:r>
            <a:endParaRPr lang="fr-FR" sz="2800" dirty="0"/>
          </a:p>
          <a:p>
            <a:pPr algn="just" eaLnBrk="0" hangingPunct="0"/>
            <a:r>
              <a:rPr lang="fr-FR" sz="2800" dirty="0">
                <a:cs typeface="Times New Roman" pitchFamily="18" charset="0"/>
              </a:rPr>
              <a:t>C’est une des raisons de regrouper des entrepôts en un seul ou de passer des commandes plus importantes.</a:t>
            </a:r>
            <a:endParaRPr lang="fr-FR" sz="2800" dirty="0"/>
          </a:p>
          <a:p>
            <a:pPr algn="just"/>
            <a:endParaRPr lang="fr-FR" sz="2800" dirty="0"/>
          </a:p>
          <a:p>
            <a:pPr algn="just" eaLnBrk="0" hangingPunct="0"/>
            <a:endParaRPr lang="fr-FR" sz="2800" dirty="0"/>
          </a:p>
          <a:p>
            <a:pPr algn="just"/>
            <a:endParaRPr lang="fr-F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m1c4s5g"/>
          <p:cNvPicPr>
            <a:picLocks noChangeAspect="1" noChangeArrowheads="1"/>
          </p:cNvPicPr>
          <p:nvPr/>
        </p:nvPicPr>
        <p:blipFill>
          <a:blip r:embed="rId2" cstate="print"/>
          <a:srcRect/>
          <a:stretch>
            <a:fillRect/>
          </a:stretch>
        </p:blipFill>
        <p:spPr>
          <a:xfrm>
            <a:off x="323528" y="481013"/>
            <a:ext cx="8207697" cy="5894387"/>
          </a:xfrm>
          <a:prstGeom prst="rect">
            <a:avLst/>
          </a:prstGeom>
          <a:noFill/>
        </p:spPr>
      </p:pic>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162272"/>
            <a:ext cx="8856984" cy="1143000"/>
          </a:xfrm>
        </p:spPr>
        <p:txBody>
          <a:bodyPr>
            <a:normAutofit/>
          </a:bodyPr>
          <a:lstStyle/>
          <a:p>
            <a:r>
              <a:rPr lang="fr-FR" sz="3200" b="1" dirty="0">
                <a:solidFill>
                  <a:srgbClr val="FF0000"/>
                </a:solidFill>
              </a:rPr>
              <a:t>Les fonctions logistique et de management de supply chain au sein des entreprises </a:t>
            </a:r>
          </a:p>
        </p:txBody>
      </p:sp>
      <p:pic>
        <p:nvPicPr>
          <p:cNvPr id="4" name="Picture 4" descr="m1c5s1g"/>
          <p:cNvPicPr>
            <a:picLocks noGrp="1" noChangeAspect="1" noChangeArrowheads="1"/>
          </p:cNvPicPr>
          <p:nvPr>
            <p:ph idx="1"/>
          </p:nvPr>
        </p:nvPicPr>
        <p:blipFill>
          <a:blip r:embed="rId2" cstate="print"/>
          <a:srcRect/>
          <a:stretch>
            <a:fillRect/>
          </a:stretch>
        </p:blipFill>
        <p:spPr>
          <a:xfrm>
            <a:off x="323528" y="1052737"/>
            <a:ext cx="8064896" cy="5805264"/>
          </a:xfr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99392"/>
            <a:ext cx="8964488" cy="1143000"/>
          </a:xfrm>
        </p:spPr>
        <p:txBody>
          <a:bodyPr>
            <a:normAutofit/>
          </a:bodyPr>
          <a:lstStyle/>
          <a:p>
            <a:r>
              <a:rPr lang="fr-FR" sz="3600" b="1" dirty="0">
                <a:solidFill>
                  <a:srgbClr val="FF0000"/>
                </a:solidFill>
              </a:rPr>
              <a:t>Les métiers traditionnels de la logistique : l'entreposage et la manutention</a:t>
            </a:r>
            <a:endParaRPr lang="fr-FR" sz="3600" dirty="0">
              <a:solidFill>
                <a:srgbClr val="FF0000"/>
              </a:solidFill>
            </a:endParaRPr>
          </a:p>
        </p:txBody>
      </p:sp>
      <p:pic>
        <p:nvPicPr>
          <p:cNvPr id="4" name="Picture 5" descr="m1c1s1ss3g"/>
          <p:cNvPicPr>
            <a:picLocks noGrp="1" noChangeAspect="1" noChangeArrowheads="1"/>
          </p:cNvPicPr>
          <p:nvPr>
            <p:ph idx="1"/>
          </p:nvPr>
        </p:nvPicPr>
        <p:blipFill>
          <a:blip r:embed="rId2" cstate="print"/>
          <a:srcRect/>
          <a:stretch>
            <a:fillRect/>
          </a:stretch>
        </p:blipFill>
        <p:spPr>
          <a:xfrm>
            <a:off x="467544" y="1340768"/>
            <a:ext cx="7848872" cy="5112568"/>
          </a:xfr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125760"/>
            <a:ext cx="8892480" cy="854968"/>
          </a:xfrm>
        </p:spPr>
        <p:txBody>
          <a:bodyPr>
            <a:normAutofit/>
          </a:bodyPr>
          <a:lstStyle/>
          <a:p>
            <a:r>
              <a:rPr lang="fr-FR" sz="4000" b="1" dirty="0">
                <a:solidFill>
                  <a:srgbClr val="FF0000"/>
                </a:solidFill>
              </a:rPr>
              <a:t>l'entreposage et la manutention</a:t>
            </a:r>
            <a:endParaRPr lang="fr-FR" sz="4000" dirty="0">
              <a:solidFill>
                <a:srgbClr val="FF0000"/>
              </a:solidFill>
            </a:endParaRPr>
          </a:p>
        </p:txBody>
      </p:sp>
      <p:sp>
        <p:nvSpPr>
          <p:cNvPr id="3" name="Espace réservé du contenu 2"/>
          <p:cNvSpPr>
            <a:spLocks noGrp="1"/>
          </p:cNvSpPr>
          <p:nvPr>
            <p:ph idx="1"/>
          </p:nvPr>
        </p:nvSpPr>
        <p:spPr>
          <a:xfrm>
            <a:off x="0" y="1340768"/>
            <a:ext cx="8964488" cy="5328592"/>
          </a:xfrm>
        </p:spPr>
        <p:txBody>
          <a:bodyPr>
            <a:normAutofit fontScale="85000" lnSpcReduction="20000"/>
          </a:bodyPr>
          <a:lstStyle/>
          <a:p>
            <a:r>
              <a:rPr lang="fr-FR" sz="2800" b="1" dirty="0">
                <a:solidFill>
                  <a:srgbClr val="002060"/>
                </a:solidFill>
              </a:rPr>
              <a:t>Les techniques relatives aux entrepôts comprennent : </a:t>
            </a:r>
          </a:p>
          <a:p>
            <a:pPr>
              <a:buNone/>
            </a:pPr>
            <a:r>
              <a:rPr lang="fr-FR" sz="2800" dirty="0"/>
              <a:t> </a:t>
            </a:r>
          </a:p>
          <a:p>
            <a:pPr>
              <a:buFont typeface="Wingdings" pitchFamily="2" charset="2"/>
              <a:buChar char="Ø"/>
            </a:pPr>
            <a:r>
              <a:rPr lang="fr-FR" sz="2800" dirty="0"/>
              <a:t> La construction et l’installation des entrepôts avec      leurs rayonnages </a:t>
            </a:r>
          </a:p>
          <a:p>
            <a:pPr>
              <a:buFont typeface="Wingdings" pitchFamily="2" charset="2"/>
              <a:buChar char="Ø"/>
            </a:pPr>
            <a:r>
              <a:rPr lang="fr-FR" sz="2800" dirty="0"/>
              <a:t> La gestion des stocks dans ces entrepôts </a:t>
            </a:r>
          </a:p>
          <a:p>
            <a:pPr>
              <a:buFont typeface="Wingdings" pitchFamily="2" charset="2"/>
              <a:buChar char="Ø"/>
            </a:pPr>
            <a:r>
              <a:rPr lang="fr-FR" sz="2800" dirty="0"/>
              <a:t> Les techniques de manutention avec chariots élévateurs, palettes, etc. </a:t>
            </a:r>
          </a:p>
          <a:p>
            <a:endParaRPr lang="fr-FR" sz="2800" dirty="0"/>
          </a:p>
          <a:p>
            <a:r>
              <a:rPr lang="fr-FR" sz="2800" b="1" dirty="0">
                <a:solidFill>
                  <a:srgbClr val="002060"/>
                </a:solidFill>
              </a:rPr>
              <a:t>Métiers : </a:t>
            </a:r>
          </a:p>
          <a:p>
            <a:pPr>
              <a:buFont typeface="Wingdings" pitchFamily="2" charset="2"/>
              <a:buChar char="Ø"/>
            </a:pPr>
            <a:r>
              <a:rPr lang="fr-FR" sz="2800" dirty="0"/>
              <a:t> Responsables d’entrepôts, magasins et plates-formes </a:t>
            </a:r>
          </a:p>
          <a:p>
            <a:pPr>
              <a:buFont typeface="Wingdings" pitchFamily="2" charset="2"/>
              <a:buChar char="Ø"/>
            </a:pPr>
            <a:r>
              <a:rPr lang="fr-FR" sz="2800" dirty="0"/>
              <a:t> Gestionnaires de stock </a:t>
            </a:r>
          </a:p>
          <a:p>
            <a:pPr>
              <a:buFont typeface="Wingdings" pitchFamily="2" charset="2"/>
              <a:buChar char="Ø"/>
            </a:pPr>
            <a:r>
              <a:rPr lang="fr-FR" sz="2800" dirty="0"/>
              <a:t> Magasiniers, manutentionnaires, </a:t>
            </a:r>
          </a:p>
          <a:p>
            <a:pPr>
              <a:buFont typeface="Wingdings" pitchFamily="2" charset="2"/>
              <a:buChar char="Ø"/>
            </a:pPr>
            <a:r>
              <a:rPr lang="fr-FR" sz="2800" dirty="0"/>
              <a:t>Cariste: Manutentionnaire conduisant un engin qui le porte, par exemple un chariot élévateur</a:t>
            </a:r>
          </a:p>
          <a:p>
            <a:pPr>
              <a:buFont typeface="Wingdings" pitchFamily="2" charset="2"/>
              <a:buChar char="Ø"/>
            </a:pP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84"/>
            <a:ext cx="8229600" cy="1143000"/>
          </a:xfrm>
        </p:spPr>
        <p:txBody>
          <a:bodyPr/>
          <a:lstStyle/>
          <a:p>
            <a:r>
              <a:rPr lang="fr-FR" b="1" dirty="0">
                <a:solidFill>
                  <a:srgbClr val="FF0000"/>
                </a:solidFill>
              </a:rPr>
              <a:t>La distribution historique</a:t>
            </a:r>
          </a:p>
        </p:txBody>
      </p:sp>
      <p:pic>
        <p:nvPicPr>
          <p:cNvPr id="4" name="Picture 4" descr="m1c1s1ss6g"/>
          <p:cNvPicPr>
            <a:picLocks noGrp="1" noChangeAspect="1" noChangeArrowheads="1"/>
          </p:cNvPicPr>
          <p:nvPr>
            <p:ph idx="1"/>
          </p:nvPr>
        </p:nvPicPr>
        <p:blipFill>
          <a:blip r:embed="rId2" cstate="print"/>
          <a:srcRect/>
          <a:stretch>
            <a:fillRect/>
          </a:stretch>
        </p:blipFill>
        <p:spPr>
          <a:xfrm>
            <a:off x="395536" y="1772816"/>
            <a:ext cx="8280920" cy="4608511"/>
          </a:xfr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534</TotalTime>
  <Words>4387</Words>
  <Application>Microsoft Office PowerPoint</Application>
  <PresentationFormat>Affichage à l'écran (4:3)</PresentationFormat>
  <Paragraphs>249</Paragraphs>
  <Slides>66</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66</vt:i4>
      </vt:variant>
    </vt:vector>
  </HeadingPairs>
  <TitlesOfParts>
    <vt:vector size="72" baseType="lpstr">
      <vt:lpstr>Arial</vt:lpstr>
      <vt:lpstr>Calibri</vt:lpstr>
      <vt:lpstr>Constantia</vt:lpstr>
      <vt:lpstr>Wingdings</vt:lpstr>
      <vt:lpstr>Wingdings 2</vt:lpstr>
      <vt:lpstr>Débit</vt:lpstr>
      <vt:lpstr>Cours  Transport et logistique</vt:lpstr>
      <vt:lpstr>L’importance de la fonction transport au sein du concept de logistique intégrée</vt:lpstr>
      <vt:lpstr>Prépondérance des coûts de transport dans la filière logistique </vt:lpstr>
      <vt:lpstr>Importance de la fonction négociation transport</vt:lpstr>
      <vt:lpstr>Importance de la fonction négociation transport</vt:lpstr>
      <vt:lpstr>Les métiers traditionnels de la logistique : le transport </vt:lpstr>
      <vt:lpstr>Les métiers traditionnels de la logistique : l'entreposage et la manutention</vt:lpstr>
      <vt:lpstr>l'entreposage et la manutention</vt:lpstr>
      <vt:lpstr>La distribution historique</vt:lpstr>
      <vt:lpstr>Les différentes logistiques : la logistique de distribution</vt:lpstr>
      <vt:lpstr>Les différentes logistiques : les fonctions de la logistique de distribution</vt:lpstr>
      <vt:lpstr>Les fonctions de la logistique distribution</vt:lpstr>
      <vt:lpstr>Logistique inverse de l’automobile</vt:lpstr>
      <vt:lpstr>Les différentes logistiques : exemple de « reverse logistics »</vt:lpstr>
      <vt:lpstr>Les différentes logistiques : exemple de « reverse logistics »</vt:lpstr>
      <vt:lpstr>Le paradigme de la supply chain </vt:lpstr>
      <vt:lpstr>Le paradigme de la supply chain </vt:lpstr>
      <vt:lpstr>Pour faire tomber les murs de la supply chain</vt:lpstr>
      <vt:lpstr>Pour faire tomber les murs de la supply chain</vt:lpstr>
      <vt:lpstr>Management de la Supply chain avec l'informatique</vt:lpstr>
      <vt:lpstr>Présentation PowerPoint</vt:lpstr>
      <vt:lpstr>Management informatique de la supply chain au sein de l'entreprise</vt:lpstr>
      <vt:lpstr>Management informatique de la supply chain au sein de l'entreprise</vt:lpstr>
      <vt:lpstr>Flux de produits et réseaux à valeur ajoutée</vt:lpstr>
      <vt:lpstr>Réseau économique simplifié</vt:lpstr>
      <vt:lpstr>Flux de produits et réseaux à valeur ajoutée</vt:lpstr>
      <vt:lpstr>Sélection d’une usine du réseau</vt:lpstr>
      <vt:lpstr>Flux de produits et réseaux à valeur ajoutée</vt:lpstr>
      <vt:lpstr>Flux de produits et réseaux à valeur ajoutée</vt:lpstr>
      <vt:lpstr>Présentation PowerPoint</vt:lpstr>
      <vt:lpstr>Flux de produits et réseaux à valeur ajoutée</vt:lpstr>
      <vt:lpstr>Présentation PowerPoint</vt:lpstr>
      <vt:lpstr>Techniques d'analyse des flux de produits</vt:lpstr>
      <vt:lpstr>Présentation PowerPoint</vt:lpstr>
      <vt:lpstr>Techniques d'analyse des flux de produits</vt:lpstr>
      <vt:lpstr>Techniques d'analyse des flux de produits</vt:lpstr>
      <vt:lpstr>Techniques d'analyse des flux de produits</vt:lpstr>
      <vt:lpstr>La Supply Chain d’ACME</vt:lpstr>
      <vt:lpstr>Techniques d'analyse des flux de produits</vt:lpstr>
      <vt:lpstr>Présentation PowerPoint</vt:lpstr>
      <vt:lpstr>Techniques d'analyse des flux de produits</vt:lpstr>
      <vt:lpstr>SCOR niveau 2</vt:lpstr>
      <vt:lpstr>Présentation PowerPoint</vt:lpstr>
      <vt:lpstr>Techniques d'analyse des flux de produits</vt:lpstr>
      <vt:lpstr>Exemple SCOR niveau 4</vt:lpstr>
      <vt:lpstr>Les principes logistiques de base au sein des réseaux</vt:lpstr>
      <vt:lpstr>Les principes logistiques de base au sein des réseaux</vt:lpstr>
      <vt:lpstr>Les principes logistiques de base au sein des réseaux</vt:lpstr>
      <vt:lpstr>Les principes logistiques de base au sein des réseaux</vt:lpstr>
      <vt:lpstr>Présentation PowerPoint</vt:lpstr>
      <vt:lpstr>Les principes logistiques de base au sein des réseaux</vt:lpstr>
      <vt:lpstr>le théorème d'Orlicky </vt:lpstr>
      <vt:lpstr>Présentation PowerPoint</vt:lpstr>
      <vt:lpstr>Présentation PowerPoint</vt:lpstr>
      <vt:lpstr>4. Le principe de massification des transports</vt:lpstr>
      <vt:lpstr>Présentation PowerPoint</vt:lpstr>
      <vt:lpstr>4. Le principe de massification des transports</vt:lpstr>
      <vt:lpstr>4. Le principe de massification des transports</vt:lpstr>
      <vt:lpstr>Présentation PowerPoint</vt:lpstr>
      <vt:lpstr>2ème application du principe de massification : livraison d'un hypermarché </vt:lpstr>
      <vt:lpstr>Transport des produits allotis</vt:lpstr>
      <vt:lpstr>  3ème application du principe de massification : l'optimum Stock/Qté de commande</vt:lpstr>
      <vt:lpstr>Présentation PowerPoint</vt:lpstr>
      <vt:lpstr>5 .Le principe logistique : racine carrée de n</vt:lpstr>
      <vt:lpstr>Présentation PowerPoint</vt:lpstr>
      <vt:lpstr>Les fonctions logistique et de management de supply chain au sein des entreprises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Transport et et logistique</dc:title>
  <dc:creator>WALID ABDELILLAH</dc:creator>
  <cp:lastModifiedBy>KHEROUA HINDE</cp:lastModifiedBy>
  <cp:revision>101</cp:revision>
  <dcterms:created xsi:type="dcterms:W3CDTF">2012-11-26T10:53:25Z</dcterms:created>
  <dcterms:modified xsi:type="dcterms:W3CDTF">2020-03-12T19:12:16Z</dcterms:modified>
</cp:coreProperties>
</file>