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7" r:id="rId2"/>
    <p:sldId id="268" r:id="rId3"/>
    <p:sldId id="269" r:id="rId4"/>
    <p:sldId id="270" r:id="rId5"/>
    <p:sldId id="271" r:id="rId6"/>
    <p:sldId id="272" r:id="rId7"/>
    <p:sldId id="273" r:id="rId8"/>
    <p:sldId id="274" r:id="rId9"/>
    <p:sldId id="275" r:id="rId10"/>
    <p:sldId id="276" r:id="rId11"/>
    <p:sldId id="277" r:id="rId12"/>
    <p:sldId id="280" r:id="rId13"/>
    <p:sldId id="278" r:id="rId14"/>
    <p:sldId id="279" r:id="rId15"/>
    <p:sldId id="281" r:id="rId16"/>
    <p:sldId id="282" r:id="rId17"/>
    <p:sldId id="283" r:id="rId18"/>
    <p:sldId id="284" r:id="rId19"/>
    <p:sldId id="285" r:id="rId20"/>
    <p:sldId id="286" r:id="rId21"/>
    <p:sldId id="287" r:id="rId22"/>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29"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3E747-13A8-4B26-BBD1-D8AB69AA492D}" type="datetimeFigureOut">
              <a:rPr lang="fr-DZ" smtClean="0"/>
              <a:t>04/11/2023</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E1EB4-4F9F-41A4-ACF5-142698CFFC8E}" type="slidenum">
              <a:rPr lang="fr-DZ" smtClean="0"/>
              <a:t>‹N°›</a:t>
            </a:fld>
            <a:endParaRPr lang="fr-DZ"/>
          </a:p>
        </p:txBody>
      </p:sp>
    </p:spTree>
    <p:extLst>
      <p:ext uri="{BB962C8B-B14F-4D97-AF65-F5344CB8AC3E}">
        <p14:creationId xmlns:p14="http://schemas.microsoft.com/office/powerpoint/2010/main" val="334690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DZ" altLang="fr-DZ" sz="1200" dirty="0">
                <a:cs typeface="Arial" panose="020B0604020202020204" pitchFamily="34" charset="0"/>
              </a:rPr>
              <a:t>Ces étapes vous permettront de créer un nouveau modèle dans SIMULINK. Assurez-vous de choisir le type de modèle (à temps continu, à temps discret, etc.) en fonction des besoins de votre application de modélisation. Une fois que le modèle est créé, vous pouvez personnaliser et développer davantage votre modèle en ajoutant des blocs et en configurant des paramètres.</a:t>
            </a:r>
          </a:p>
        </p:txBody>
      </p:sp>
      <p:sp>
        <p:nvSpPr>
          <p:cNvPr id="4" name="Espace réservé du numéro de diapositive 3"/>
          <p:cNvSpPr>
            <a:spLocks noGrp="1"/>
          </p:cNvSpPr>
          <p:nvPr>
            <p:ph type="sldNum" sz="quarter" idx="5"/>
          </p:nvPr>
        </p:nvSpPr>
        <p:spPr/>
        <p:txBody>
          <a:bodyPr/>
          <a:lstStyle/>
          <a:p>
            <a:fld id="{CBDE1EB4-4F9F-41A4-ACF5-142698CFFC8E}" type="slidenum">
              <a:rPr lang="fr-DZ" smtClean="0"/>
              <a:t>14</a:t>
            </a:fld>
            <a:endParaRPr lang="fr-DZ"/>
          </a:p>
        </p:txBody>
      </p:sp>
    </p:spTree>
    <p:extLst>
      <p:ext uri="{BB962C8B-B14F-4D97-AF65-F5344CB8AC3E}">
        <p14:creationId xmlns:p14="http://schemas.microsoft.com/office/powerpoint/2010/main" val="266810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5DB43-F555-F814-6B78-72C943307A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7935C6BC-03A4-806B-1F0E-FB63EB447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EB55A877-6485-7E8B-B97F-C21BDC2BF5D9}"/>
              </a:ext>
            </a:extLst>
          </p:cNvPr>
          <p:cNvSpPr>
            <a:spLocks noGrp="1"/>
          </p:cNvSpPr>
          <p:nvPr>
            <p:ph type="dt" sz="half" idx="10"/>
          </p:nvPr>
        </p:nvSpPr>
        <p:spPr/>
        <p:txBody>
          <a:bodyPr/>
          <a:lstStyle/>
          <a:p>
            <a:fld id="{59970251-6231-4E38-B0D2-C31603E708CE}" type="datetime1">
              <a:rPr lang="fr-DZ" smtClean="0"/>
              <a:t>04/11/2023</a:t>
            </a:fld>
            <a:endParaRPr lang="fr-DZ"/>
          </a:p>
        </p:txBody>
      </p:sp>
      <p:sp>
        <p:nvSpPr>
          <p:cNvPr id="5" name="Espace réservé du pied de page 4">
            <a:extLst>
              <a:ext uri="{FF2B5EF4-FFF2-40B4-BE49-F238E27FC236}">
                <a16:creationId xmlns:a16="http://schemas.microsoft.com/office/drawing/2014/main" id="{926CF974-81B7-3139-B970-BA09F33B121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AA9C8F-7DBF-E9BC-9FCA-D619F3EEE1F8}"/>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23944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F35B9-C6F5-BB75-FE82-BBCEFD2B9DFC}"/>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5748C50D-92EE-77FE-6E7E-45B999F95BD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F1AB837-CA97-1514-0602-4B5115AEAF1F}"/>
              </a:ext>
            </a:extLst>
          </p:cNvPr>
          <p:cNvSpPr>
            <a:spLocks noGrp="1"/>
          </p:cNvSpPr>
          <p:nvPr>
            <p:ph type="dt" sz="half" idx="10"/>
          </p:nvPr>
        </p:nvSpPr>
        <p:spPr/>
        <p:txBody>
          <a:bodyPr/>
          <a:lstStyle/>
          <a:p>
            <a:fld id="{A48F07AF-FD6A-4D0E-AA20-9F548F330AAD}" type="datetime1">
              <a:rPr lang="fr-DZ" smtClean="0"/>
              <a:t>04/11/2023</a:t>
            </a:fld>
            <a:endParaRPr lang="fr-DZ"/>
          </a:p>
        </p:txBody>
      </p:sp>
      <p:sp>
        <p:nvSpPr>
          <p:cNvPr id="5" name="Espace réservé du pied de page 4">
            <a:extLst>
              <a:ext uri="{FF2B5EF4-FFF2-40B4-BE49-F238E27FC236}">
                <a16:creationId xmlns:a16="http://schemas.microsoft.com/office/drawing/2014/main" id="{6835BE66-B193-7284-D10C-5A998B7026C7}"/>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53EA1F4A-73A0-422B-A289-94E7701736E2}"/>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185607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04E0633-4C25-FE40-D47F-E7CACF95D2F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91294B46-7D43-C14A-FE63-FD41A61506B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197746-D7FD-BCF1-B7BE-85864FBEC04E}"/>
              </a:ext>
            </a:extLst>
          </p:cNvPr>
          <p:cNvSpPr>
            <a:spLocks noGrp="1"/>
          </p:cNvSpPr>
          <p:nvPr>
            <p:ph type="dt" sz="half" idx="10"/>
          </p:nvPr>
        </p:nvSpPr>
        <p:spPr/>
        <p:txBody>
          <a:bodyPr/>
          <a:lstStyle/>
          <a:p>
            <a:fld id="{1A64C679-2E02-407B-BB1F-899904CA9CD0}" type="datetime1">
              <a:rPr lang="fr-DZ" smtClean="0"/>
              <a:t>04/11/2023</a:t>
            </a:fld>
            <a:endParaRPr lang="fr-DZ"/>
          </a:p>
        </p:txBody>
      </p:sp>
      <p:sp>
        <p:nvSpPr>
          <p:cNvPr id="5" name="Espace réservé du pied de page 4">
            <a:extLst>
              <a:ext uri="{FF2B5EF4-FFF2-40B4-BE49-F238E27FC236}">
                <a16:creationId xmlns:a16="http://schemas.microsoft.com/office/drawing/2014/main" id="{43ACF9D9-86EE-DDEE-AA8D-2ED14005DF1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B6DB059A-A49B-4209-C022-34340D3ABF07}"/>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30181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E47DAD-78B7-4B5A-AFCC-52FC5BFB8E67}" type="datetime1">
              <a:rPr lang="fr-DZ" smtClean="0"/>
              <a:t>04/11/2023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6" name="Slide Number Placeholder 5"/>
          <p:cNvSpPr>
            <a:spLocks noGrp="1"/>
          </p:cNvSpPr>
          <p:nvPr>
            <p:ph type="sldNum" sz="quarter" idx="12"/>
          </p:nvPr>
        </p:nvSpPr>
        <p:spPr/>
        <p:txBody>
          <a:bodyPr/>
          <a:lstStyle/>
          <a:p>
            <a:fld id="{9EB1766A-4D09-42F2-8F84-9EE8A7BFC700}" type="slidenum">
              <a:rPr lang="fr-DZ" smtClean="0"/>
              <a:t>‹N°›</a:t>
            </a:fld>
            <a:endParaRPr lang="fr-DZ"/>
          </a:p>
        </p:txBody>
      </p:sp>
    </p:spTree>
    <p:extLst>
      <p:ext uri="{BB962C8B-B14F-4D97-AF65-F5344CB8AC3E}">
        <p14:creationId xmlns:p14="http://schemas.microsoft.com/office/powerpoint/2010/main" val="57899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659F0-A0CD-2EC8-F44A-D4856D973138}"/>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1E961F24-FA3E-342F-1897-D49A0F90C3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4BBF04E-E4F7-84A0-721A-74D63EAE2B65}"/>
              </a:ext>
            </a:extLst>
          </p:cNvPr>
          <p:cNvSpPr>
            <a:spLocks noGrp="1"/>
          </p:cNvSpPr>
          <p:nvPr>
            <p:ph type="dt" sz="half" idx="10"/>
          </p:nvPr>
        </p:nvSpPr>
        <p:spPr/>
        <p:txBody>
          <a:bodyPr/>
          <a:lstStyle/>
          <a:p>
            <a:fld id="{481F8CF8-A7AD-470B-8CB9-61929F524298}" type="datetime1">
              <a:rPr lang="fr-DZ" smtClean="0"/>
              <a:t>04/11/2023</a:t>
            </a:fld>
            <a:endParaRPr lang="fr-DZ"/>
          </a:p>
        </p:txBody>
      </p:sp>
      <p:sp>
        <p:nvSpPr>
          <p:cNvPr id="5" name="Espace réservé du pied de page 4">
            <a:extLst>
              <a:ext uri="{FF2B5EF4-FFF2-40B4-BE49-F238E27FC236}">
                <a16:creationId xmlns:a16="http://schemas.microsoft.com/office/drawing/2014/main" id="{3D48F0FC-A721-06F6-7C16-CEA64A5C8892}"/>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7F456F7F-CE48-B491-3DB5-ACF76B5C1E0B}"/>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261641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422DB-5E7D-1A09-2C08-89FE3079C1E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313F3456-6634-16A2-8613-9A78317C4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0000B5A-B0C6-A75B-41EF-4FBE3FED04AA}"/>
              </a:ext>
            </a:extLst>
          </p:cNvPr>
          <p:cNvSpPr>
            <a:spLocks noGrp="1"/>
          </p:cNvSpPr>
          <p:nvPr>
            <p:ph type="dt" sz="half" idx="10"/>
          </p:nvPr>
        </p:nvSpPr>
        <p:spPr/>
        <p:txBody>
          <a:bodyPr/>
          <a:lstStyle/>
          <a:p>
            <a:fld id="{4A1705E1-8E57-44D8-BF42-FE4305FD1FEB}" type="datetime1">
              <a:rPr lang="fr-DZ" smtClean="0"/>
              <a:t>04/11/2023</a:t>
            </a:fld>
            <a:endParaRPr lang="fr-DZ"/>
          </a:p>
        </p:txBody>
      </p:sp>
      <p:sp>
        <p:nvSpPr>
          <p:cNvPr id="5" name="Espace réservé du pied de page 4">
            <a:extLst>
              <a:ext uri="{FF2B5EF4-FFF2-40B4-BE49-F238E27FC236}">
                <a16:creationId xmlns:a16="http://schemas.microsoft.com/office/drawing/2014/main" id="{A57344A0-AE2F-23CC-E395-B8FDC793FA4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8EB758C4-E344-3916-2189-FC6A126FF43C}"/>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332447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896B8-E7F8-30D5-D0B9-54ECA2AF9BC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ACD00BD8-D168-730A-343A-9D4B2609E93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B5777C5C-CA85-ECD0-CCFE-BF2B585D02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8A3EAFA6-208B-B493-A4C3-42476D6C9D3F}"/>
              </a:ext>
            </a:extLst>
          </p:cNvPr>
          <p:cNvSpPr>
            <a:spLocks noGrp="1"/>
          </p:cNvSpPr>
          <p:nvPr>
            <p:ph type="dt" sz="half" idx="10"/>
          </p:nvPr>
        </p:nvSpPr>
        <p:spPr/>
        <p:txBody>
          <a:bodyPr/>
          <a:lstStyle/>
          <a:p>
            <a:fld id="{A6CC80D7-D57C-49A3-BA44-7024387D6CFA}" type="datetime1">
              <a:rPr lang="fr-DZ" smtClean="0"/>
              <a:t>04/11/2023</a:t>
            </a:fld>
            <a:endParaRPr lang="fr-DZ"/>
          </a:p>
        </p:txBody>
      </p:sp>
      <p:sp>
        <p:nvSpPr>
          <p:cNvPr id="6" name="Espace réservé du pied de page 5">
            <a:extLst>
              <a:ext uri="{FF2B5EF4-FFF2-40B4-BE49-F238E27FC236}">
                <a16:creationId xmlns:a16="http://schemas.microsoft.com/office/drawing/2014/main" id="{542996EA-5197-1165-CA4D-55CB2559E22E}"/>
              </a:ext>
            </a:extLst>
          </p:cNvPr>
          <p:cNvSpPr>
            <a:spLocks noGrp="1"/>
          </p:cNvSpPr>
          <p:nvPr>
            <p:ph type="ftr" sz="quarter" idx="11"/>
          </p:nvPr>
        </p:nvSpPr>
        <p:spPr/>
        <p:txBody>
          <a:bodyPr/>
          <a:lstStyle/>
          <a:p>
            <a:r>
              <a:rPr lang="fr-FR"/>
              <a:t>Dr Saidi Farah</a:t>
            </a:r>
            <a:endParaRPr lang="fr-DZ"/>
          </a:p>
        </p:txBody>
      </p:sp>
      <p:sp>
        <p:nvSpPr>
          <p:cNvPr id="7" name="Espace réservé du numéro de diapositive 6">
            <a:extLst>
              <a:ext uri="{FF2B5EF4-FFF2-40B4-BE49-F238E27FC236}">
                <a16:creationId xmlns:a16="http://schemas.microsoft.com/office/drawing/2014/main" id="{83B376C1-FF7D-22B6-03C1-EDABB6E044B4}"/>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335477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F590E-4988-C2E3-9BC2-362DC3F6231B}"/>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9A401DFB-1584-9F7D-BBBD-E989B5DC5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185F6D3-37B1-5387-4D36-48C771BA73E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EC1F1FDF-AA23-285C-9E59-D999C5B46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973EC9B-8409-246F-ACB7-00FD1A70709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9D400E31-4FA3-6795-A936-421637EE7DB7}"/>
              </a:ext>
            </a:extLst>
          </p:cNvPr>
          <p:cNvSpPr>
            <a:spLocks noGrp="1"/>
          </p:cNvSpPr>
          <p:nvPr>
            <p:ph type="dt" sz="half" idx="10"/>
          </p:nvPr>
        </p:nvSpPr>
        <p:spPr/>
        <p:txBody>
          <a:bodyPr/>
          <a:lstStyle/>
          <a:p>
            <a:fld id="{5985766F-1C58-4E1E-8DD6-3C524A7B3155}" type="datetime1">
              <a:rPr lang="fr-DZ" smtClean="0"/>
              <a:t>04/11/2023</a:t>
            </a:fld>
            <a:endParaRPr lang="fr-DZ"/>
          </a:p>
        </p:txBody>
      </p:sp>
      <p:sp>
        <p:nvSpPr>
          <p:cNvPr id="8" name="Espace réservé du pied de page 7">
            <a:extLst>
              <a:ext uri="{FF2B5EF4-FFF2-40B4-BE49-F238E27FC236}">
                <a16:creationId xmlns:a16="http://schemas.microsoft.com/office/drawing/2014/main" id="{EBCBAEC1-FB15-167C-6CF3-132430C1D196}"/>
              </a:ext>
            </a:extLst>
          </p:cNvPr>
          <p:cNvSpPr>
            <a:spLocks noGrp="1"/>
          </p:cNvSpPr>
          <p:nvPr>
            <p:ph type="ftr" sz="quarter" idx="11"/>
          </p:nvPr>
        </p:nvSpPr>
        <p:spPr/>
        <p:txBody>
          <a:bodyPr/>
          <a:lstStyle/>
          <a:p>
            <a:r>
              <a:rPr lang="fr-FR"/>
              <a:t>Dr Saidi Farah</a:t>
            </a:r>
            <a:endParaRPr lang="fr-DZ"/>
          </a:p>
        </p:txBody>
      </p:sp>
      <p:sp>
        <p:nvSpPr>
          <p:cNvPr id="9" name="Espace réservé du numéro de diapositive 8">
            <a:extLst>
              <a:ext uri="{FF2B5EF4-FFF2-40B4-BE49-F238E27FC236}">
                <a16:creationId xmlns:a16="http://schemas.microsoft.com/office/drawing/2014/main" id="{5F50D720-4899-6270-D95E-D8895727A539}"/>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391311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CC73A-7067-74EC-91DF-03973E4462FB}"/>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29BC05A5-3DFA-9F3A-9F5C-FB9FAE71E71F}"/>
              </a:ext>
            </a:extLst>
          </p:cNvPr>
          <p:cNvSpPr>
            <a:spLocks noGrp="1"/>
          </p:cNvSpPr>
          <p:nvPr>
            <p:ph type="dt" sz="half" idx="10"/>
          </p:nvPr>
        </p:nvSpPr>
        <p:spPr/>
        <p:txBody>
          <a:bodyPr/>
          <a:lstStyle/>
          <a:p>
            <a:fld id="{CBCA78F2-2509-4B8F-8461-788DAEEEB812}" type="datetime1">
              <a:rPr lang="fr-DZ" smtClean="0"/>
              <a:t>04/11/2023</a:t>
            </a:fld>
            <a:endParaRPr lang="fr-DZ"/>
          </a:p>
        </p:txBody>
      </p:sp>
      <p:sp>
        <p:nvSpPr>
          <p:cNvPr id="4" name="Espace réservé du pied de page 3">
            <a:extLst>
              <a:ext uri="{FF2B5EF4-FFF2-40B4-BE49-F238E27FC236}">
                <a16:creationId xmlns:a16="http://schemas.microsoft.com/office/drawing/2014/main" id="{C7461529-4658-4CC2-7D3F-2D1D7E0DD1E9}"/>
              </a:ext>
            </a:extLst>
          </p:cNvPr>
          <p:cNvSpPr>
            <a:spLocks noGrp="1"/>
          </p:cNvSpPr>
          <p:nvPr>
            <p:ph type="ftr" sz="quarter" idx="11"/>
          </p:nvPr>
        </p:nvSpPr>
        <p:spPr/>
        <p:txBody>
          <a:bodyPr/>
          <a:lstStyle/>
          <a:p>
            <a:r>
              <a:rPr lang="fr-FR"/>
              <a:t>Dr Saidi Farah</a:t>
            </a:r>
            <a:endParaRPr lang="fr-DZ"/>
          </a:p>
        </p:txBody>
      </p:sp>
      <p:sp>
        <p:nvSpPr>
          <p:cNvPr id="5" name="Espace réservé du numéro de diapositive 4">
            <a:extLst>
              <a:ext uri="{FF2B5EF4-FFF2-40B4-BE49-F238E27FC236}">
                <a16:creationId xmlns:a16="http://schemas.microsoft.com/office/drawing/2014/main" id="{1F25496A-0A47-4BFF-A72D-011B413F0482}"/>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298787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3DB688-4A53-4622-DF99-CE6AB177EB33}"/>
              </a:ext>
            </a:extLst>
          </p:cNvPr>
          <p:cNvSpPr>
            <a:spLocks noGrp="1"/>
          </p:cNvSpPr>
          <p:nvPr>
            <p:ph type="dt" sz="half" idx="10"/>
          </p:nvPr>
        </p:nvSpPr>
        <p:spPr/>
        <p:txBody>
          <a:bodyPr/>
          <a:lstStyle/>
          <a:p>
            <a:fld id="{12F966DC-E047-49AC-846A-075EE36BAB40}" type="datetime1">
              <a:rPr lang="fr-DZ" smtClean="0"/>
              <a:t>04/11/2023</a:t>
            </a:fld>
            <a:endParaRPr lang="fr-DZ"/>
          </a:p>
        </p:txBody>
      </p:sp>
      <p:sp>
        <p:nvSpPr>
          <p:cNvPr id="3" name="Espace réservé du pied de page 2">
            <a:extLst>
              <a:ext uri="{FF2B5EF4-FFF2-40B4-BE49-F238E27FC236}">
                <a16:creationId xmlns:a16="http://schemas.microsoft.com/office/drawing/2014/main" id="{58BD22FC-6376-70DF-6D8E-80071AB9F6E0}"/>
              </a:ext>
            </a:extLst>
          </p:cNvPr>
          <p:cNvSpPr>
            <a:spLocks noGrp="1"/>
          </p:cNvSpPr>
          <p:nvPr>
            <p:ph type="ftr" sz="quarter" idx="11"/>
          </p:nvPr>
        </p:nvSpPr>
        <p:spPr/>
        <p:txBody>
          <a:bodyPr/>
          <a:lstStyle/>
          <a:p>
            <a:r>
              <a:rPr lang="fr-FR"/>
              <a:t>Dr Saidi Farah</a:t>
            </a:r>
            <a:endParaRPr lang="fr-DZ"/>
          </a:p>
        </p:txBody>
      </p:sp>
      <p:sp>
        <p:nvSpPr>
          <p:cNvPr id="4" name="Espace réservé du numéro de diapositive 3">
            <a:extLst>
              <a:ext uri="{FF2B5EF4-FFF2-40B4-BE49-F238E27FC236}">
                <a16:creationId xmlns:a16="http://schemas.microsoft.com/office/drawing/2014/main" id="{F3434F55-9BFD-E8B9-2B6A-BC06EB3CC9DB}"/>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120391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CD762-1F37-BD34-E901-16AC13362FD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40DAED92-4C82-3919-C934-4FA90C665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D8D19AB3-B236-5D8C-D299-57F813469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437C00-C68F-94BB-3574-5A0266A65BB6}"/>
              </a:ext>
            </a:extLst>
          </p:cNvPr>
          <p:cNvSpPr>
            <a:spLocks noGrp="1"/>
          </p:cNvSpPr>
          <p:nvPr>
            <p:ph type="dt" sz="half" idx="10"/>
          </p:nvPr>
        </p:nvSpPr>
        <p:spPr/>
        <p:txBody>
          <a:bodyPr/>
          <a:lstStyle/>
          <a:p>
            <a:fld id="{8777066D-3612-4CF6-8EA9-61FAA2728E6A}" type="datetime1">
              <a:rPr lang="fr-DZ" smtClean="0"/>
              <a:t>04/11/2023</a:t>
            </a:fld>
            <a:endParaRPr lang="fr-DZ"/>
          </a:p>
        </p:txBody>
      </p:sp>
      <p:sp>
        <p:nvSpPr>
          <p:cNvPr id="6" name="Espace réservé du pied de page 5">
            <a:extLst>
              <a:ext uri="{FF2B5EF4-FFF2-40B4-BE49-F238E27FC236}">
                <a16:creationId xmlns:a16="http://schemas.microsoft.com/office/drawing/2014/main" id="{3395F5A2-F753-0710-6D0E-FF50D2AE6323}"/>
              </a:ext>
            </a:extLst>
          </p:cNvPr>
          <p:cNvSpPr>
            <a:spLocks noGrp="1"/>
          </p:cNvSpPr>
          <p:nvPr>
            <p:ph type="ftr" sz="quarter" idx="11"/>
          </p:nvPr>
        </p:nvSpPr>
        <p:spPr/>
        <p:txBody>
          <a:bodyPr/>
          <a:lstStyle/>
          <a:p>
            <a:r>
              <a:rPr lang="fr-FR"/>
              <a:t>Dr Saidi Farah</a:t>
            </a:r>
            <a:endParaRPr lang="fr-DZ"/>
          </a:p>
        </p:txBody>
      </p:sp>
      <p:sp>
        <p:nvSpPr>
          <p:cNvPr id="7" name="Espace réservé du numéro de diapositive 6">
            <a:extLst>
              <a:ext uri="{FF2B5EF4-FFF2-40B4-BE49-F238E27FC236}">
                <a16:creationId xmlns:a16="http://schemas.microsoft.com/office/drawing/2014/main" id="{D8C0CDDB-4942-EADA-1FBC-10CC10AD127C}"/>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176839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5BEC6-A810-FE45-689F-1BEB3DA0CB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A6DAF391-4442-8924-48BF-70FFCC518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021CBBBD-1FD3-5A4E-C77B-448699DD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7E5432-4725-3969-3D03-4F6496016BF0}"/>
              </a:ext>
            </a:extLst>
          </p:cNvPr>
          <p:cNvSpPr>
            <a:spLocks noGrp="1"/>
          </p:cNvSpPr>
          <p:nvPr>
            <p:ph type="dt" sz="half" idx="10"/>
          </p:nvPr>
        </p:nvSpPr>
        <p:spPr/>
        <p:txBody>
          <a:bodyPr/>
          <a:lstStyle/>
          <a:p>
            <a:fld id="{CBCF8C20-0261-4B5C-A330-DF1A724B2E3C}" type="datetime1">
              <a:rPr lang="fr-DZ" smtClean="0"/>
              <a:t>04/11/2023</a:t>
            </a:fld>
            <a:endParaRPr lang="fr-DZ"/>
          </a:p>
        </p:txBody>
      </p:sp>
      <p:sp>
        <p:nvSpPr>
          <p:cNvPr id="6" name="Espace réservé du pied de page 5">
            <a:extLst>
              <a:ext uri="{FF2B5EF4-FFF2-40B4-BE49-F238E27FC236}">
                <a16:creationId xmlns:a16="http://schemas.microsoft.com/office/drawing/2014/main" id="{2BF3A07C-ECD1-0438-218F-95F9AEC1FE84}"/>
              </a:ext>
            </a:extLst>
          </p:cNvPr>
          <p:cNvSpPr>
            <a:spLocks noGrp="1"/>
          </p:cNvSpPr>
          <p:nvPr>
            <p:ph type="ftr" sz="quarter" idx="11"/>
          </p:nvPr>
        </p:nvSpPr>
        <p:spPr/>
        <p:txBody>
          <a:bodyPr/>
          <a:lstStyle/>
          <a:p>
            <a:r>
              <a:rPr lang="fr-FR"/>
              <a:t>Dr Saidi Farah</a:t>
            </a:r>
            <a:endParaRPr lang="fr-DZ"/>
          </a:p>
        </p:txBody>
      </p:sp>
      <p:sp>
        <p:nvSpPr>
          <p:cNvPr id="7" name="Espace réservé du numéro de diapositive 6">
            <a:extLst>
              <a:ext uri="{FF2B5EF4-FFF2-40B4-BE49-F238E27FC236}">
                <a16:creationId xmlns:a16="http://schemas.microsoft.com/office/drawing/2014/main" id="{2D9BCB80-F579-DE29-57AC-538557036F3C}"/>
              </a:ext>
            </a:extLst>
          </p:cNvPr>
          <p:cNvSpPr>
            <a:spLocks noGrp="1"/>
          </p:cNvSpPr>
          <p:nvPr>
            <p:ph type="sldNum" sz="quarter" idx="12"/>
          </p:nvPr>
        </p:nvSpPr>
        <p:spPr/>
        <p:txBody>
          <a:bodyPr/>
          <a:lstStyle/>
          <a:p>
            <a:fld id="{12954C2B-3278-481B-BA59-B9B87E67CB20}" type="slidenum">
              <a:rPr lang="fr-DZ" smtClean="0"/>
              <a:t>‹N°›</a:t>
            </a:fld>
            <a:endParaRPr lang="fr-DZ"/>
          </a:p>
        </p:txBody>
      </p:sp>
    </p:spTree>
    <p:extLst>
      <p:ext uri="{BB962C8B-B14F-4D97-AF65-F5344CB8AC3E}">
        <p14:creationId xmlns:p14="http://schemas.microsoft.com/office/powerpoint/2010/main" val="204365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5D4E8E-8AAD-15A2-0C23-E80BB2991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CCA4AD4-0B18-655F-4733-934AB990B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3C510681-AA78-57F7-989A-C15DC9D08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67E7C-4341-4BF8-82F7-FCCDCE2739D2}" type="datetime1">
              <a:rPr lang="fr-DZ" smtClean="0"/>
              <a:t>04/11/2023</a:t>
            </a:fld>
            <a:endParaRPr lang="fr-DZ"/>
          </a:p>
        </p:txBody>
      </p:sp>
      <p:sp>
        <p:nvSpPr>
          <p:cNvPr id="5" name="Espace réservé du pied de page 4">
            <a:extLst>
              <a:ext uri="{FF2B5EF4-FFF2-40B4-BE49-F238E27FC236}">
                <a16:creationId xmlns:a16="http://schemas.microsoft.com/office/drawing/2014/main" id="{7A107296-812B-732E-72A1-01A8B9202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3970639B-4EA3-0B90-ECE5-6E7FE4B8E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54C2B-3278-481B-BA59-B9B87E67CB20}" type="slidenum">
              <a:rPr lang="fr-DZ" smtClean="0"/>
              <a:t>‹N°›</a:t>
            </a:fld>
            <a:endParaRPr lang="fr-DZ"/>
          </a:p>
        </p:txBody>
      </p:sp>
    </p:spTree>
    <p:extLst>
      <p:ext uri="{BB962C8B-B14F-4D97-AF65-F5344CB8AC3E}">
        <p14:creationId xmlns:p14="http://schemas.microsoft.com/office/powerpoint/2010/main" val="94719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B42A6-27BF-20DE-3C1D-49FB0694C10F}"/>
              </a:ext>
            </a:extLst>
          </p:cNvPr>
          <p:cNvSpPr>
            <a:spLocks noGrp="1"/>
          </p:cNvSpPr>
          <p:nvPr>
            <p:ph type="title"/>
          </p:nvPr>
        </p:nvSpPr>
        <p:spPr>
          <a:xfrm>
            <a:off x="838200" y="1749285"/>
            <a:ext cx="10515600" cy="2451653"/>
          </a:xfrm>
        </p:spPr>
        <p:txBody>
          <a:bodyPr>
            <a:normAutofit/>
          </a:bodyPr>
          <a:lstStyle/>
          <a:p>
            <a:r>
              <a:rPr lang="fr-DZ"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Chapitre 5 : </a:t>
            </a:r>
            <a:r>
              <a:rPr lang="fr-DZ" sz="4000" b="1"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Prise en main de SIMULINK </a:t>
            </a:r>
            <a:endParaRPr lang="fr-DZ" sz="8000" b="1" dirty="0">
              <a:solidFill>
                <a:srgbClr val="00B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B70E8FE6-5CDC-B902-90AD-588A216B9ABB}"/>
              </a:ext>
            </a:extLst>
          </p:cNvPr>
          <p:cNvSpPr>
            <a:spLocks noGrp="1"/>
          </p:cNvSpPr>
          <p:nvPr>
            <p:ph type="dt" sz="half" idx="10"/>
          </p:nvPr>
        </p:nvSpPr>
        <p:spPr/>
        <p:txBody>
          <a:bodyPr/>
          <a:lstStyle/>
          <a:p>
            <a:fld id="{05F5B5EB-3931-4699-856E-132E6E95ABCF}" type="datetime1">
              <a:rPr lang="fr-DZ" smtClean="0"/>
              <a:t>04/11/2023</a:t>
            </a:fld>
            <a:endParaRPr lang="fr-DZ" dirty="0"/>
          </a:p>
        </p:txBody>
      </p:sp>
      <p:sp>
        <p:nvSpPr>
          <p:cNvPr id="5" name="Espace réservé du pied de page 4">
            <a:extLst>
              <a:ext uri="{FF2B5EF4-FFF2-40B4-BE49-F238E27FC236}">
                <a16:creationId xmlns:a16="http://schemas.microsoft.com/office/drawing/2014/main" id="{8AC8D48B-6060-9743-B957-A435D449A8F3}"/>
              </a:ext>
            </a:extLst>
          </p:cNvPr>
          <p:cNvSpPr>
            <a:spLocks noGrp="1"/>
          </p:cNvSpPr>
          <p:nvPr>
            <p:ph type="ftr" sz="quarter" idx="11"/>
          </p:nvPr>
        </p:nvSpPr>
        <p:spPr/>
        <p:txBody>
          <a:bodyPr/>
          <a:lstStyle/>
          <a:p>
            <a:r>
              <a:rPr lang="fr-FR" dirty="0"/>
              <a:t>Dr Saidi Farah</a:t>
            </a:r>
            <a:endParaRPr lang="fr-DZ" dirty="0"/>
          </a:p>
        </p:txBody>
      </p:sp>
      <p:sp>
        <p:nvSpPr>
          <p:cNvPr id="6" name="Espace réservé du numéro de diapositive 5">
            <a:extLst>
              <a:ext uri="{FF2B5EF4-FFF2-40B4-BE49-F238E27FC236}">
                <a16:creationId xmlns:a16="http://schemas.microsoft.com/office/drawing/2014/main" id="{C4BB851E-DE46-FDD5-54A8-60953E470D2A}"/>
              </a:ext>
            </a:extLst>
          </p:cNvPr>
          <p:cNvSpPr>
            <a:spLocks noGrp="1"/>
          </p:cNvSpPr>
          <p:nvPr>
            <p:ph type="sldNum" sz="quarter" idx="12"/>
          </p:nvPr>
        </p:nvSpPr>
        <p:spPr/>
        <p:txBody>
          <a:bodyPr/>
          <a:lstStyle/>
          <a:p>
            <a:fld id="{9EB1766A-4D09-42F2-8F84-9EE8A7BFC700}" type="slidenum">
              <a:rPr lang="fr-DZ" smtClean="0"/>
              <a:t>1</a:t>
            </a:fld>
            <a:endParaRPr lang="fr-DZ"/>
          </a:p>
        </p:txBody>
      </p:sp>
    </p:spTree>
    <p:extLst>
      <p:ext uri="{BB962C8B-B14F-4D97-AF65-F5344CB8AC3E}">
        <p14:creationId xmlns:p14="http://schemas.microsoft.com/office/powerpoint/2010/main" val="371048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377686" y="733046"/>
            <a:ext cx="10515600" cy="1197743"/>
          </a:xfrm>
        </p:spPr>
        <p:txBody>
          <a:bodyPr>
            <a:normAutofit/>
          </a:bodyPr>
          <a:lstStyle/>
          <a:p>
            <a:pPr>
              <a:lnSpc>
                <a:spcPct val="100000"/>
              </a:lnSpc>
            </a:pPr>
            <a:r>
              <a:rPr lang="fr-DZ" altLang="fr-DZ" sz="2400" b="1" dirty="0">
                <a:solidFill>
                  <a:srgbClr val="C00000"/>
                </a:solidFill>
              </a:rPr>
              <a:t>User-</a:t>
            </a:r>
            <a:r>
              <a:rPr lang="fr-DZ" altLang="fr-DZ" sz="2400" b="1" dirty="0" err="1">
                <a:solidFill>
                  <a:srgbClr val="C00000"/>
                </a:solidFill>
              </a:rPr>
              <a:t>Defined</a:t>
            </a:r>
            <a:r>
              <a:rPr lang="fr-DZ" altLang="fr-DZ" sz="2400" b="1" dirty="0">
                <a:solidFill>
                  <a:srgbClr val="C00000"/>
                </a:solidFill>
              </a:rPr>
              <a:t> </a:t>
            </a:r>
            <a:r>
              <a:rPr lang="fr-DZ" altLang="fr-DZ" sz="2400" b="1" dirty="0" err="1">
                <a:solidFill>
                  <a:srgbClr val="C00000"/>
                </a:solidFill>
              </a:rPr>
              <a:t>Functions</a:t>
            </a:r>
            <a:r>
              <a:rPr lang="fr-DZ" altLang="fr-DZ" sz="2400" b="1" dirty="0">
                <a:solidFill>
                  <a:srgbClr val="C00000"/>
                </a:solidFill>
              </a:rPr>
              <a:t> (Fonctions définies par l'utilisateur) </a:t>
            </a:r>
            <a:r>
              <a:rPr lang="fr-DZ" altLang="fr-DZ" sz="2400" dirty="0"/>
              <a:t>: Vous pouvez créer des fonctions personnalisées et les intégrer dans votre modèle à l'aide de cette librairie.</a:t>
            </a: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10</a:t>
            </a:fld>
            <a:endParaRPr lang="fr-DZ"/>
          </a:p>
        </p:txBody>
      </p:sp>
      <p:pic>
        <p:nvPicPr>
          <p:cNvPr id="8" name="Image 7">
            <a:extLst>
              <a:ext uri="{FF2B5EF4-FFF2-40B4-BE49-F238E27FC236}">
                <a16:creationId xmlns:a16="http://schemas.microsoft.com/office/drawing/2014/main" id="{8A3D187D-DA31-3A8F-4F61-681C5841F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828799"/>
            <a:ext cx="11144250" cy="4892675"/>
          </a:xfrm>
          <a:prstGeom prst="rect">
            <a:avLst/>
          </a:prstGeom>
        </p:spPr>
      </p:pic>
    </p:spTree>
    <p:extLst>
      <p:ext uri="{BB962C8B-B14F-4D97-AF65-F5344CB8AC3E}">
        <p14:creationId xmlns:p14="http://schemas.microsoft.com/office/powerpoint/2010/main" val="86710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443948" y="733046"/>
            <a:ext cx="10515600" cy="1197743"/>
          </a:xfrm>
        </p:spPr>
        <p:txBody>
          <a:bodyPr>
            <a:normAutofit/>
          </a:bodyPr>
          <a:lstStyle/>
          <a:p>
            <a:pPr>
              <a:lnSpc>
                <a:spcPct val="100000"/>
              </a:lnSpc>
            </a:pPr>
            <a:r>
              <a:rPr lang="fr-DZ" altLang="fr-DZ" sz="2400" b="1" dirty="0">
                <a:solidFill>
                  <a:srgbClr val="C00000"/>
                </a:solidFill>
              </a:rPr>
              <a:t>Ports &amp; </a:t>
            </a:r>
            <a:r>
              <a:rPr lang="fr-DZ" altLang="fr-DZ" sz="2400" b="1" dirty="0" err="1">
                <a:solidFill>
                  <a:srgbClr val="C00000"/>
                </a:solidFill>
              </a:rPr>
              <a:t>Subsystems</a:t>
            </a:r>
            <a:r>
              <a:rPr lang="fr-DZ" altLang="fr-DZ" sz="2400" b="1" dirty="0">
                <a:solidFill>
                  <a:srgbClr val="C00000"/>
                </a:solidFill>
              </a:rPr>
              <a:t> (Ports et sous-systèmes) </a:t>
            </a:r>
            <a:r>
              <a:rPr lang="fr-DZ" altLang="fr-DZ" sz="2400" dirty="0"/>
              <a:t>: Cette librairie vous permet de créer des sous-systèmes personnalisés et de les incorporer dans votre modèle.</a:t>
            </a: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11</a:t>
            </a:fld>
            <a:endParaRPr lang="fr-DZ"/>
          </a:p>
        </p:txBody>
      </p:sp>
      <p:pic>
        <p:nvPicPr>
          <p:cNvPr id="8" name="Image 7">
            <a:extLst>
              <a:ext uri="{FF2B5EF4-FFF2-40B4-BE49-F238E27FC236}">
                <a16:creationId xmlns:a16="http://schemas.microsoft.com/office/drawing/2014/main" id="{0C1FBE2B-49BD-7584-9E67-257D11589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930789"/>
            <a:ext cx="11144250" cy="4790686"/>
          </a:xfrm>
          <a:prstGeom prst="rect">
            <a:avLst/>
          </a:prstGeom>
        </p:spPr>
      </p:pic>
    </p:spTree>
    <p:extLst>
      <p:ext uri="{BB962C8B-B14F-4D97-AF65-F5344CB8AC3E}">
        <p14:creationId xmlns:p14="http://schemas.microsoft.com/office/powerpoint/2010/main" val="14423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8D6C1-6864-6A8F-7029-01D918303B93}"/>
              </a:ext>
            </a:extLst>
          </p:cNvPr>
          <p:cNvSpPr>
            <a:spLocks noGrp="1"/>
          </p:cNvSpPr>
          <p:nvPr>
            <p:ph type="title"/>
          </p:nvPr>
        </p:nvSpPr>
        <p:spPr>
          <a:xfrm>
            <a:off x="956844" y="28575"/>
            <a:ext cx="10515600" cy="701676"/>
          </a:xfrm>
        </p:spPr>
        <p:txBody>
          <a:bodyPr>
            <a:normAutofit/>
          </a:bodyPr>
          <a:lstStyle/>
          <a:p>
            <a:r>
              <a:rPr lang="fr-FR"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5.2 </a:t>
            </a:r>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Prise en main rapide</a:t>
            </a:r>
            <a:endParaRPr lang="fr-DZ" sz="6000" b="1" dirty="0">
              <a:solidFill>
                <a:srgbClr val="00B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F4E4F77A-C687-3975-3BD2-8E43C12CF7B4}"/>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01BC621D-5484-D3AC-CC8F-A81D1EC57354}"/>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CFD0E278-D230-A6B0-0B7D-441DA15C31F7}"/>
              </a:ext>
            </a:extLst>
          </p:cNvPr>
          <p:cNvSpPr>
            <a:spLocks noGrp="1"/>
          </p:cNvSpPr>
          <p:nvPr>
            <p:ph type="sldNum" sz="quarter" idx="12"/>
          </p:nvPr>
        </p:nvSpPr>
        <p:spPr/>
        <p:txBody>
          <a:bodyPr/>
          <a:lstStyle/>
          <a:p>
            <a:fld id="{9EB1766A-4D09-42F2-8F84-9EE8A7BFC700}" type="slidenum">
              <a:rPr lang="fr-DZ" smtClean="0"/>
              <a:t>12</a:t>
            </a:fld>
            <a:endParaRPr lang="fr-DZ"/>
          </a:p>
        </p:txBody>
      </p:sp>
      <p:sp>
        <p:nvSpPr>
          <p:cNvPr id="7" name="Rectangle 1">
            <a:extLst>
              <a:ext uri="{FF2B5EF4-FFF2-40B4-BE49-F238E27FC236}">
                <a16:creationId xmlns:a16="http://schemas.microsoft.com/office/drawing/2014/main" id="{A46A8561-12B9-B257-301D-F9D3FB8BEEC9}"/>
              </a:ext>
            </a:extLst>
          </p:cNvPr>
          <p:cNvSpPr>
            <a:spLocks noChangeArrowheads="1"/>
          </p:cNvSpPr>
          <p:nvPr/>
        </p:nvSpPr>
        <p:spPr bwMode="auto">
          <a:xfrm>
            <a:off x="667285" y="708010"/>
            <a:ext cx="10805159" cy="193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DZ" sz="2000" b="1" dirty="0">
                <a:solidFill>
                  <a:schemeClr val="tx2"/>
                </a:solidFill>
                <a:cs typeface="Arial" panose="020B0604020202020204" pitchFamily="34" charset="0"/>
              </a:rPr>
              <a:t>Lancer SIMULINK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DZ" altLang="fr-DZ" sz="2000" b="1" dirty="0">
                <a:solidFill>
                  <a:schemeClr val="tx2"/>
                </a:solidFill>
                <a:cs typeface="Arial" panose="020B0604020202020204" pitchFamily="34" charset="0"/>
              </a:rPr>
              <a:t>Ouvrir un nouveau modèle </a:t>
            </a:r>
            <a:r>
              <a:rPr lang="fr-DZ" altLang="fr-DZ" sz="2000" dirty="0">
                <a:cs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Une fois SIMULINK ouvert, cliquez sur l'option "File" (Fichier) dans la barre de menu.</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Sélectionnez "New" (Nouveau) dans le menu déroulant.</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Choisissez "Model" (Modèle) pour créer un nouveau modèle SIMULINK.</a:t>
            </a:r>
          </a:p>
        </p:txBody>
      </p:sp>
      <p:pic>
        <p:nvPicPr>
          <p:cNvPr id="8" name="Image 7">
            <a:extLst>
              <a:ext uri="{FF2B5EF4-FFF2-40B4-BE49-F238E27FC236}">
                <a16:creationId xmlns:a16="http://schemas.microsoft.com/office/drawing/2014/main" id="{1CB0345F-136D-9FF7-70C4-DDC82A336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73756"/>
            <a:ext cx="2560319" cy="1710488"/>
          </a:xfrm>
          <a:prstGeom prst="rect">
            <a:avLst/>
          </a:prstGeom>
        </p:spPr>
      </p:pic>
      <p:pic>
        <p:nvPicPr>
          <p:cNvPr id="10" name="Image 9">
            <a:extLst>
              <a:ext uri="{FF2B5EF4-FFF2-40B4-BE49-F238E27FC236}">
                <a16:creationId xmlns:a16="http://schemas.microsoft.com/office/drawing/2014/main" id="{B054526B-ED3D-7782-E354-F92BDA888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559" y="2453640"/>
            <a:ext cx="8940165" cy="4267835"/>
          </a:xfrm>
          <a:prstGeom prst="rect">
            <a:avLst/>
          </a:prstGeom>
        </p:spPr>
      </p:pic>
    </p:spTree>
    <p:extLst>
      <p:ext uri="{BB962C8B-B14F-4D97-AF65-F5344CB8AC3E}">
        <p14:creationId xmlns:p14="http://schemas.microsoft.com/office/powerpoint/2010/main" val="226171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8D6C1-6864-6A8F-7029-01D918303B93}"/>
              </a:ext>
            </a:extLst>
          </p:cNvPr>
          <p:cNvSpPr>
            <a:spLocks noGrp="1"/>
          </p:cNvSpPr>
          <p:nvPr>
            <p:ph type="title"/>
          </p:nvPr>
        </p:nvSpPr>
        <p:spPr>
          <a:xfrm>
            <a:off x="956844" y="28575"/>
            <a:ext cx="10515600" cy="701676"/>
          </a:xfrm>
        </p:spPr>
        <p:txBody>
          <a:bodyPr>
            <a:normAutofit/>
          </a:bodyPr>
          <a:lstStyle/>
          <a:p>
            <a:r>
              <a:rPr lang="fr-FR"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5.2 </a:t>
            </a:r>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Prise en main rapide</a:t>
            </a:r>
            <a:endParaRPr lang="fr-DZ" sz="6000" b="1" dirty="0">
              <a:solidFill>
                <a:srgbClr val="00B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F4E4F77A-C687-3975-3BD2-8E43C12CF7B4}"/>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01BC621D-5484-D3AC-CC8F-A81D1EC57354}"/>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CFD0E278-D230-A6B0-0B7D-441DA15C31F7}"/>
              </a:ext>
            </a:extLst>
          </p:cNvPr>
          <p:cNvSpPr>
            <a:spLocks noGrp="1"/>
          </p:cNvSpPr>
          <p:nvPr>
            <p:ph type="sldNum" sz="quarter" idx="12"/>
          </p:nvPr>
        </p:nvSpPr>
        <p:spPr/>
        <p:txBody>
          <a:bodyPr/>
          <a:lstStyle/>
          <a:p>
            <a:fld id="{9EB1766A-4D09-42F2-8F84-9EE8A7BFC700}" type="slidenum">
              <a:rPr lang="fr-DZ" smtClean="0"/>
              <a:t>13</a:t>
            </a:fld>
            <a:endParaRPr lang="fr-DZ"/>
          </a:p>
        </p:txBody>
      </p:sp>
      <p:sp>
        <p:nvSpPr>
          <p:cNvPr id="7" name="Rectangle 1">
            <a:extLst>
              <a:ext uri="{FF2B5EF4-FFF2-40B4-BE49-F238E27FC236}">
                <a16:creationId xmlns:a16="http://schemas.microsoft.com/office/drawing/2014/main" id="{A46A8561-12B9-B257-301D-F9D3FB8BEEC9}"/>
              </a:ext>
            </a:extLst>
          </p:cNvPr>
          <p:cNvSpPr>
            <a:spLocks noChangeArrowheads="1"/>
          </p:cNvSpPr>
          <p:nvPr/>
        </p:nvSpPr>
        <p:spPr bwMode="auto">
          <a:xfrm>
            <a:off x="956844" y="884139"/>
            <a:ext cx="10671276" cy="347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DZ" altLang="fr-DZ" sz="2000" b="1" dirty="0">
                <a:solidFill>
                  <a:schemeClr val="tx2"/>
                </a:solidFill>
                <a:cs typeface="Arial" panose="020B0604020202020204" pitchFamily="34" charset="0"/>
              </a:rPr>
              <a:t>Choisir le type de modèle </a:t>
            </a:r>
            <a:r>
              <a:rPr lang="fr-DZ" altLang="fr-DZ" sz="2000" dirty="0">
                <a:cs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Lorsque vous sélectionnez "Model," vous serez invité à choisir le type de modèle que vous souhaitez créer. Les types de modèles courants comprennent :</a:t>
            </a:r>
          </a:p>
          <a:p>
            <a:pPr marL="914400" marR="0" lvl="2" indent="0" algn="l" defTabSz="914400" rtl="0" eaLnBrk="0" fontAlgn="base" latinLnBrk="0" hangingPunct="0">
              <a:lnSpc>
                <a:spcPct val="100000"/>
              </a:lnSpc>
              <a:spcBef>
                <a:spcPct val="0"/>
              </a:spcBef>
              <a:spcAft>
                <a:spcPct val="0"/>
              </a:spcAft>
              <a:buClrTx/>
              <a:buSzTx/>
              <a:buFontTx/>
              <a:buChar char="•"/>
              <a:tabLst/>
            </a:pPr>
            <a:r>
              <a:rPr lang="fr-DZ" altLang="fr-DZ" sz="2000" b="1" dirty="0">
                <a:cs typeface="Arial" panose="020B0604020202020204" pitchFamily="34" charset="0"/>
              </a:rPr>
              <a:t>"Model" à temps continu </a:t>
            </a:r>
            <a:r>
              <a:rPr lang="fr-DZ" altLang="fr-DZ" sz="2000" dirty="0">
                <a:cs typeface="Arial" panose="020B0604020202020204" pitchFamily="34" charset="0"/>
              </a:rPr>
              <a:t>: Utilisé pour modéliser des systèmes dont les signaux évoluent de manière continue dans le temps.</a:t>
            </a:r>
          </a:p>
          <a:p>
            <a:pPr marL="914400" marR="0" lvl="2" indent="0" algn="l" defTabSz="914400" rtl="0" eaLnBrk="0" fontAlgn="base" latinLnBrk="0" hangingPunct="0">
              <a:lnSpc>
                <a:spcPct val="100000"/>
              </a:lnSpc>
              <a:spcBef>
                <a:spcPct val="0"/>
              </a:spcBef>
              <a:spcAft>
                <a:spcPct val="0"/>
              </a:spcAft>
              <a:buClrTx/>
              <a:buSzTx/>
              <a:buFontTx/>
              <a:buChar char="•"/>
              <a:tabLst/>
            </a:pPr>
            <a:r>
              <a:rPr lang="fr-DZ" altLang="fr-DZ" sz="2000" b="1" dirty="0">
                <a:cs typeface="Arial" panose="020B0604020202020204" pitchFamily="34" charset="0"/>
              </a:rPr>
              <a:t>"Model" à temps discret </a:t>
            </a:r>
            <a:r>
              <a:rPr lang="fr-DZ" altLang="fr-DZ" sz="2000" dirty="0">
                <a:cs typeface="Arial" panose="020B0604020202020204" pitchFamily="34" charset="0"/>
              </a:rPr>
              <a:t>: Utilisé pour modéliser des systèmes dont les signaux évoluent en échantillonnant le temps à des intervalles discrets.</a:t>
            </a:r>
          </a:p>
          <a:p>
            <a:pPr marL="914400" marR="0" lvl="2" indent="0" algn="l" defTabSz="914400" rtl="0" eaLnBrk="0" fontAlgn="base" latinLnBrk="0" hangingPunct="0">
              <a:lnSpc>
                <a:spcPct val="100000"/>
              </a:lnSpc>
              <a:spcBef>
                <a:spcPct val="0"/>
              </a:spcBef>
              <a:spcAft>
                <a:spcPct val="0"/>
              </a:spcAft>
              <a:buClrTx/>
              <a:buSzTx/>
              <a:buFontTx/>
              <a:buChar char="•"/>
              <a:tabLst/>
            </a:pPr>
            <a:r>
              <a:rPr lang="fr-DZ" altLang="fr-DZ" sz="2000" b="1" dirty="0">
                <a:cs typeface="Arial" panose="020B0604020202020204" pitchFamily="34" charset="0"/>
              </a:rPr>
              <a:t>"Simulink Project" (Projet SIMULINK) </a:t>
            </a:r>
            <a:r>
              <a:rPr lang="fr-DZ" altLang="fr-DZ" sz="2000" dirty="0">
                <a:cs typeface="Arial" panose="020B0604020202020204" pitchFamily="34" charset="0"/>
              </a:rPr>
              <a:t>: Permet de créer un projet SIMULINK pour organiser plusieurs modèles et fichiers associés.</a:t>
            </a:r>
          </a:p>
          <a:p>
            <a:pPr marL="914400" marR="0" lvl="2" indent="0" algn="l" defTabSz="914400" rtl="0" eaLnBrk="0" fontAlgn="base" latinLnBrk="0" hangingPunct="0">
              <a:lnSpc>
                <a:spcPct val="100000"/>
              </a:lnSpc>
              <a:spcBef>
                <a:spcPct val="0"/>
              </a:spcBef>
              <a:spcAft>
                <a:spcPct val="0"/>
              </a:spcAft>
              <a:buClrTx/>
              <a:buSzTx/>
              <a:buFontTx/>
              <a:buChar char="•"/>
              <a:tabLst/>
            </a:pPr>
            <a:r>
              <a:rPr lang="fr-DZ" altLang="fr-DZ" sz="2000" b="1" dirty="0">
                <a:cs typeface="Arial" panose="020B0604020202020204" pitchFamily="34" charset="0"/>
              </a:rPr>
              <a:t>"Library" (Bibliothèque) </a:t>
            </a:r>
            <a:r>
              <a:rPr lang="fr-DZ" altLang="fr-DZ" sz="2000" dirty="0">
                <a:cs typeface="Arial" panose="020B0604020202020204" pitchFamily="34" charset="0"/>
              </a:rPr>
              <a:t>: Utilisé pour créer une bibliothèque de blocs réutilisables.</a:t>
            </a:r>
          </a:p>
        </p:txBody>
      </p:sp>
    </p:spTree>
    <p:extLst>
      <p:ext uri="{BB962C8B-B14F-4D97-AF65-F5344CB8AC3E}">
        <p14:creationId xmlns:p14="http://schemas.microsoft.com/office/powerpoint/2010/main" val="301218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8D6C1-6864-6A8F-7029-01D918303B93}"/>
              </a:ext>
            </a:extLst>
          </p:cNvPr>
          <p:cNvSpPr>
            <a:spLocks noGrp="1"/>
          </p:cNvSpPr>
          <p:nvPr>
            <p:ph type="title"/>
          </p:nvPr>
        </p:nvSpPr>
        <p:spPr>
          <a:xfrm>
            <a:off x="956844" y="28575"/>
            <a:ext cx="10515600" cy="701676"/>
          </a:xfrm>
        </p:spPr>
        <p:txBody>
          <a:bodyPr>
            <a:normAutofit/>
          </a:bodyPr>
          <a:lstStyle/>
          <a:p>
            <a:r>
              <a:rPr lang="fr-FR"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5.2 </a:t>
            </a:r>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Prise en main rapide</a:t>
            </a:r>
            <a:endParaRPr lang="fr-DZ" sz="6000" b="1" dirty="0">
              <a:solidFill>
                <a:srgbClr val="00B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F4E4F77A-C687-3975-3BD2-8E43C12CF7B4}"/>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01BC621D-5484-D3AC-CC8F-A81D1EC57354}"/>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CFD0E278-D230-A6B0-0B7D-441DA15C31F7}"/>
              </a:ext>
            </a:extLst>
          </p:cNvPr>
          <p:cNvSpPr>
            <a:spLocks noGrp="1"/>
          </p:cNvSpPr>
          <p:nvPr>
            <p:ph type="sldNum" sz="quarter" idx="12"/>
          </p:nvPr>
        </p:nvSpPr>
        <p:spPr/>
        <p:txBody>
          <a:bodyPr/>
          <a:lstStyle/>
          <a:p>
            <a:fld id="{9EB1766A-4D09-42F2-8F84-9EE8A7BFC700}" type="slidenum">
              <a:rPr lang="fr-DZ" smtClean="0"/>
              <a:t>14</a:t>
            </a:fld>
            <a:endParaRPr lang="fr-DZ"/>
          </a:p>
        </p:txBody>
      </p:sp>
      <p:sp>
        <p:nvSpPr>
          <p:cNvPr id="7" name="Rectangle 1">
            <a:extLst>
              <a:ext uri="{FF2B5EF4-FFF2-40B4-BE49-F238E27FC236}">
                <a16:creationId xmlns:a16="http://schemas.microsoft.com/office/drawing/2014/main" id="{A46A8561-12B9-B257-301D-F9D3FB8BEEC9}"/>
              </a:ext>
            </a:extLst>
          </p:cNvPr>
          <p:cNvSpPr>
            <a:spLocks noChangeArrowheads="1"/>
          </p:cNvSpPr>
          <p:nvPr/>
        </p:nvSpPr>
        <p:spPr bwMode="auto">
          <a:xfrm>
            <a:off x="838200" y="730251"/>
            <a:ext cx="10007609" cy="347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DZ" altLang="fr-DZ" sz="2000" b="1" dirty="0">
                <a:solidFill>
                  <a:schemeClr val="tx2"/>
                </a:solidFill>
                <a:cs typeface="Arial" panose="020B0604020202020204" pitchFamily="34" charset="0"/>
              </a:rPr>
              <a:t>Donner un nom au modèle </a:t>
            </a:r>
            <a:r>
              <a:rPr lang="fr-DZ" altLang="fr-DZ" sz="2000" dirty="0">
                <a:cs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Après avoir choisi le type de modèle, vous serez invité à donner un nom à votre modèle. Choisissez un nom significatif qui décrit le système que vous modéliserez.</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DZ" altLang="fr-DZ" sz="2000" b="1" dirty="0">
                <a:solidFill>
                  <a:schemeClr val="tx2"/>
                </a:solidFill>
                <a:cs typeface="Arial" panose="020B0604020202020204" pitchFamily="34" charset="0"/>
              </a:rPr>
              <a:t>Créer le modèle :</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Une fois que vous avez choisi le nom et les propriétés du modèle, cliquez sur le bouton "</a:t>
            </a:r>
            <a:r>
              <a:rPr lang="fr-DZ" altLang="fr-DZ" sz="2000" dirty="0" err="1">
                <a:cs typeface="Arial" panose="020B0604020202020204" pitchFamily="34" charset="0"/>
              </a:rPr>
              <a:t>Create</a:t>
            </a:r>
            <a:r>
              <a:rPr lang="fr-DZ" altLang="fr-DZ" sz="2000" dirty="0">
                <a:cs typeface="Arial" panose="020B0604020202020204" pitchFamily="34" charset="0"/>
              </a:rPr>
              <a:t>" (Créer) ou "OK" pour créer votre modèle.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DZ" altLang="fr-DZ" sz="2000" b="1" dirty="0">
                <a:solidFill>
                  <a:schemeClr val="tx2"/>
                </a:solidFill>
                <a:cs typeface="Arial" panose="020B0604020202020204" pitchFamily="34" charset="0"/>
              </a:rPr>
              <a:t>Commencer à modéliser :</a:t>
            </a:r>
          </a:p>
          <a:p>
            <a:pPr marL="457200" marR="0" lvl="1" indent="0" algn="l" defTabSz="914400" rtl="0" eaLnBrk="0" fontAlgn="base" latinLnBrk="0" hangingPunct="0">
              <a:lnSpc>
                <a:spcPct val="100000"/>
              </a:lnSpc>
              <a:spcBef>
                <a:spcPct val="0"/>
              </a:spcBef>
              <a:spcAft>
                <a:spcPct val="0"/>
              </a:spcAft>
              <a:buClrTx/>
              <a:buSzTx/>
              <a:buFontTx/>
              <a:buChar char="•"/>
              <a:tabLst/>
            </a:pPr>
            <a:r>
              <a:rPr lang="fr-DZ" altLang="fr-DZ" sz="2000" dirty="0">
                <a:cs typeface="Arial" panose="020B0604020202020204" pitchFamily="34" charset="0"/>
              </a:rPr>
              <a:t>Une fois que le modèle est créé, vous serez dirigé vers l'environnement de modélisation SIMULINK. Vous pouvez commencer à ajouter des blocs, à configurer des paramètres, à connecter des blocs et à simuler votre modèle.</a:t>
            </a:r>
          </a:p>
        </p:txBody>
      </p:sp>
    </p:spTree>
    <p:extLst>
      <p:ext uri="{BB962C8B-B14F-4D97-AF65-F5344CB8AC3E}">
        <p14:creationId xmlns:p14="http://schemas.microsoft.com/office/powerpoint/2010/main" val="45495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15</a:t>
            </a:fld>
            <a:endParaRPr lang="fr-DZ"/>
          </a:p>
        </p:txBody>
      </p:sp>
      <p:sp>
        <p:nvSpPr>
          <p:cNvPr id="7" name="Titre 1">
            <a:extLst>
              <a:ext uri="{FF2B5EF4-FFF2-40B4-BE49-F238E27FC236}">
                <a16:creationId xmlns:a16="http://schemas.microsoft.com/office/drawing/2014/main" id="{6B06D166-1D6D-1BED-357B-49FD7771B8A7}"/>
              </a:ext>
            </a:extLst>
          </p:cNvPr>
          <p:cNvSpPr>
            <a:spLocks noGrp="1"/>
          </p:cNvSpPr>
          <p:nvPr>
            <p:ph type="title"/>
          </p:nvPr>
        </p:nvSpPr>
        <p:spPr>
          <a:xfrm>
            <a:off x="899160" y="0"/>
            <a:ext cx="10515600" cy="701676"/>
          </a:xfrm>
        </p:spPr>
        <p:txBody>
          <a:bodyPr>
            <a:normAutofit/>
          </a:bodyPr>
          <a:lstStyle/>
          <a:p>
            <a:r>
              <a:rPr lang="fr-FR"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5.2 </a:t>
            </a:r>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Prise en main rapide</a:t>
            </a:r>
            <a:endParaRPr lang="fr-DZ" sz="6000" b="1" dirty="0">
              <a:solidFill>
                <a:srgbClr val="00B05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154A6043-A20E-E1BD-1CEC-C1B3688DD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00" y="1235393"/>
            <a:ext cx="6362700" cy="4524375"/>
          </a:xfrm>
          <a:prstGeom prst="rect">
            <a:avLst/>
          </a:prstGeom>
        </p:spPr>
      </p:pic>
      <p:pic>
        <p:nvPicPr>
          <p:cNvPr id="11" name="Image 10">
            <a:extLst>
              <a:ext uri="{FF2B5EF4-FFF2-40B4-BE49-F238E27FC236}">
                <a16:creationId xmlns:a16="http://schemas.microsoft.com/office/drawing/2014/main" id="{D3D885DC-72F0-6BE5-5592-961A33DC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 y="1254443"/>
            <a:ext cx="5833110" cy="4505325"/>
          </a:xfrm>
          <a:prstGeom prst="rect">
            <a:avLst/>
          </a:prstGeom>
        </p:spPr>
      </p:pic>
    </p:spTree>
    <p:extLst>
      <p:ext uri="{BB962C8B-B14F-4D97-AF65-F5344CB8AC3E}">
        <p14:creationId xmlns:p14="http://schemas.microsoft.com/office/powerpoint/2010/main" val="191740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16</a:t>
            </a:fld>
            <a:endParaRPr lang="fr-DZ"/>
          </a:p>
        </p:txBody>
      </p:sp>
      <p:sp>
        <p:nvSpPr>
          <p:cNvPr id="7" name="Titre 1">
            <a:extLst>
              <a:ext uri="{FF2B5EF4-FFF2-40B4-BE49-F238E27FC236}">
                <a16:creationId xmlns:a16="http://schemas.microsoft.com/office/drawing/2014/main" id="{6B06D166-1D6D-1BED-357B-49FD7771B8A7}"/>
              </a:ext>
            </a:extLst>
          </p:cNvPr>
          <p:cNvSpPr>
            <a:spLocks noGrp="1"/>
          </p:cNvSpPr>
          <p:nvPr>
            <p:ph type="title"/>
          </p:nvPr>
        </p:nvSpPr>
        <p:spPr>
          <a:xfrm>
            <a:off x="899160" y="0"/>
            <a:ext cx="10515600" cy="701676"/>
          </a:xfrm>
        </p:spPr>
        <p:txBody>
          <a:bodyPr>
            <a:normAutofit/>
          </a:bodyPr>
          <a:lstStyle/>
          <a:p>
            <a:r>
              <a:rPr lang="fr-FR"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5.3 </a:t>
            </a:r>
            <a:r>
              <a:rPr lang="fr-DZ" sz="2800" b="1" dirty="0">
                <a:solidFill>
                  <a:srgbClr val="00B050"/>
                </a:solidFill>
                <a:latin typeface="Arial" panose="020B0604020202020204" pitchFamily="34" charset="0"/>
                <a:cs typeface="Arial" panose="020B0604020202020204" pitchFamily="34" charset="0"/>
              </a:rPr>
              <a:t>Masques et sous-systèmes</a:t>
            </a:r>
            <a:endParaRPr lang="fr-DZ" sz="6000" b="1" dirty="0">
              <a:solidFill>
                <a:srgbClr val="00B050"/>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3F1D1E8-610C-3E5A-A3EC-C6BC08552AE4}"/>
              </a:ext>
            </a:extLst>
          </p:cNvPr>
          <p:cNvSpPr txBox="1"/>
          <p:nvPr/>
        </p:nvSpPr>
        <p:spPr>
          <a:xfrm>
            <a:off x="1005840" y="1222277"/>
            <a:ext cx="10515600" cy="2239844"/>
          </a:xfrm>
          <a:prstGeom prst="rect">
            <a:avLst/>
          </a:prstGeom>
          <a:noFill/>
        </p:spPr>
        <p:txBody>
          <a:bodyPr wrap="square">
            <a:spAutoFit/>
          </a:bodyPr>
          <a:lstStyle/>
          <a:p>
            <a:pPr>
              <a:lnSpc>
                <a:spcPct val="150000"/>
              </a:lnSpc>
            </a:pPr>
            <a:r>
              <a:rPr lang="fr-FR" sz="2400" dirty="0">
                <a:solidFill>
                  <a:srgbClr val="C00000"/>
                </a:solidFill>
                <a:latin typeface="Arial" panose="020B0604020202020204" pitchFamily="34" charset="0"/>
                <a:cs typeface="Arial" panose="020B0604020202020204" pitchFamily="34" charset="0"/>
              </a:rPr>
              <a:t>Les masques </a:t>
            </a:r>
            <a:r>
              <a:rPr lang="fr-FR" sz="2400" dirty="0">
                <a:latin typeface="Arial" panose="020B0604020202020204" pitchFamily="34" charset="0"/>
                <a:cs typeface="Arial" panose="020B0604020202020204" pitchFamily="34" charset="0"/>
              </a:rPr>
              <a:t>et </a:t>
            </a:r>
            <a:r>
              <a:rPr lang="fr-FR" sz="2400" dirty="0">
                <a:solidFill>
                  <a:srgbClr val="C00000"/>
                </a:solidFill>
                <a:latin typeface="Arial" panose="020B0604020202020204" pitchFamily="34" charset="0"/>
                <a:cs typeface="Arial" panose="020B0604020202020204" pitchFamily="34" charset="0"/>
              </a:rPr>
              <a:t>les sous-systèmes </a:t>
            </a:r>
            <a:r>
              <a:rPr lang="fr-FR" sz="2400" dirty="0">
                <a:latin typeface="Arial" panose="020B0604020202020204" pitchFamily="34" charset="0"/>
                <a:cs typeface="Arial" panose="020B0604020202020204" pitchFamily="34" charset="0"/>
              </a:rPr>
              <a:t>sont des fonctionnalités clés de SIMULINK qui permettent de simplifier la modélisation de systèmes complexes, de créer des blocs réutilisables et d'ajouter une couche d'abstraction à vos modèles.</a:t>
            </a:r>
            <a:endParaRPr lang="fr-D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04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17</a:t>
            </a:fld>
            <a:endParaRPr lang="fr-DZ"/>
          </a:p>
        </p:txBody>
      </p:sp>
      <p:sp>
        <p:nvSpPr>
          <p:cNvPr id="7" name="Titre 1">
            <a:extLst>
              <a:ext uri="{FF2B5EF4-FFF2-40B4-BE49-F238E27FC236}">
                <a16:creationId xmlns:a16="http://schemas.microsoft.com/office/drawing/2014/main" id="{6B06D166-1D6D-1BED-357B-49FD7771B8A7}"/>
              </a:ext>
            </a:extLst>
          </p:cNvPr>
          <p:cNvSpPr>
            <a:spLocks noGrp="1"/>
          </p:cNvSpPr>
          <p:nvPr>
            <p:ph type="title"/>
          </p:nvPr>
        </p:nvSpPr>
        <p:spPr>
          <a:xfrm>
            <a:off x="899160" y="0"/>
            <a:ext cx="10515600" cy="1112520"/>
          </a:xfrm>
        </p:spPr>
        <p:txBody>
          <a:bodyPr>
            <a:normAutofit/>
          </a:bodyPr>
          <a:lstStyle/>
          <a:p>
            <a:r>
              <a:rPr lang="fr-FR"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5.3 </a:t>
            </a:r>
            <a:r>
              <a:rPr lang="fr-DZ" sz="2800" b="1" dirty="0">
                <a:solidFill>
                  <a:srgbClr val="00B050"/>
                </a:solidFill>
                <a:latin typeface="Arial" panose="020B0604020202020204" pitchFamily="34" charset="0"/>
                <a:cs typeface="Arial" panose="020B0604020202020204" pitchFamily="34" charset="0"/>
              </a:rPr>
              <a:t>Masques et sous-systèmes</a:t>
            </a:r>
            <a:br>
              <a:rPr lang="fr-FR" sz="2800" b="1" dirty="0">
                <a:solidFill>
                  <a:srgbClr val="00B050"/>
                </a:solidFill>
                <a:latin typeface="Arial" panose="020B0604020202020204" pitchFamily="34" charset="0"/>
                <a:cs typeface="Arial" panose="020B0604020202020204" pitchFamily="34" charset="0"/>
              </a:rPr>
            </a:br>
            <a:r>
              <a:rPr lang="fr-FR" sz="2700" b="1" dirty="0">
                <a:solidFill>
                  <a:srgbClr val="C00000"/>
                </a:solidFill>
                <a:latin typeface="Arial" panose="020B0604020202020204" pitchFamily="34" charset="0"/>
                <a:cs typeface="Arial" panose="020B0604020202020204" pitchFamily="34" charset="0"/>
              </a:rPr>
              <a:t>5.3.1 - Sous-systèmes :</a:t>
            </a:r>
            <a:endParaRPr lang="fr-DZ" sz="6000" b="1" dirty="0">
              <a:solidFill>
                <a:srgbClr val="00B050"/>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E37D552E-9FCA-6756-B8B6-7FA79AF2FA42}"/>
              </a:ext>
            </a:extLst>
          </p:cNvPr>
          <p:cNvSpPr txBox="1"/>
          <p:nvPr/>
        </p:nvSpPr>
        <p:spPr>
          <a:xfrm>
            <a:off x="838200" y="792519"/>
            <a:ext cx="11216640" cy="5563831"/>
          </a:xfrm>
          <a:prstGeom prst="rect">
            <a:avLst/>
          </a:prstGeom>
          <a:noFill/>
        </p:spPr>
        <p:txBody>
          <a:bodyPr wrap="square">
            <a:spAutoFit/>
          </a:bodyPr>
          <a:lstStyle/>
          <a:p>
            <a:pPr algn="l">
              <a:lnSpc>
                <a:spcPct val="150000"/>
              </a:lnSpc>
            </a:pPr>
            <a:r>
              <a:rPr lang="fr-FR" sz="2400" dirty="0">
                <a:latin typeface="Arial" panose="020B0604020202020204" pitchFamily="34" charset="0"/>
                <a:cs typeface="Arial" panose="020B0604020202020204" pitchFamily="34" charset="0"/>
              </a:rPr>
              <a:t>Les sous-systèmes sont des blocs spéciaux dans SIMULINK qui regroupent plusieurs autres blocs en une seule entité. Ils sont utiles pour organiser et simplifier les modèles complexes. </a:t>
            </a:r>
          </a:p>
          <a:p>
            <a:pPr marL="342900" indent="-342900" algn="l">
              <a:lnSpc>
                <a:spcPct val="150000"/>
              </a:lnSpc>
              <a:buFont typeface="Arial" panose="020B0604020202020204" pitchFamily="34" charset="0"/>
              <a:buChar char="•"/>
            </a:pPr>
            <a:r>
              <a:rPr lang="fr-FR" sz="2400" b="1" dirty="0">
                <a:solidFill>
                  <a:schemeClr val="accent6">
                    <a:lumMod val="50000"/>
                  </a:schemeClr>
                </a:solidFill>
                <a:latin typeface="Arial" panose="020B0604020202020204" pitchFamily="34" charset="0"/>
                <a:cs typeface="Arial" panose="020B0604020202020204" pitchFamily="34" charset="0"/>
              </a:rPr>
              <a:t>Sélectionnez les blocs </a:t>
            </a:r>
            <a:r>
              <a:rPr lang="fr-FR" sz="2400" dirty="0">
                <a:latin typeface="Arial" panose="020B0604020202020204" pitchFamily="34" charset="0"/>
                <a:cs typeface="Arial" panose="020B0604020202020204" pitchFamily="34" charset="0"/>
              </a:rPr>
              <a:t>: Sélectionnez les blocs que vous souhaitez regrouper en tant que sous-système. Vous pouvez les sélectionner en maintenant la touche "Shift" enfoncée et en cliquant sur chaque bloc.</a:t>
            </a:r>
          </a:p>
          <a:p>
            <a:pPr marL="342900" indent="-342900" algn="l">
              <a:lnSpc>
                <a:spcPct val="150000"/>
              </a:lnSpc>
              <a:buFont typeface="Arial" panose="020B0604020202020204" pitchFamily="34" charset="0"/>
              <a:buChar char="•"/>
            </a:pPr>
            <a:r>
              <a:rPr lang="fr-FR" sz="2400" b="1" dirty="0">
                <a:solidFill>
                  <a:schemeClr val="accent6">
                    <a:lumMod val="50000"/>
                  </a:schemeClr>
                </a:solidFill>
                <a:latin typeface="Arial" panose="020B0604020202020204" pitchFamily="34" charset="0"/>
                <a:cs typeface="Arial" panose="020B0604020202020204" pitchFamily="34" charset="0"/>
              </a:rPr>
              <a:t>Créez le sous-système </a:t>
            </a:r>
            <a:r>
              <a:rPr lang="fr-FR" sz="2400" dirty="0">
                <a:latin typeface="Arial" panose="020B0604020202020204" pitchFamily="34" charset="0"/>
                <a:cs typeface="Arial" panose="020B0604020202020204" pitchFamily="34" charset="0"/>
              </a:rPr>
              <a:t>: Cliquez avec le bouton droit sur les blocs sélectionnés, puis choisissez "</a:t>
            </a:r>
            <a:r>
              <a:rPr lang="fr-FR" sz="2400" dirty="0" err="1">
                <a:latin typeface="Arial" panose="020B0604020202020204" pitchFamily="34" charset="0"/>
                <a:cs typeface="Arial" panose="020B0604020202020204" pitchFamily="34" charset="0"/>
              </a:rPr>
              <a:t>Create</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Subsystem</a:t>
            </a:r>
            <a:r>
              <a:rPr lang="fr-FR" sz="2400" dirty="0">
                <a:latin typeface="Arial" panose="020B0604020202020204" pitchFamily="34" charset="0"/>
                <a:cs typeface="Arial" panose="020B0604020202020204" pitchFamily="34" charset="0"/>
              </a:rPr>
              <a:t>" (Créer un sous-système) dans le menu contextuel. Cela regroupera les blocs sélectionnés en un sous-système unique.</a:t>
            </a:r>
          </a:p>
        </p:txBody>
      </p:sp>
    </p:spTree>
    <p:extLst>
      <p:ext uri="{BB962C8B-B14F-4D97-AF65-F5344CB8AC3E}">
        <p14:creationId xmlns:p14="http://schemas.microsoft.com/office/powerpoint/2010/main" val="152081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18</a:t>
            </a:fld>
            <a:endParaRPr lang="fr-DZ"/>
          </a:p>
        </p:txBody>
      </p:sp>
      <p:sp>
        <p:nvSpPr>
          <p:cNvPr id="8" name="ZoneTexte 7">
            <a:extLst>
              <a:ext uri="{FF2B5EF4-FFF2-40B4-BE49-F238E27FC236}">
                <a16:creationId xmlns:a16="http://schemas.microsoft.com/office/drawing/2014/main" id="{E37D552E-9FCA-6756-B8B6-7FA79AF2FA42}"/>
              </a:ext>
            </a:extLst>
          </p:cNvPr>
          <p:cNvSpPr txBox="1"/>
          <p:nvPr/>
        </p:nvSpPr>
        <p:spPr>
          <a:xfrm>
            <a:off x="899160" y="924083"/>
            <a:ext cx="10683240" cy="5009833"/>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fr-FR" sz="2400" b="1" dirty="0">
                <a:solidFill>
                  <a:schemeClr val="accent6">
                    <a:lumMod val="50000"/>
                  </a:schemeClr>
                </a:solidFill>
                <a:latin typeface="Arial" panose="020B0604020202020204" pitchFamily="34" charset="0"/>
                <a:cs typeface="Arial" panose="020B0604020202020204" pitchFamily="34" charset="0"/>
              </a:rPr>
              <a:t>Personnalisez le sous-système </a:t>
            </a:r>
            <a:r>
              <a:rPr lang="fr-FR" sz="2400" dirty="0">
                <a:latin typeface="Arial" panose="020B0604020202020204" pitchFamily="34" charset="0"/>
                <a:cs typeface="Arial" panose="020B0604020202020204" pitchFamily="34" charset="0"/>
              </a:rPr>
              <a:t>: Double-cliquez sur le sous-système pour l'ouvrir. Vous pouvez maintenant personnaliser le sous-système en ajoutant des ports d'entrée/sortie, des paramètres personnalisés, et en configurant le comportement du sous-système. Vous pouvez également ajouter une documentation pour décrire son fonctionnement.</a:t>
            </a:r>
          </a:p>
          <a:p>
            <a:pPr marL="342900" indent="-342900" algn="l">
              <a:lnSpc>
                <a:spcPct val="150000"/>
              </a:lnSpc>
              <a:buFont typeface="Arial" panose="020B0604020202020204" pitchFamily="34" charset="0"/>
              <a:buChar char="•"/>
            </a:pPr>
            <a:r>
              <a:rPr lang="fr-FR" sz="2400" b="1" dirty="0">
                <a:solidFill>
                  <a:schemeClr val="accent6">
                    <a:lumMod val="50000"/>
                  </a:schemeClr>
                </a:solidFill>
                <a:latin typeface="Arial" panose="020B0604020202020204" pitchFamily="34" charset="0"/>
                <a:cs typeface="Arial" panose="020B0604020202020204" pitchFamily="34" charset="0"/>
              </a:rPr>
              <a:t>Utilisez le sous-système </a:t>
            </a:r>
            <a:r>
              <a:rPr lang="fr-FR" sz="2400" dirty="0">
                <a:latin typeface="Arial" panose="020B0604020202020204" pitchFamily="34" charset="0"/>
                <a:cs typeface="Arial" panose="020B0604020202020204" pitchFamily="34" charset="0"/>
              </a:rPr>
              <a:t>: Le sous-système apparaîtra comme un seul bloc dans votre modèle. Vous pouvez le réutiliser autant de fois que nécessaire, ce qui simplifie grandement la représentation de systèmes complexes.</a:t>
            </a:r>
          </a:p>
        </p:txBody>
      </p:sp>
      <p:sp>
        <p:nvSpPr>
          <p:cNvPr id="9" name="Titre 1">
            <a:extLst>
              <a:ext uri="{FF2B5EF4-FFF2-40B4-BE49-F238E27FC236}">
                <a16:creationId xmlns:a16="http://schemas.microsoft.com/office/drawing/2014/main" id="{A5A7C07E-CAC7-10CD-6E45-5A27E386F69B}"/>
              </a:ext>
            </a:extLst>
          </p:cNvPr>
          <p:cNvSpPr txBox="1">
            <a:spLocks/>
          </p:cNvSpPr>
          <p:nvPr/>
        </p:nvSpPr>
        <p:spPr>
          <a:xfrm>
            <a:off x="899160" y="0"/>
            <a:ext cx="10515600" cy="1112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a:solidFill>
                  <a:srgbClr val="00B050"/>
                </a:solidFill>
                <a:latin typeface="Arial" panose="020B0604020202020204" pitchFamily="34" charset="0"/>
                <a:ea typeface="Calibri" panose="020F0502020204030204" pitchFamily="34" charset="0"/>
                <a:cs typeface="Arial" panose="020B0604020202020204" pitchFamily="34" charset="0"/>
              </a:rPr>
              <a:t>5.3 </a:t>
            </a:r>
            <a:r>
              <a:rPr lang="fr-DZ" sz="2800" b="1">
                <a:solidFill>
                  <a:srgbClr val="00B050"/>
                </a:solidFill>
                <a:latin typeface="Arial" panose="020B0604020202020204" pitchFamily="34" charset="0"/>
                <a:cs typeface="Arial" panose="020B0604020202020204" pitchFamily="34" charset="0"/>
              </a:rPr>
              <a:t>Masques et sous-systèmes</a:t>
            </a:r>
            <a:br>
              <a:rPr lang="fr-FR" sz="2800" b="1">
                <a:solidFill>
                  <a:srgbClr val="00B050"/>
                </a:solidFill>
                <a:latin typeface="Arial" panose="020B0604020202020204" pitchFamily="34" charset="0"/>
                <a:cs typeface="Arial" panose="020B0604020202020204" pitchFamily="34" charset="0"/>
              </a:rPr>
            </a:br>
            <a:r>
              <a:rPr lang="fr-FR" sz="2700" b="1">
                <a:solidFill>
                  <a:srgbClr val="C00000"/>
                </a:solidFill>
                <a:latin typeface="Arial" panose="020B0604020202020204" pitchFamily="34" charset="0"/>
                <a:cs typeface="Arial" panose="020B0604020202020204" pitchFamily="34" charset="0"/>
              </a:rPr>
              <a:t>5.3.1 - Sous-systèmes :</a:t>
            </a:r>
            <a:endParaRPr lang="fr-DZ" sz="6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70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19</a:t>
            </a:fld>
            <a:endParaRPr lang="fr-DZ"/>
          </a:p>
        </p:txBody>
      </p:sp>
      <p:sp>
        <p:nvSpPr>
          <p:cNvPr id="9" name="Titre 1">
            <a:extLst>
              <a:ext uri="{FF2B5EF4-FFF2-40B4-BE49-F238E27FC236}">
                <a16:creationId xmlns:a16="http://schemas.microsoft.com/office/drawing/2014/main" id="{A5A7C07E-CAC7-10CD-6E45-5A27E386F69B}"/>
              </a:ext>
            </a:extLst>
          </p:cNvPr>
          <p:cNvSpPr txBox="1">
            <a:spLocks/>
          </p:cNvSpPr>
          <p:nvPr/>
        </p:nvSpPr>
        <p:spPr>
          <a:xfrm>
            <a:off x="899160" y="0"/>
            <a:ext cx="10515600" cy="1112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rgbClr val="00B050"/>
                </a:solidFill>
                <a:latin typeface="Arial" panose="020B0604020202020204" pitchFamily="34" charset="0"/>
                <a:ea typeface="Calibri" panose="020F0502020204030204" pitchFamily="34" charset="0"/>
                <a:cs typeface="Arial" panose="020B0604020202020204" pitchFamily="34" charset="0"/>
              </a:rPr>
              <a:t>5.3 </a:t>
            </a:r>
            <a:r>
              <a:rPr lang="fr-DZ" sz="2800" b="1" dirty="0">
                <a:solidFill>
                  <a:srgbClr val="00B050"/>
                </a:solidFill>
                <a:latin typeface="Arial" panose="020B0604020202020204" pitchFamily="34" charset="0"/>
                <a:cs typeface="Arial" panose="020B0604020202020204" pitchFamily="34" charset="0"/>
              </a:rPr>
              <a:t>Masques et sous-systèmes</a:t>
            </a:r>
            <a:br>
              <a:rPr lang="fr-FR" sz="2800" b="1" dirty="0">
                <a:solidFill>
                  <a:srgbClr val="00B050"/>
                </a:solidFill>
                <a:latin typeface="Arial" panose="020B0604020202020204" pitchFamily="34" charset="0"/>
                <a:cs typeface="Arial" panose="020B0604020202020204" pitchFamily="34" charset="0"/>
              </a:rPr>
            </a:br>
            <a:r>
              <a:rPr lang="fr-FR" sz="2700" b="1" dirty="0">
                <a:solidFill>
                  <a:srgbClr val="C00000"/>
                </a:solidFill>
                <a:latin typeface="Arial" panose="020B0604020202020204" pitchFamily="34" charset="0"/>
                <a:cs typeface="Arial" panose="020B0604020202020204" pitchFamily="34" charset="0"/>
              </a:rPr>
              <a:t>5.3.2 </a:t>
            </a:r>
            <a:r>
              <a:rPr lang="fr-FR" sz="2400" b="1" i="0" dirty="0">
                <a:solidFill>
                  <a:srgbClr val="C00000"/>
                </a:solidFill>
                <a:effectLst/>
                <a:latin typeface="Arial" panose="020B0604020202020204" pitchFamily="34" charset="0"/>
                <a:cs typeface="Arial" panose="020B0604020202020204" pitchFamily="34" charset="0"/>
              </a:rPr>
              <a:t>Masquage des sous-systèmes</a:t>
            </a:r>
            <a:endParaRPr lang="fr-DZ" sz="6000" b="1" dirty="0">
              <a:solidFill>
                <a:srgbClr val="C00000"/>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3B3BC487-3E92-F54A-F256-C499A3B683D3}"/>
              </a:ext>
            </a:extLst>
          </p:cNvPr>
          <p:cNvSpPr txBox="1"/>
          <p:nvPr/>
        </p:nvSpPr>
        <p:spPr>
          <a:xfrm>
            <a:off x="868680" y="1494591"/>
            <a:ext cx="11186160" cy="2239844"/>
          </a:xfrm>
          <a:prstGeom prst="rect">
            <a:avLst/>
          </a:prstGeom>
          <a:noFill/>
        </p:spPr>
        <p:txBody>
          <a:bodyPr wrap="square">
            <a:spAutoFit/>
          </a:bodyPr>
          <a:lstStyle/>
          <a:p>
            <a:pPr>
              <a:lnSpc>
                <a:spcPct val="150000"/>
              </a:lnSpc>
            </a:pPr>
            <a:r>
              <a:rPr lang="fr-FR" sz="2400" dirty="0">
                <a:latin typeface="Arial" panose="020B0604020202020204" pitchFamily="34" charset="0"/>
                <a:cs typeface="Arial" panose="020B0604020202020204" pitchFamily="34" charset="0"/>
              </a:rPr>
              <a:t>Le masquage des sous-systèmes consiste à créer une interface personnalisée pour un sous-système. Vous pouvez définir des paramètres d'entrée/sortie, des paramètres réglables et des commentaires pour rendre le sous-système plus convivial</a:t>
            </a:r>
            <a:endParaRPr lang="fr-D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63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648730" y="638111"/>
            <a:ext cx="10363826" cy="1315632"/>
          </a:xfrm>
        </p:spPr>
        <p:txBody>
          <a:bodyPr>
            <a:normAutofit/>
          </a:bodyPr>
          <a:lstStyle/>
          <a:p>
            <a:pPr marL="0" indent="0">
              <a:lnSpc>
                <a:spcPct val="150000"/>
              </a:lnSpc>
              <a:buNone/>
            </a:pPr>
            <a:r>
              <a:rPr lang="fr-FR" sz="1800" dirty="0">
                <a:latin typeface="Arial" panose="020B0604020202020204" pitchFamily="34" charset="0"/>
                <a:cs typeface="Arial" panose="020B0604020202020204" pitchFamily="34" charset="0"/>
              </a:rPr>
              <a:t>Les librairies de SIMULINK sont des collections de blocs prédéfinis qui couvrent divers aspects de la modélisation et de la simulation de systèmes dynamiques. Chacune de ces librairies contient des catégories de blocs spécifiques qui sont utilisées pour construire des modèles dans SIMULINK</a:t>
            </a:r>
            <a:endParaRPr lang="fr-DZ" sz="18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2</a:t>
            </a:fld>
            <a:endParaRPr lang="fr-DZ"/>
          </a:p>
        </p:txBody>
      </p:sp>
      <p:pic>
        <p:nvPicPr>
          <p:cNvPr id="8" name="Image 7">
            <a:extLst>
              <a:ext uri="{FF2B5EF4-FFF2-40B4-BE49-F238E27FC236}">
                <a16:creationId xmlns:a16="http://schemas.microsoft.com/office/drawing/2014/main" id="{A87CBC7F-1AC1-22D7-FA0C-5B9385564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860" y="1953743"/>
            <a:ext cx="5117410" cy="4904257"/>
          </a:xfrm>
          <a:prstGeom prst="rect">
            <a:avLst/>
          </a:prstGeom>
        </p:spPr>
      </p:pic>
      <p:pic>
        <p:nvPicPr>
          <p:cNvPr id="9" name="Image 8">
            <a:extLst>
              <a:ext uri="{FF2B5EF4-FFF2-40B4-BE49-F238E27FC236}">
                <a16:creationId xmlns:a16="http://schemas.microsoft.com/office/drawing/2014/main" id="{5368B1C2-E1A5-AA95-BC23-792D472A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2" y="1953743"/>
            <a:ext cx="6193948" cy="4767732"/>
          </a:xfrm>
          <a:prstGeom prst="rect">
            <a:avLst/>
          </a:prstGeom>
        </p:spPr>
      </p:pic>
    </p:spTree>
    <p:extLst>
      <p:ext uri="{BB962C8B-B14F-4D97-AF65-F5344CB8AC3E}">
        <p14:creationId xmlns:p14="http://schemas.microsoft.com/office/powerpoint/2010/main" val="220752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20</a:t>
            </a:fld>
            <a:endParaRPr lang="fr-DZ"/>
          </a:p>
        </p:txBody>
      </p:sp>
      <p:sp>
        <p:nvSpPr>
          <p:cNvPr id="9" name="Titre 1">
            <a:extLst>
              <a:ext uri="{FF2B5EF4-FFF2-40B4-BE49-F238E27FC236}">
                <a16:creationId xmlns:a16="http://schemas.microsoft.com/office/drawing/2014/main" id="{A5A7C07E-CAC7-10CD-6E45-5A27E386F69B}"/>
              </a:ext>
            </a:extLst>
          </p:cNvPr>
          <p:cNvSpPr txBox="1">
            <a:spLocks/>
          </p:cNvSpPr>
          <p:nvPr/>
        </p:nvSpPr>
        <p:spPr>
          <a:xfrm>
            <a:off x="899160" y="0"/>
            <a:ext cx="10515600" cy="1112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rgbClr val="00B050"/>
                </a:solidFill>
                <a:latin typeface="Arial" panose="020B0604020202020204" pitchFamily="34" charset="0"/>
                <a:ea typeface="Calibri" panose="020F0502020204030204" pitchFamily="34" charset="0"/>
                <a:cs typeface="Arial" panose="020B0604020202020204" pitchFamily="34" charset="0"/>
              </a:rPr>
              <a:t>5.3 </a:t>
            </a:r>
            <a:r>
              <a:rPr lang="fr-DZ" sz="2800" b="1" dirty="0">
                <a:solidFill>
                  <a:srgbClr val="00B050"/>
                </a:solidFill>
                <a:latin typeface="Arial" panose="020B0604020202020204" pitchFamily="34" charset="0"/>
                <a:cs typeface="Arial" panose="020B0604020202020204" pitchFamily="34" charset="0"/>
              </a:rPr>
              <a:t>Masques et sous-systèmes</a:t>
            </a:r>
            <a:br>
              <a:rPr lang="fr-FR" sz="2800" b="1" dirty="0">
                <a:solidFill>
                  <a:srgbClr val="00B050"/>
                </a:solidFill>
                <a:latin typeface="Arial" panose="020B0604020202020204" pitchFamily="34" charset="0"/>
                <a:cs typeface="Arial" panose="020B0604020202020204" pitchFamily="34" charset="0"/>
              </a:rPr>
            </a:br>
            <a:r>
              <a:rPr lang="fr-FR" sz="2700" b="1" dirty="0">
                <a:solidFill>
                  <a:srgbClr val="C00000"/>
                </a:solidFill>
                <a:latin typeface="Arial" panose="020B0604020202020204" pitchFamily="34" charset="0"/>
                <a:cs typeface="Arial" panose="020B0604020202020204" pitchFamily="34" charset="0"/>
              </a:rPr>
              <a:t>5.3.2 </a:t>
            </a:r>
            <a:r>
              <a:rPr lang="fr-FR" sz="2400" b="1" i="0" dirty="0">
                <a:solidFill>
                  <a:srgbClr val="C00000"/>
                </a:solidFill>
                <a:effectLst/>
                <a:latin typeface="Arial" panose="020B0604020202020204" pitchFamily="34" charset="0"/>
                <a:cs typeface="Arial" panose="020B0604020202020204" pitchFamily="34" charset="0"/>
              </a:rPr>
              <a:t>Masquage des sous-systèmes</a:t>
            </a:r>
            <a:endParaRPr lang="fr-DZ" sz="6000" b="1"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90700A1-07E1-3B23-4B91-B5EBE8DB9E29}"/>
              </a:ext>
            </a:extLst>
          </p:cNvPr>
          <p:cNvSpPr>
            <a:spLocks noChangeArrowheads="1"/>
          </p:cNvSpPr>
          <p:nvPr/>
        </p:nvSpPr>
        <p:spPr bwMode="auto">
          <a:xfrm>
            <a:off x="310796" y="969640"/>
            <a:ext cx="11692327" cy="541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fr-DZ" altLang="fr-DZ" sz="2200" b="1" dirty="0">
                <a:solidFill>
                  <a:schemeClr val="accent1">
                    <a:lumMod val="75000"/>
                  </a:schemeClr>
                </a:solidFill>
              </a:rPr>
              <a:t>Créez un sous-système </a:t>
            </a:r>
            <a:r>
              <a:rPr lang="fr-DZ" altLang="fr-DZ" sz="2200" dirty="0"/>
              <a:t>: Suivez les étapes précédentes pour créer un sous-système.</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fr-DZ" altLang="fr-DZ" sz="2200" b="1" dirty="0">
                <a:solidFill>
                  <a:schemeClr val="accent1">
                    <a:lumMod val="75000"/>
                  </a:schemeClr>
                </a:solidFill>
              </a:rPr>
              <a:t>Ouvrez le sous-système </a:t>
            </a:r>
            <a:r>
              <a:rPr lang="fr-DZ" altLang="fr-DZ" sz="2200" dirty="0"/>
              <a:t>: Double-cliquez sur le sous-système pour l'ouvrir.</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fr-DZ" altLang="fr-DZ" sz="2200" b="1" dirty="0">
                <a:solidFill>
                  <a:schemeClr val="accent1">
                    <a:lumMod val="75000"/>
                  </a:schemeClr>
                </a:solidFill>
              </a:rPr>
              <a:t>Sélectionnez "Mask" (Masque) </a:t>
            </a:r>
            <a:r>
              <a:rPr lang="fr-DZ" altLang="fr-DZ" sz="2200" dirty="0"/>
              <a:t>: Cliquez sur l'icône "Mask" dans la barre d'outils du sous-système.</a:t>
            </a:r>
            <a:endParaRPr lang="fr-FR" altLang="fr-DZ" sz="2200" dirty="0"/>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fr-DZ" altLang="fr-DZ" sz="2200" b="1" dirty="0">
                <a:solidFill>
                  <a:schemeClr val="accent1">
                    <a:lumMod val="75000"/>
                  </a:schemeClr>
                </a:solidFill>
              </a:rPr>
              <a:t>Créez un masque personnalisé </a:t>
            </a:r>
            <a:r>
              <a:rPr lang="fr-DZ" altLang="fr-DZ" sz="2200" dirty="0"/>
              <a:t>: Vous pouvez maintenant ajouter des paramètres, des commentaires et des actions personnalisées pour le masque du sous-système. Cela permet de rendre le sous-système plus convivial et de définir des paramètres réglables.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fr-DZ" altLang="fr-DZ" sz="2200" b="1" dirty="0">
                <a:solidFill>
                  <a:schemeClr val="accent1">
                    <a:lumMod val="75000"/>
                  </a:schemeClr>
                </a:solidFill>
              </a:rPr>
              <a:t>Utilisez le sous-système masqué </a:t>
            </a:r>
            <a:r>
              <a:rPr lang="fr-DZ" altLang="fr-DZ" sz="2200" dirty="0"/>
              <a:t>: Le sous-système masqué peut être utilisé dans votre modèle comme n'importe quel autre sous-système. Cependant, il offre une interface personnalisée pour interagir avec lui.</a:t>
            </a:r>
            <a:endParaRPr lang="fr-FR" altLang="fr-DZ" sz="2200" dirty="0"/>
          </a:p>
        </p:txBody>
      </p:sp>
    </p:spTree>
    <p:extLst>
      <p:ext uri="{BB962C8B-B14F-4D97-AF65-F5344CB8AC3E}">
        <p14:creationId xmlns:p14="http://schemas.microsoft.com/office/powerpoint/2010/main" val="11433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6B75387-1AFE-C66C-6F51-CA842A31F7B2}"/>
              </a:ext>
            </a:extLst>
          </p:cNvPr>
          <p:cNvSpPr>
            <a:spLocks noGrp="1"/>
          </p:cNvSpPr>
          <p:nvPr>
            <p:ph type="dt" sz="half" idx="10"/>
          </p:nvPr>
        </p:nvSpPr>
        <p:spPr/>
        <p:txBody>
          <a:bodyPr/>
          <a:lstStyle/>
          <a:p>
            <a:fld id="{00E47DAD-78B7-4B5A-AFCC-52FC5BFB8E67}" type="datetime1">
              <a:rPr lang="fr-DZ" smtClean="0"/>
              <a:t>05/11/2023</a:t>
            </a:fld>
            <a:endParaRPr lang="fr-DZ"/>
          </a:p>
        </p:txBody>
      </p:sp>
      <p:sp>
        <p:nvSpPr>
          <p:cNvPr id="5" name="Espace réservé du pied de page 4">
            <a:extLst>
              <a:ext uri="{FF2B5EF4-FFF2-40B4-BE49-F238E27FC236}">
                <a16:creationId xmlns:a16="http://schemas.microsoft.com/office/drawing/2014/main" id="{01F3686E-7DAF-918B-6248-F1BD5CEA04D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839422B-63FC-42C9-17D5-BFFE08353030}"/>
              </a:ext>
            </a:extLst>
          </p:cNvPr>
          <p:cNvSpPr>
            <a:spLocks noGrp="1"/>
          </p:cNvSpPr>
          <p:nvPr>
            <p:ph type="sldNum" sz="quarter" idx="12"/>
          </p:nvPr>
        </p:nvSpPr>
        <p:spPr/>
        <p:txBody>
          <a:bodyPr/>
          <a:lstStyle/>
          <a:p>
            <a:fld id="{9EB1766A-4D09-42F2-8F84-9EE8A7BFC700}" type="slidenum">
              <a:rPr lang="fr-DZ" smtClean="0"/>
              <a:t>21</a:t>
            </a:fld>
            <a:endParaRPr lang="fr-DZ"/>
          </a:p>
        </p:txBody>
      </p:sp>
      <p:sp>
        <p:nvSpPr>
          <p:cNvPr id="9" name="Titre 1">
            <a:extLst>
              <a:ext uri="{FF2B5EF4-FFF2-40B4-BE49-F238E27FC236}">
                <a16:creationId xmlns:a16="http://schemas.microsoft.com/office/drawing/2014/main" id="{A5A7C07E-CAC7-10CD-6E45-5A27E386F69B}"/>
              </a:ext>
            </a:extLst>
          </p:cNvPr>
          <p:cNvSpPr txBox="1">
            <a:spLocks/>
          </p:cNvSpPr>
          <p:nvPr/>
        </p:nvSpPr>
        <p:spPr>
          <a:xfrm>
            <a:off x="899160" y="0"/>
            <a:ext cx="10515600" cy="1112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rgbClr val="00B050"/>
                </a:solidFill>
                <a:latin typeface="Arial" panose="020B0604020202020204" pitchFamily="34" charset="0"/>
                <a:ea typeface="Calibri" panose="020F0502020204030204" pitchFamily="34" charset="0"/>
                <a:cs typeface="Arial" panose="020B0604020202020204" pitchFamily="34" charset="0"/>
              </a:rPr>
              <a:t>5.3 </a:t>
            </a:r>
            <a:r>
              <a:rPr lang="fr-DZ" sz="2800" b="1" dirty="0">
                <a:solidFill>
                  <a:srgbClr val="00B050"/>
                </a:solidFill>
                <a:latin typeface="Arial" panose="020B0604020202020204" pitchFamily="34" charset="0"/>
                <a:cs typeface="Arial" panose="020B0604020202020204" pitchFamily="34" charset="0"/>
              </a:rPr>
              <a:t>Masques et sous-systèmes</a:t>
            </a:r>
            <a:br>
              <a:rPr lang="fr-FR" sz="2800" b="1" dirty="0">
                <a:solidFill>
                  <a:srgbClr val="00B050"/>
                </a:solidFill>
                <a:latin typeface="Arial" panose="020B0604020202020204" pitchFamily="34" charset="0"/>
                <a:cs typeface="Arial" panose="020B0604020202020204" pitchFamily="34" charset="0"/>
              </a:rPr>
            </a:br>
            <a:r>
              <a:rPr lang="fr-FR" sz="2700" b="1" dirty="0">
                <a:solidFill>
                  <a:srgbClr val="C00000"/>
                </a:solidFill>
                <a:latin typeface="Arial" panose="020B0604020202020204" pitchFamily="34" charset="0"/>
                <a:cs typeface="Arial" panose="020B0604020202020204" pitchFamily="34" charset="0"/>
              </a:rPr>
              <a:t>5.3.2 </a:t>
            </a:r>
            <a:r>
              <a:rPr lang="fr-FR" sz="2400" b="1" i="0" dirty="0">
                <a:solidFill>
                  <a:srgbClr val="C00000"/>
                </a:solidFill>
                <a:effectLst/>
                <a:latin typeface="Arial" panose="020B0604020202020204" pitchFamily="34" charset="0"/>
                <a:cs typeface="Arial" panose="020B0604020202020204" pitchFamily="34" charset="0"/>
              </a:rPr>
              <a:t>Masquage des sous-systèmes</a:t>
            </a:r>
            <a:endParaRPr lang="fr-DZ" sz="6000" b="1"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C3E7D62-72D4-326B-2F0C-8653C266E34B}"/>
              </a:ext>
            </a:extLst>
          </p:cNvPr>
          <p:cNvSpPr>
            <a:spLocks noChangeArrowheads="1"/>
          </p:cNvSpPr>
          <p:nvPr/>
        </p:nvSpPr>
        <p:spPr bwMode="auto">
          <a:xfrm>
            <a:off x="301721" y="1518321"/>
            <a:ext cx="11588557" cy="353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fr-DZ" altLang="fr-DZ" sz="24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DZ" altLang="fr-DZ" sz="2400" dirty="0">
                <a:cs typeface="Arial" panose="020B0604020202020204" pitchFamily="34" charset="0"/>
              </a:rPr>
              <a:t>Les sous-systèmes et le masquage des sous-systèmes sont extrêmement utiles pour simplifier la modélisation de systèmes complexes et pour créer des bibliothèques de blocs réutilisables. Ils offrent également une meilleure lisibilité et une plus grande abstraction dans vos modèles SIMULINK.</a:t>
            </a:r>
          </a:p>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dirty="0">
                <a:ln>
                  <a:noFill/>
                </a:ln>
                <a:solidFill>
                  <a:srgbClr val="000000"/>
                </a:solidFill>
                <a:effectLst/>
                <a:cs typeface="Arial" panose="020B0604020202020204" pitchFamily="34" charset="0"/>
              </a:rPr>
            </a:br>
            <a:endParaRPr kumimoji="0" lang="fr-DZ" altLang="fr-DZ" sz="1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85282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437322" y="600035"/>
            <a:ext cx="11306377" cy="1197743"/>
          </a:xfrm>
        </p:spPr>
        <p:txBody>
          <a:bodyPr>
            <a:noAutofit/>
          </a:bodyPr>
          <a:lstStyle/>
          <a:p>
            <a:pPr>
              <a:lnSpc>
                <a:spcPct val="100000"/>
              </a:lnSpc>
            </a:pPr>
            <a:r>
              <a:rPr lang="fr-FR" sz="2400" b="1" dirty="0">
                <a:solidFill>
                  <a:srgbClr val="C00000"/>
                </a:solidFill>
                <a:latin typeface="Arial" panose="020B0604020202020204" pitchFamily="34" charset="0"/>
                <a:cs typeface="Arial" panose="020B0604020202020204" pitchFamily="34" charset="0"/>
              </a:rPr>
              <a:t>Sources (Sources) </a:t>
            </a:r>
            <a:r>
              <a:rPr lang="fr-FR" sz="2400" dirty="0">
                <a:latin typeface="Arial" panose="020B0604020202020204" pitchFamily="34" charset="0"/>
                <a:cs typeface="Arial" panose="020B0604020202020204" pitchFamily="34" charset="0"/>
              </a:rPr>
              <a:t>: Cette librairie contient des blocs qui représentent diverses sources de signaux, telles que des signaux constants, des signaux sinus, des signaux échelon, etc.</a:t>
            </a:r>
            <a:endParaRPr lang="fr-DZ" sz="24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3</a:t>
            </a:fld>
            <a:endParaRPr lang="fr-DZ"/>
          </a:p>
        </p:txBody>
      </p:sp>
      <p:pic>
        <p:nvPicPr>
          <p:cNvPr id="10" name="Image 9">
            <a:extLst>
              <a:ext uri="{FF2B5EF4-FFF2-40B4-BE49-F238E27FC236}">
                <a16:creationId xmlns:a16="http://schemas.microsoft.com/office/drawing/2014/main" id="{73DAC06E-4B7E-7117-7C79-856738CCE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9" y="1797778"/>
            <a:ext cx="11144250" cy="4834689"/>
          </a:xfrm>
          <a:prstGeom prst="rect">
            <a:avLst/>
          </a:prstGeom>
        </p:spPr>
      </p:pic>
    </p:spTree>
    <p:extLst>
      <p:ext uri="{BB962C8B-B14F-4D97-AF65-F5344CB8AC3E}">
        <p14:creationId xmlns:p14="http://schemas.microsoft.com/office/powerpoint/2010/main" val="422204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282334" y="593463"/>
            <a:ext cx="10690466" cy="1197743"/>
          </a:xfrm>
        </p:spPr>
        <p:txBody>
          <a:bodyPr>
            <a:noAutofit/>
          </a:bodyPr>
          <a:lstStyle/>
          <a:p>
            <a:pPr marL="0" indent="0">
              <a:lnSpc>
                <a:spcPct val="100000"/>
              </a:lnSpc>
              <a:buNone/>
            </a:pPr>
            <a:r>
              <a:rPr lang="fr-FR" sz="2400" b="1" dirty="0" err="1">
                <a:solidFill>
                  <a:srgbClr val="C00000"/>
                </a:solidFill>
                <a:latin typeface="Arial" panose="020B0604020202020204" pitchFamily="34" charset="0"/>
                <a:cs typeface="Arial" panose="020B0604020202020204" pitchFamily="34" charset="0"/>
              </a:rPr>
              <a:t>Sinks</a:t>
            </a:r>
            <a:r>
              <a:rPr lang="fr-FR" sz="2400" b="1" dirty="0">
                <a:solidFill>
                  <a:srgbClr val="C00000"/>
                </a:solidFill>
                <a:latin typeface="Arial" panose="020B0604020202020204" pitchFamily="34" charset="0"/>
                <a:cs typeface="Arial" panose="020B0604020202020204" pitchFamily="34" charset="0"/>
              </a:rPr>
              <a:t> (Puits) </a:t>
            </a:r>
            <a:r>
              <a:rPr lang="fr-FR" sz="2400" dirty="0">
                <a:latin typeface="Arial" panose="020B0604020202020204" pitchFamily="34" charset="0"/>
                <a:cs typeface="Arial" panose="020B0604020202020204" pitchFamily="34" charset="0"/>
              </a:rPr>
              <a:t>: Les blocs de cette librairie sont utilisés pour capturer ou afficher les résultats de la simulation, par exemple, l'affichage de signaux, l'enregistrement de données, etc.</a:t>
            </a:r>
            <a:endParaRPr lang="fr-DZ" sz="24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4</a:t>
            </a:fld>
            <a:endParaRPr lang="fr-DZ"/>
          </a:p>
        </p:txBody>
      </p:sp>
      <p:pic>
        <p:nvPicPr>
          <p:cNvPr id="8" name="Image 7">
            <a:extLst>
              <a:ext uri="{FF2B5EF4-FFF2-40B4-BE49-F238E27FC236}">
                <a16:creationId xmlns:a16="http://schemas.microsoft.com/office/drawing/2014/main" id="{1D4D38EE-5D29-1404-143C-A00012E92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12" y="1791205"/>
            <a:ext cx="11282776" cy="4930269"/>
          </a:xfrm>
          <a:prstGeom prst="rect">
            <a:avLst/>
          </a:prstGeom>
        </p:spPr>
      </p:pic>
    </p:spTree>
    <p:extLst>
      <p:ext uri="{BB962C8B-B14F-4D97-AF65-F5344CB8AC3E}">
        <p14:creationId xmlns:p14="http://schemas.microsoft.com/office/powerpoint/2010/main" val="144787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483703" y="631056"/>
            <a:ext cx="10945671" cy="1343517"/>
          </a:xfrm>
        </p:spPr>
        <p:txBody>
          <a:bodyPr>
            <a:noAutofit/>
          </a:bodyPr>
          <a:lstStyle/>
          <a:p>
            <a:pPr marL="0" indent="0">
              <a:lnSpc>
                <a:spcPct val="100000"/>
              </a:lnSpc>
              <a:buNone/>
            </a:pPr>
            <a:r>
              <a:rPr lang="fr-FR" sz="2400" b="1" dirty="0" err="1">
                <a:solidFill>
                  <a:srgbClr val="C00000"/>
                </a:solidFill>
                <a:latin typeface="Arial" panose="020B0604020202020204" pitchFamily="34" charset="0"/>
                <a:cs typeface="Arial" panose="020B0604020202020204" pitchFamily="34" charset="0"/>
              </a:rPr>
              <a:t>Continuous</a:t>
            </a:r>
            <a:r>
              <a:rPr lang="fr-FR" sz="2400" b="1" dirty="0">
                <a:solidFill>
                  <a:srgbClr val="C00000"/>
                </a:solidFill>
                <a:latin typeface="Arial" panose="020B0604020202020204" pitchFamily="34" charset="0"/>
                <a:cs typeface="Arial" panose="020B0604020202020204" pitchFamily="34" charset="0"/>
              </a:rPr>
              <a:t> (Continu) </a:t>
            </a:r>
            <a:r>
              <a:rPr lang="fr-FR" sz="2400" dirty="0">
                <a:latin typeface="Arial" panose="020B0604020202020204" pitchFamily="34" charset="0"/>
                <a:cs typeface="Arial" panose="020B0604020202020204" pitchFamily="34" charset="0"/>
              </a:rPr>
              <a:t>: Cette librairie propose des blocs pour modéliser des systèmes à temps continu, tels que des équations différentielles ordinaires (EDO), des intégrateurs, des dérivées, etc.</a:t>
            </a:r>
            <a:endParaRPr lang="fr-DZ" sz="24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5</a:t>
            </a:fld>
            <a:endParaRPr lang="fr-DZ"/>
          </a:p>
        </p:txBody>
      </p:sp>
      <p:pic>
        <p:nvPicPr>
          <p:cNvPr id="9" name="Image 8">
            <a:extLst>
              <a:ext uri="{FF2B5EF4-FFF2-40B4-BE49-F238E27FC236}">
                <a16:creationId xmlns:a16="http://schemas.microsoft.com/office/drawing/2014/main" id="{62276BF8-0504-C3A0-67E7-E7B944891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 y="2093843"/>
            <a:ext cx="11134725" cy="4627632"/>
          </a:xfrm>
          <a:prstGeom prst="rect">
            <a:avLst/>
          </a:prstGeom>
        </p:spPr>
      </p:pic>
    </p:spTree>
    <p:extLst>
      <p:ext uri="{BB962C8B-B14F-4D97-AF65-F5344CB8AC3E}">
        <p14:creationId xmlns:p14="http://schemas.microsoft.com/office/powerpoint/2010/main" val="183314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6</a:t>
            </a:fld>
            <a:endParaRPr lang="fr-DZ"/>
          </a:p>
        </p:txBody>
      </p:sp>
      <p:sp>
        <p:nvSpPr>
          <p:cNvPr id="7" name="Rectangle 1">
            <a:extLst>
              <a:ext uri="{FF2B5EF4-FFF2-40B4-BE49-F238E27FC236}">
                <a16:creationId xmlns:a16="http://schemas.microsoft.com/office/drawing/2014/main" id="{8252D369-146D-78F5-8E48-0E7ECCC28E85}"/>
              </a:ext>
            </a:extLst>
          </p:cNvPr>
          <p:cNvSpPr>
            <a:spLocks noGrp="1" noChangeArrowheads="1"/>
          </p:cNvSpPr>
          <p:nvPr>
            <p:ph sz="quarter" idx="13"/>
          </p:nvPr>
        </p:nvSpPr>
        <p:spPr bwMode="auto">
          <a:xfrm>
            <a:off x="376938" y="401655"/>
            <a:ext cx="10901288" cy="150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fr-DZ" altLang="fr-DZ" sz="2400" b="1" dirty="0">
                <a:solidFill>
                  <a:srgbClr val="C00000"/>
                </a:solidFill>
              </a:rPr>
              <a:t>Math Operations (Opérations mathématiques) </a:t>
            </a:r>
            <a:r>
              <a:rPr lang="fr-DZ" altLang="fr-DZ" sz="2400" dirty="0"/>
              <a:t>: Vous trouverez ici des blocs pour effectuer diverses opérations mathématiques sur les signaux, comme l'addition, la multiplication, la division, les fonctions trigonométriques, etc.</a:t>
            </a:r>
            <a:endParaRPr lang="fr-FR" altLang="fr-DZ" sz="2400" dirty="0"/>
          </a:p>
        </p:txBody>
      </p:sp>
      <p:pic>
        <p:nvPicPr>
          <p:cNvPr id="9" name="Image 8">
            <a:extLst>
              <a:ext uri="{FF2B5EF4-FFF2-40B4-BE49-F238E27FC236}">
                <a16:creationId xmlns:a16="http://schemas.microsoft.com/office/drawing/2014/main" id="{7385291A-C14C-B953-56F7-5D68F2394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61" y="1764042"/>
            <a:ext cx="11096625" cy="4957433"/>
          </a:xfrm>
          <a:prstGeom prst="rect">
            <a:avLst/>
          </a:prstGeom>
        </p:spPr>
      </p:pic>
    </p:spTree>
    <p:extLst>
      <p:ext uri="{BB962C8B-B14F-4D97-AF65-F5344CB8AC3E}">
        <p14:creationId xmlns:p14="http://schemas.microsoft.com/office/powerpoint/2010/main" val="226615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351183" y="617803"/>
            <a:ext cx="10515600" cy="1197743"/>
          </a:xfrm>
        </p:spPr>
        <p:txBody>
          <a:bodyPr>
            <a:normAutofit/>
          </a:bodyPr>
          <a:lstStyle/>
          <a:p>
            <a:pPr>
              <a:lnSpc>
                <a:spcPct val="100000"/>
              </a:lnSpc>
            </a:pPr>
            <a:r>
              <a:rPr lang="fr-DZ" altLang="fr-DZ" sz="2400" b="1" dirty="0" err="1">
                <a:solidFill>
                  <a:srgbClr val="C00000"/>
                </a:solidFill>
              </a:rPr>
              <a:t>Commonly</a:t>
            </a:r>
            <a:r>
              <a:rPr lang="fr-DZ" altLang="fr-DZ" sz="2400" b="1" dirty="0">
                <a:solidFill>
                  <a:srgbClr val="C00000"/>
                </a:solidFill>
              </a:rPr>
              <a:t> </a:t>
            </a:r>
            <a:r>
              <a:rPr lang="fr-DZ" altLang="fr-DZ" sz="2400" b="1" dirty="0" err="1">
                <a:solidFill>
                  <a:srgbClr val="C00000"/>
                </a:solidFill>
              </a:rPr>
              <a:t>Used</a:t>
            </a:r>
            <a:r>
              <a:rPr lang="fr-DZ" altLang="fr-DZ" sz="2400" b="1" dirty="0">
                <a:solidFill>
                  <a:srgbClr val="C00000"/>
                </a:solidFill>
              </a:rPr>
              <a:t> Blocks (Blocs couramment utilisés) </a:t>
            </a:r>
            <a:r>
              <a:rPr lang="fr-DZ" altLang="fr-DZ" sz="2400" dirty="0"/>
              <a:t>: Cette librairie contient des blocs couramment utilisés dans de nombreux types de modèles, tels que des sommateurs, des gains, des intégrateurs, etc.</a:t>
            </a: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7</a:t>
            </a:fld>
            <a:endParaRPr lang="fr-DZ"/>
          </a:p>
        </p:txBody>
      </p:sp>
      <p:pic>
        <p:nvPicPr>
          <p:cNvPr id="8" name="Image 7">
            <a:extLst>
              <a:ext uri="{FF2B5EF4-FFF2-40B4-BE49-F238E27FC236}">
                <a16:creationId xmlns:a16="http://schemas.microsoft.com/office/drawing/2014/main" id="{857C4391-C64F-B8F5-9D71-41AD72E65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 y="1815547"/>
            <a:ext cx="11134725" cy="4905927"/>
          </a:xfrm>
          <a:prstGeom prst="rect">
            <a:avLst/>
          </a:prstGeom>
        </p:spPr>
      </p:pic>
    </p:spTree>
    <p:extLst>
      <p:ext uri="{BB962C8B-B14F-4D97-AF65-F5344CB8AC3E}">
        <p14:creationId xmlns:p14="http://schemas.microsoft.com/office/powerpoint/2010/main" val="227421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430696" y="733046"/>
            <a:ext cx="10515600" cy="1197743"/>
          </a:xfrm>
        </p:spPr>
        <p:txBody>
          <a:bodyPr>
            <a:normAutofit/>
          </a:bodyPr>
          <a:lstStyle/>
          <a:p>
            <a:pPr>
              <a:lnSpc>
                <a:spcPct val="100000"/>
              </a:lnSpc>
            </a:pPr>
            <a:r>
              <a:rPr lang="fr-DZ" altLang="fr-DZ" sz="2400" b="1" dirty="0">
                <a:solidFill>
                  <a:srgbClr val="C00000"/>
                </a:solidFill>
              </a:rPr>
              <a:t>Signal </a:t>
            </a:r>
            <a:r>
              <a:rPr lang="fr-DZ" altLang="fr-DZ" sz="2400" b="1" dirty="0" err="1">
                <a:solidFill>
                  <a:srgbClr val="C00000"/>
                </a:solidFill>
              </a:rPr>
              <a:t>Routing</a:t>
            </a:r>
            <a:r>
              <a:rPr lang="fr-DZ" altLang="fr-DZ" sz="2400" b="1" dirty="0">
                <a:solidFill>
                  <a:srgbClr val="C00000"/>
                </a:solidFill>
              </a:rPr>
              <a:t> (Routage de signaux) </a:t>
            </a:r>
            <a:r>
              <a:rPr lang="fr-DZ" altLang="fr-DZ" sz="2400" dirty="0"/>
              <a:t>: Ces blocs sont utilisés pour router et gérer les signaux dans votre modèle, tels que des commutateurs, des multiplexeurs, des diviseurs, etc.</a:t>
            </a:r>
          </a:p>
          <a:p>
            <a:pPr marL="0" indent="0">
              <a:lnSpc>
                <a:spcPct val="150000"/>
              </a:lnSpc>
              <a:buNone/>
            </a:pPr>
            <a:endParaRPr lang="fr-DZ"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8</a:t>
            </a:fld>
            <a:endParaRPr lang="fr-DZ"/>
          </a:p>
        </p:txBody>
      </p:sp>
      <p:pic>
        <p:nvPicPr>
          <p:cNvPr id="8" name="Image 7">
            <a:extLst>
              <a:ext uri="{FF2B5EF4-FFF2-40B4-BE49-F238E27FC236}">
                <a16:creationId xmlns:a16="http://schemas.microsoft.com/office/drawing/2014/main" id="{DE1F024C-06EC-A97B-D7FB-FB2CA0C08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96" y="1828799"/>
            <a:ext cx="11125200" cy="4892675"/>
          </a:xfrm>
          <a:prstGeom prst="rect">
            <a:avLst/>
          </a:prstGeom>
        </p:spPr>
      </p:pic>
    </p:spTree>
    <p:extLst>
      <p:ext uri="{BB962C8B-B14F-4D97-AF65-F5344CB8AC3E}">
        <p14:creationId xmlns:p14="http://schemas.microsoft.com/office/powerpoint/2010/main" val="141280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D092A-B007-B0E7-B3E5-236E6CCFFA51}"/>
              </a:ext>
            </a:extLst>
          </p:cNvPr>
          <p:cNvSpPr>
            <a:spLocks noGrp="1"/>
          </p:cNvSpPr>
          <p:nvPr>
            <p:ph type="title"/>
          </p:nvPr>
        </p:nvSpPr>
        <p:spPr>
          <a:xfrm>
            <a:off x="913774" y="70264"/>
            <a:ext cx="10515600" cy="662782"/>
          </a:xfrm>
        </p:spPr>
        <p:txBody>
          <a:bodyPr>
            <a:normAutofit/>
          </a:bodyPr>
          <a:lstStyle/>
          <a:p>
            <a:r>
              <a:rPr lang="fr-FR" sz="2800" b="1" i="0" dirty="0">
                <a:solidFill>
                  <a:srgbClr val="00B050"/>
                </a:solidFill>
                <a:effectLst/>
                <a:latin typeface="Arial" panose="020B0604020202020204" pitchFamily="34" charset="0"/>
                <a:cs typeface="Arial" panose="020B0604020202020204" pitchFamily="34" charset="0"/>
              </a:rPr>
              <a:t>5.1</a:t>
            </a:r>
            <a:r>
              <a:rPr lang="fr-FR" sz="2800" b="0" i="0" dirty="0">
                <a:solidFill>
                  <a:srgbClr val="00B050"/>
                </a:solidFill>
                <a:effectLst/>
                <a:latin typeface="Arial" panose="020B0604020202020204" pitchFamily="34" charset="0"/>
                <a:cs typeface="Arial" panose="020B0604020202020204" pitchFamily="34" charset="0"/>
              </a:rPr>
              <a:t> </a:t>
            </a:r>
            <a:r>
              <a:rPr lang="fr-FR" sz="2800" b="1" i="0" dirty="0">
                <a:solidFill>
                  <a:srgbClr val="00B050"/>
                </a:solidFill>
                <a:effectLst/>
                <a:latin typeface="Arial" panose="020B0604020202020204" pitchFamily="34" charset="0"/>
                <a:cs typeface="Arial" panose="020B0604020202020204" pitchFamily="34" charset="0"/>
              </a:rPr>
              <a:t>Les librairies de SIMULINK</a:t>
            </a:r>
            <a:endParaRPr lang="fr-FR" sz="8000" b="1" dirty="0">
              <a:solidFill>
                <a:srgbClr val="00B050"/>
              </a:solidFill>
            </a:endParaRPr>
          </a:p>
        </p:txBody>
      </p:sp>
      <p:sp>
        <p:nvSpPr>
          <p:cNvPr id="3" name="Espace réservé du contenu 2">
            <a:extLst>
              <a:ext uri="{FF2B5EF4-FFF2-40B4-BE49-F238E27FC236}">
                <a16:creationId xmlns:a16="http://schemas.microsoft.com/office/drawing/2014/main" id="{972FBA36-0C78-2407-CF6B-CB891AF0CFAF}"/>
              </a:ext>
            </a:extLst>
          </p:cNvPr>
          <p:cNvSpPr>
            <a:spLocks noGrp="1"/>
          </p:cNvSpPr>
          <p:nvPr>
            <p:ph sz="quarter" idx="13"/>
          </p:nvPr>
        </p:nvSpPr>
        <p:spPr>
          <a:xfrm>
            <a:off x="457200" y="733046"/>
            <a:ext cx="10515600" cy="1197743"/>
          </a:xfrm>
        </p:spPr>
        <p:txBody>
          <a:bodyPr>
            <a:normAutofit fontScale="92500" lnSpcReduction="10000"/>
          </a:bodyPr>
          <a:lstStyle/>
          <a:p>
            <a:pPr>
              <a:lnSpc>
                <a:spcPct val="100000"/>
              </a:lnSpc>
            </a:pPr>
            <a:r>
              <a:rPr lang="fr-DZ" altLang="fr-DZ" sz="2600" b="1" dirty="0">
                <a:solidFill>
                  <a:srgbClr val="C00000"/>
                </a:solidFill>
              </a:rPr>
              <a:t>Logic and Bit Operations (Opérations logiques et sur les bits) </a:t>
            </a:r>
            <a:r>
              <a:rPr lang="fr-DZ" altLang="fr-DZ" sz="2600" dirty="0"/>
              <a:t>: Cette librairie contient des blocs pour effectuer des opérations logiques, telles que les portes logiques (ET, OU, NON), ainsi que des opérations sur les bits</a:t>
            </a:r>
            <a:r>
              <a:rPr lang="fr-DZ" altLang="fr-DZ" sz="2800" dirty="0"/>
              <a:t>.</a:t>
            </a:r>
          </a:p>
        </p:txBody>
      </p:sp>
      <p:sp>
        <p:nvSpPr>
          <p:cNvPr id="4" name="Espace réservé de la date 3">
            <a:extLst>
              <a:ext uri="{FF2B5EF4-FFF2-40B4-BE49-F238E27FC236}">
                <a16:creationId xmlns:a16="http://schemas.microsoft.com/office/drawing/2014/main" id="{AE2FEF13-65B2-1F41-79F6-68FD3F11AE15}"/>
              </a:ext>
            </a:extLst>
          </p:cNvPr>
          <p:cNvSpPr>
            <a:spLocks noGrp="1"/>
          </p:cNvSpPr>
          <p:nvPr>
            <p:ph type="dt" sz="half" idx="10"/>
          </p:nvPr>
        </p:nvSpPr>
        <p:spPr/>
        <p:txBody>
          <a:bodyPr/>
          <a:lstStyle/>
          <a:p>
            <a:fld id="{00E47DAD-78B7-4B5A-AFCC-52FC5BFB8E67}" type="datetime1">
              <a:rPr lang="fr-DZ" smtClean="0"/>
              <a:t>04/11/2023</a:t>
            </a:fld>
            <a:endParaRPr lang="fr-DZ"/>
          </a:p>
        </p:txBody>
      </p:sp>
      <p:sp>
        <p:nvSpPr>
          <p:cNvPr id="5" name="Espace réservé du pied de page 4">
            <a:extLst>
              <a:ext uri="{FF2B5EF4-FFF2-40B4-BE49-F238E27FC236}">
                <a16:creationId xmlns:a16="http://schemas.microsoft.com/office/drawing/2014/main" id="{89A808C7-857B-B80F-F2B1-9FCA7554C049}"/>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29605D06-423E-2DCF-DDD0-AF2C3304A77E}"/>
              </a:ext>
            </a:extLst>
          </p:cNvPr>
          <p:cNvSpPr>
            <a:spLocks noGrp="1"/>
          </p:cNvSpPr>
          <p:nvPr>
            <p:ph type="sldNum" sz="quarter" idx="12"/>
          </p:nvPr>
        </p:nvSpPr>
        <p:spPr/>
        <p:txBody>
          <a:bodyPr/>
          <a:lstStyle/>
          <a:p>
            <a:fld id="{9EB1766A-4D09-42F2-8F84-9EE8A7BFC700}" type="slidenum">
              <a:rPr lang="fr-DZ" smtClean="0"/>
              <a:t>9</a:t>
            </a:fld>
            <a:endParaRPr lang="fr-DZ"/>
          </a:p>
        </p:txBody>
      </p:sp>
      <p:pic>
        <p:nvPicPr>
          <p:cNvPr id="8" name="Image 7">
            <a:extLst>
              <a:ext uri="{FF2B5EF4-FFF2-40B4-BE49-F238E27FC236}">
                <a16:creationId xmlns:a16="http://schemas.microsoft.com/office/drawing/2014/main" id="{750F69E2-D1FB-1524-AFFF-B6DF530E4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4" y="1828800"/>
            <a:ext cx="11125200" cy="4892675"/>
          </a:xfrm>
          <a:prstGeom prst="rect">
            <a:avLst/>
          </a:prstGeom>
        </p:spPr>
      </p:pic>
    </p:spTree>
    <p:extLst>
      <p:ext uri="{BB962C8B-B14F-4D97-AF65-F5344CB8AC3E}">
        <p14:creationId xmlns:p14="http://schemas.microsoft.com/office/powerpoint/2010/main" val="25166743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1357</Words>
  <Application>Microsoft Office PowerPoint</Application>
  <PresentationFormat>Grand écran</PresentationFormat>
  <Paragraphs>128</Paragraphs>
  <Slides>21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Chapitre 5 : Prise en main de SIMULINK </vt:lpstr>
      <vt:lpstr>5.1 Les librairies de SIMULINK</vt:lpstr>
      <vt:lpstr>5.1 Les librairies de SIMULINK</vt:lpstr>
      <vt:lpstr>5.1 Les librairies de SIMULINK</vt:lpstr>
      <vt:lpstr>5.1 Les librairies de SIMULINK</vt:lpstr>
      <vt:lpstr>5.1 Les librairies de SIMULINK</vt:lpstr>
      <vt:lpstr>5.1 Les librairies de SIMULINK</vt:lpstr>
      <vt:lpstr>5.1 Les librairies de SIMULINK</vt:lpstr>
      <vt:lpstr>5.1 Les librairies de SIMULINK</vt:lpstr>
      <vt:lpstr>5.1 Les librairies de SIMULINK</vt:lpstr>
      <vt:lpstr>5.1 Les librairies de SIMULINK</vt:lpstr>
      <vt:lpstr>5.2 Prise en main rapide</vt:lpstr>
      <vt:lpstr>5.2 Prise en main rapide</vt:lpstr>
      <vt:lpstr>5.2 Prise en main rapide</vt:lpstr>
      <vt:lpstr>5.2 Prise en main rapide</vt:lpstr>
      <vt:lpstr>5.3 Masques et sous-systèmes</vt:lpstr>
      <vt:lpstr>5.3 Masques et sous-systèmes 5.3.1 - Sous-systèmes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5 : Prise en main de SIMULINK </dc:title>
  <dc:creator>SAIDI Farah</dc:creator>
  <cp:lastModifiedBy>SAIDI Farah</cp:lastModifiedBy>
  <cp:revision>2</cp:revision>
  <dcterms:created xsi:type="dcterms:W3CDTF">2023-11-04T14:09:26Z</dcterms:created>
  <dcterms:modified xsi:type="dcterms:W3CDTF">2023-11-05T10:48:46Z</dcterms:modified>
</cp:coreProperties>
</file>