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3"/>
  </p:notesMasterIdLst>
  <p:handoutMasterIdLst>
    <p:handoutMasterId r:id="rId34"/>
  </p:handoutMasterIdLst>
  <p:sldIdLst>
    <p:sldId id="433" r:id="rId2"/>
    <p:sldId id="378" r:id="rId3"/>
    <p:sldId id="380" r:id="rId4"/>
    <p:sldId id="266" r:id="rId5"/>
    <p:sldId id="265" r:id="rId6"/>
    <p:sldId id="267" r:id="rId7"/>
    <p:sldId id="268" r:id="rId8"/>
    <p:sldId id="269" r:id="rId9"/>
    <p:sldId id="270" r:id="rId10"/>
    <p:sldId id="271" r:id="rId11"/>
    <p:sldId id="287" r:id="rId12"/>
    <p:sldId id="272" r:id="rId13"/>
    <p:sldId id="273" r:id="rId14"/>
    <p:sldId id="274" r:id="rId15"/>
    <p:sldId id="279" r:id="rId16"/>
    <p:sldId id="280" r:id="rId17"/>
    <p:sldId id="281" r:id="rId18"/>
    <p:sldId id="284" r:id="rId19"/>
    <p:sldId id="290" r:id="rId20"/>
    <p:sldId id="296" r:id="rId21"/>
    <p:sldId id="297" r:id="rId22"/>
    <p:sldId id="298" r:id="rId23"/>
    <p:sldId id="299" r:id="rId24"/>
    <p:sldId id="303" r:id="rId25"/>
    <p:sldId id="307" r:id="rId26"/>
    <p:sldId id="436" r:id="rId27"/>
    <p:sldId id="437" r:id="rId28"/>
    <p:sldId id="323" r:id="rId29"/>
    <p:sldId id="316" r:id="rId30"/>
    <p:sldId id="318" r:id="rId31"/>
    <p:sldId id="440" r:id="rId3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FFCC99"/>
    <a:srgbClr val="00FF00"/>
    <a:srgbClr val="CC3300"/>
    <a:srgbClr val="FFFF00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208" autoAdjust="0"/>
    <p:restoredTop sz="90476" autoAdjust="0"/>
  </p:normalViewPr>
  <p:slideViewPr>
    <p:cSldViewPr>
      <p:cViewPr varScale="1">
        <p:scale>
          <a:sx n="91" d="100"/>
          <a:sy n="91" d="100"/>
        </p:scale>
        <p:origin x="-135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24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F141BF-BF19-4D3A-A85A-040BD5ABCEA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98115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F421A7-F282-4E27-9154-A71DA100806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09110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F421A7-F282-4E27-9154-A71DA100806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614892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620680-FC66-4A05-BC97-7CF0ADE18121}" type="slidenum">
              <a:rPr lang="fr-FR"/>
              <a:pPr/>
              <a:t>30</a:t>
            </a:fld>
            <a:endParaRPr lang="fr-FR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5950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1C3C2-2503-480E-981D-C7775326FF54}" type="slidenum">
              <a:rPr lang="fr-FR"/>
              <a:pPr/>
              <a:t>6</a:t>
            </a:fld>
            <a:endParaRPr lang="fr-FR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La combinaison de ces quatre éléments créent une synergie qui va permettre une préparation la plus efficace possible .  </a:t>
            </a:r>
          </a:p>
        </p:txBody>
      </p:sp>
    </p:spTree>
    <p:extLst>
      <p:ext uri="{BB962C8B-B14F-4D97-AF65-F5344CB8AC3E}">
        <p14:creationId xmlns="" xmlns:p14="http://schemas.microsoft.com/office/powerpoint/2010/main" val="10040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CC7D38-BDAA-43BA-A310-CABA62C8A6D3}" type="slidenum">
              <a:rPr lang="fr-FR"/>
              <a:pPr/>
              <a:t>8</a:t>
            </a:fld>
            <a:endParaRPr lang="fr-FR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On peut avoir une idée flou de ce qui va être négocier , un effort est à faire alors pour tenter de déterminer ces objets .</a:t>
            </a:r>
          </a:p>
          <a:p>
            <a:pPr eaLnBrk="1" hangingPunct="1">
              <a:spcBef>
                <a:spcPct val="0"/>
              </a:spcBef>
            </a:pPr>
            <a:endParaRPr kumimoji="0" lang="fr-FR" sz="240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endParaRPr kumimoji="0" lang="fr-FR" sz="240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L’objet dépend essentiellement du domaine d’application(commerciale , sociale , organisationnel etc.…)</a:t>
            </a:r>
          </a:p>
          <a:p>
            <a:pPr eaLnBrk="1" hangingPunct="1">
              <a:spcBef>
                <a:spcPct val="0"/>
              </a:spcBef>
            </a:pPr>
            <a:endParaRPr kumimoji="0" lang="fr-FR" sz="240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endParaRPr kumimoji="0" lang="fr-FR" sz="240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Voir clair en ce qui concerne l’objet (identification , interprétation réciproque par les deux parties ) est une tâche nécessaire pour le négociateur .</a:t>
            </a:r>
          </a:p>
        </p:txBody>
      </p:sp>
    </p:spTree>
    <p:extLst>
      <p:ext uri="{BB962C8B-B14F-4D97-AF65-F5344CB8AC3E}">
        <p14:creationId xmlns="" xmlns:p14="http://schemas.microsoft.com/office/powerpoint/2010/main" val="3857445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6B008-01D3-48F2-AFC3-EEA222C45068}" type="slidenum">
              <a:rPr lang="fr-FR"/>
              <a:pPr/>
              <a:t>11</a:t>
            </a:fld>
            <a:endParaRPr lang="fr-FR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Les deux sortes d’enjeux peuvent être en contradiction pour un même </a:t>
            </a:r>
            <a:r>
              <a:rPr kumimoji="0" lang="fr-FR" sz="2400" dirty="0" err="1">
                <a:cs typeface="Times New Roman" pitchFamily="18" charset="0"/>
              </a:rPr>
              <a:t>négociateur.Exemple</a:t>
            </a:r>
            <a:r>
              <a:rPr kumimoji="0" lang="fr-FR" sz="2400" dirty="0">
                <a:cs typeface="Times New Roman" pitchFamily="18" charset="0"/>
              </a:rPr>
              <a:t> : un syndicaliste à qui on propose une promotion si en </a:t>
            </a:r>
            <a:r>
              <a:rPr kumimoji="0" lang="fr-FR" sz="2400" dirty="0" err="1">
                <a:cs typeface="Times New Roman" pitchFamily="18" charset="0"/>
              </a:rPr>
              <a:t>contre-partie</a:t>
            </a:r>
            <a:r>
              <a:rPr kumimoji="0" lang="fr-FR" sz="2400" dirty="0">
                <a:cs typeface="Times New Roman" pitchFamily="18" charset="0"/>
              </a:rPr>
              <a:t> et au nom du syndicat qu’il représente , il accepte les conditions de la direction .</a:t>
            </a:r>
          </a:p>
        </p:txBody>
      </p:sp>
    </p:spTree>
    <p:extLst>
      <p:ext uri="{BB962C8B-B14F-4D97-AF65-F5344CB8AC3E}">
        <p14:creationId xmlns="" xmlns:p14="http://schemas.microsoft.com/office/powerpoint/2010/main" val="2547476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B32F92-5354-42F1-8DBB-FAD58EBFCF11}" type="slidenum">
              <a:rPr lang="fr-FR"/>
              <a:pPr/>
              <a:t>17</a:t>
            </a:fld>
            <a:endParaRPr lang="fr-FR" dirty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On peut représenter ces schémas pour l’ensemble de la négociation ou pour chacun des objets à négocier .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En règle générale les négociations sont plus faciles lorsque les champs sont positifs et larges .Les concessions et les ajustements sont plus faciles à faire .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Si le négociateur obtient un accord sur ses objectifs , il aura maximisé son résultat , ce sera une affaire pour lui (vraisemblablement une mauvaise affaire pour les autres partenaires )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Le négociateur doit donc arriver à la négociation avec ses points (zone ) de rupture ( de résistance) ,ses objectifs, ses positions affichées initiales et ses priorités parfaitement définies .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Les schémas sont de Jean-François MAUBERT . « Négocier , les clés pour réussir ».Édition Dunod Entreprise.  </a:t>
            </a:r>
          </a:p>
        </p:txBody>
      </p:sp>
    </p:spTree>
    <p:extLst>
      <p:ext uri="{BB962C8B-B14F-4D97-AF65-F5344CB8AC3E}">
        <p14:creationId xmlns="" xmlns:p14="http://schemas.microsoft.com/office/powerpoint/2010/main" val="727603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8CD36-DB27-43EF-A408-5131C94E2E38}" type="slidenum">
              <a:rPr lang="fr-FR"/>
              <a:pPr/>
              <a:t>18</a:t>
            </a:fld>
            <a:endParaRPr lang="fr-FR" dirty="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fr-FR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5636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85A17-7DCB-4BB5-8BE1-62529522B2D5}" type="slidenum">
              <a:rPr lang="fr-FR"/>
              <a:pPr/>
              <a:t>19</a:t>
            </a:fld>
            <a:endParaRPr lang="fr-FR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Les phases de la négociation sont décrites différemment selon les auteurs ( avec ou sans les préalables et la phase poste négociation : Dimitri Weiss inclus la phase Préalable in «  Les relations du travail » . Éditions Dunod .1976) .Elles sont aussi représentées différemment ( en entonnoir par exemple) .Ces phases sont aussi  intitulées différemment selon les auteurs .Aussi nous présentons ici une synthèse permettant de visualiser l’ensemble des phases .  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 dirty="0">
                <a:cs typeface="Times New Roman" pitchFamily="18" charset="0"/>
              </a:rPr>
              <a:t> </a:t>
            </a:r>
            <a:r>
              <a:rPr kumimoji="0" lang="fr-FR" sz="2400" b="1" u="sng" dirty="0">
                <a:cs typeface="Times New Roman" pitchFamily="18" charset="0"/>
              </a:rPr>
              <a:t>La conclusion :</a:t>
            </a:r>
            <a:r>
              <a:rPr kumimoji="0" lang="fr-FR" sz="2400" dirty="0">
                <a:cs typeface="Times New Roman" pitchFamily="18" charset="0"/>
              </a:rPr>
              <a:t> s’il y a accord il est obtenu soit en maximisant – en essayant de se rapprocher le plus possible du point de rupture de l’autre – soit en optimisant , la place optimum de l’accord dans le champ de la négociation n’étant pas forcément le milieu ; tout dépendra des enjeux et de la stratégie des différents acteurs .</a:t>
            </a:r>
          </a:p>
          <a:p>
            <a:pPr eaLnBrk="1" hangingPunct="1">
              <a:spcBef>
                <a:spcPct val="0"/>
              </a:spcBef>
            </a:pPr>
            <a:endParaRPr kumimoji="0" lang="fr-FR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5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949917-988C-4FA3-9C44-9139801F9C49}" type="slidenum">
              <a:rPr lang="fr-FR"/>
              <a:pPr/>
              <a:t>26</a:t>
            </a:fld>
            <a:endParaRPr lang="fr-FR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kumimoji="0" lang="fr-FR" sz="1800">
                <a:cs typeface="Times New Roman" pitchFamily="18" charset="0"/>
              </a:rPr>
              <a:t>A partir des objectifs définis et classés prioritaires et secondaires , le négociateur va élaborer sa stratégie de négociation .La question de fond est : ou veut-on aller et comment y aller ?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Solutions créatives : ce sont des solutions non incluses dans la négociation mais qui pourraient permettre de faire sauter les verrou .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BATNA : expression utilisée par les américains qui signifie la meilleure alternative que possède un négociateur en cas d’échec ?</a:t>
            </a:r>
          </a:p>
        </p:txBody>
      </p:sp>
    </p:spTree>
    <p:extLst>
      <p:ext uri="{BB962C8B-B14F-4D97-AF65-F5344CB8AC3E}">
        <p14:creationId xmlns="" xmlns:p14="http://schemas.microsoft.com/office/powerpoint/2010/main" val="3384942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58BBEC-BA7B-4AA5-B211-A4C535F7D4E6}" type="slidenum">
              <a:rPr lang="fr-FR"/>
              <a:pPr/>
              <a:t>29</a:t>
            </a:fld>
            <a:endParaRPr lang="fr-FR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 Le tableau présente l’essentiel des caractéristiques de chacune des deux attitudes .Les sommes nulles et non nulles sont des termes utilisés dans la théorie des jeux ( partage d’un gâteau par 2 joueurs).Les 2 joueurs ont 2 possibilités :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        - jouer gagnant-gagnant (ils agrandissent ensemble le gâteau pour avoir chacun une plus grande part ) .Le résultat est la    </a:t>
            </a:r>
            <a:r>
              <a:rPr kumimoji="0" lang="fr-FR" sz="2400" b="1">
                <a:cs typeface="Times New Roman" pitchFamily="18" charset="0"/>
              </a:rPr>
              <a:t>somme non nulle </a:t>
            </a:r>
          </a:p>
          <a:p>
            <a:pPr eaLnBrk="1" hangingPunct="1">
              <a:spcBef>
                <a:spcPct val="0"/>
              </a:spcBef>
            </a:pPr>
            <a:r>
              <a:rPr kumimoji="0" lang="fr-FR" sz="2400">
                <a:cs typeface="Times New Roman" pitchFamily="18" charset="0"/>
              </a:rPr>
              <a:t>        - l’un des 2 joueurs va essayer de prendre la plus grande part et réciproquement.Tout ce que l’un prendra sera en moins pour l’autre . Le résultat est la </a:t>
            </a:r>
            <a:r>
              <a:rPr kumimoji="0" lang="fr-FR" sz="2400" b="1">
                <a:cs typeface="Times New Roman" pitchFamily="18" charset="0"/>
              </a:rPr>
              <a:t>somme nulle</a:t>
            </a:r>
            <a:r>
              <a:rPr kumimoji="0" lang="fr-FR" sz="2400"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82563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21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24985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249860" name="Rectangle 1028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249861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fr-FR"/>
          </a:p>
        </p:txBody>
      </p:sp>
      <p:sp>
        <p:nvSpPr>
          <p:cNvPr id="249862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B80785D9-B661-4DEB-A921-51F5E23410AC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249863" name="Picture 1031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FBA12-1FFB-48C2-9A8F-AA39C983AD0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BB98E-36CC-493C-8A12-6149A8B0001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C8859C-0D54-44C7-91C9-D9D121C8133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2F334-DD6D-4752-BBAA-5F0539BDCB7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BF6E3-CFE1-415C-97A3-5D023D11454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FE5B2-64FB-4828-B841-D1F13CCEC3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09B8B-9A43-4367-A1B8-F50F53E718F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73B01-7D4C-43FC-BD6A-923E9435C80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C19D3-0035-403E-853C-5270D5DAA3D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D1B57-C1C4-4D87-ABF8-838EBE8C8CC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57D3E-D3F5-42B6-B932-CA04C9FBC18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48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48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248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60CC4AB5-8720-41A4-85C7-C49F96D4949F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248839" name="Picture 7" descr="paint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Feuille_Microsoft_Office_Excel_97-20032.xls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Feuille_Microsoft_Office_Excel_97-20033.xls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Feuille_Microsoft_Office_Excel_97-20035.xls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Feuille_Microsoft_Office_Excel_97-20036.xls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883" name="Group 3"/>
          <p:cNvGrpSpPr>
            <a:grpSpLocks/>
          </p:cNvGrpSpPr>
          <p:nvPr/>
        </p:nvGrpSpPr>
        <p:grpSpPr bwMode="auto">
          <a:xfrm>
            <a:off x="611188" y="1752600"/>
            <a:ext cx="7777162" cy="2209800"/>
            <a:chOff x="624" y="816"/>
            <a:chExt cx="4560" cy="1392"/>
          </a:xfrm>
        </p:grpSpPr>
        <p:sp>
          <p:nvSpPr>
            <p:cNvPr id="250884" name="Rectangle 4"/>
            <p:cNvSpPr>
              <a:spLocks noChangeArrowheads="1"/>
            </p:cNvSpPr>
            <p:nvPr/>
          </p:nvSpPr>
          <p:spPr bwMode="auto">
            <a:xfrm>
              <a:off x="720" y="816"/>
              <a:ext cx="4368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 anchor="ctr"/>
            <a:lstStyle/>
            <a:p>
              <a:pPr eaLnBrk="0" hangingPunct="0"/>
              <a:r>
                <a:rPr lang="fr-FR" sz="4000" b="1" i="1" dirty="0">
                  <a:solidFill>
                    <a:schemeClr val="tx2"/>
                  </a:solidFill>
                  <a:latin typeface="Arial Black" pitchFamily="34" charset="0"/>
                </a:rPr>
                <a:t>L A   N E G O C I A T I O N</a:t>
              </a:r>
              <a:r>
                <a:rPr lang="fr-FR" sz="4000" dirty="0">
                  <a:solidFill>
                    <a:schemeClr val="tx2"/>
                  </a:solidFill>
                  <a:latin typeface="Arial Black" pitchFamily="34" charset="0"/>
                </a:rPr>
                <a:t> </a:t>
              </a:r>
            </a:p>
          </p:txBody>
        </p:sp>
        <p:sp>
          <p:nvSpPr>
            <p:cNvPr id="250885" name="AutoShape 5"/>
            <p:cNvSpPr>
              <a:spLocks noChangeArrowheads="1"/>
            </p:cNvSpPr>
            <p:nvPr/>
          </p:nvSpPr>
          <p:spPr bwMode="auto">
            <a:xfrm>
              <a:off x="624" y="816"/>
              <a:ext cx="4560" cy="1392"/>
            </a:xfrm>
            <a:prstGeom prst="roundRect">
              <a:avLst>
                <a:gd name="adj" fmla="val 12495"/>
              </a:avLst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>
              <a:outerShdw dist="3592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endParaRPr lang="fr-FR" dirty="0"/>
            </a:p>
          </p:txBody>
        </p:sp>
      </p:grpSp>
      <p:grpSp>
        <p:nvGrpSpPr>
          <p:cNvPr id="250887" name="Group 7"/>
          <p:cNvGrpSpPr>
            <a:grpSpLocks/>
          </p:cNvGrpSpPr>
          <p:nvPr/>
        </p:nvGrpSpPr>
        <p:grpSpPr bwMode="auto">
          <a:xfrm>
            <a:off x="1331913" y="5157788"/>
            <a:ext cx="6337300" cy="935037"/>
            <a:chOff x="108" y="2496"/>
            <a:chExt cx="5130" cy="624"/>
          </a:xfrm>
        </p:grpSpPr>
        <p:sp>
          <p:nvSpPr>
            <p:cNvPr id="250888" name="AutoShape 8"/>
            <p:cNvSpPr>
              <a:spLocks noChangeArrowheads="1"/>
            </p:cNvSpPr>
            <p:nvPr/>
          </p:nvSpPr>
          <p:spPr bwMode="auto">
            <a:xfrm>
              <a:off x="480" y="2496"/>
              <a:ext cx="4758" cy="624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>
              <a:outerShdw dist="3592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endParaRPr lang="fr-FR" dirty="0"/>
            </a:p>
          </p:txBody>
        </p:sp>
        <p:sp>
          <p:nvSpPr>
            <p:cNvPr id="250889" name="Text Box 9"/>
            <p:cNvSpPr txBox="1">
              <a:spLocks noChangeArrowheads="1"/>
            </p:cNvSpPr>
            <p:nvPr/>
          </p:nvSpPr>
          <p:spPr bwMode="auto">
            <a:xfrm>
              <a:off x="108" y="2608"/>
              <a:ext cx="4061" cy="4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fr-FR" sz="3600" b="1" i="1" dirty="0">
                  <a:solidFill>
                    <a:schemeClr val="tx2"/>
                  </a:solidFill>
                </a:rPr>
                <a:t>    </a:t>
              </a:r>
            </a:p>
          </p:txBody>
        </p:sp>
      </p:grpSp>
      <p:sp>
        <p:nvSpPr>
          <p:cNvPr id="250890" name="Rectangle 10"/>
          <p:cNvSpPr>
            <a:spLocks noChangeArrowheads="1"/>
          </p:cNvSpPr>
          <p:nvPr/>
        </p:nvSpPr>
        <p:spPr bwMode="auto">
          <a:xfrm>
            <a:off x="2051050" y="5373688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3600" b="1" i="1" dirty="0">
                <a:solidFill>
                  <a:schemeClr val="tx2"/>
                </a:solidFill>
              </a:rPr>
              <a:t>Concepts et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28600" y="338138"/>
            <a:ext cx="74215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Les </a:t>
            </a:r>
            <a:r>
              <a:rPr lang="fr-FR" sz="4400" b="1">
                <a:solidFill>
                  <a:srgbClr val="0000FF"/>
                </a:solidFill>
              </a:rPr>
              <a:t>e</a:t>
            </a:r>
            <a:r>
              <a:rPr lang="fr-FR" sz="2800" b="1"/>
              <a:t>njeux .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81000" y="9906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/>
              <a:t>Définition :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04800" y="1600200"/>
            <a:ext cx="8153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« L’enjeu du négociateur est le poids , la valeur ou l’importance qu’il attribue aux conséquences potentielles qui découlent de la négociation , certes de son issue et de ses résultats attendus , mais aussi de son déroulement anticipé et de ces prolongements probables » . 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057400" y="23622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51520" y="3861048"/>
            <a:ext cx="8610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 - L’enjeu n’est jamais dévoilé lors de la négociation mais il sous-tend l’objet qui est traité .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23528" y="5157192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- Il existe 2 sortes d’enjeux : ceux de l’entreprise et ceux des personnes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1027"/>
          <p:cNvSpPr>
            <a:spLocks noChangeArrowheads="1"/>
          </p:cNvSpPr>
          <p:nvPr/>
        </p:nvSpPr>
        <p:spPr bwMode="auto">
          <a:xfrm>
            <a:off x="228600" y="381000"/>
            <a:ext cx="7331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Les enjeux .</a:t>
            </a:r>
          </a:p>
        </p:txBody>
      </p:sp>
      <p:sp>
        <p:nvSpPr>
          <p:cNvPr id="50180" name="Text Box 1028"/>
          <p:cNvSpPr txBox="1">
            <a:spLocks noChangeArrowheads="1"/>
          </p:cNvSpPr>
          <p:nvPr/>
        </p:nvSpPr>
        <p:spPr bwMode="auto">
          <a:xfrm>
            <a:off x="228600" y="7620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/>
              <a:t>Les deux sortes d’enjeux :</a:t>
            </a:r>
          </a:p>
        </p:txBody>
      </p:sp>
      <p:graphicFrame>
        <p:nvGraphicFramePr>
          <p:cNvPr id="257024" name="Object 1024"/>
          <p:cNvGraphicFramePr>
            <a:graphicFrameLocks noChangeAspect="1"/>
          </p:cNvGraphicFramePr>
          <p:nvPr/>
        </p:nvGraphicFramePr>
        <p:xfrm>
          <a:off x="609600" y="1371600"/>
          <a:ext cx="8001000" cy="5181600"/>
        </p:xfrm>
        <a:graphic>
          <a:graphicData uri="http://schemas.openxmlformats.org/presentationml/2006/ole">
            <p:oleObj spid="_x0000_s257029" name="Feuille de calcul" r:id="rId4" imgW="3741120" imgH="258804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6200" y="338138"/>
            <a:ext cx="9164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</a:t>
            </a:r>
            <a:r>
              <a:rPr lang="fr-FR" b="1"/>
              <a:t>L’</a:t>
            </a:r>
            <a:r>
              <a:rPr lang="fr-FR" sz="4400" b="1">
                <a:solidFill>
                  <a:srgbClr val="0000FF"/>
                </a:solidFill>
              </a:rPr>
              <a:t>a</a:t>
            </a:r>
            <a:r>
              <a:rPr lang="fr-FR" b="1"/>
              <a:t>symétrie des pouvoirs  .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7543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Le questionnement à faire doit tourner autour des pouvoirs des négociateurs afin d’en déterminer les limites pour chacune des parties .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85800" y="2819400"/>
            <a:ext cx="70104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- Y-a-t-il une asymétrie des pouvoirs ?</a:t>
            </a:r>
          </a:p>
          <a:p>
            <a:pPr>
              <a:spcBef>
                <a:spcPct val="50000"/>
              </a:spcBef>
            </a:pPr>
            <a:r>
              <a:rPr lang="fr-FR"/>
              <a:t> - Quel est le rapport de force actuel ?</a:t>
            </a:r>
          </a:p>
          <a:p>
            <a:pPr>
              <a:spcBef>
                <a:spcPct val="50000"/>
              </a:spcBef>
            </a:pPr>
            <a:r>
              <a:rPr lang="fr-FR"/>
              <a:t> - Autrement dit quel pouvoir ai-je par rapport à lui et vis-versa ?</a:t>
            </a:r>
          </a:p>
          <a:p>
            <a:pPr>
              <a:spcBef>
                <a:spcPct val="50000"/>
              </a:spcBef>
            </a:pPr>
            <a:r>
              <a:rPr lang="fr-FR"/>
              <a:t> - Quel est la vulnérabilité de chacune des parties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6200" y="338138"/>
            <a:ext cx="8528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Les </a:t>
            </a:r>
            <a:r>
              <a:rPr lang="fr-FR" sz="4400" b="1">
                <a:solidFill>
                  <a:srgbClr val="0000FF"/>
                </a:solidFill>
              </a:rPr>
              <a:t>n</a:t>
            </a:r>
            <a:r>
              <a:rPr lang="fr-FR" sz="2800" b="1"/>
              <a:t>égociateurs   .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85800" y="28194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81000" y="10668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L’ information relative aux négociateurs permet de mieux connaître ceux qui seront en face de nous 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762000" y="1905000"/>
            <a:ext cx="7391400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Que sait-on des négociateurs 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Quels sont leurs personnalités, leurs attitudes habituelles dans la vie, au travail , vis-à-vis de moi ,en situation de conflit et en négociation?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Quel est leur style ? Coopératif?Combatif?Manœuvrier?diplomate?Axé sur le résultat ou la relation?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Ont-ils des « trucs »? Arrivent-ils exprès en retard?Gardent-ils la parole le plus longtemps possible?Pratiquent-ils souvent le silence?Se passent-ils la balle dans l’équipe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259632" y="260648"/>
            <a:ext cx="69984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 dirty="0"/>
              <a:t>2ème ÉTAPE : LES OBJECTIFS 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85800" y="28194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23528" y="3212976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dirty="0"/>
              <a:t>- Un objectif est une cible à atteindre. 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152400" y="990600"/>
            <a:ext cx="8839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dirty="0"/>
              <a:t>Définir ses objectifs (et anticiper  ceux de l’autre partie si possible) c’est définir les priorités et les possibilités de manœuvre dans la </a:t>
            </a:r>
            <a:r>
              <a:rPr lang="fr-FR" sz="3200" dirty="0" err="1"/>
              <a:t>négociation.Ils</a:t>
            </a:r>
            <a:r>
              <a:rPr lang="fr-FR" sz="3200" dirty="0"/>
              <a:t> sont définis à partir du diagnostic .   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04800" y="41148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23528" y="414908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dirty="0"/>
              <a:t>- La fixation des objectifs polarise la concentration et la motivation du négociateur :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95536" y="5301208"/>
            <a:ext cx="83884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dirty="0"/>
              <a:t>- elle lui sert de rappel constant du but à atteindre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95536" y="6021288"/>
            <a:ext cx="83800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dirty="0"/>
              <a:t>- elle lui permettra de déterminer des axes stratégiques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8600" y="228600"/>
            <a:ext cx="6588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>
                <a:solidFill>
                  <a:schemeClr val="tx2"/>
                </a:solidFill>
              </a:rPr>
              <a:t>Détermination </a:t>
            </a:r>
            <a:r>
              <a:rPr lang="fr-FR" b="1" u="sng" dirty="0">
                <a:solidFill>
                  <a:schemeClr val="tx2"/>
                </a:solidFill>
              </a:rPr>
              <a:t>des positions dans la négociation .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3962400" y="1600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4114800" y="5029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A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838200" y="4800600"/>
            <a:ext cx="1951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B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4191000" y="4800600"/>
            <a:ext cx="1295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7391400" y="1447800"/>
            <a:ext cx="1295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5486400" y="1600200"/>
            <a:ext cx="1905000" cy="3429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3810000" y="5486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rupture(760)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5410200" y="838200"/>
            <a:ext cx="288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 (750)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5486400" y="2835275"/>
            <a:ext cx="19050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Champ de la négociation</a:t>
            </a:r>
            <a:r>
              <a:rPr lang="fr-FR" sz="2000" dirty="0"/>
              <a:t>.</a:t>
            </a:r>
          </a:p>
          <a:p>
            <a:pPr>
              <a:spcBef>
                <a:spcPct val="50000"/>
              </a:spcBef>
            </a:pPr>
            <a:r>
              <a:rPr lang="fr-FR" sz="2000" dirty="0"/>
              <a:t>(zone d’accord)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1524000" y="60960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Le champ de négociation est dans ce cas positif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28600" y="228600"/>
            <a:ext cx="6588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>
                <a:solidFill>
                  <a:schemeClr val="tx2"/>
                </a:solidFill>
              </a:rPr>
              <a:t>Détermination </a:t>
            </a:r>
            <a:r>
              <a:rPr lang="fr-FR" b="1" u="sng" dirty="0">
                <a:solidFill>
                  <a:schemeClr val="tx2"/>
                </a:solidFill>
              </a:rPr>
              <a:t>des positions dans la négociation .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3962400" y="1600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4114800" y="5029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A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838200" y="4800600"/>
            <a:ext cx="1951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B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4191000" y="4800600"/>
            <a:ext cx="2438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791200" y="1447800"/>
            <a:ext cx="2895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5791200" y="1828800"/>
            <a:ext cx="838200" cy="2971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fr-FR" dirty="0"/>
              <a:t>Pas de champ de la négociation</a:t>
            </a:r>
            <a:r>
              <a:rPr lang="fr-FR" sz="2000" dirty="0"/>
              <a:t>.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267200" y="5105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 (700)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5943600" y="914400"/>
            <a:ext cx="295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 ( 750)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1524000" y="60960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Le champ de négociation est dans ce cas négatif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228600" y="228600"/>
            <a:ext cx="6588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>
                <a:solidFill>
                  <a:schemeClr val="tx2"/>
                </a:solidFill>
              </a:rPr>
              <a:t>Détermination </a:t>
            </a:r>
            <a:r>
              <a:rPr lang="fr-FR" b="1" u="sng" dirty="0">
                <a:solidFill>
                  <a:schemeClr val="tx2"/>
                </a:solidFill>
              </a:rPr>
              <a:t>des positions dans la négociation .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3962400" y="1600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4114800" y="50292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A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838200" y="4800600"/>
            <a:ext cx="1951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Négociateur B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4267200" y="48006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5791200" y="1447800"/>
            <a:ext cx="2895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5791200" y="1828800"/>
            <a:ext cx="76200" cy="2971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fr-FR" dirty="0"/>
              <a:t>Un seul point d’accord possible</a:t>
            </a:r>
            <a:r>
              <a:rPr lang="fr-FR" sz="2000" dirty="0"/>
              <a:t>.</a:t>
            </a:r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267200" y="51054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rupture(750)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5943600" y="914400"/>
            <a:ext cx="288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Point de rupture (750)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609600" y="6096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Le champ de négociation est dans ce cas dit champ unique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85800" y="1600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85800" y="23622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dirty="0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04800" y="0"/>
            <a:ext cx="32592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>
                <a:solidFill>
                  <a:schemeClr val="tx2"/>
                </a:solidFill>
              </a:rPr>
              <a:t>Grille </a:t>
            </a:r>
            <a:r>
              <a:rPr lang="fr-FR" b="1" u="sng" dirty="0">
                <a:solidFill>
                  <a:schemeClr val="tx2"/>
                </a:solidFill>
              </a:rPr>
              <a:t>de préparation .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1000" y="427038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/>
              <a:t>Grille de préparation  d’une négociation de vente </a:t>
            </a:r>
            <a:r>
              <a:rPr lang="fr-FR" sz="1200" b="1" dirty="0"/>
              <a:t>( peut être utilisée dans </a:t>
            </a:r>
            <a:r>
              <a:rPr lang="fr-FR" sz="1200" b="1" dirty="0" smtClean="0"/>
              <a:t>votre </a:t>
            </a:r>
            <a:r>
              <a:rPr lang="fr-FR" sz="1200" b="1" dirty="0"/>
              <a:t>entreprise) .</a:t>
            </a:r>
          </a:p>
          <a:p>
            <a:pPr>
              <a:spcBef>
                <a:spcPct val="50000"/>
              </a:spcBef>
            </a:pPr>
            <a:endParaRPr lang="fr-FR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3400" y="6384925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/>
              <a:t>Cette grille est utilisée par une grande entreprise d’électronique industrielle.</a:t>
            </a:r>
          </a:p>
        </p:txBody>
      </p:sp>
      <p:graphicFrame>
        <p:nvGraphicFramePr>
          <p:cNvPr id="260096" name="Object 0"/>
          <p:cNvGraphicFramePr>
            <a:graphicFrameLocks noChangeAspect="1"/>
          </p:cNvGraphicFramePr>
          <p:nvPr/>
        </p:nvGraphicFramePr>
        <p:xfrm>
          <a:off x="457200" y="838200"/>
          <a:ext cx="8305800" cy="5562600"/>
        </p:xfrm>
        <a:graphic>
          <a:graphicData uri="http://schemas.openxmlformats.org/presentationml/2006/ole">
            <p:oleObj spid="_x0000_s260101" name="Feuille de calcul" r:id="rId4" imgW="4376160" imgH="364500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28600" y="-76200"/>
            <a:ext cx="861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/>
              <a:t>2 )Les phases de la négociation . Déroulement dans le </a:t>
            </a:r>
            <a:r>
              <a:rPr lang="fr-FR" b="1" u="sng" dirty="0">
                <a:solidFill>
                  <a:srgbClr val="0000FF"/>
                </a:solidFill>
              </a:rPr>
              <a:t>r.e.s.p.e.c.t</a:t>
            </a:r>
            <a:r>
              <a:rPr lang="fr-FR" b="1" u="sng" dirty="0"/>
              <a:t>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85800" y="457200"/>
            <a:ext cx="1600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685800" y="2286000"/>
            <a:ext cx="1600200" cy="10715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684213" y="3500438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685800" y="4572000"/>
            <a:ext cx="1600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685800" y="5791200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685800" y="381000"/>
            <a:ext cx="1447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/>
              <a:t>Les</a:t>
            </a:r>
          </a:p>
          <a:p>
            <a:pPr>
              <a:spcBef>
                <a:spcPct val="50000"/>
              </a:spcBef>
            </a:pPr>
            <a:r>
              <a:rPr lang="fr-FR" sz="2000" dirty="0"/>
              <a:t>préalables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609600" y="2270125"/>
            <a:ext cx="20574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000" dirty="0">
                <a:solidFill>
                  <a:srgbClr val="0000FF"/>
                </a:solidFill>
              </a:rPr>
              <a:t>E</a:t>
            </a:r>
            <a:r>
              <a:rPr lang="fr-FR" sz="2000" dirty="0"/>
              <a:t>xploration</a:t>
            </a:r>
          </a:p>
          <a:p>
            <a:r>
              <a:rPr lang="fr-FR" sz="2000" dirty="0"/>
              <a:t> + </a:t>
            </a:r>
            <a:r>
              <a:rPr lang="fr-FR" sz="2800" dirty="0">
                <a:solidFill>
                  <a:srgbClr val="0000FF"/>
                </a:solidFill>
              </a:rPr>
              <a:t>s</a:t>
            </a:r>
            <a:r>
              <a:rPr lang="fr-FR" sz="2000" dirty="0"/>
              <a:t>ignal</a:t>
            </a:r>
          </a:p>
          <a:p>
            <a:r>
              <a:rPr lang="fr-FR" sz="2000" dirty="0">
                <a:solidFill>
                  <a:srgbClr val="0000FF"/>
                </a:solidFill>
              </a:rPr>
              <a:t>P</a:t>
            </a:r>
            <a:r>
              <a:rPr lang="fr-FR" sz="2000" dirty="0"/>
              <a:t>ropositions</a:t>
            </a:r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2286000" y="457200"/>
            <a:ext cx="685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/>
              <a:t>*Arrêter une procédure préalable (  lieu , agenda, délégations de </a:t>
            </a:r>
            <a:r>
              <a:rPr lang="fr-FR" sz="2000" dirty="0" smtClean="0"/>
              <a:t>pouvoir, temps </a:t>
            </a:r>
            <a:r>
              <a:rPr lang="fr-FR" sz="2000" dirty="0"/>
              <a:t>de </a:t>
            </a:r>
            <a:r>
              <a:rPr lang="fr-FR" sz="2000" dirty="0" smtClean="0"/>
              <a:t>discussion, degré </a:t>
            </a:r>
            <a:r>
              <a:rPr lang="fr-FR" sz="2000" dirty="0"/>
              <a:t>de confidentialité ..)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2286000" y="2254250"/>
            <a:ext cx="670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 dirty="0"/>
              <a:t>* Compléter la grille d’analyse de l’objet (objets à </a:t>
            </a:r>
            <a:r>
              <a:rPr lang="fr-FR" sz="1800" dirty="0" err="1"/>
              <a:t>discuter,positions</a:t>
            </a:r>
            <a:r>
              <a:rPr lang="fr-FR" sz="1800" dirty="0"/>
              <a:t> </a:t>
            </a:r>
            <a:r>
              <a:rPr lang="fr-FR" sz="1800" dirty="0" err="1"/>
              <a:t>affichées,degré</a:t>
            </a:r>
            <a:r>
              <a:rPr lang="fr-FR" sz="1800" dirty="0"/>
              <a:t> d’importance (vrais ou biaisés)objet  par objet 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2286000" y="286385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*Importance de l’argumentation ( essayer de convaincre l’autre,lever les doutes,préciser,créer la confiance,préparer la phase concession)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684213" y="36449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 b="1">
                <a:solidFill>
                  <a:srgbClr val="0000FF"/>
                </a:solidFill>
              </a:rPr>
              <a:t>E</a:t>
            </a:r>
            <a:r>
              <a:rPr lang="fr-FR" sz="1800"/>
              <a:t>change de concessions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762000" y="4860925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>
                <a:solidFill>
                  <a:srgbClr val="0000FF"/>
                </a:solidFill>
              </a:rPr>
              <a:t>C</a:t>
            </a:r>
            <a:r>
              <a:rPr lang="fr-FR" sz="2000"/>
              <a:t>onclusion</a:t>
            </a: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762000" y="5927725"/>
            <a:ext cx="1371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FF"/>
                </a:solidFill>
              </a:rPr>
              <a:t>T</a:t>
            </a:r>
            <a:r>
              <a:rPr lang="fr-FR"/>
              <a:t>erminer</a:t>
            </a:r>
          </a:p>
          <a:p>
            <a:pPr>
              <a:spcBef>
                <a:spcPct val="50000"/>
              </a:spcBef>
            </a:pPr>
            <a:r>
              <a:rPr lang="fr-FR" sz="1200"/>
              <a:t>Post-négociation</a:t>
            </a:r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2286000" y="3641725"/>
            <a:ext cx="617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*Représente le passage des positions affichées aux bornes du champ de la négociation (zone d’acceptation mutuelle) .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2286000" y="4556125"/>
            <a:ext cx="6858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* Accord ou non-accord . En cas d’accord les négociateurs vont se situer à un point à l’intérieur du champ de la négociation , point qui dépendra des enjeux et de la stratégie de chacun .</a:t>
            </a:r>
          </a:p>
          <a:p>
            <a:pPr>
              <a:spcBef>
                <a:spcPct val="50000"/>
              </a:spcBef>
            </a:pPr>
            <a:endParaRPr lang="fr-FR" sz="2000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2362200" y="5775325"/>
            <a:ext cx="6781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* Évaluation de la corrélation entre les accords et le problème de départ .Vérification de l’applicabilité de l’accord et évaluation du degré de satisfaction des négociateurs. Mesures Pratiques. </a:t>
            </a:r>
          </a:p>
        </p:txBody>
      </p:sp>
      <p:sp>
        <p:nvSpPr>
          <p:cNvPr id="54295" name="AutoShape 23"/>
          <p:cNvSpPr>
            <a:spLocks/>
          </p:cNvSpPr>
          <p:nvPr/>
        </p:nvSpPr>
        <p:spPr bwMode="auto">
          <a:xfrm>
            <a:off x="0" y="1295400"/>
            <a:ext cx="685800" cy="4343400"/>
          </a:xfrm>
          <a:prstGeom prst="leftBrace">
            <a:avLst>
              <a:gd name="adj1" fmla="val 52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381000" y="1600200"/>
            <a:ext cx="381000" cy="363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/>
              <a:t>T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A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P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I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S </a:t>
            </a:r>
          </a:p>
          <a:p>
            <a:pPr>
              <a:spcBef>
                <a:spcPct val="50000"/>
              </a:spcBef>
            </a:pPr>
            <a:endParaRPr lang="fr-FR" sz="1600" b="1"/>
          </a:p>
          <a:p>
            <a:pPr>
              <a:spcBef>
                <a:spcPct val="50000"/>
              </a:spcBef>
            </a:pPr>
            <a:r>
              <a:rPr lang="fr-FR" sz="1600" b="1"/>
              <a:t>V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E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R</a:t>
            </a:r>
          </a:p>
          <a:p>
            <a:pPr>
              <a:spcBef>
                <a:spcPct val="50000"/>
              </a:spcBef>
            </a:pPr>
            <a:r>
              <a:rPr lang="fr-FR" sz="1600" b="1"/>
              <a:t>T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685800" y="1371600"/>
            <a:ext cx="1600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685800" y="15081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>
                <a:solidFill>
                  <a:srgbClr val="0000FF"/>
                </a:solidFill>
              </a:rPr>
              <a:t>R</a:t>
            </a:r>
            <a:r>
              <a:rPr lang="fr-FR" sz="2000"/>
              <a:t>itualisation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2362200" y="1293813"/>
            <a:ext cx="6781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*Prise de contact .Structuration du climat et réduction de l’anxiété.Finalisation des procédures.Contact mondain.</a:t>
            </a:r>
            <a:r>
              <a:rPr lang="fr-FR" sz="1800" u="sng"/>
              <a:t>Atouts :</a:t>
            </a:r>
            <a:r>
              <a:rPr lang="fr-FR" sz="1800"/>
              <a:t> sens du contact , communication connaissance des habitudes culturelles 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/>
              <a:t>DEFINITION DE LA NEGOCIATION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fr-FR" sz="2800" dirty="0"/>
          </a:p>
          <a:p>
            <a:pPr>
              <a:lnSpc>
                <a:spcPct val="90000"/>
              </a:lnSpc>
            </a:pPr>
            <a:r>
              <a:rPr lang="fr-FR" sz="2800" b="1" dirty="0"/>
              <a:t>INTERACTIONS DESTINEES A PRODUIRE UN ACCORD ENTRE DES PERSONNES POSSEDANT A LA FOIS DES INTERETS COMMUN ET DES INTERETS OPPOSES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fr-FR" sz="2800" b="1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fr-FR" sz="800" b="1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fr-FR" sz="8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fr-FR" sz="8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fr-FR" sz="8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fr-FR" sz="1600" dirty="0"/>
              <a:t>SOURCES « langage du manager » de jean G. MILLET, Jean FAVARY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23528" y="0"/>
            <a:ext cx="30155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3200" b="1" u="sng" dirty="0" smtClean="0"/>
              <a:t>Les </a:t>
            </a:r>
            <a:r>
              <a:rPr lang="fr-FR" sz="3200" b="1" u="sng" dirty="0"/>
              <a:t>concessions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6781800" y="762000"/>
            <a:ext cx="1752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6781800" y="1905000"/>
            <a:ext cx="1752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6781800" y="3048000"/>
            <a:ext cx="1752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4" name="Line 8"/>
          <p:cNvSpPr>
            <a:spLocks noChangeShapeType="1"/>
          </p:cNvSpPr>
          <p:nvPr/>
        </p:nvSpPr>
        <p:spPr bwMode="auto">
          <a:xfrm>
            <a:off x="533400" y="36576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 flipV="1">
            <a:off x="457200" y="13716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3429000" y="1066800"/>
            <a:ext cx="12954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838200" y="3352800"/>
            <a:ext cx="12954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2133600" y="914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>
            <a:off x="3429000" y="914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>
            <a:off x="1066800" y="9906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>
            <a:off x="4343400" y="33528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1752600" y="4191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P.R.</a:t>
            </a:r>
          </a:p>
        </p:txBody>
      </p:sp>
      <p:sp>
        <p:nvSpPr>
          <p:cNvPr id="65553" name="Rectangle 17"/>
          <p:cNvSpPr>
            <a:spLocks noChangeArrowheads="1"/>
          </p:cNvSpPr>
          <p:nvPr/>
        </p:nvSpPr>
        <p:spPr bwMode="auto">
          <a:xfrm>
            <a:off x="3200400" y="533400"/>
            <a:ext cx="70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dirty="0"/>
              <a:t>P.R.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609600" y="609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P.A.I.</a:t>
            </a:r>
          </a:p>
        </p:txBody>
      </p:sp>
      <p:sp>
        <p:nvSpPr>
          <p:cNvPr id="65555" name="Rectangle 19"/>
          <p:cNvSpPr>
            <a:spLocks noChangeArrowheads="1"/>
          </p:cNvSpPr>
          <p:nvPr/>
        </p:nvSpPr>
        <p:spPr bwMode="auto">
          <a:xfrm>
            <a:off x="3895725" y="4191000"/>
            <a:ext cx="90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P.A.I.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6781800" y="762000"/>
            <a:ext cx="1905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Information</a:t>
            </a:r>
          </a:p>
          <a:p>
            <a:pPr>
              <a:spcBef>
                <a:spcPct val="50000"/>
              </a:spcBef>
            </a:pPr>
            <a:r>
              <a:rPr lang="fr-FR" sz="2000"/>
              <a:t>Argumentation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6781800" y="1905000"/>
            <a:ext cx="1676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Concession</a:t>
            </a:r>
          </a:p>
          <a:p>
            <a:pPr>
              <a:spcBef>
                <a:spcPct val="50000"/>
              </a:spcBef>
            </a:pPr>
            <a:r>
              <a:rPr lang="fr-FR" sz="2000"/>
              <a:t>Ajustement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6781800" y="32766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Conclusion</a:t>
            </a:r>
          </a:p>
        </p:txBody>
      </p:sp>
      <p:sp>
        <p:nvSpPr>
          <p:cNvPr id="65560" name="AutoShape 24"/>
          <p:cNvSpPr>
            <a:spLocks/>
          </p:cNvSpPr>
          <p:nvPr/>
        </p:nvSpPr>
        <p:spPr bwMode="auto">
          <a:xfrm>
            <a:off x="4800600" y="990600"/>
            <a:ext cx="228600" cy="3048000"/>
          </a:xfrm>
          <a:prstGeom prst="rightBracket">
            <a:avLst>
              <a:gd name="adj" fmla="val 111111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61" name="Line 25"/>
          <p:cNvSpPr>
            <a:spLocks noChangeShapeType="1"/>
          </p:cNvSpPr>
          <p:nvPr/>
        </p:nvSpPr>
        <p:spPr bwMode="auto">
          <a:xfrm rot="1222302">
            <a:off x="5181600" y="2209800"/>
            <a:ext cx="14478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62" name="Line 26"/>
          <p:cNvSpPr>
            <a:spLocks noChangeShapeType="1"/>
          </p:cNvSpPr>
          <p:nvPr/>
        </p:nvSpPr>
        <p:spPr bwMode="auto">
          <a:xfrm>
            <a:off x="8763000" y="762000"/>
            <a:ext cx="0" cy="3276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3886200" y="3810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La dynamique des concessions .</a:t>
            </a:r>
          </a:p>
        </p:txBody>
      </p:sp>
      <p:sp>
        <p:nvSpPr>
          <p:cNvPr id="65564" name="Rectangle 28"/>
          <p:cNvSpPr>
            <a:spLocks noChangeArrowheads="1"/>
          </p:cNvSpPr>
          <p:nvPr/>
        </p:nvSpPr>
        <p:spPr bwMode="auto">
          <a:xfrm>
            <a:off x="5105400" y="1143000"/>
            <a:ext cx="1533525" cy="3762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Négociateur A</a:t>
            </a:r>
          </a:p>
        </p:txBody>
      </p:sp>
      <p:sp>
        <p:nvSpPr>
          <p:cNvPr id="65565" name="Rectangle 29"/>
          <p:cNvSpPr>
            <a:spLocks noChangeArrowheads="1"/>
          </p:cNvSpPr>
          <p:nvPr/>
        </p:nvSpPr>
        <p:spPr bwMode="auto">
          <a:xfrm>
            <a:off x="5181600" y="3276600"/>
            <a:ext cx="1520825" cy="37623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Négociateur B</a:t>
            </a:r>
          </a:p>
        </p:txBody>
      </p:sp>
      <p:sp>
        <p:nvSpPr>
          <p:cNvPr id="65566" name="Line 30"/>
          <p:cNvSpPr>
            <a:spLocks noChangeShapeType="1"/>
          </p:cNvSpPr>
          <p:nvPr/>
        </p:nvSpPr>
        <p:spPr bwMode="auto">
          <a:xfrm>
            <a:off x="5105400" y="2590800"/>
            <a:ext cx="144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67" name="Line 31"/>
          <p:cNvSpPr>
            <a:spLocks noChangeShapeType="1"/>
          </p:cNvSpPr>
          <p:nvPr/>
        </p:nvSpPr>
        <p:spPr bwMode="auto">
          <a:xfrm rot="20519740">
            <a:off x="5181600" y="2895600"/>
            <a:ext cx="14478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 rot="1353710">
            <a:off x="5181600" y="1905000"/>
            <a:ext cx="14478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69" name="AutoShape 33"/>
          <p:cNvSpPr>
            <a:spLocks noChangeArrowheads="1"/>
          </p:cNvSpPr>
          <p:nvPr/>
        </p:nvSpPr>
        <p:spPr bwMode="auto">
          <a:xfrm>
            <a:off x="1143000" y="914400"/>
            <a:ext cx="838200" cy="457200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70" name="AutoShape 34"/>
          <p:cNvSpPr>
            <a:spLocks noChangeArrowheads="1"/>
          </p:cNvSpPr>
          <p:nvPr/>
        </p:nvSpPr>
        <p:spPr bwMode="auto">
          <a:xfrm>
            <a:off x="2209800" y="990600"/>
            <a:ext cx="838200" cy="457200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799 w 21600"/>
              <a:gd name="T5" fmla="*/ 0 h 21600"/>
              <a:gd name="T6" fmla="*/ 2700 w 21600"/>
              <a:gd name="T7" fmla="*/ 10800 h 21600"/>
              <a:gd name="T8" fmla="*/ 10799 w 21600"/>
              <a:gd name="T9" fmla="*/ 5400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72" name="AutoShape 36"/>
          <p:cNvSpPr>
            <a:spLocks noChangeArrowheads="1"/>
          </p:cNvSpPr>
          <p:nvPr/>
        </p:nvSpPr>
        <p:spPr bwMode="auto">
          <a:xfrm rot="10684389">
            <a:off x="2209800" y="3352800"/>
            <a:ext cx="1066800" cy="228600"/>
          </a:xfrm>
          <a:prstGeom prst="curvedUpArrow">
            <a:avLst>
              <a:gd name="adj1" fmla="val 93333"/>
              <a:gd name="adj2" fmla="val 18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73" name="AutoShape 37"/>
          <p:cNvSpPr>
            <a:spLocks noChangeArrowheads="1"/>
          </p:cNvSpPr>
          <p:nvPr/>
        </p:nvSpPr>
        <p:spPr bwMode="auto">
          <a:xfrm rot="10684389">
            <a:off x="3276600" y="3352800"/>
            <a:ext cx="1066800" cy="228600"/>
          </a:xfrm>
          <a:prstGeom prst="curvedUpArrow">
            <a:avLst>
              <a:gd name="adj1" fmla="val 93333"/>
              <a:gd name="adj2" fmla="val 18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74" name="Text Box 38"/>
          <p:cNvSpPr txBox="1">
            <a:spLocks noChangeArrowheads="1"/>
          </p:cNvSpPr>
          <p:nvPr/>
        </p:nvSpPr>
        <p:spPr bwMode="auto">
          <a:xfrm>
            <a:off x="2209800" y="2819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Pn        P2        P1</a:t>
            </a:r>
          </a:p>
        </p:txBody>
      </p:sp>
      <p:sp>
        <p:nvSpPr>
          <p:cNvPr id="65575" name="Rectangle 39"/>
          <p:cNvSpPr>
            <a:spLocks noChangeArrowheads="1"/>
          </p:cNvSpPr>
          <p:nvPr/>
        </p:nvSpPr>
        <p:spPr bwMode="auto">
          <a:xfrm>
            <a:off x="1143000" y="1600200"/>
            <a:ext cx="2370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P1        P2       Pn </a:t>
            </a:r>
          </a:p>
        </p:txBody>
      </p:sp>
      <p:sp>
        <p:nvSpPr>
          <p:cNvPr id="65576" name="Text Box 40"/>
          <p:cNvSpPr txBox="1">
            <a:spLocks noChangeArrowheads="1"/>
          </p:cNvSpPr>
          <p:nvPr/>
        </p:nvSpPr>
        <p:spPr bwMode="auto">
          <a:xfrm>
            <a:off x="304800" y="4648200"/>
            <a:ext cx="8382000" cy="6508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Par une suite de concessions et de contre-concessions les négociateurs vont se rapprocher des points de rupture , c’est à dire des bornes de la zone d’acceptation.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381000" y="52578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Ici on peut se poser trois questions  :</a:t>
            </a:r>
          </a:p>
        </p:txBody>
      </p:sp>
      <p:sp>
        <p:nvSpPr>
          <p:cNvPr id="65578" name="Text Box 42"/>
          <p:cNvSpPr txBox="1">
            <a:spLocks noChangeArrowheads="1"/>
          </p:cNvSpPr>
          <p:nvPr/>
        </p:nvSpPr>
        <p:spPr bwMode="auto">
          <a:xfrm>
            <a:off x="1447800" y="56388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- a)  que doit-on échanger ?</a:t>
            </a:r>
          </a:p>
        </p:txBody>
      </p:sp>
      <p:sp>
        <p:nvSpPr>
          <p:cNvPr id="65579" name="Text Box 43"/>
          <p:cNvSpPr txBox="1">
            <a:spLocks noChangeArrowheads="1"/>
          </p:cNvSpPr>
          <p:nvPr/>
        </p:nvSpPr>
        <p:spPr bwMode="auto">
          <a:xfrm>
            <a:off x="1524000" y="60198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-b)  d’où partir ?</a:t>
            </a:r>
          </a:p>
        </p:txBody>
      </p:sp>
      <p:sp>
        <p:nvSpPr>
          <p:cNvPr id="65580" name="Text Box 44"/>
          <p:cNvSpPr txBox="1">
            <a:spLocks noChangeArrowheads="1"/>
          </p:cNvSpPr>
          <p:nvPr/>
        </p:nvSpPr>
        <p:spPr bwMode="auto">
          <a:xfrm>
            <a:off x="1447800" y="64008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- c)  à quelle vitesse progresser dans les concessions?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304800" y="228600"/>
            <a:ext cx="41857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Les </a:t>
            </a:r>
            <a:r>
              <a:rPr lang="fr-FR" b="1" u="sng" dirty="0"/>
              <a:t>concessions  (suite et fin ) .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2667000" y="1219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/>
              <a:t>Recommandations 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838200" y="2305050"/>
            <a:ext cx="7620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fr-FR"/>
              <a:t>Recenser les concessions possibles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fr-FR"/>
              <a:t>Valoriser les concessions à faire ou à donner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fr-FR"/>
              <a:t>Faire des concessions « judicieuses »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fr-FR"/>
              <a:t>Obtenir des concessions en retour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fr-FR"/>
              <a:t>Récapituler les concessions (en inter session , en pause )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762000" y="56388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Marc Cathelineau in « « Négocier gagnant » .Inter édition.1991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228600" y="381000"/>
            <a:ext cx="31357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La </a:t>
            </a:r>
            <a:r>
              <a:rPr lang="fr-FR" b="1" u="sng" dirty="0"/>
              <a:t>gestion du temps   .</a:t>
            </a: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* Le temps est un facteur important du processus de négociation .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04800" y="1539875"/>
            <a:ext cx="822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* On peut identifier quatre grands paramètres de la gestion du temps :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066800" y="2778125"/>
            <a:ext cx="7162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 a )  La durée de la négociation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 b ) La fixation et le respect d’une date limite pour l’obtention d’un accord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 c )  La perception culturelle de la notion du temps (notions de ponctualité et de durée 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/>
              <a:t> d ) Les suspensions de séance 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228600" y="457200"/>
            <a:ext cx="39565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La </a:t>
            </a:r>
            <a:r>
              <a:rPr lang="fr-FR" b="1" u="sng" dirty="0"/>
              <a:t>gestion du temps (suite)  .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4724400" y="381000"/>
            <a:ext cx="3876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 dirty="0"/>
              <a:t>a )  La durée de la négociation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23528" y="1700808"/>
            <a:ext cx="80568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 u="sng" dirty="0"/>
              <a:t>Approche ponctuelle ( temps autour du tapis vert) :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228600" y="2420888"/>
            <a:ext cx="891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dirty="0"/>
              <a:t>La durée est variable en fonction des enjeux , du nombre d’objets et du pouvoir de délégation .</a:t>
            </a: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323528" y="3429000"/>
            <a:ext cx="71897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800" b="1" u="sng" dirty="0"/>
              <a:t>Approche stratégique et tactique de la durée :</a:t>
            </a: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228600" y="38862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Cette approche consiste à jouer la montre , la durée pour les raisons suivantes :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533400" y="4648200"/>
            <a:ext cx="739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/>
              <a:t>- attendre un changement pour décider 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533400" y="50292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/>
              <a:t>- ajouter de la pression ( l’autre a un avion à prendre )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533400" y="54102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/>
              <a:t>- donner une image au groupe de référence (montrer qu’on se bat d’arrache-pied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827584" y="2852936"/>
            <a:ext cx="744319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5400" b="1" dirty="0">
                <a:solidFill>
                  <a:schemeClr val="tx2"/>
                </a:solidFill>
              </a:rPr>
              <a:t>LES STRATEGIES </a:t>
            </a:r>
            <a:endParaRPr lang="fr-FR" sz="5400" b="1" dirty="0" smtClean="0">
              <a:solidFill>
                <a:schemeClr val="tx2"/>
              </a:solidFill>
            </a:endParaRPr>
          </a:p>
          <a:p>
            <a:pPr algn="ctr"/>
            <a:r>
              <a:rPr lang="fr-FR" sz="5400" b="1" dirty="0" smtClean="0">
                <a:solidFill>
                  <a:schemeClr val="tx2"/>
                </a:solidFill>
              </a:rPr>
              <a:t>DE </a:t>
            </a:r>
            <a:r>
              <a:rPr lang="fr-FR" sz="5400" b="1" dirty="0">
                <a:solidFill>
                  <a:schemeClr val="tx2"/>
                </a:solidFill>
              </a:rPr>
              <a:t>LA NEGOCIATION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381000" y="304800"/>
            <a:ext cx="19287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 </a:t>
            </a:r>
            <a:r>
              <a:rPr lang="fr-FR" b="1" u="sng" dirty="0"/>
              <a:t>Définitions   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5029200" y="304800"/>
            <a:ext cx="3649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u="sng">
                <a:solidFill>
                  <a:schemeClr val="tx2"/>
                </a:solidFill>
              </a:rPr>
              <a:t>Qu ’est-ce que la stratégie  ?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/>
              <a:t>Utilisée dans la négociation on peut la définir ainsi :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685800" y="1905000"/>
            <a:ext cx="7772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« L’art de la stratégie de négociation sera de mettre en œuvre un certain nombre d’outils en fonction de ses orientations et  intérêts propres , mais aussi en fonction des attitudes , du comportement et des intérêts et ou orientations de l’autre ou des autres .Chaque négociateur aura donc le choix entre plusieurs actions : prendre l’initiative ou laisser venir , être frontal ou contournant ,coopérer, ouvrir la négociation ou la fermer,répondre ou non aux stratégies adverses, chercher un accord complet ou partiel ».  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295400" y="6096000"/>
            <a:ext cx="6934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/>
              <a:t>Patrick Audebert-Lasrochas « La négociation ».Édition d’Organisation .2000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260648"/>
            <a:ext cx="91741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 dirty="0"/>
              <a:t>3ème ÉTAPE : LA </a:t>
            </a:r>
            <a:r>
              <a:rPr lang="fr-FR" sz="3600" b="1" dirty="0" smtClean="0"/>
              <a:t>STRATEGIE.</a:t>
            </a:r>
            <a:r>
              <a:rPr lang="fr-FR" sz="2000" dirty="0" smtClean="0"/>
              <a:t> </a:t>
            </a:r>
            <a:r>
              <a:rPr lang="fr-FR" sz="2000" dirty="0"/>
              <a:t>«  STRATTIPA  » </a:t>
            </a:r>
            <a:r>
              <a:rPr lang="fr-FR" sz="2000" dirty="0" smtClean="0"/>
              <a:t>.</a:t>
            </a:r>
            <a:endParaRPr lang="fr-FR" sz="3600" b="1" dirty="0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85800" y="28194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152400" y="1066800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800"/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251520" y="1700808"/>
            <a:ext cx="8633520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dirty="0"/>
              <a:t> </a:t>
            </a:r>
            <a:r>
              <a:rPr lang="fr-FR" sz="3200" b="1" u="sng" dirty="0" smtClean="0"/>
              <a:t>Scenario</a:t>
            </a:r>
            <a:r>
              <a:rPr lang="fr-FR" sz="2800" u="sng" dirty="0" smtClean="0"/>
              <a:t> </a:t>
            </a:r>
            <a:r>
              <a:rPr lang="fr-FR" sz="2000" u="sng" dirty="0"/>
              <a:t>:</a:t>
            </a:r>
            <a:r>
              <a:rPr lang="fr-FR" sz="2000" dirty="0"/>
              <a:t> jouer dur? En douceur et avec coopération </a:t>
            </a:r>
            <a:r>
              <a:rPr lang="fr-FR" sz="2000" dirty="0" smtClean="0"/>
              <a:t>, ruser ou </a:t>
            </a:r>
            <a:r>
              <a:rPr lang="fr-FR" sz="2000" dirty="0"/>
              <a:t>mitiger?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323528" y="2492896"/>
            <a:ext cx="8820472" cy="89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Terrain </a:t>
            </a:r>
            <a:r>
              <a:rPr lang="fr-FR" sz="2000" u="sng" dirty="0"/>
              <a:t>:</a:t>
            </a:r>
            <a:r>
              <a:rPr lang="fr-FR" sz="2000" dirty="0"/>
              <a:t> axer sur la qualité</a:t>
            </a:r>
            <a:r>
              <a:rPr lang="fr-FR" sz="2000" dirty="0" smtClean="0"/>
              <a:t>, le </a:t>
            </a:r>
            <a:r>
              <a:rPr lang="fr-FR" sz="2000" dirty="0"/>
              <a:t>prix</a:t>
            </a:r>
            <a:r>
              <a:rPr lang="fr-FR" sz="2000" dirty="0" smtClean="0"/>
              <a:t>. Le </a:t>
            </a:r>
            <a:r>
              <a:rPr lang="fr-FR" sz="2000" dirty="0"/>
              <a:t>droit , les contentieux ou sur les faits , la réalité .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323528" y="3573016"/>
            <a:ext cx="8820472" cy="11387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u="sng" dirty="0"/>
              <a:t>Rechange (solution de ) </a:t>
            </a:r>
            <a:r>
              <a:rPr lang="fr-FR" sz="2000" u="sng" dirty="0"/>
              <a:t>:</a:t>
            </a:r>
            <a:r>
              <a:rPr lang="fr-FR" sz="2000" dirty="0"/>
              <a:t> ai-je des solutions de rechange en cas de blocage</a:t>
            </a:r>
            <a:r>
              <a:rPr lang="fr-FR" sz="2000" dirty="0" smtClean="0"/>
              <a:t>? S’il </a:t>
            </a:r>
            <a:r>
              <a:rPr lang="fr-FR" sz="2000" dirty="0"/>
              <a:t>n’y a pas d’accord possible quelle est la meilleure alternative  à ma disposition ?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323528" y="4869160"/>
            <a:ext cx="882047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u="sng" dirty="0" smtClean="0"/>
              <a:t>Alternatives </a:t>
            </a:r>
            <a:r>
              <a:rPr lang="fr-FR" sz="2800" b="1" u="sng" dirty="0"/>
              <a:t>ou </a:t>
            </a:r>
            <a:r>
              <a:rPr lang="fr-FR" sz="2800" b="1" u="sng" dirty="0" smtClean="0"/>
              <a:t>options </a:t>
            </a:r>
            <a:r>
              <a:rPr lang="fr-FR" sz="2800" b="1" u="sng" dirty="0"/>
              <a:t>:</a:t>
            </a:r>
            <a:r>
              <a:rPr lang="fr-FR" sz="2800" b="1" dirty="0"/>
              <a:t> </a:t>
            </a:r>
            <a:r>
              <a:rPr lang="fr-FR" sz="2000" dirty="0" smtClean="0"/>
              <a:t> avoir  des </a:t>
            </a:r>
            <a:r>
              <a:rPr lang="fr-FR" sz="2000" dirty="0"/>
              <a:t>propositions (solutions) créatives ?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395536" y="5661248"/>
            <a:ext cx="846658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 u="sng" dirty="0"/>
              <a:t>Temps :</a:t>
            </a:r>
            <a:r>
              <a:rPr lang="fr-FR" sz="3600" b="1" dirty="0"/>
              <a:t> </a:t>
            </a:r>
            <a:r>
              <a:rPr lang="fr-FR" dirty="0"/>
              <a:t>arrêter des délais en commun ou faire durer?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395536" y="1628800"/>
            <a:ext cx="8394576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Techniques </a:t>
            </a:r>
            <a:r>
              <a:rPr lang="fr-FR" sz="2000" u="sng" dirty="0"/>
              <a:t>:</a:t>
            </a:r>
            <a:r>
              <a:rPr lang="fr-FR" sz="2000" dirty="0"/>
              <a:t> négocier point par point ou globalement ?</a:t>
            </a:r>
          </a:p>
        </p:txBody>
      </p:sp>
      <p:sp>
        <p:nvSpPr>
          <p:cNvPr id="5" name="Text Box 24"/>
          <p:cNvSpPr txBox="1">
            <a:spLocks noChangeArrowheads="1"/>
          </p:cNvSpPr>
          <p:nvPr/>
        </p:nvSpPr>
        <p:spPr bwMode="auto">
          <a:xfrm>
            <a:off x="395536" y="3789040"/>
            <a:ext cx="8447856" cy="8925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 smtClean="0"/>
              <a:t>Priorités </a:t>
            </a:r>
            <a:r>
              <a:rPr lang="fr-FR" sz="3200" b="1" u="sng" dirty="0"/>
              <a:t>et </a:t>
            </a:r>
            <a:r>
              <a:rPr lang="fr-FR" sz="3200" b="1" u="sng" dirty="0" smtClean="0"/>
              <a:t>positions </a:t>
            </a:r>
            <a:r>
              <a:rPr lang="fr-FR" sz="2000" u="sng" dirty="0"/>
              <a:t>:</a:t>
            </a:r>
            <a:r>
              <a:rPr lang="fr-FR" sz="2000" dirty="0"/>
              <a:t> quelles priorités pour mes objectifs </a:t>
            </a:r>
            <a:r>
              <a:rPr lang="fr-FR" sz="2000" dirty="0" smtClean="0"/>
              <a:t>? Quelles </a:t>
            </a:r>
            <a:r>
              <a:rPr lang="fr-FR" sz="2000" dirty="0"/>
              <a:t>positions lâcher en premier?</a:t>
            </a:r>
          </a:p>
        </p:txBody>
      </p:sp>
      <p:sp>
        <p:nvSpPr>
          <p:cNvPr id="6" name="Text Box 25"/>
          <p:cNvSpPr txBox="1">
            <a:spLocks noChangeArrowheads="1"/>
          </p:cNvSpPr>
          <p:nvPr/>
        </p:nvSpPr>
        <p:spPr bwMode="auto">
          <a:xfrm>
            <a:off x="395536" y="4869160"/>
            <a:ext cx="8443664" cy="89255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Avenir</a:t>
            </a:r>
            <a:r>
              <a:rPr lang="fr-FR" sz="2000" u="sng" dirty="0"/>
              <a:t> :</a:t>
            </a:r>
            <a:r>
              <a:rPr lang="fr-FR" sz="2000" dirty="0"/>
              <a:t> comment préparer l’avenir soit de la négociation soit de mon organisation par </a:t>
            </a:r>
            <a:r>
              <a:rPr lang="fr-FR" sz="2000" dirty="0" smtClean="0"/>
              <a:t> rapport </a:t>
            </a:r>
            <a:r>
              <a:rPr lang="fr-FR" sz="2000" dirty="0"/>
              <a:t>à celle de mon partenaire?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395536" y="2564904"/>
            <a:ext cx="8496944" cy="89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Initiatives :</a:t>
            </a:r>
            <a:r>
              <a:rPr lang="fr-FR" sz="3200" b="1" dirty="0"/>
              <a:t> </a:t>
            </a:r>
            <a:r>
              <a:rPr lang="fr-FR" sz="2000" dirty="0"/>
              <a:t>attaquer ou laisser </a:t>
            </a:r>
            <a:r>
              <a:rPr lang="fr-FR" sz="2000" dirty="0" err="1"/>
              <a:t>venir?Comment</a:t>
            </a:r>
            <a:r>
              <a:rPr lang="fr-FR" sz="2000" dirty="0"/>
              <a:t> présenter mes </a:t>
            </a:r>
            <a:r>
              <a:rPr lang="fr-FR" sz="2000" dirty="0" err="1"/>
              <a:t>offres?Faire</a:t>
            </a:r>
            <a:r>
              <a:rPr lang="fr-FR" sz="2000" dirty="0"/>
              <a:t> appel à des experts , </a:t>
            </a:r>
            <a:r>
              <a:rPr lang="fr-FR" sz="2000" dirty="0" err="1"/>
              <a:t>médiateurs?Je</a:t>
            </a:r>
            <a:r>
              <a:rPr lang="fr-FR" sz="2000" dirty="0"/>
              <a:t> fais une concession le premier?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332656"/>
            <a:ext cx="91741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600" b="1" dirty="0"/>
              <a:t>3ème ÉTAPE : LA </a:t>
            </a:r>
            <a:r>
              <a:rPr lang="fr-FR" sz="3600" b="1" dirty="0" smtClean="0"/>
              <a:t>STRATEGIE.</a:t>
            </a:r>
            <a:r>
              <a:rPr lang="fr-FR" sz="2000" dirty="0" smtClean="0"/>
              <a:t> </a:t>
            </a:r>
            <a:r>
              <a:rPr lang="fr-FR" sz="2000" dirty="0"/>
              <a:t>«  STRATTIPA  » </a:t>
            </a:r>
            <a:r>
              <a:rPr lang="fr-FR" sz="2000" dirty="0" smtClean="0"/>
              <a:t>.</a:t>
            </a: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1143000" y="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fr-FR" b="1" u="sng"/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1066800" y="533400"/>
            <a:ext cx="6925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u="sng" dirty="0" smtClean="0"/>
              <a:t>Interprétation </a:t>
            </a:r>
            <a:r>
              <a:rPr lang="fr-FR" u="sng" dirty="0"/>
              <a:t>des techniques et tactiques à privilégier</a:t>
            </a:r>
            <a:r>
              <a:rPr lang="fr-FR" dirty="0"/>
              <a:t> .</a:t>
            </a: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468313" y="1109663"/>
          <a:ext cx="8213725" cy="5748337"/>
        </p:xfrm>
        <a:graphic>
          <a:graphicData uri="http://schemas.openxmlformats.org/presentationml/2006/ole">
            <p:oleObj spid="_x0000_s99337" name="Feuille de calcul" r:id="rId3" imgW="4286165" imgH="4381553" progId="Excel.Sheet.8">
              <p:embed/>
            </p:oleObj>
          </a:graphicData>
        </a:graphic>
      </p:graphicFrame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1979613" y="0"/>
            <a:ext cx="5065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Les  </a:t>
            </a:r>
            <a:r>
              <a:rPr lang="fr-FR" b="1" u="sng" dirty="0"/>
              <a:t>types d’orientation stratégique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251520" y="0"/>
            <a:ext cx="8640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4000" b="1" u="sng" dirty="0" smtClean="0"/>
              <a:t>Les </a:t>
            </a:r>
            <a:r>
              <a:rPr lang="fr-FR" sz="4000" b="1" u="sng" dirty="0"/>
              <a:t>attitudes</a:t>
            </a:r>
          </a:p>
        </p:txBody>
      </p:sp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152400" y="620688"/>
          <a:ext cx="8943975" cy="6191275"/>
        </p:xfrm>
        <a:graphic>
          <a:graphicData uri="http://schemas.openxmlformats.org/presentationml/2006/ole">
            <p:oleObj spid="_x0000_s89098" name="Worksheet" r:id="rId4" imgW="4143451" imgH="3895674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050"/>
          <p:cNvSpPr txBox="1">
            <a:spLocks noChangeArrowheads="1"/>
          </p:cNvSpPr>
          <p:nvPr/>
        </p:nvSpPr>
        <p:spPr bwMode="auto">
          <a:xfrm>
            <a:off x="0" y="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fr-FR" sz="2800" dirty="0"/>
          </a:p>
        </p:txBody>
      </p:sp>
      <p:sp>
        <p:nvSpPr>
          <p:cNvPr id="172035" name="Text Box 2051"/>
          <p:cNvSpPr txBox="1">
            <a:spLocks noChangeArrowheads="1"/>
          </p:cNvSpPr>
          <p:nvPr/>
        </p:nvSpPr>
        <p:spPr bwMode="auto">
          <a:xfrm>
            <a:off x="593725" y="295275"/>
            <a:ext cx="8321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fr-FR" sz="2800" dirty="0"/>
          </a:p>
        </p:txBody>
      </p:sp>
      <p:sp>
        <p:nvSpPr>
          <p:cNvPr id="172036" name="Text Box 2052"/>
          <p:cNvSpPr txBox="1">
            <a:spLocks noChangeArrowheads="1"/>
          </p:cNvSpPr>
          <p:nvPr/>
        </p:nvSpPr>
        <p:spPr bwMode="auto">
          <a:xfrm>
            <a:off x="212725" y="66675"/>
            <a:ext cx="8931275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2800" dirty="0"/>
              <a:t> </a:t>
            </a:r>
          </a:p>
          <a:p>
            <a:r>
              <a:rPr lang="fr-FR" b="1" dirty="0"/>
              <a:t>   LA NEGOCIATION APPARAÎT COMME UNE  </a:t>
            </a:r>
          </a:p>
          <a:p>
            <a:endParaRPr lang="fr-FR" b="1" dirty="0"/>
          </a:p>
          <a:p>
            <a:r>
              <a:rPr lang="fr-FR" b="1" dirty="0"/>
              <a:t> CONFRONTATION DE PROTAGONISTES FORTEMENT </a:t>
            </a:r>
          </a:p>
          <a:p>
            <a:r>
              <a:rPr lang="fr-FR" b="1" dirty="0" smtClean="0"/>
              <a:t> </a:t>
            </a:r>
            <a:r>
              <a:rPr lang="fr-FR" b="1" dirty="0"/>
              <a:t>INTERDEPENDANTS ET LIES PAR DES RAPPORTS </a:t>
            </a:r>
          </a:p>
          <a:p>
            <a:r>
              <a:rPr lang="fr-FR" b="1" dirty="0" smtClean="0"/>
              <a:t> </a:t>
            </a:r>
            <a:r>
              <a:rPr lang="fr-FR" b="1" dirty="0"/>
              <a:t>DE FORCE  ET AVEC UN MINIMUM DE </a:t>
            </a:r>
            <a:r>
              <a:rPr lang="fr-FR" b="1" dirty="0" smtClean="0"/>
              <a:t> </a:t>
            </a:r>
            <a:r>
              <a:rPr lang="fr-FR" b="1" dirty="0"/>
              <a:t>VOLONTE   D’ABOUTIR A UN </a:t>
            </a:r>
            <a:r>
              <a:rPr lang="fr-FR" b="1" dirty="0" smtClean="0"/>
              <a:t>ARRANGEMENT.</a:t>
            </a:r>
          </a:p>
          <a:p>
            <a:endParaRPr lang="fr-FR" b="1" dirty="0" smtClean="0"/>
          </a:p>
          <a:p>
            <a:r>
              <a:rPr lang="fr-FR" b="1" dirty="0" smtClean="0"/>
              <a:t>INTERACTIONS VISNT A  REDUIRE </a:t>
            </a:r>
            <a:r>
              <a:rPr lang="fr-FR" b="1" dirty="0"/>
              <a:t>UN ECART OU UNE DIVERGENCE AFIN DE CONSTRUIRE UNE SOLUTION </a:t>
            </a:r>
            <a:r>
              <a:rPr lang="fr-FR" b="1" dirty="0" smtClean="0"/>
              <a:t> ACCEPTABLE </a:t>
            </a:r>
            <a:r>
              <a:rPr lang="fr-FR" b="1" dirty="0"/>
              <a:t>AU REGARD </a:t>
            </a:r>
            <a:r>
              <a:rPr lang="fr-FR" b="1" dirty="0" smtClean="0"/>
              <a:t>DES </a:t>
            </a:r>
            <a:r>
              <a:rPr lang="fr-FR" b="1" dirty="0"/>
              <a:t>OBJECTIFS ET DES </a:t>
            </a:r>
            <a:r>
              <a:rPr lang="fr-FR" b="1" dirty="0" smtClean="0"/>
              <a:t>MARGES </a:t>
            </a:r>
            <a:r>
              <a:rPr lang="fr-FR" b="1" dirty="0"/>
              <a:t>DE MANŒUVRE </a:t>
            </a:r>
            <a:r>
              <a:rPr lang="fr-FR" b="1" dirty="0" smtClean="0"/>
              <a:t>DE CHAQUE PARTIE.</a:t>
            </a:r>
            <a:endParaRPr lang="fr-FR" b="1" dirty="0"/>
          </a:p>
          <a:p>
            <a:endParaRPr lang="fr-FR" b="1" dirty="0"/>
          </a:p>
          <a:p>
            <a:r>
              <a:rPr lang="fr-FR" sz="1800" b="1" dirty="0"/>
              <a:t>«  la négociation »   Lionel BELLENGER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228600" y="228600"/>
            <a:ext cx="3595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 u="sng" dirty="0" smtClean="0"/>
              <a:t>Les </a:t>
            </a:r>
            <a:r>
              <a:rPr lang="fr-FR" b="1" u="sng" dirty="0"/>
              <a:t>attitudes (suite et fin) 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886200" y="2286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u="sng"/>
              <a:t>Que faire face à une stratégie de guerre ?</a:t>
            </a:r>
          </a:p>
        </p:txBody>
      </p:sp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762000" y="838200"/>
          <a:ext cx="7848600" cy="5257800"/>
        </p:xfrm>
        <a:graphic>
          <a:graphicData uri="http://schemas.openxmlformats.org/presentationml/2006/ole">
            <p:oleObj spid="_x0000_s92172" name="Feuille de calcul" r:id="rId4" imgW="4586040" imgH="1270440" progId="Excel.Sheet.8">
              <p:embed/>
            </p:oleObj>
          </a:graphicData>
        </a:graphic>
      </p:graphicFrame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533400" y="6165304"/>
            <a:ext cx="8071048" cy="4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81000" y="6292850"/>
            <a:ext cx="838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/>
              <a:t>William </a:t>
            </a:r>
            <a:r>
              <a:rPr lang="fr-FR" sz="1600" dirty="0" err="1"/>
              <a:t>Ury</a:t>
            </a:r>
            <a:r>
              <a:rPr lang="fr-FR" sz="1600" dirty="0"/>
              <a:t> et Robert Fisher. « Comment réussir une négociation »Édition du seuil .1982.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61125" name="Diapositive" r:id="rId3" imgW="3849588" imgH="2887973" progId="PowerPoint.Slide.8">
              <p:embed/>
            </p:oleObj>
          </a:graphicData>
        </a:graphic>
      </p:graphicFrame>
      <p:pic>
        <p:nvPicPr>
          <p:cNvPr id="5" name="Picture 22" descr="PATRON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356992"/>
            <a:ext cx="1165225" cy="1017588"/>
          </a:xfrm>
          <a:prstGeom prst="rect">
            <a:avLst/>
          </a:prstGeom>
          <a:noFill/>
        </p:spPr>
      </p:pic>
      <p:pic>
        <p:nvPicPr>
          <p:cNvPr id="6" name="Picture 17" descr="AG00223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852936"/>
            <a:ext cx="1908175" cy="1131888"/>
          </a:xfrm>
          <a:prstGeom prst="rect">
            <a:avLst/>
          </a:prstGeom>
          <a:noFill/>
        </p:spPr>
      </p:pic>
      <p:pic>
        <p:nvPicPr>
          <p:cNvPr id="7" name="Picture 17" descr="AG00223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3356992"/>
            <a:ext cx="1908175" cy="1131888"/>
          </a:xfrm>
          <a:prstGeom prst="rect">
            <a:avLst/>
          </a:prstGeom>
          <a:noFill/>
        </p:spPr>
      </p:pic>
      <p:pic>
        <p:nvPicPr>
          <p:cNvPr id="8" name="Picture 17" descr="AG00223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3429000"/>
            <a:ext cx="1908175" cy="1131888"/>
          </a:xfrm>
          <a:prstGeom prst="rect">
            <a:avLst/>
          </a:prstGeom>
          <a:noFill/>
        </p:spPr>
      </p:pic>
      <p:pic>
        <p:nvPicPr>
          <p:cNvPr id="9" name="Picture 17" descr="AG00223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2492896"/>
            <a:ext cx="1908175" cy="1131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809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140968"/>
            <a:ext cx="7704856" cy="1143000"/>
          </a:xfrm>
        </p:spPr>
        <p:txBody>
          <a:bodyPr/>
          <a:lstStyle/>
          <a:p>
            <a:r>
              <a:rPr lang="fr-FR" sz="5400" dirty="0"/>
              <a:t> </a:t>
            </a:r>
            <a:r>
              <a:rPr lang="fr-FR" sz="5400" dirty="0" smtClean="0">
                <a:solidFill>
                  <a:srgbClr val="0000FF"/>
                </a:solidFill>
              </a:rPr>
              <a:t>LA PREPARATION </a:t>
            </a:r>
            <a:r>
              <a:rPr lang="fr-FR" sz="5400" dirty="0">
                <a:solidFill>
                  <a:srgbClr val="0000FF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81000" y="1371600"/>
          <a:ext cx="8458200" cy="5181600"/>
        </p:xfrm>
        <a:graphic>
          <a:graphicData uri="http://schemas.openxmlformats.org/presentationml/2006/ole">
            <p:oleObj spid="_x0000_s14344" name="Feuille de calcul" r:id="rId3" imgW="4605120" imgH="3071520" progId="Excel.Sheet.8">
              <p:embed/>
            </p:oleObj>
          </a:graphicData>
        </a:graphic>
      </p:graphicFrame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381000" y="1371600"/>
            <a:ext cx="1600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88913" y="762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3200" b="1" u="sng" dirty="0" smtClean="0"/>
              <a:t>Rôles </a:t>
            </a:r>
            <a:r>
              <a:rPr lang="fr-FR" sz="3200" b="1" u="sng" dirty="0"/>
              <a:t>et types de préparation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308032" cy="533400"/>
          </a:xfrm>
        </p:spPr>
        <p:txBody>
          <a:bodyPr/>
          <a:lstStyle/>
          <a:p>
            <a:pPr algn="ctr"/>
            <a:r>
              <a:rPr lang="fr-FR" sz="3200" b="1" u="sng" dirty="0" smtClean="0"/>
              <a:t>Méthodologie </a:t>
            </a:r>
            <a:r>
              <a:rPr lang="fr-FR" sz="3200" b="1" u="sng" dirty="0"/>
              <a:t>de préparation.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Quatre critères de base  sont à prendre en considération :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62000" y="1219200"/>
            <a:ext cx="2362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dirty="0"/>
              <a:t>DIAGNOSTIC</a:t>
            </a:r>
          </a:p>
          <a:p>
            <a:pPr algn="ctr"/>
            <a:r>
              <a:rPr lang="fr-FR" dirty="0"/>
              <a:t>d’où </a:t>
            </a:r>
            <a:r>
              <a:rPr lang="fr-FR" dirty="0" err="1"/>
              <a:t>part-on</a:t>
            </a:r>
            <a:r>
              <a:rPr lang="fr-FR"/>
              <a:t>?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2133600" y="2590800"/>
            <a:ext cx="2362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/>
              <a:t>OBJECTIFS</a:t>
            </a:r>
          </a:p>
          <a:p>
            <a:pPr algn="ctr"/>
            <a:r>
              <a:rPr lang="fr-FR"/>
              <a:t>où veut-on aller?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2819400" y="3962400"/>
            <a:ext cx="2362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/>
              <a:t>STRATEGIE</a:t>
            </a:r>
          </a:p>
          <a:p>
            <a:pPr algn="ctr"/>
            <a:r>
              <a:rPr lang="fr-FR"/>
              <a:t>comment y aller?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267200" y="5334000"/>
            <a:ext cx="2362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/>
              <a:t>ORGANISATION</a:t>
            </a:r>
          </a:p>
          <a:p>
            <a:pPr algn="ctr"/>
            <a:r>
              <a:rPr lang="fr-FR"/>
              <a:t>autour du tapis vert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rot="-520565">
            <a:off x="1676400" y="2743200"/>
            <a:ext cx="304800" cy="838200"/>
          </a:xfrm>
          <a:prstGeom prst="curvedRight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rot="-520565">
            <a:off x="2286000" y="3962400"/>
            <a:ext cx="304800" cy="838200"/>
          </a:xfrm>
          <a:prstGeom prst="curvedRight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 rot="-520565">
            <a:off x="3581400" y="5410200"/>
            <a:ext cx="304800" cy="838200"/>
          </a:xfrm>
          <a:prstGeom prst="curvedRight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3203575" y="1341438"/>
            <a:ext cx="3600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  Phase essentielle et vaste; véritable OCEAN!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648200" y="2819400"/>
            <a:ext cx="419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Déterminer les objectifs propres et évaluer ceux de l’autre partie .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257800" y="4267200"/>
            <a:ext cx="342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À mettre au point pour la négociation .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705600" y="5715000"/>
            <a:ext cx="2209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Matérielle de la négociation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971600" y="260648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 dirty="0"/>
              <a:t>1ère ÉTAPE : LE DIAGNOSTIC 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1463675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Cette étape vise à faire un diagnostic détaillé de la situation , des points à négocier , des négociateurs 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Question de base : d’où part-on ?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04800" y="297180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Utiliser pour cela </a:t>
            </a:r>
            <a:r>
              <a:rPr lang="fr-FR" dirty="0" smtClean="0"/>
              <a:t>l’ACRONYME :     </a:t>
            </a:r>
            <a:r>
              <a:rPr lang="fr-FR" b="1" dirty="0"/>
              <a:t>OCEAN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39552" y="3501008"/>
            <a:ext cx="7239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 dirty="0"/>
              <a:t>O = objet</a:t>
            </a:r>
          </a:p>
          <a:p>
            <a:pPr>
              <a:spcBef>
                <a:spcPct val="50000"/>
              </a:spcBef>
            </a:pPr>
            <a:r>
              <a:rPr lang="fr-FR" sz="2800" b="1" dirty="0"/>
              <a:t>C = contexte</a:t>
            </a:r>
          </a:p>
          <a:p>
            <a:pPr>
              <a:spcBef>
                <a:spcPct val="50000"/>
              </a:spcBef>
            </a:pPr>
            <a:r>
              <a:rPr lang="fr-FR" sz="2800" b="1" dirty="0"/>
              <a:t>E = enjeu</a:t>
            </a:r>
          </a:p>
          <a:p>
            <a:pPr>
              <a:spcBef>
                <a:spcPct val="50000"/>
              </a:spcBef>
            </a:pPr>
            <a:r>
              <a:rPr lang="fr-FR" sz="2800" b="1" dirty="0"/>
              <a:t>A = asymétrie des pouvoirs</a:t>
            </a:r>
          </a:p>
          <a:p>
            <a:pPr>
              <a:spcBef>
                <a:spcPct val="50000"/>
              </a:spcBef>
            </a:pPr>
            <a:r>
              <a:rPr lang="fr-FR" sz="2800" b="1" dirty="0"/>
              <a:t>N = négociateur </a:t>
            </a:r>
            <a:r>
              <a:rPr lang="fr-FR" sz="2800" b="1" dirty="0" smtClean="0"/>
              <a:t>s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288925"/>
            <a:ext cx="7359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Les </a:t>
            </a:r>
            <a:r>
              <a:rPr lang="fr-FR" sz="4800" b="1">
                <a:solidFill>
                  <a:srgbClr val="0000FF"/>
                </a:solidFill>
              </a:rPr>
              <a:t>o</a:t>
            </a:r>
            <a:r>
              <a:rPr lang="fr-FR" sz="2800" b="1"/>
              <a:t>bjets .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23528" y="3284984"/>
            <a:ext cx="8534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- aspect quantitatif :</a:t>
            </a:r>
            <a:r>
              <a:rPr lang="fr-FR" sz="3200" b="1" dirty="0"/>
              <a:t> prix , délai , conditions de paiement        </a:t>
            </a:r>
            <a:r>
              <a:rPr lang="fr-FR" sz="2800" b="1" dirty="0"/>
              <a:t>(négociation commerciale)</a:t>
            </a:r>
            <a:r>
              <a:rPr lang="fr-FR" sz="3200" b="1" dirty="0"/>
              <a:t> , durée du temps de travail </a:t>
            </a:r>
            <a:r>
              <a:rPr lang="fr-FR" sz="2800" b="1" dirty="0"/>
              <a:t>(négociation sociale</a:t>
            </a:r>
            <a:r>
              <a:rPr lang="fr-FR" sz="2800" b="1" dirty="0" smtClean="0"/>
              <a:t>)</a:t>
            </a:r>
            <a:r>
              <a:rPr lang="fr-FR" b="1" dirty="0" smtClean="0"/>
              <a:t>   </a:t>
            </a:r>
            <a:endParaRPr lang="fr-FR" sz="3200" b="1" dirty="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95536" y="5013176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b="1" u="sng" dirty="0"/>
              <a:t>- aspect qualitatif :</a:t>
            </a:r>
            <a:r>
              <a:rPr lang="fr-FR" sz="3200" b="1" dirty="0"/>
              <a:t> type de pouvoir à donner , limites de responsabilités ( </a:t>
            </a:r>
            <a:r>
              <a:rPr lang="fr-FR" sz="2800" b="1" dirty="0"/>
              <a:t>négociation sur l’organisation</a:t>
            </a:r>
            <a:r>
              <a:rPr lang="fr-FR" sz="3200" b="1" dirty="0"/>
              <a:t>)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67544" y="2420888"/>
            <a:ext cx="78488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000" dirty="0"/>
              <a:t>Ils  se présentent sous  deux aspects </a:t>
            </a:r>
            <a:r>
              <a:rPr lang="fr-FR" sz="4000" dirty="0" smtClean="0"/>
              <a:t>:</a:t>
            </a:r>
            <a:endParaRPr lang="fr-FR" sz="4000" dirty="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81000" y="1219200"/>
            <a:ext cx="8153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Les objets sont les points qui seront clairement cités et détaillés au cours de la négociation .                      Autant bien les cerner à la phase de préparation .</a:t>
            </a:r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3962400" y="1752600"/>
            <a:ext cx="1295400" cy="228600"/>
          </a:xfrm>
          <a:prstGeom prst="rightArrow">
            <a:avLst>
              <a:gd name="adj1" fmla="val 50000"/>
              <a:gd name="adj2" fmla="val 1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28600" y="338138"/>
            <a:ext cx="7539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b="1"/>
              <a:t>1ère ÉTAPE : LE DIAGNOSTIC . Le </a:t>
            </a:r>
            <a:r>
              <a:rPr lang="fr-FR" sz="4400" b="1">
                <a:solidFill>
                  <a:srgbClr val="0000FF"/>
                </a:solidFill>
              </a:rPr>
              <a:t>c</a:t>
            </a:r>
            <a:r>
              <a:rPr lang="fr-FR" sz="2800" b="1"/>
              <a:t>ontexte 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28600" y="990600"/>
            <a:ext cx="851986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La trame à suivre est : </a:t>
            </a:r>
            <a:r>
              <a:rPr lang="fr-FR" sz="2800" b="1" dirty="0"/>
              <a:t>dans quel contexte sommes-nous </a:t>
            </a:r>
            <a:r>
              <a:rPr lang="fr-FR" dirty="0"/>
              <a:t>? En se basant sur les différents aspects suivants :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2400" y="1828800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Conjoncturel :</a:t>
            </a:r>
            <a:r>
              <a:rPr lang="fr-FR" b="1" dirty="0"/>
              <a:t> </a:t>
            </a:r>
            <a:r>
              <a:rPr lang="fr-FR" dirty="0"/>
              <a:t>le marché est-il porteur</a:t>
            </a:r>
            <a:r>
              <a:rPr lang="fr-FR" dirty="0" smtClean="0"/>
              <a:t>? quel </a:t>
            </a:r>
            <a:r>
              <a:rPr lang="fr-FR" dirty="0"/>
              <a:t>est le climat social </a:t>
            </a:r>
            <a:r>
              <a:rPr lang="fr-FR" dirty="0" smtClean="0"/>
              <a:t>? Quel </a:t>
            </a:r>
            <a:r>
              <a:rPr lang="fr-FR" dirty="0"/>
              <a:t>est l’état d’esprit du collaborateur ,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52400" y="2743200"/>
            <a:ext cx="899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Socio-économique</a:t>
            </a:r>
            <a:r>
              <a:rPr lang="fr-FR" u="sng" dirty="0"/>
              <a:t> :</a:t>
            </a:r>
            <a:r>
              <a:rPr lang="fr-FR" dirty="0"/>
              <a:t> récession ou expansion</a:t>
            </a:r>
            <a:r>
              <a:rPr lang="fr-FR" dirty="0" smtClean="0"/>
              <a:t>? Quel </a:t>
            </a:r>
            <a:r>
              <a:rPr lang="fr-FR" dirty="0"/>
              <a:t>est l’environnement des salariés de l’entreprise? 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52400" y="35814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Politique :</a:t>
            </a:r>
            <a:r>
              <a:rPr lang="fr-FR" b="1" dirty="0"/>
              <a:t> </a:t>
            </a:r>
            <a:r>
              <a:rPr lang="fr-FR" dirty="0" smtClean="0"/>
              <a:t>Orientations, </a:t>
            </a:r>
            <a:r>
              <a:rPr lang="fr-FR" dirty="0"/>
              <a:t>situation politique du pays, idées politiques de mon interlocuteur 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52400" y="44958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Culturel </a:t>
            </a:r>
            <a:r>
              <a:rPr lang="fr-FR" u="sng" dirty="0"/>
              <a:t>:</a:t>
            </a:r>
            <a:r>
              <a:rPr lang="fr-FR" dirty="0"/>
              <a:t> modes de vie des habitants </a:t>
            </a:r>
            <a:r>
              <a:rPr lang="fr-FR" dirty="0" smtClean="0"/>
              <a:t>de la région </a:t>
            </a:r>
            <a:r>
              <a:rPr lang="fr-FR" dirty="0"/>
              <a:t>, niveau intellectuel et habitudes des salariés concernés , préférences culturelles de mon interlocuteur (musique , théâtre..)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6200" y="57150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u="sng" dirty="0"/>
              <a:t>Circonstances spéciales </a:t>
            </a:r>
            <a:r>
              <a:rPr lang="fr-FR" u="sng" dirty="0"/>
              <a:t>:</a:t>
            </a:r>
            <a:r>
              <a:rPr lang="fr-FR" dirty="0"/>
              <a:t> risque de nouvelle loi ou règlement qui risquent de modifier les objets ou le rapport de force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in blanc">
  <a:themeElements>
    <a:clrScheme name="Contemporain blanc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in blanc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Contemporain blanc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in blanc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in blanc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présentation\Contemporain blanc.pot</Template>
  <TotalTime>7384</TotalTime>
  <Words>2394</Words>
  <Application>Microsoft Office PowerPoint</Application>
  <PresentationFormat>Affichage à l'écran (4:3)</PresentationFormat>
  <Paragraphs>241</Paragraphs>
  <Slides>31</Slides>
  <Notes>10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31</vt:i4>
      </vt:variant>
    </vt:vector>
  </HeadingPairs>
  <TitlesOfParts>
    <vt:vector size="35" baseType="lpstr">
      <vt:lpstr>Contemporain blanc</vt:lpstr>
      <vt:lpstr>Feuille de calcul</vt:lpstr>
      <vt:lpstr>Worksheet</vt:lpstr>
      <vt:lpstr>Diapositive</vt:lpstr>
      <vt:lpstr>Diapositive 1</vt:lpstr>
      <vt:lpstr>DEFINITION DE LA NEGOCIATION</vt:lpstr>
      <vt:lpstr>Diapositive 3</vt:lpstr>
      <vt:lpstr> LA PREPARATION :</vt:lpstr>
      <vt:lpstr>Diapositive 5</vt:lpstr>
      <vt:lpstr>Méthodologie de préparation.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NEGOCIATION</dc:title>
  <dc:creator>belgaid</dc:creator>
  <cp:lastModifiedBy>User</cp:lastModifiedBy>
  <cp:revision>617</cp:revision>
  <dcterms:created xsi:type="dcterms:W3CDTF">2002-11-30T08:15:25Z</dcterms:created>
  <dcterms:modified xsi:type="dcterms:W3CDTF">2021-03-28T10:13:44Z</dcterms:modified>
</cp:coreProperties>
</file>