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Prompt Medium"/>
      <p:regular r:id="rId27"/>
    </p:embeddedFont>
    <p:embeddedFont>
      <p:font typeface="Prompt Medium"/>
      <p:regular r:id="rId28"/>
    </p:embeddedFont>
    <p:embeddedFont>
      <p:font typeface="Prompt Medium"/>
      <p:regular r:id="rId29"/>
    </p:embeddedFont>
    <p:embeddedFont>
      <p:font typeface="Prompt Medium"/>
      <p:regular r:id="rId30"/>
    </p:embeddedFont>
    <p:embeddedFont>
      <p:font typeface="Mukta Light"/>
      <p:regular r:id="rId31"/>
    </p:embeddedFont>
    <p:embeddedFont>
      <p:font typeface="Mukta Light"/>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B0C23">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slideLayout" Target="../slideLayouts/slideLayout13.xml"/><Relationship Id="rId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slideLayout" Target="../slideLayouts/slideLayout14.xml"/><Relationship Id="rId10"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6.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slideLayout" Target="../slideLayouts/slideLayout17.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slideLayout" Target="../slideLayouts/slideLayout18.xml"/><Relationship Id="rId6"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slideLayout" Target="../slideLayouts/slideLayout19.xml"/><Relationship Id="rId10"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slideLayout" Target="../slideLayouts/slideLayout4.xml"/><Relationship Id="rId10"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3053"/>
          </a:xfrm>
          <a:prstGeom prst="rect">
            <a:avLst/>
          </a:prstGeom>
        </p:spPr>
      </p:pic>
      <p:sp>
        <p:nvSpPr>
          <p:cNvPr id="3" name="Text 0"/>
          <p:cNvSpPr/>
          <p:nvPr/>
        </p:nvSpPr>
        <p:spPr>
          <a:xfrm>
            <a:off x="790337" y="621030"/>
            <a:ext cx="7563326" cy="1881664"/>
          </a:xfrm>
          <a:prstGeom prst="rect">
            <a:avLst/>
          </a:prstGeom>
          <a:noFill/>
          <a:ln/>
        </p:spPr>
        <p:txBody>
          <a:bodyPr wrap="square" lIns="0" tIns="0" rIns="0" bIns="0" rtlCol="0" anchor="t"/>
          <a:lstStyle/>
          <a:p>
            <a:pPr algn="l" indent="0" marL="0">
              <a:lnSpc>
                <a:spcPts val="4900"/>
              </a:lnSpc>
              <a:buNone/>
            </a:pPr>
            <a:r>
              <a:rPr lang="en-US" sz="3950" dirty="0">
                <a:solidFill>
                  <a:srgbClr val="C6BFEE"/>
                </a:solidFill>
                <a:latin typeface="Prompt Medium" pitchFamily="34" charset="0"/>
                <a:ea typeface="Prompt Medium" pitchFamily="34" charset="-122"/>
                <a:cs typeface="Prompt Medium" pitchFamily="34" charset="-120"/>
              </a:rPr>
              <a:t>Defining Process Structure: Key Activities in Product Production</a:t>
            </a:r>
            <a:endParaRPr lang="en-US" sz="3950" dirty="0"/>
          </a:p>
        </p:txBody>
      </p:sp>
      <p:sp>
        <p:nvSpPr>
          <p:cNvPr id="4" name="Text 1"/>
          <p:cNvSpPr/>
          <p:nvPr/>
        </p:nvSpPr>
        <p:spPr>
          <a:xfrm>
            <a:off x="790337" y="2841427"/>
            <a:ext cx="7563326" cy="1445419"/>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In today's competitive manufacturing landscape, a well-defined process structure forms the backbone of successful product production. This presentation explores the essential steps required to transform raw materials into finished products that meet customer expectations.</a:t>
            </a:r>
            <a:endParaRPr lang="en-US" sz="1750" dirty="0"/>
          </a:p>
        </p:txBody>
      </p:sp>
      <p:sp>
        <p:nvSpPr>
          <p:cNvPr id="5" name="Text 2"/>
          <p:cNvSpPr/>
          <p:nvPr/>
        </p:nvSpPr>
        <p:spPr>
          <a:xfrm>
            <a:off x="790337" y="4540806"/>
            <a:ext cx="7563326" cy="1084064"/>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We'll examine each critical stage of the production process, from initial research through to post-production support, highlighting key activities, best practices and industry benchmarks that drive efficiency and quality outcomes.</a:t>
            </a:r>
            <a:endParaRPr lang="en-US" sz="1750" dirty="0"/>
          </a:p>
        </p:txBody>
      </p:sp>
      <p:sp>
        <p:nvSpPr>
          <p:cNvPr id="6" name="Text 3"/>
          <p:cNvSpPr/>
          <p:nvPr/>
        </p:nvSpPr>
        <p:spPr>
          <a:xfrm>
            <a:off x="790337" y="5878830"/>
            <a:ext cx="7563326" cy="1084064"/>
          </a:xfrm>
          <a:prstGeom prst="rect">
            <a:avLst/>
          </a:prstGeom>
          <a:noFill/>
          <a:ln/>
        </p:spPr>
        <p:txBody>
          <a:bodyPr wrap="square" lIns="0" tIns="0" rIns="0" bIns="0" rtlCol="0" anchor="t"/>
          <a:lstStyle/>
          <a:p>
            <a:pPr algn="l" indent="0" marL="0">
              <a:lnSpc>
                <a:spcPts val="2800"/>
              </a:lnSpc>
              <a:buNone/>
            </a:pPr>
            <a:r>
              <a:rPr lang="en-US" sz="1750" dirty="0">
                <a:solidFill>
                  <a:srgbClr val="DAD8E9"/>
                </a:solidFill>
                <a:latin typeface="Mukta Light" pitchFamily="34" charset="0"/>
                <a:ea typeface="Mukta Light" pitchFamily="34" charset="-122"/>
                <a:cs typeface="Mukta Light" pitchFamily="34" charset="-120"/>
              </a:rPr>
              <a:t>Understanding these processes allows organisations to optimise production, reduce waste, and deliver consistent quality—ultimately creating a sustainable competitive advantage in the marketplace.</a:t>
            </a:r>
            <a:endParaRPr lang="en-US" sz="1750" dirty="0"/>
          </a:p>
        </p:txBody>
      </p:sp>
      <p:sp>
        <p:nvSpPr>
          <p:cNvPr id="7" name="Shape 4"/>
          <p:cNvSpPr/>
          <p:nvPr/>
        </p:nvSpPr>
        <p:spPr>
          <a:xfrm>
            <a:off x="790337" y="7233761"/>
            <a:ext cx="361236" cy="361236"/>
          </a:xfrm>
          <a:prstGeom prst="roundRect">
            <a:avLst>
              <a:gd name="adj" fmla="val 25310560"/>
            </a:avLst>
          </a:prstGeom>
          <a:noFill/>
          <a:ln w="7620">
            <a:solidFill>
              <a:srgbClr val="4D4D51"/>
            </a:solidFill>
            <a:prstDash val="solid"/>
          </a:ln>
        </p:spPr>
      </p:sp>
      <p:pic>
        <p:nvPicPr>
          <p:cNvPr id="8" name="Image 1" descr="preencoded.png">    </p:cNvPr>
          <p:cNvPicPr>
            <a:picLocks noChangeAspect="1"/>
          </p:cNvPicPr>
          <p:nvPr/>
        </p:nvPicPr>
        <p:blipFill>
          <a:blip r:embed="rId2"/>
          <a:stretch>
            <a:fillRect/>
          </a:stretch>
        </p:blipFill>
        <p:spPr>
          <a:xfrm>
            <a:off x="797957" y="7241381"/>
            <a:ext cx="345996" cy="345996"/>
          </a:xfrm>
          <a:prstGeom prst="rect">
            <a:avLst/>
          </a:prstGeom>
        </p:spPr>
      </p:pic>
      <p:sp>
        <p:nvSpPr>
          <p:cNvPr id="9" name="Text 5"/>
          <p:cNvSpPr/>
          <p:nvPr/>
        </p:nvSpPr>
        <p:spPr>
          <a:xfrm>
            <a:off x="1264444" y="7216854"/>
            <a:ext cx="1767364" cy="395168"/>
          </a:xfrm>
          <a:prstGeom prst="rect">
            <a:avLst/>
          </a:prstGeom>
          <a:noFill/>
          <a:ln/>
        </p:spPr>
        <p:txBody>
          <a:bodyPr wrap="none" lIns="0" tIns="0" rIns="0" bIns="0" rtlCol="0" anchor="t"/>
          <a:lstStyle/>
          <a:p>
            <a:pPr algn="l" indent="0" marL="0">
              <a:lnSpc>
                <a:spcPts val="3100"/>
              </a:lnSpc>
              <a:buNone/>
            </a:pPr>
            <a:r>
              <a:rPr lang="en-US" sz="2200" b="1" dirty="0">
                <a:solidFill>
                  <a:srgbClr val="DAD8E9"/>
                </a:solidFill>
                <a:latin typeface="Mukta Bold" pitchFamily="34" charset="0"/>
                <a:ea typeface="Mukta Bold" pitchFamily="34" charset="-122"/>
                <a:cs typeface="Mukta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35053" y="832128"/>
            <a:ext cx="6082070" cy="514707"/>
          </a:xfrm>
          <a:prstGeom prst="rect">
            <a:avLst/>
          </a:prstGeom>
          <a:noFill/>
          <a:ln/>
        </p:spPr>
        <p:txBody>
          <a:bodyPr wrap="none" lIns="0" tIns="0" rIns="0" bIns="0" rtlCol="0" anchor="t"/>
          <a:lstStyle/>
          <a:p>
            <a:pPr algn="l" indent="0" marL="0">
              <a:lnSpc>
                <a:spcPts val="4050"/>
              </a:lnSpc>
              <a:buNone/>
            </a:pPr>
            <a:r>
              <a:rPr lang="en-US" sz="3200" dirty="0">
                <a:solidFill>
                  <a:srgbClr val="C6BFEE"/>
                </a:solidFill>
                <a:latin typeface="Prompt Medium" pitchFamily="34" charset="0"/>
                <a:ea typeface="Prompt Medium" pitchFamily="34" charset="-122"/>
                <a:cs typeface="Prompt Medium" pitchFamily="34" charset="-120"/>
              </a:rPr>
              <a:t>Step 7: Production Scheduling</a:t>
            </a:r>
            <a:endParaRPr lang="en-US" sz="3200" dirty="0"/>
          </a:p>
        </p:txBody>
      </p:sp>
      <p:sp>
        <p:nvSpPr>
          <p:cNvPr id="4" name="Shape 1"/>
          <p:cNvSpPr/>
          <p:nvPr/>
        </p:nvSpPr>
        <p:spPr>
          <a:xfrm>
            <a:off x="6135053" y="1624846"/>
            <a:ext cx="7846695" cy="3576161"/>
          </a:xfrm>
          <a:prstGeom prst="roundRect">
            <a:avLst>
              <a:gd name="adj" fmla="val 2177"/>
            </a:avLst>
          </a:prstGeom>
          <a:noFill/>
          <a:ln w="7620">
            <a:solidFill>
              <a:srgbClr val="FFFFFF">
                <a:alpha val="24000"/>
              </a:srgbClr>
            </a:solidFill>
            <a:prstDash val="solid"/>
          </a:ln>
        </p:spPr>
      </p:sp>
      <p:sp>
        <p:nvSpPr>
          <p:cNvPr id="5" name="Shape 2"/>
          <p:cNvSpPr/>
          <p:nvPr/>
        </p:nvSpPr>
        <p:spPr>
          <a:xfrm>
            <a:off x="6142673" y="1632466"/>
            <a:ext cx="7830622" cy="534233"/>
          </a:xfrm>
          <a:prstGeom prst="rect">
            <a:avLst/>
          </a:prstGeom>
          <a:solidFill>
            <a:srgbClr val="FFFFFF">
              <a:alpha val="4000"/>
            </a:srgbClr>
          </a:solidFill>
          <a:ln/>
        </p:spPr>
      </p:sp>
      <p:sp>
        <p:nvSpPr>
          <p:cNvPr id="6" name="Text 3"/>
          <p:cNvSpPr/>
          <p:nvPr/>
        </p:nvSpPr>
        <p:spPr>
          <a:xfrm>
            <a:off x="6329005" y="1751290"/>
            <a:ext cx="223551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Scheduling Tool</a:t>
            </a:r>
            <a:endParaRPr lang="en-US" sz="1450" dirty="0"/>
          </a:p>
        </p:txBody>
      </p:sp>
      <p:sp>
        <p:nvSpPr>
          <p:cNvPr id="7" name="Text 4"/>
          <p:cNvSpPr/>
          <p:nvPr/>
        </p:nvSpPr>
        <p:spPr>
          <a:xfrm>
            <a:off x="8942665" y="1751290"/>
            <a:ext cx="223170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Primary Use Case</a:t>
            </a:r>
            <a:endParaRPr lang="en-US" sz="1450" dirty="0"/>
          </a:p>
        </p:txBody>
      </p:sp>
      <p:sp>
        <p:nvSpPr>
          <p:cNvPr id="8" name="Text 5"/>
          <p:cNvSpPr/>
          <p:nvPr/>
        </p:nvSpPr>
        <p:spPr>
          <a:xfrm>
            <a:off x="11552515" y="1751290"/>
            <a:ext cx="223551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Key Benefit</a:t>
            </a:r>
            <a:endParaRPr lang="en-US" sz="1450" dirty="0"/>
          </a:p>
        </p:txBody>
      </p:sp>
      <p:sp>
        <p:nvSpPr>
          <p:cNvPr id="9" name="Shape 6"/>
          <p:cNvSpPr/>
          <p:nvPr/>
        </p:nvSpPr>
        <p:spPr>
          <a:xfrm>
            <a:off x="6142673" y="2166699"/>
            <a:ext cx="7830622" cy="830818"/>
          </a:xfrm>
          <a:prstGeom prst="rect">
            <a:avLst/>
          </a:prstGeom>
          <a:solidFill>
            <a:srgbClr val="000000">
              <a:alpha val="4000"/>
            </a:srgbClr>
          </a:solidFill>
          <a:ln/>
        </p:spPr>
      </p:sp>
      <p:sp>
        <p:nvSpPr>
          <p:cNvPr id="10" name="Text 7"/>
          <p:cNvSpPr/>
          <p:nvPr/>
        </p:nvSpPr>
        <p:spPr>
          <a:xfrm>
            <a:off x="6329005" y="2285524"/>
            <a:ext cx="223551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Gantt Charts</a:t>
            </a:r>
            <a:endParaRPr lang="en-US" sz="1450" dirty="0"/>
          </a:p>
        </p:txBody>
      </p:sp>
      <p:sp>
        <p:nvSpPr>
          <p:cNvPr id="11" name="Text 8"/>
          <p:cNvSpPr/>
          <p:nvPr/>
        </p:nvSpPr>
        <p:spPr>
          <a:xfrm>
            <a:off x="8942665" y="2285524"/>
            <a:ext cx="223170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Visual timeline planning</a:t>
            </a:r>
            <a:endParaRPr lang="en-US" sz="1450" dirty="0"/>
          </a:p>
        </p:txBody>
      </p:sp>
      <p:sp>
        <p:nvSpPr>
          <p:cNvPr id="12" name="Text 9"/>
          <p:cNvSpPr/>
          <p:nvPr/>
        </p:nvSpPr>
        <p:spPr>
          <a:xfrm>
            <a:off x="11552515" y="2285524"/>
            <a:ext cx="2235518" cy="593169"/>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Easy identification of dependencies</a:t>
            </a:r>
            <a:endParaRPr lang="en-US" sz="1450" dirty="0"/>
          </a:p>
        </p:txBody>
      </p:sp>
      <p:sp>
        <p:nvSpPr>
          <p:cNvPr id="13" name="Shape 10"/>
          <p:cNvSpPr/>
          <p:nvPr/>
        </p:nvSpPr>
        <p:spPr>
          <a:xfrm>
            <a:off x="6142673" y="2997518"/>
            <a:ext cx="7830622" cy="830818"/>
          </a:xfrm>
          <a:prstGeom prst="rect">
            <a:avLst/>
          </a:prstGeom>
          <a:solidFill>
            <a:srgbClr val="FFFFFF">
              <a:alpha val="4000"/>
            </a:srgbClr>
          </a:solidFill>
          <a:ln/>
        </p:spPr>
      </p:sp>
      <p:sp>
        <p:nvSpPr>
          <p:cNvPr id="14" name="Text 11"/>
          <p:cNvSpPr/>
          <p:nvPr/>
        </p:nvSpPr>
        <p:spPr>
          <a:xfrm>
            <a:off x="6329005" y="3116342"/>
            <a:ext cx="223551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MRP Systems</a:t>
            </a:r>
            <a:endParaRPr lang="en-US" sz="1450" dirty="0"/>
          </a:p>
        </p:txBody>
      </p:sp>
      <p:sp>
        <p:nvSpPr>
          <p:cNvPr id="15" name="Text 12"/>
          <p:cNvSpPr/>
          <p:nvPr/>
        </p:nvSpPr>
        <p:spPr>
          <a:xfrm>
            <a:off x="8942665" y="3116342"/>
            <a:ext cx="2231708" cy="593169"/>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Material requirements calculation</a:t>
            </a:r>
            <a:endParaRPr lang="en-US" sz="1450" dirty="0"/>
          </a:p>
        </p:txBody>
      </p:sp>
      <p:sp>
        <p:nvSpPr>
          <p:cNvPr id="16" name="Text 13"/>
          <p:cNvSpPr/>
          <p:nvPr/>
        </p:nvSpPr>
        <p:spPr>
          <a:xfrm>
            <a:off x="11552515" y="3116342"/>
            <a:ext cx="2235518" cy="593169"/>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Automated inventory planning</a:t>
            </a:r>
            <a:endParaRPr lang="en-US" sz="1450" dirty="0"/>
          </a:p>
        </p:txBody>
      </p:sp>
      <p:sp>
        <p:nvSpPr>
          <p:cNvPr id="17" name="Shape 14"/>
          <p:cNvSpPr/>
          <p:nvPr/>
        </p:nvSpPr>
        <p:spPr>
          <a:xfrm>
            <a:off x="6142673" y="3828336"/>
            <a:ext cx="7830622" cy="830818"/>
          </a:xfrm>
          <a:prstGeom prst="rect">
            <a:avLst/>
          </a:prstGeom>
          <a:solidFill>
            <a:srgbClr val="000000">
              <a:alpha val="4000"/>
            </a:srgbClr>
          </a:solidFill>
          <a:ln/>
        </p:spPr>
      </p:sp>
      <p:sp>
        <p:nvSpPr>
          <p:cNvPr id="18" name="Text 15"/>
          <p:cNvSpPr/>
          <p:nvPr/>
        </p:nvSpPr>
        <p:spPr>
          <a:xfrm>
            <a:off x="6329005" y="3947160"/>
            <a:ext cx="223551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APS Software</a:t>
            </a:r>
            <a:endParaRPr lang="en-US" sz="1450" dirty="0"/>
          </a:p>
        </p:txBody>
      </p:sp>
      <p:sp>
        <p:nvSpPr>
          <p:cNvPr id="19" name="Text 16"/>
          <p:cNvSpPr/>
          <p:nvPr/>
        </p:nvSpPr>
        <p:spPr>
          <a:xfrm>
            <a:off x="8942665" y="3947160"/>
            <a:ext cx="2231708" cy="593169"/>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Complex constraint management</a:t>
            </a:r>
            <a:endParaRPr lang="en-US" sz="1450" dirty="0"/>
          </a:p>
        </p:txBody>
      </p:sp>
      <p:sp>
        <p:nvSpPr>
          <p:cNvPr id="20" name="Text 17"/>
          <p:cNvSpPr/>
          <p:nvPr/>
        </p:nvSpPr>
        <p:spPr>
          <a:xfrm>
            <a:off x="11552515" y="3947160"/>
            <a:ext cx="2235518" cy="593169"/>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Optimised resource allocation</a:t>
            </a:r>
            <a:endParaRPr lang="en-US" sz="1450" dirty="0"/>
          </a:p>
        </p:txBody>
      </p:sp>
      <p:sp>
        <p:nvSpPr>
          <p:cNvPr id="21" name="Shape 18"/>
          <p:cNvSpPr/>
          <p:nvPr/>
        </p:nvSpPr>
        <p:spPr>
          <a:xfrm>
            <a:off x="6142673" y="4659154"/>
            <a:ext cx="7830622" cy="534233"/>
          </a:xfrm>
          <a:prstGeom prst="rect">
            <a:avLst/>
          </a:prstGeom>
          <a:solidFill>
            <a:srgbClr val="FFFFFF">
              <a:alpha val="4000"/>
            </a:srgbClr>
          </a:solidFill>
          <a:ln/>
        </p:spPr>
      </p:sp>
      <p:sp>
        <p:nvSpPr>
          <p:cNvPr id="22" name="Text 19"/>
          <p:cNvSpPr/>
          <p:nvPr/>
        </p:nvSpPr>
        <p:spPr>
          <a:xfrm>
            <a:off x="6329005" y="4777978"/>
            <a:ext cx="223551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Kanban Boards</a:t>
            </a:r>
            <a:endParaRPr lang="en-US" sz="1450" dirty="0"/>
          </a:p>
        </p:txBody>
      </p:sp>
      <p:sp>
        <p:nvSpPr>
          <p:cNvPr id="23" name="Text 20"/>
          <p:cNvSpPr/>
          <p:nvPr/>
        </p:nvSpPr>
        <p:spPr>
          <a:xfrm>
            <a:off x="8942665" y="4777978"/>
            <a:ext cx="223170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Visual production control</a:t>
            </a:r>
            <a:endParaRPr lang="en-US" sz="1450" dirty="0"/>
          </a:p>
        </p:txBody>
      </p:sp>
      <p:sp>
        <p:nvSpPr>
          <p:cNvPr id="24" name="Text 21"/>
          <p:cNvSpPr/>
          <p:nvPr/>
        </p:nvSpPr>
        <p:spPr>
          <a:xfrm>
            <a:off x="11552515" y="4777978"/>
            <a:ext cx="2235518" cy="296585"/>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Real-time workflow visibility</a:t>
            </a:r>
            <a:endParaRPr lang="en-US" sz="1450" dirty="0"/>
          </a:p>
        </p:txBody>
      </p:sp>
      <p:sp>
        <p:nvSpPr>
          <p:cNvPr id="25" name="Text 22"/>
          <p:cNvSpPr/>
          <p:nvPr/>
        </p:nvSpPr>
        <p:spPr>
          <a:xfrm>
            <a:off x="6135053" y="5409486"/>
            <a:ext cx="7846695" cy="889754"/>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Production scheduling transforms process plans into actionable timelines, determining when each manufacturing activity will occur. This critical function balances available capacity against demand requirements, ensuring efficient resource utilisation whilst meeting delivery commitments.</a:t>
            </a:r>
            <a:endParaRPr lang="en-US" sz="1450" dirty="0"/>
          </a:p>
        </p:txBody>
      </p:sp>
      <p:sp>
        <p:nvSpPr>
          <p:cNvPr id="26" name="Text 23"/>
          <p:cNvSpPr/>
          <p:nvPr/>
        </p:nvSpPr>
        <p:spPr>
          <a:xfrm>
            <a:off x="6135053" y="6507718"/>
            <a:ext cx="7846695" cy="889754"/>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Leading manufacturers target on-time scheduling performance exceeding 95%, using sophisticated planning tools that consider multiple constraints simultaneously. These systems enable quick rescheduling when disruptions occur, maintaining production flow despite inevitable challenges.</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65453" y="603052"/>
            <a:ext cx="9188768" cy="607457"/>
          </a:xfrm>
          <a:prstGeom prst="rect">
            <a:avLst/>
          </a:prstGeom>
          <a:noFill/>
          <a:ln/>
        </p:spPr>
        <p:txBody>
          <a:bodyPr wrap="none" lIns="0" tIns="0" rIns="0" bIns="0" rtlCol="0" anchor="t"/>
          <a:lstStyle/>
          <a:p>
            <a:pPr algn="l" indent="0" marL="0">
              <a:lnSpc>
                <a:spcPts val="4750"/>
              </a:lnSpc>
              <a:buNone/>
            </a:pPr>
            <a:r>
              <a:rPr lang="en-US" sz="3800" dirty="0">
                <a:solidFill>
                  <a:srgbClr val="C6BFEE"/>
                </a:solidFill>
                <a:latin typeface="Prompt Medium" pitchFamily="34" charset="0"/>
                <a:ea typeface="Prompt Medium" pitchFamily="34" charset="-122"/>
                <a:cs typeface="Prompt Medium" pitchFamily="34" charset="-120"/>
              </a:rPr>
              <a:t>Step 8: Equipment Setup &amp; Calibration</a:t>
            </a:r>
            <a:endParaRPr lang="en-US" sz="3800" dirty="0"/>
          </a:p>
        </p:txBody>
      </p:sp>
      <p:sp>
        <p:nvSpPr>
          <p:cNvPr id="3" name="Shape 1"/>
          <p:cNvSpPr/>
          <p:nvPr/>
        </p:nvSpPr>
        <p:spPr>
          <a:xfrm>
            <a:off x="765453" y="2303859"/>
            <a:ext cx="4147780" cy="218599"/>
          </a:xfrm>
          <a:prstGeom prst="roundRect">
            <a:avLst>
              <a:gd name="adj" fmla="val 42022"/>
            </a:avLst>
          </a:prstGeom>
          <a:solidFill>
            <a:srgbClr val="542C49"/>
          </a:solidFill>
          <a:ln w="7620">
            <a:solidFill>
              <a:srgbClr val="6D4562"/>
            </a:solidFill>
            <a:prstDash val="solid"/>
          </a:ln>
        </p:spPr>
      </p:sp>
      <p:sp>
        <p:nvSpPr>
          <p:cNvPr id="4" name="Text 2"/>
          <p:cNvSpPr/>
          <p:nvPr/>
        </p:nvSpPr>
        <p:spPr>
          <a:xfrm>
            <a:off x="765453" y="2850475"/>
            <a:ext cx="2566154" cy="303728"/>
          </a:xfrm>
          <a:prstGeom prst="rect">
            <a:avLst/>
          </a:prstGeom>
          <a:noFill/>
          <a:ln/>
        </p:spPr>
        <p:txBody>
          <a:bodyPr wrap="none" lIns="0" tIns="0" rIns="0" bIns="0" rtlCol="0" anchor="t"/>
          <a:lstStyle/>
          <a:p>
            <a:pPr algn="l" indent="0" marL="0">
              <a:lnSpc>
                <a:spcPts val="2350"/>
              </a:lnSpc>
              <a:buNone/>
            </a:pPr>
            <a:r>
              <a:rPr lang="en-US" sz="1900" dirty="0">
                <a:solidFill>
                  <a:srgbClr val="DAD8E9"/>
                </a:solidFill>
                <a:latin typeface="Prompt Medium" pitchFamily="34" charset="0"/>
                <a:ea typeface="Prompt Medium" pitchFamily="34" charset="-122"/>
                <a:cs typeface="Prompt Medium" pitchFamily="34" charset="-120"/>
              </a:rPr>
              <a:t>Pre-Production Setup</a:t>
            </a:r>
            <a:endParaRPr lang="en-US" sz="1900" dirty="0"/>
          </a:p>
        </p:txBody>
      </p:sp>
      <p:sp>
        <p:nvSpPr>
          <p:cNvPr id="5" name="Text 3"/>
          <p:cNvSpPr/>
          <p:nvPr/>
        </p:nvSpPr>
        <p:spPr>
          <a:xfrm>
            <a:off x="765453" y="3285411"/>
            <a:ext cx="4147780" cy="2449473"/>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Light" pitchFamily="34" charset="0"/>
                <a:ea typeface="Mukta Light" pitchFamily="34" charset="-122"/>
                <a:cs typeface="Mukta Light" pitchFamily="34" charset="-120"/>
              </a:rPr>
              <a:t>Configuring machines according to product specifications, including tooling changes, programming adjustments, and raw material loading. Setup time directly impacts production efficiency, with leading manufacturers working to minimise changeover times.</a:t>
            </a:r>
            <a:endParaRPr lang="en-US" sz="1700" dirty="0"/>
          </a:p>
        </p:txBody>
      </p:sp>
      <p:sp>
        <p:nvSpPr>
          <p:cNvPr id="6" name="Shape 4"/>
          <p:cNvSpPr/>
          <p:nvPr/>
        </p:nvSpPr>
        <p:spPr>
          <a:xfrm>
            <a:off x="5241250" y="1975842"/>
            <a:ext cx="4147780" cy="218599"/>
          </a:xfrm>
          <a:prstGeom prst="roundRect">
            <a:avLst>
              <a:gd name="adj" fmla="val 42022"/>
            </a:avLst>
          </a:prstGeom>
          <a:solidFill>
            <a:srgbClr val="542C49"/>
          </a:solidFill>
          <a:ln w="7620">
            <a:solidFill>
              <a:srgbClr val="6D4562"/>
            </a:solidFill>
            <a:prstDash val="solid"/>
          </a:ln>
        </p:spPr>
      </p:sp>
      <p:sp>
        <p:nvSpPr>
          <p:cNvPr id="7" name="Text 5"/>
          <p:cNvSpPr/>
          <p:nvPr/>
        </p:nvSpPr>
        <p:spPr>
          <a:xfrm>
            <a:off x="5241250" y="2522458"/>
            <a:ext cx="2439114" cy="303728"/>
          </a:xfrm>
          <a:prstGeom prst="rect">
            <a:avLst/>
          </a:prstGeom>
          <a:noFill/>
          <a:ln/>
        </p:spPr>
        <p:txBody>
          <a:bodyPr wrap="none" lIns="0" tIns="0" rIns="0" bIns="0" rtlCol="0" anchor="t"/>
          <a:lstStyle/>
          <a:p>
            <a:pPr algn="l" indent="0" marL="0">
              <a:lnSpc>
                <a:spcPts val="2350"/>
              </a:lnSpc>
              <a:buNone/>
            </a:pPr>
            <a:r>
              <a:rPr lang="en-US" sz="1900" dirty="0">
                <a:solidFill>
                  <a:srgbClr val="DAD8E9"/>
                </a:solidFill>
                <a:latin typeface="Prompt Medium" pitchFamily="34" charset="0"/>
                <a:ea typeface="Prompt Medium" pitchFamily="34" charset="-122"/>
                <a:cs typeface="Prompt Medium" pitchFamily="34" charset="-120"/>
              </a:rPr>
              <a:t>Precision Calibration</a:t>
            </a:r>
            <a:endParaRPr lang="en-US" sz="1900" dirty="0"/>
          </a:p>
        </p:txBody>
      </p:sp>
      <p:sp>
        <p:nvSpPr>
          <p:cNvPr id="8" name="Text 6"/>
          <p:cNvSpPr/>
          <p:nvPr/>
        </p:nvSpPr>
        <p:spPr>
          <a:xfrm>
            <a:off x="5241250" y="2957393"/>
            <a:ext cx="4147780" cy="1749623"/>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Light" pitchFamily="34" charset="0"/>
                <a:ea typeface="Mukta Light" pitchFamily="34" charset="-122"/>
                <a:cs typeface="Mukta Light" pitchFamily="34" charset="-120"/>
              </a:rPr>
              <a:t>Fine-tuning equipment to ensure it operates within required tolerances. This includes adjusting sensors, alignment parameters, and control systems to maintain consistent output quality throughout the production run.</a:t>
            </a:r>
            <a:endParaRPr lang="en-US" sz="1700" dirty="0"/>
          </a:p>
        </p:txBody>
      </p:sp>
      <p:sp>
        <p:nvSpPr>
          <p:cNvPr id="9" name="Shape 7"/>
          <p:cNvSpPr/>
          <p:nvPr/>
        </p:nvSpPr>
        <p:spPr>
          <a:xfrm>
            <a:off x="9717048" y="1647825"/>
            <a:ext cx="4147780" cy="218599"/>
          </a:xfrm>
          <a:prstGeom prst="roundRect">
            <a:avLst>
              <a:gd name="adj" fmla="val 42022"/>
            </a:avLst>
          </a:prstGeom>
          <a:solidFill>
            <a:srgbClr val="542C49"/>
          </a:solidFill>
          <a:ln w="7620">
            <a:solidFill>
              <a:srgbClr val="6D4562"/>
            </a:solidFill>
            <a:prstDash val="solid"/>
          </a:ln>
        </p:spPr>
      </p:sp>
      <p:sp>
        <p:nvSpPr>
          <p:cNvPr id="10" name="Text 8"/>
          <p:cNvSpPr/>
          <p:nvPr/>
        </p:nvSpPr>
        <p:spPr>
          <a:xfrm>
            <a:off x="9717048" y="2194441"/>
            <a:ext cx="3506867" cy="303728"/>
          </a:xfrm>
          <a:prstGeom prst="rect">
            <a:avLst/>
          </a:prstGeom>
          <a:noFill/>
          <a:ln/>
        </p:spPr>
        <p:txBody>
          <a:bodyPr wrap="none" lIns="0" tIns="0" rIns="0" bIns="0" rtlCol="0" anchor="t"/>
          <a:lstStyle/>
          <a:p>
            <a:pPr algn="l" indent="0" marL="0">
              <a:lnSpc>
                <a:spcPts val="2350"/>
              </a:lnSpc>
              <a:buNone/>
            </a:pPr>
            <a:r>
              <a:rPr lang="en-US" sz="1900" dirty="0">
                <a:solidFill>
                  <a:srgbClr val="DAD8E9"/>
                </a:solidFill>
                <a:latin typeface="Prompt Medium" pitchFamily="34" charset="0"/>
                <a:ea typeface="Prompt Medium" pitchFamily="34" charset="-122"/>
                <a:cs typeface="Prompt Medium" pitchFamily="34" charset="-120"/>
              </a:rPr>
              <a:t>Documentation &amp; Verification</a:t>
            </a:r>
            <a:endParaRPr lang="en-US" sz="1900" dirty="0"/>
          </a:p>
        </p:txBody>
      </p:sp>
      <p:sp>
        <p:nvSpPr>
          <p:cNvPr id="11" name="Text 9"/>
          <p:cNvSpPr/>
          <p:nvPr/>
        </p:nvSpPr>
        <p:spPr>
          <a:xfrm>
            <a:off x="9717048" y="2629376"/>
            <a:ext cx="4147780" cy="2099548"/>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Light" pitchFamily="34" charset="0"/>
                <a:ea typeface="Mukta Light" pitchFamily="34" charset="-122"/>
                <a:cs typeface="Mukta Light" pitchFamily="34" charset="-120"/>
              </a:rPr>
              <a:t>Recording all setup parameters and calibration results in formal logs to ensure traceability. These records become essential quality documents that verify proper manufacturing conditions and support troubleshooting if quality issues arise.</a:t>
            </a:r>
            <a:endParaRPr lang="en-US" sz="1700" dirty="0"/>
          </a:p>
        </p:txBody>
      </p:sp>
      <p:sp>
        <p:nvSpPr>
          <p:cNvPr id="12" name="Text 10"/>
          <p:cNvSpPr/>
          <p:nvPr/>
        </p:nvSpPr>
        <p:spPr>
          <a:xfrm>
            <a:off x="765453" y="5980867"/>
            <a:ext cx="13099494" cy="699849"/>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Light" pitchFamily="34" charset="0"/>
                <a:ea typeface="Mukta Light" pitchFamily="34" charset="-122"/>
                <a:cs typeface="Mukta Light" pitchFamily="34" charset="-120"/>
              </a:rPr>
              <a:t>Equipment setup and calibration establishes the foundation for consistent product quality. Through Total Productive Maintenance (TPM) programmes, manufacturers create standardised procedures for both daily calibration checks and preventive maintenance schedules.</a:t>
            </a:r>
            <a:endParaRPr lang="en-US" sz="1700" dirty="0"/>
          </a:p>
        </p:txBody>
      </p:sp>
      <p:sp>
        <p:nvSpPr>
          <p:cNvPr id="13" name="Text 11"/>
          <p:cNvSpPr/>
          <p:nvPr/>
        </p:nvSpPr>
        <p:spPr>
          <a:xfrm>
            <a:off x="765453" y="6926699"/>
            <a:ext cx="13099494" cy="699849"/>
          </a:xfrm>
          <a:prstGeom prst="rect">
            <a:avLst/>
          </a:prstGeom>
          <a:noFill/>
          <a:ln/>
        </p:spPr>
        <p:txBody>
          <a:bodyPr wrap="square" lIns="0" tIns="0" rIns="0" bIns="0" rtlCol="0" anchor="t"/>
          <a:lstStyle/>
          <a:p>
            <a:pPr algn="l" indent="0" marL="0">
              <a:lnSpc>
                <a:spcPts val="2750"/>
              </a:lnSpc>
              <a:buNone/>
            </a:pPr>
            <a:r>
              <a:rPr lang="en-US" sz="1700" dirty="0">
                <a:solidFill>
                  <a:srgbClr val="DAD8E9"/>
                </a:solidFill>
                <a:latin typeface="Mukta Light" pitchFamily="34" charset="0"/>
                <a:ea typeface="Mukta Light" pitchFamily="34" charset="-122"/>
                <a:cs typeface="Mukta Light" pitchFamily="34" charset="-120"/>
              </a:rPr>
              <a:t>These documented routines ensure machines consistently operate within specified parameters, reducing process variability and unplanned downtime whilst extending equipment lifespan and reliability.</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10089" y="753428"/>
            <a:ext cx="7624405" cy="563523"/>
          </a:xfrm>
          <a:prstGeom prst="rect">
            <a:avLst/>
          </a:prstGeom>
          <a:noFill/>
          <a:ln/>
        </p:spPr>
        <p:txBody>
          <a:bodyPr wrap="none" lIns="0" tIns="0" rIns="0" bIns="0" rtlCol="0" anchor="t"/>
          <a:lstStyle/>
          <a:p>
            <a:pPr algn="l" indent="0" marL="0">
              <a:lnSpc>
                <a:spcPts val="4400"/>
              </a:lnSpc>
              <a:buNone/>
            </a:pPr>
            <a:r>
              <a:rPr lang="en-US" sz="3550" dirty="0">
                <a:solidFill>
                  <a:srgbClr val="C6BFEE"/>
                </a:solidFill>
                <a:latin typeface="Prompt Medium" pitchFamily="34" charset="0"/>
                <a:ea typeface="Prompt Medium" pitchFamily="34" charset="-122"/>
                <a:cs typeface="Prompt Medium" pitchFamily="34" charset="-120"/>
              </a:rPr>
              <a:t>Step 9: Manufacturing &amp; Assembly</a:t>
            </a:r>
            <a:endParaRPr lang="en-US" sz="3550" dirty="0"/>
          </a:p>
        </p:txBody>
      </p:sp>
      <p:pic>
        <p:nvPicPr>
          <p:cNvPr id="3" name="Image 0" descr="preencoded.png">    </p:cNvPr>
          <p:cNvPicPr>
            <a:picLocks noChangeAspect="1"/>
          </p:cNvPicPr>
          <p:nvPr/>
        </p:nvPicPr>
        <p:blipFill>
          <a:blip r:embed="rId1"/>
          <a:stretch>
            <a:fillRect/>
          </a:stretch>
        </p:blipFill>
        <p:spPr>
          <a:xfrm>
            <a:off x="710089" y="1722715"/>
            <a:ext cx="4200525" cy="2596039"/>
          </a:xfrm>
          <a:prstGeom prst="rect">
            <a:avLst/>
          </a:prstGeom>
        </p:spPr>
      </p:pic>
      <p:sp>
        <p:nvSpPr>
          <p:cNvPr id="4" name="Text 1"/>
          <p:cNvSpPr/>
          <p:nvPr/>
        </p:nvSpPr>
        <p:spPr>
          <a:xfrm>
            <a:off x="710089" y="4572357"/>
            <a:ext cx="2254568" cy="281821"/>
          </a:xfrm>
          <a:prstGeom prst="rect">
            <a:avLst/>
          </a:prstGeom>
          <a:noFill/>
          <a:ln/>
        </p:spPr>
        <p:txBody>
          <a:bodyPr wrap="none" lIns="0" tIns="0" rIns="0" bIns="0" rtlCol="0" anchor="t"/>
          <a:lstStyle/>
          <a:p>
            <a:pPr algn="l" indent="0" marL="0">
              <a:lnSpc>
                <a:spcPts val="2200"/>
              </a:lnSpc>
              <a:buNone/>
            </a:pPr>
            <a:r>
              <a:rPr lang="en-US" sz="1750" dirty="0">
                <a:solidFill>
                  <a:srgbClr val="DAD8E9"/>
                </a:solidFill>
                <a:latin typeface="Prompt Medium" pitchFamily="34" charset="0"/>
                <a:ea typeface="Prompt Medium" pitchFamily="34" charset="-122"/>
                <a:cs typeface="Prompt Medium" pitchFamily="34" charset="-120"/>
              </a:rPr>
              <a:t>Manual Assembly</a:t>
            </a:r>
            <a:endParaRPr lang="en-US" sz="1750" dirty="0"/>
          </a:p>
        </p:txBody>
      </p:sp>
      <p:sp>
        <p:nvSpPr>
          <p:cNvPr id="5" name="Text 2"/>
          <p:cNvSpPr/>
          <p:nvPr/>
        </p:nvSpPr>
        <p:spPr>
          <a:xfrm>
            <a:off x="710089" y="4975860"/>
            <a:ext cx="4200525" cy="1622822"/>
          </a:xfrm>
          <a:prstGeom prst="rect">
            <a:avLst/>
          </a:prstGeom>
          <a:noFill/>
          <a:ln/>
        </p:spPr>
        <p:txBody>
          <a:bodyPr wrap="square" lIns="0" tIns="0" rIns="0" bIns="0" rtlCol="0" anchor="t"/>
          <a:lstStyle/>
          <a:p>
            <a:pPr algn="l" indent="0" marL="0">
              <a:lnSpc>
                <a:spcPts val="2550"/>
              </a:lnSpc>
              <a:buNone/>
            </a:pPr>
            <a:r>
              <a:rPr lang="en-US" sz="1550" dirty="0">
                <a:solidFill>
                  <a:srgbClr val="DAD8E9"/>
                </a:solidFill>
                <a:latin typeface="Mukta Light" pitchFamily="34" charset="0"/>
                <a:ea typeface="Mukta Light" pitchFamily="34" charset="-122"/>
                <a:cs typeface="Mukta Light" pitchFamily="34" charset="-120"/>
              </a:rPr>
              <a:t>Skilled workers perform complex assembly tasks requiring dexterity and judgment. This approach offers flexibility for low-volume or highly customised products where automation investment isn't justified.</a:t>
            </a:r>
            <a:endParaRPr lang="en-US" sz="1550" dirty="0"/>
          </a:p>
        </p:txBody>
      </p:sp>
      <p:pic>
        <p:nvPicPr>
          <p:cNvPr id="6" name="Image 1" descr="preencoded.png">    </p:cNvPr>
          <p:cNvPicPr>
            <a:picLocks noChangeAspect="1"/>
          </p:cNvPicPr>
          <p:nvPr/>
        </p:nvPicPr>
        <p:blipFill>
          <a:blip r:embed="rId2"/>
          <a:stretch>
            <a:fillRect/>
          </a:stretch>
        </p:blipFill>
        <p:spPr>
          <a:xfrm>
            <a:off x="5214938" y="1722715"/>
            <a:ext cx="4200525" cy="2596039"/>
          </a:xfrm>
          <a:prstGeom prst="rect">
            <a:avLst/>
          </a:prstGeom>
        </p:spPr>
      </p:pic>
      <p:sp>
        <p:nvSpPr>
          <p:cNvPr id="7" name="Text 3"/>
          <p:cNvSpPr/>
          <p:nvPr/>
        </p:nvSpPr>
        <p:spPr>
          <a:xfrm>
            <a:off x="5214938" y="4572357"/>
            <a:ext cx="2363272" cy="281821"/>
          </a:xfrm>
          <a:prstGeom prst="rect">
            <a:avLst/>
          </a:prstGeom>
          <a:noFill/>
          <a:ln/>
        </p:spPr>
        <p:txBody>
          <a:bodyPr wrap="none" lIns="0" tIns="0" rIns="0" bIns="0" rtlCol="0" anchor="t"/>
          <a:lstStyle/>
          <a:p>
            <a:pPr algn="l" indent="0" marL="0">
              <a:lnSpc>
                <a:spcPts val="2200"/>
              </a:lnSpc>
              <a:buNone/>
            </a:pPr>
            <a:r>
              <a:rPr lang="en-US" sz="1750" dirty="0">
                <a:solidFill>
                  <a:srgbClr val="DAD8E9"/>
                </a:solidFill>
                <a:latin typeface="Prompt Medium" pitchFamily="34" charset="0"/>
                <a:ea typeface="Prompt Medium" pitchFamily="34" charset="-122"/>
                <a:cs typeface="Prompt Medium" pitchFamily="34" charset="-120"/>
              </a:rPr>
              <a:t>Automated Assembly</a:t>
            </a:r>
            <a:endParaRPr lang="en-US" sz="1750" dirty="0"/>
          </a:p>
        </p:txBody>
      </p:sp>
      <p:sp>
        <p:nvSpPr>
          <p:cNvPr id="8" name="Text 4"/>
          <p:cNvSpPr/>
          <p:nvPr/>
        </p:nvSpPr>
        <p:spPr>
          <a:xfrm>
            <a:off x="5214938" y="4975860"/>
            <a:ext cx="4200525" cy="1622822"/>
          </a:xfrm>
          <a:prstGeom prst="rect">
            <a:avLst/>
          </a:prstGeom>
          <a:noFill/>
          <a:ln/>
        </p:spPr>
        <p:txBody>
          <a:bodyPr wrap="square" lIns="0" tIns="0" rIns="0" bIns="0" rtlCol="0" anchor="t"/>
          <a:lstStyle/>
          <a:p>
            <a:pPr algn="l" indent="0" marL="0">
              <a:lnSpc>
                <a:spcPts val="2550"/>
              </a:lnSpc>
              <a:buNone/>
            </a:pPr>
            <a:r>
              <a:rPr lang="en-US" sz="1550" dirty="0">
                <a:solidFill>
                  <a:srgbClr val="DAD8E9"/>
                </a:solidFill>
                <a:latin typeface="Mukta Light" pitchFamily="34" charset="0"/>
                <a:ea typeface="Mukta Light" pitchFamily="34" charset="-122"/>
                <a:cs typeface="Mukta Light" pitchFamily="34" charset="-120"/>
              </a:rPr>
              <a:t>Robotic systems perform repeatable tasks with high precision and consistency. This approach delivers high throughput for standardised products while reducing labour costs and human error.</a:t>
            </a:r>
            <a:endParaRPr lang="en-US" sz="1550" dirty="0"/>
          </a:p>
        </p:txBody>
      </p:sp>
      <p:pic>
        <p:nvPicPr>
          <p:cNvPr id="9" name="Image 2" descr="preencoded.png">    </p:cNvPr>
          <p:cNvPicPr>
            <a:picLocks noChangeAspect="1"/>
          </p:cNvPicPr>
          <p:nvPr/>
        </p:nvPicPr>
        <p:blipFill>
          <a:blip r:embed="rId3"/>
          <a:stretch>
            <a:fillRect/>
          </a:stretch>
        </p:blipFill>
        <p:spPr>
          <a:xfrm>
            <a:off x="9719786" y="1722715"/>
            <a:ext cx="4200525" cy="2596039"/>
          </a:xfrm>
          <a:prstGeom prst="rect">
            <a:avLst/>
          </a:prstGeom>
        </p:spPr>
      </p:pic>
      <p:sp>
        <p:nvSpPr>
          <p:cNvPr id="10" name="Text 5"/>
          <p:cNvSpPr/>
          <p:nvPr/>
        </p:nvSpPr>
        <p:spPr>
          <a:xfrm>
            <a:off x="9719786" y="4572357"/>
            <a:ext cx="2254568" cy="281821"/>
          </a:xfrm>
          <a:prstGeom prst="rect">
            <a:avLst/>
          </a:prstGeom>
          <a:noFill/>
          <a:ln/>
        </p:spPr>
        <p:txBody>
          <a:bodyPr wrap="none" lIns="0" tIns="0" rIns="0" bIns="0" rtlCol="0" anchor="t"/>
          <a:lstStyle/>
          <a:p>
            <a:pPr algn="l" indent="0" marL="0">
              <a:lnSpc>
                <a:spcPts val="2200"/>
              </a:lnSpc>
              <a:buNone/>
            </a:pPr>
            <a:r>
              <a:rPr lang="en-US" sz="1750" dirty="0">
                <a:solidFill>
                  <a:srgbClr val="DAD8E9"/>
                </a:solidFill>
                <a:latin typeface="Prompt Medium" pitchFamily="34" charset="0"/>
                <a:ea typeface="Prompt Medium" pitchFamily="34" charset="-122"/>
                <a:cs typeface="Prompt Medium" pitchFamily="34" charset="-120"/>
              </a:rPr>
              <a:t>Hybrid Approaches</a:t>
            </a:r>
            <a:endParaRPr lang="en-US" sz="1750" dirty="0"/>
          </a:p>
        </p:txBody>
      </p:sp>
      <p:sp>
        <p:nvSpPr>
          <p:cNvPr id="11" name="Text 6"/>
          <p:cNvSpPr/>
          <p:nvPr/>
        </p:nvSpPr>
        <p:spPr>
          <a:xfrm>
            <a:off x="9719786" y="4975860"/>
            <a:ext cx="4200525" cy="1622822"/>
          </a:xfrm>
          <a:prstGeom prst="rect">
            <a:avLst/>
          </a:prstGeom>
          <a:noFill/>
          <a:ln/>
        </p:spPr>
        <p:txBody>
          <a:bodyPr wrap="square" lIns="0" tIns="0" rIns="0" bIns="0" rtlCol="0" anchor="t"/>
          <a:lstStyle/>
          <a:p>
            <a:pPr algn="l" indent="0" marL="0">
              <a:lnSpc>
                <a:spcPts val="2550"/>
              </a:lnSpc>
              <a:buNone/>
            </a:pPr>
            <a:r>
              <a:rPr lang="en-US" sz="1550" dirty="0">
                <a:solidFill>
                  <a:srgbClr val="DAD8E9"/>
                </a:solidFill>
                <a:latin typeface="Mukta Light" pitchFamily="34" charset="0"/>
                <a:ea typeface="Mukta Light" pitchFamily="34" charset="-122"/>
                <a:cs typeface="Mukta Light" pitchFamily="34" charset="-120"/>
              </a:rPr>
              <a:t>Collaborative systems combine human flexibility with robotic precision. This balanced approach leverages the strengths of both methods, with humans handling complex decisions while robots manage repetitive tasks.</a:t>
            </a:r>
            <a:endParaRPr lang="en-US" sz="1550" dirty="0"/>
          </a:p>
        </p:txBody>
      </p:sp>
      <p:sp>
        <p:nvSpPr>
          <p:cNvPr id="12" name="Text 7"/>
          <p:cNvSpPr/>
          <p:nvPr/>
        </p:nvSpPr>
        <p:spPr>
          <a:xfrm>
            <a:off x="710089" y="6826925"/>
            <a:ext cx="13210223" cy="649129"/>
          </a:xfrm>
          <a:prstGeom prst="rect">
            <a:avLst/>
          </a:prstGeom>
          <a:noFill/>
          <a:ln/>
        </p:spPr>
        <p:txBody>
          <a:bodyPr wrap="square" lIns="0" tIns="0" rIns="0" bIns="0" rtlCol="0" anchor="t"/>
          <a:lstStyle/>
          <a:p>
            <a:pPr algn="l" indent="0" marL="0">
              <a:lnSpc>
                <a:spcPts val="2550"/>
              </a:lnSpc>
              <a:buNone/>
            </a:pPr>
            <a:r>
              <a:rPr lang="en-US" sz="1550" dirty="0">
                <a:solidFill>
                  <a:srgbClr val="DAD8E9"/>
                </a:solidFill>
                <a:latin typeface="Mukta Light" pitchFamily="34" charset="0"/>
                <a:ea typeface="Mukta Light" pitchFamily="34" charset="-122"/>
                <a:cs typeface="Mukta Light" pitchFamily="34" charset="-120"/>
              </a:rPr>
              <a:t>The manufacturing and assembly stage transforms inputs into finished products through a sequence of value-adding operations. World-class manufacturers target Overall Equipment Effectiveness (OEE) exceeding 85%, optimising the combined factors of availability, performance, and quality.</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685324" y="538520"/>
            <a:ext cx="8004215" cy="543878"/>
          </a:xfrm>
          <a:prstGeom prst="rect">
            <a:avLst/>
          </a:prstGeom>
          <a:noFill/>
          <a:ln/>
        </p:spPr>
        <p:txBody>
          <a:bodyPr wrap="none" lIns="0" tIns="0" rIns="0" bIns="0" rtlCol="0" anchor="t"/>
          <a:lstStyle/>
          <a:p>
            <a:pPr algn="l" indent="0" marL="0">
              <a:lnSpc>
                <a:spcPts val="4250"/>
              </a:lnSpc>
              <a:buNone/>
            </a:pPr>
            <a:r>
              <a:rPr lang="en-US" sz="3400" dirty="0">
                <a:solidFill>
                  <a:srgbClr val="C6BFEE"/>
                </a:solidFill>
                <a:latin typeface="Prompt Medium" pitchFamily="34" charset="0"/>
                <a:ea typeface="Prompt Medium" pitchFamily="34" charset="-122"/>
                <a:cs typeface="Prompt Medium" pitchFamily="34" charset="-120"/>
              </a:rPr>
              <a:t>Step 10: In-Process Quality Assurance</a:t>
            </a:r>
            <a:endParaRPr lang="en-US" sz="3400" dirty="0"/>
          </a:p>
        </p:txBody>
      </p:sp>
      <p:pic>
        <p:nvPicPr>
          <p:cNvPr id="3" name="Image 0" descr="preencoded.png">    </p:cNvPr>
          <p:cNvPicPr>
            <a:picLocks noChangeAspect="1"/>
          </p:cNvPicPr>
          <p:nvPr/>
        </p:nvPicPr>
        <p:blipFill>
          <a:blip r:embed="rId1"/>
          <a:stretch>
            <a:fillRect/>
          </a:stretch>
        </p:blipFill>
        <p:spPr>
          <a:xfrm>
            <a:off x="3179802" y="1473994"/>
            <a:ext cx="1640800" cy="1094303"/>
          </a:xfrm>
          <a:prstGeom prst="rect">
            <a:avLst/>
          </a:prstGeom>
        </p:spPr>
      </p:pic>
      <p:pic>
        <p:nvPicPr>
          <p:cNvPr id="4" name="Image 1" descr="preencoded.png">    </p:cNvPr>
          <p:cNvPicPr>
            <a:picLocks noChangeAspect="1"/>
          </p:cNvPicPr>
          <p:nvPr/>
        </p:nvPicPr>
        <p:blipFill>
          <a:blip r:embed="rId2"/>
          <a:stretch>
            <a:fillRect/>
          </a:stretch>
        </p:blipFill>
        <p:spPr>
          <a:xfrm>
            <a:off x="3862387" y="1983819"/>
            <a:ext cx="275392" cy="344210"/>
          </a:xfrm>
          <a:prstGeom prst="rect">
            <a:avLst/>
          </a:prstGeom>
        </p:spPr>
      </p:pic>
      <p:sp>
        <p:nvSpPr>
          <p:cNvPr id="5" name="Text 1"/>
          <p:cNvSpPr/>
          <p:nvPr/>
        </p:nvSpPr>
        <p:spPr>
          <a:xfrm>
            <a:off x="5016341" y="1669732"/>
            <a:ext cx="2175867" cy="272058"/>
          </a:xfrm>
          <a:prstGeom prst="rect">
            <a:avLst/>
          </a:prstGeom>
          <a:noFill/>
          <a:ln/>
        </p:spPr>
        <p:txBody>
          <a:bodyPr wrap="none" lIns="0" tIns="0" rIns="0" bIns="0" rtlCol="0" anchor="t"/>
          <a:lstStyle/>
          <a:p>
            <a:pPr algn="l" indent="0" marL="0">
              <a:lnSpc>
                <a:spcPts val="2100"/>
              </a:lnSpc>
              <a:buNone/>
            </a:pPr>
            <a:r>
              <a:rPr lang="en-US" sz="1700" dirty="0">
                <a:solidFill>
                  <a:srgbClr val="DAD8E9"/>
                </a:solidFill>
                <a:latin typeface="Prompt Medium" pitchFamily="34" charset="0"/>
                <a:ea typeface="Prompt Medium" pitchFamily="34" charset="-122"/>
                <a:cs typeface="Prompt Medium" pitchFamily="34" charset="-120"/>
              </a:rPr>
              <a:t>Quality by Design</a:t>
            </a:r>
            <a:endParaRPr lang="en-US" sz="1700" dirty="0"/>
          </a:p>
        </p:txBody>
      </p:sp>
      <p:sp>
        <p:nvSpPr>
          <p:cNvPr id="6" name="Text 2"/>
          <p:cNvSpPr/>
          <p:nvPr/>
        </p:nvSpPr>
        <p:spPr>
          <a:xfrm>
            <a:off x="5016341" y="2059186"/>
            <a:ext cx="2555796" cy="313373"/>
          </a:xfrm>
          <a:prstGeom prst="rect">
            <a:avLst/>
          </a:prstGeom>
          <a:noFill/>
          <a:ln/>
        </p:spPr>
        <p:txBody>
          <a:bodyPr wrap="none" lIns="0" tIns="0" rIns="0" bIns="0" rtlCol="0" anchor="t"/>
          <a:lstStyle/>
          <a:p>
            <a:pPr algn="l"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Building quality into the process</a:t>
            </a:r>
            <a:endParaRPr lang="en-US" sz="1500" dirty="0"/>
          </a:p>
        </p:txBody>
      </p:sp>
      <p:sp>
        <p:nvSpPr>
          <p:cNvPr id="7" name="Shape 3"/>
          <p:cNvSpPr/>
          <p:nvPr/>
        </p:nvSpPr>
        <p:spPr>
          <a:xfrm>
            <a:off x="4869537" y="2583180"/>
            <a:ext cx="9026604" cy="11430"/>
          </a:xfrm>
          <a:prstGeom prst="roundRect">
            <a:avLst>
              <a:gd name="adj" fmla="val 719608"/>
            </a:avLst>
          </a:prstGeom>
          <a:solidFill>
            <a:srgbClr val="6D4562"/>
          </a:solidFill>
          <a:ln/>
        </p:spPr>
      </p:sp>
      <p:pic>
        <p:nvPicPr>
          <p:cNvPr id="8" name="Image 2" descr="preencoded.png">    </p:cNvPr>
          <p:cNvPicPr>
            <a:picLocks noChangeAspect="1"/>
          </p:cNvPicPr>
          <p:nvPr/>
        </p:nvPicPr>
        <p:blipFill>
          <a:blip r:embed="rId3"/>
          <a:stretch>
            <a:fillRect/>
          </a:stretch>
        </p:blipFill>
        <p:spPr>
          <a:xfrm>
            <a:off x="2359343" y="2617232"/>
            <a:ext cx="3281720" cy="1094303"/>
          </a:xfrm>
          <a:prstGeom prst="rect">
            <a:avLst/>
          </a:prstGeom>
        </p:spPr>
      </p:pic>
      <p:pic>
        <p:nvPicPr>
          <p:cNvPr id="9" name="Image 3" descr="preencoded.png">    </p:cNvPr>
          <p:cNvPicPr>
            <a:picLocks noChangeAspect="1"/>
          </p:cNvPicPr>
          <p:nvPr/>
        </p:nvPicPr>
        <p:blipFill>
          <a:blip r:embed="rId4"/>
          <a:stretch>
            <a:fillRect/>
          </a:stretch>
        </p:blipFill>
        <p:spPr>
          <a:xfrm>
            <a:off x="3862507" y="2992279"/>
            <a:ext cx="275392" cy="344210"/>
          </a:xfrm>
          <a:prstGeom prst="rect">
            <a:avLst/>
          </a:prstGeom>
        </p:spPr>
      </p:pic>
      <p:sp>
        <p:nvSpPr>
          <p:cNvPr id="10" name="Text 4"/>
          <p:cNvSpPr/>
          <p:nvPr/>
        </p:nvSpPr>
        <p:spPr>
          <a:xfrm>
            <a:off x="5836801" y="2812971"/>
            <a:ext cx="2760702" cy="272058"/>
          </a:xfrm>
          <a:prstGeom prst="rect">
            <a:avLst/>
          </a:prstGeom>
          <a:noFill/>
          <a:ln/>
        </p:spPr>
        <p:txBody>
          <a:bodyPr wrap="none" lIns="0" tIns="0" rIns="0" bIns="0" rtlCol="0" anchor="t"/>
          <a:lstStyle/>
          <a:p>
            <a:pPr algn="l" indent="0" marL="0">
              <a:lnSpc>
                <a:spcPts val="2100"/>
              </a:lnSpc>
              <a:buNone/>
            </a:pPr>
            <a:r>
              <a:rPr lang="en-US" sz="1700" dirty="0">
                <a:solidFill>
                  <a:srgbClr val="DAD8E9"/>
                </a:solidFill>
                <a:latin typeface="Prompt Medium" pitchFamily="34" charset="0"/>
                <a:ea typeface="Prompt Medium" pitchFamily="34" charset="-122"/>
                <a:cs typeface="Prompt Medium" pitchFamily="34" charset="-120"/>
              </a:rPr>
              <a:t>Statistical Process Control</a:t>
            </a:r>
            <a:endParaRPr lang="en-US" sz="1700" dirty="0"/>
          </a:p>
        </p:txBody>
      </p:sp>
      <p:sp>
        <p:nvSpPr>
          <p:cNvPr id="11" name="Text 5"/>
          <p:cNvSpPr/>
          <p:nvPr/>
        </p:nvSpPr>
        <p:spPr>
          <a:xfrm>
            <a:off x="5836801" y="3202424"/>
            <a:ext cx="2760702" cy="313373"/>
          </a:xfrm>
          <a:prstGeom prst="rect">
            <a:avLst/>
          </a:prstGeom>
          <a:noFill/>
          <a:ln/>
        </p:spPr>
        <p:txBody>
          <a:bodyPr wrap="none" lIns="0" tIns="0" rIns="0" bIns="0" rtlCol="0" anchor="t"/>
          <a:lstStyle/>
          <a:p>
            <a:pPr algn="l"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Monitoring key process variables</a:t>
            </a:r>
            <a:endParaRPr lang="en-US" sz="1500" dirty="0"/>
          </a:p>
        </p:txBody>
      </p:sp>
      <p:sp>
        <p:nvSpPr>
          <p:cNvPr id="12" name="Shape 6"/>
          <p:cNvSpPr/>
          <p:nvPr/>
        </p:nvSpPr>
        <p:spPr>
          <a:xfrm>
            <a:off x="5689997" y="3726418"/>
            <a:ext cx="8206145" cy="11430"/>
          </a:xfrm>
          <a:prstGeom prst="roundRect">
            <a:avLst>
              <a:gd name="adj" fmla="val 719608"/>
            </a:avLst>
          </a:prstGeom>
          <a:solidFill>
            <a:srgbClr val="6D4562"/>
          </a:solidFill>
          <a:ln/>
        </p:spPr>
      </p:sp>
      <p:pic>
        <p:nvPicPr>
          <p:cNvPr id="13" name="Image 4" descr="preencoded.png">    </p:cNvPr>
          <p:cNvPicPr>
            <a:picLocks noChangeAspect="1"/>
          </p:cNvPicPr>
          <p:nvPr/>
        </p:nvPicPr>
        <p:blipFill>
          <a:blip r:embed="rId5"/>
          <a:stretch>
            <a:fillRect/>
          </a:stretch>
        </p:blipFill>
        <p:spPr>
          <a:xfrm>
            <a:off x="1538883" y="3760470"/>
            <a:ext cx="4922639" cy="1094303"/>
          </a:xfrm>
          <a:prstGeom prst="rect">
            <a:avLst/>
          </a:prstGeom>
        </p:spPr>
      </p:pic>
      <p:pic>
        <p:nvPicPr>
          <p:cNvPr id="14" name="Image 5" descr="preencoded.png">    </p:cNvPr>
          <p:cNvPicPr>
            <a:picLocks noChangeAspect="1"/>
          </p:cNvPicPr>
          <p:nvPr/>
        </p:nvPicPr>
        <p:blipFill>
          <a:blip r:embed="rId6"/>
          <a:stretch>
            <a:fillRect/>
          </a:stretch>
        </p:blipFill>
        <p:spPr>
          <a:xfrm>
            <a:off x="3862507" y="4135517"/>
            <a:ext cx="275392" cy="344210"/>
          </a:xfrm>
          <a:prstGeom prst="rect">
            <a:avLst/>
          </a:prstGeom>
        </p:spPr>
      </p:pic>
      <p:sp>
        <p:nvSpPr>
          <p:cNvPr id="15" name="Text 7"/>
          <p:cNvSpPr/>
          <p:nvPr/>
        </p:nvSpPr>
        <p:spPr>
          <a:xfrm>
            <a:off x="6657261" y="3956209"/>
            <a:ext cx="2175867" cy="272058"/>
          </a:xfrm>
          <a:prstGeom prst="rect">
            <a:avLst/>
          </a:prstGeom>
          <a:noFill/>
          <a:ln/>
        </p:spPr>
        <p:txBody>
          <a:bodyPr wrap="none" lIns="0" tIns="0" rIns="0" bIns="0" rtlCol="0" anchor="t"/>
          <a:lstStyle/>
          <a:p>
            <a:pPr algn="l" indent="0" marL="0">
              <a:lnSpc>
                <a:spcPts val="2100"/>
              </a:lnSpc>
              <a:buNone/>
            </a:pPr>
            <a:r>
              <a:rPr lang="en-US" sz="1700" dirty="0">
                <a:solidFill>
                  <a:srgbClr val="DAD8E9"/>
                </a:solidFill>
                <a:latin typeface="Prompt Medium" pitchFamily="34" charset="0"/>
                <a:ea typeface="Prompt Medium" pitchFamily="34" charset="-122"/>
                <a:cs typeface="Prompt Medium" pitchFamily="34" charset="-120"/>
              </a:rPr>
              <a:t>In-Line Inspection</a:t>
            </a:r>
            <a:endParaRPr lang="en-US" sz="1700" dirty="0"/>
          </a:p>
        </p:txBody>
      </p:sp>
      <p:sp>
        <p:nvSpPr>
          <p:cNvPr id="16" name="Text 8"/>
          <p:cNvSpPr/>
          <p:nvPr/>
        </p:nvSpPr>
        <p:spPr>
          <a:xfrm>
            <a:off x="6657261" y="4345662"/>
            <a:ext cx="2206823" cy="313373"/>
          </a:xfrm>
          <a:prstGeom prst="rect">
            <a:avLst/>
          </a:prstGeom>
          <a:noFill/>
          <a:ln/>
        </p:spPr>
        <p:txBody>
          <a:bodyPr wrap="none" lIns="0" tIns="0" rIns="0" bIns="0" rtlCol="0" anchor="t"/>
          <a:lstStyle/>
          <a:p>
            <a:pPr algn="l"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Verifying during production</a:t>
            </a:r>
            <a:endParaRPr lang="en-US" sz="1500" dirty="0"/>
          </a:p>
        </p:txBody>
      </p:sp>
      <p:sp>
        <p:nvSpPr>
          <p:cNvPr id="17" name="Shape 9"/>
          <p:cNvSpPr/>
          <p:nvPr/>
        </p:nvSpPr>
        <p:spPr>
          <a:xfrm>
            <a:off x="6510457" y="4869656"/>
            <a:ext cx="7385685" cy="11430"/>
          </a:xfrm>
          <a:prstGeom prst="roundRect">
            <a:avLst>
              <a:gd name="adj" fmla="val 719608"/>
            </a:avLst>
          </a:prstGeom>
          <a:solidFill>
            <a:srgbClr val="6D4562"/>
          </a:solidFill>
          <a:ln/>
        </p:spPr>
      </p:sp>
      <p:pic>
        <p:nvPicPr>
          <p:cNvPr id="18" name="Image 6" descr="preencoded.png">    </p:cNvPr>
          <p:cNvPicPr>
            <a:picLocks noChangeAspect="1"/>
          </p:cNvPicPr>
          <p:nvPr/>
        </p:nvPicPr>
        <p:blipFill>
          <a:blip r:embed="rId7"/>
          <a:stretch>
            <a:fillRect/>
          </a:stretch>
        </p:blipFill>
        <p:spPr>
          <a:xfrm>
            <a:off x="718423" y="4903708"/>
            <a:ext cx="6563558" cy="1094303"/>
          </a:xfrm>
          <a:prstGeom prst="rect">
            <a:avLst/>
          </a:prstGeom>
        </p:spPr>
      </p:pic>
      <p:pic>
        <p:nvPicPr>
          <p:cNvPr id="19" name="Image 7" descr="preencoded.png">    </p:cNvPr>
          <p:cNvPicPr>
            <a:picLocks noChangeAspect="1"/>
          </p:cNvPicPr>
          <p:nvPr/>
        </p:nvPicPr>
        <p:blipFill>
          <a:blip r:embed="rId8"/>
          <a:stretch>
            <a:fillRect/>
          </a:stretch>
        </p:blipFill>
        <p:spPr>
          <a:xfrm>
            <a:off x="3862387" y="5278755"/>
            <a:ext cx="275392" cy="344210"/>
          </a:xfrm>
          <a:prstGeom prst="rect">
            <a:avLst/>
          </a:prstGeom>
        </p:spPr>
      </p:pic>
      <p:sp>
        <p:nvSpPr>
          <p:cNvPr id="20" name="Text 10"/>
          <p:cNvSpPr/>
          <p:nvPr/>
        </p:nvSpPr>
        <p:spPr>
          <a:xfrm>
            <a:off x="7477720" y="5099447"/>
            <a:ext cx="2175867" cy="272058"/>
          </a:xfrm>
          <a:prstGeom prst="rect">
            <a:avLst/>
          </a:prstGeom>
          <a:noFill/>
          <a:ln/>
        </p:spPr>
        <p:txBody>
          <a:bodyPr wrap="none" lIns="0" tIns="0" rIns="0" bIns="0" rtlCol="0" anchor="t"/>
          <a:lstStyle/>
          <a:p>
            <a:pPr algn="l" indent="0" marL="0">
              <a:lnSpc>
                <a:spcPts val="2100"/>
              </a:lnSpc>
              <a:buNone/>
            </a:pPr>
            <a:r>
              <a:rPr lang="en-US" sz="1700" dirty="0">
                <a:solidFill>
                  <a:srgbClr val="DAD8E9"/>
                </a:solidFill>
                <a:latin typeface="Prompt Medium" pitchFamily="34" charset="0"/>
                <a:ea typeface="Prompt Medium" pitchFamily="34" charset="-122"/>
                <a:cs typeface="Prompt Medium" pitchFamily="34" charset="-120"/>
              </a:rPr>
              <a:t>Corrective Action</a:t>
            </a:r>
            <a:endParaRPr lang="en-US" sz="1700" dirty="0"/>
          </a:p>
        </p:txBody>
      </p:sp>
      <p:sp>
        <p:nvSpPr>
          <p:cNvPr id="21" name="Text 11"/>
          <p:cNvSpPr/>
          <p:nvPr/>
        </p:nvSpPr>
        <p:spPr>
          <a:xfrm>
            <a:off x="7477720" y="5488900"/>
            <a:ext cx="2708315" cy="313373"/>
          </a:xfrm>
          <a:prstGeom prst="rect">
            <a:avLst/>
          </a:prstGeom>
          <a:noFill/>
          <a:ln/>
        </p:spPr>
        <p:txBody>
          <a:bodyPr wrap="none" lIns="0" tIns="0" rIns="0" bIns="0" rtlCol="0" anchor="t"/>
          <a:lstStyle/>
          <a:p>
            <a:pPr algn="l"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Immediate response to deviations</a:t>
            </a:r>
            <a:endParaRPr lang="en-US" sz="1500" dirty="0"/>
          </a:p>
        </p:txBody>
      </p:sp>
      <p:sp>
        <p:nvSpPr>
          <p:cNvPr id="22" name="Text 12"/>
          <p:cNvSpPr/>
          <p:nvPr/>
        </p:nvSpPr>
        <p:spPr>
          <a:xfrm>
            <a:off x="685324" y="6218277"/>
            <a:ext cx="13259753" cy="626745"/>
          </a:xfrm>
          <a:prstGeom prst="rect">
            <a:avLst/>
          </a:prstGeom>
          <a:noFill/>
          <a:ln/>
        </p:spPr>
        <p:txBody>
          <a:bodyPr wrap="square" lIns="0" tIns="0" rIns="0" bIns="0" rtlCol="0" anchor="t"/>
          <a:lstStyle/>
          <a:p>
            <a:pPr algn="l"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In-process quality assurance moves beyond end-of-line inspection to verify quality throughout the production process. This proactive approach uses Statistical Process Control (SPC) techniques to monitor process parameters in real-time, identifying and addressing variations before they result in defects.</a:t>
            </a:r>
            <a:endParaRPr lang="en-US" sz="1500" dirty="0"/>
          </a:p>
        </p:txBody>
      </p:sp>
      <p:sp>
        <p:nvSpPr>
          <p:cNvPr id="23" name="Text 13"/>
          <p:cNvSpPr/>
          <p:nvPr/>
        </p:nvSpPr>
        <p:spPr>
          <a:xfrm>
            <a:off x="685324" y="7065288"/>
            <a:ext cx="13259753" cy="626745"/>
          </a:xfrm>
          <a:prstGeom prst="rect">
            <a:avLst/>
          </a:prstGeom>
          <a:noFill/>
          <a:ln/>
        </p:spPr>
        <p:txBody>
          <a:bodyPr wrap="square" lIns="0" tIns="0" rIns="0" bIns="0" rtlCol="0" anchor="t"/>
          <a:lstStyle/>
          <a:p>
            <a:pPr algn="l" indent="0" marL="0">
              <a:lnSpc>
                <a:spcPts val="2450"/>
              </a:lnSpc>
              <a:buNone/>
            </a:pPr>
            <a:r>
              <a:rPr lang="en-US" sz="1500" dirty="0">
                <a:solidFill>
                  <a:srgbClr val="DAD8E9"/>
                </a:solidFill>
                <a:latin typeface="Mukta Light" pitchFamily="34" charset="0"/>
                <a:ea typeface="Mukta Light" pitchFamily="34" charset="-122"/>
                <a:cs typeface="Mukta Light" pitchFamily="34" charset="-120"/>
              </a:rPr>
              <a:t>By implementing control charts and Six Sigma methodologies, manufacturers can reduce scrap rates by approximately 25% whilst ensuring consistent product quality. Real-time detection capabilities enable immediate corrective actions, preventing prolonged production of non-conforming products.</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493871" y="388025"/>
            <a:ext cx="5175409" cy="391954"/>
          </a:xfrm>
          <a:prstGeom prst="rect">
            <a:avLst/>
          </a:prstGeom>
          <a:noFill/>
          <a:ln/>
        </p:spPr>
        <p:txBody>
          <a:bodyPr wrap="none" lIns="0" tIns="0" rIns="0" bIns="0" rtlCol="0" anchor="t"/>
          <a:lstStyle/>
          <a:p>
            <a:pPr algn="l" indent="0" marL="0">
              <a:lnSpc>
                <a:spcPts val="3050"/>
              </a:lnSpc>
              <a:buNone/>
            </a:pPr>
            <a:r>
              <a:rPr lang="en-US" sz="2450" dirty="0">
                <a:solidFill>
                  <a:srgbClr val="C6BFEE"/>
                </a:solidFill>
                <a:latin typeface="Prompt Medium" pitchFamily="34" charset="0"/>
                <a:ea typeface="Prompt Medium" pitchFamily="34" charset="-122"/>
                <a:cs typeface="Prompt Medium" pitchFamily="34" charset="-120"/>
              </a:rPr>
              <a:t>Step 11: Final Testing &amp; Inspection</a:t>
            </a:r>
            <a:endParaRPr lang="en-US" sz="2450" dirty="0"/>
          </a:p>
        </p:txBody>
      </p:sp>
      <p:pic>
        <p:nvPicPr>
          <p:cNvPr id="3" name="Image 0" descr="preencoded.png">    </p:cNvPr>
          <p:cNvPicPr>
            <a:picLocks noChangeAspect="1"/>
          </p:cNvPicPr>
          <p:nvPr/>
        </p:nvPicPr>
        <p:blipFill>
          <a:blip r:embed="rId1"/>
          <a:stretch>
            <a:fillRect/>
          </a:stretch>
        </p:blipFill>
        <p:spPr>
          <a:xfrm>
            <a:off x="493871" y="1062157"/>
            <a:ext cx="13642658" cy="7468314"/>
          </a:xfrm>
          <a:prstGeom prst="rect">
            <a:avLst/>
          </a:prstGeom>
        </p:spPr>
      </p:pic>
      <p:sp>
        <p:nvSpPr>
          <p:cNvPr id="4" name="Shape 1"/>
          <p:cNvSpPr/>
          <p:nvPr/>
        </p:nvSpPr>
        <p:spPr>
          <a:xfrm>
            <a:off x="1849636" y="8560951"/>
            <a:ext cx="141089" cy="141089"/>
          </a:xfrm>
          <a:prstGeom prst="roundRect">
            <a:avLst>
              <a:gd name="adj" fmla="val 12962"/>
            </a:avLst>
          </a:prstGeom>
          <a:solidFill>
            <a:srgbClr val="3C2035"/>
          </a:solidFill>
          <a:ln/>
        </p:spPr>
      </p:sp>
      <p:sp>
        <p:nvSpPr>
          <p:cNvPr id="5" name="Text 2"/>
          <p:cNvSpPr/>
          <p:nvPr/>
        </p:nvSpPr>
        <p:spPr>
          <a:xfrm>
            <a:off x="2051685" y="8560951"/>
            <a:ext cx="1048703" cy="141089"/>
          </a:xfrm>
          <a:prstGeom prst="rect">
            <a:avLst/>
          </a:prstGeom>
          <a:noFill/>
          <a:ln/>
        </p:spPr>
        <p:txBody>
          <a:bodyPr wrap="none" lIns="0" tIns="0" rIns="0" bIns="0" rtlCol="0" anchor="t"/>
          <a:lstStyle/>
          <a:p>
            <a:pPr algn="l" indent="0" marL="0">
              <a:lnSpc>
                <a:spcPts val="1100"/>
              </a:lnSpc>
              <a:buNone/>
            </a:pPr>
            <a:r>
              <a:rPr lang="en-US" sz="1100" dirty="0">
                <a:solidFill>
                  <a:srgbClr val="DAD8E9"/>
                </a:solidFill>
                <a:latin typeface="Mukta Light" pitchFamily="34" charset="0"/>
                <a:ea typeface="Mukta Light" pitchFamily="34" charset="-122"/>
                <a:cs typeface="Mukta Light" pitchFamily="34" charset="-120"/>
              </a:rPr>
              <a:t>Functional Testing</a:t>
            </a:r>
            <a:endParaRPr lang="en-US" sz="1100" dirty="0"/>
          </a:p>
        </p:txBody>
      </p:sp>
      <p:sp>
        <p:nvSpPr>
          <p:cNvPr id="6" name="Shape 3"/>
          <p:cNvSpPr/>
          <p:nvPr/>
        </p:nvSpPr>
        <p:spPr>
          <a:xfrm>
            <a:off x="3970615" y="8560951"/>
            <a:ext cx="141089" cy="141089"/>
          </a:xfrm>
          <a:prstGeom prst="roundRect">
            <a:avLst>
              <a:gd name="adj" fmla="val 12962"/>
            </a:avLst>
          </a:prstGeom>
          <a:solidFill>
            <a:srgbClr val="703B62"/>
          </a:solidFill>
          <a:ln/>
        </p:spPr>
      </p:sp>
      <p:sp>
        <p:nvSpPr>
          <p:cNvPr id="7" name="Text 4"/>
          <p:cNvSpPr/>
          <p:nvPr/>
        </p:nvSpPr>
        <p:spPr>
          <a:xfrm>
            <a:off x="4172664" y="8560951"/>
            <a:ext cx="968931" cy="141089"/>
          </a:xfrm>
          <a:prstGeom prst="rect">
            <a:avLst/>
          </a:prstGeom>
          <a:noFill/>
          <a:ln/>
        </p:spPr>
        <p:txBody>
          <a:bodyPr wrap="none" lIns="0" tIns="0" rIns="0" bIns="0" rtlCol="0" anchor="t"/>
          <a:lstStyle/>
          <a:p>
            <a:pPr algn="l" indent="0" marL="0">
              <a:lnSpc>
                <a:spcPts val="1100"/>
              </a:lnSpc>
              <a:buNone/>
            </a:pPr>
            <a:r>
              <a:rPr lang="en-US" sz="1100" dirty="0">
                <a:solidFill>
                  <a:srgbClr val="DAD8E9"/>
                </a:solidFill>
                <a:latin typeface="Mukta Light" pitchFamily="34" charset="0"/>
                <a:ea typeface="Mukta Light" pitchFamily="34" charset="-122"/>
                <a:cs typeface="Mukta Light" pitchFamily="34" charset="-120"/>
              </a:rPr>
              <a:t>Visual Inspection</a:t>
            </a:r>
            <a:endParaRPr lang="en-US" sz="1100" dirty="0"/>
          </a:p>
        </p:txBody>
      </p:sp>
      <p:sp>
        <p:nvSpPr>
          <p:cNvPr id="8" name="Shape 5"/>
          <p:cNvSpPr/>
          <p:nvPr/>
        </p:nvSpPr>
        <p:spPr>
          <a:xfrm>
            <a:off x="6511766" y="8560951"/>
            <a:ext cx="141089" cy="141089"/>
          </a:xfrm>
          <a:prstGeom prst="roundRect">
            <a:avLst>
              <a:gd name="adj" fmla="val 12962"/>
            </a:avLst>
          </a:prstGeom>
          <a:solidFill>
            <a:srgbClr val="A3568F"/>
          </a:solidFill>
          <a:ln/>
        </p:spPr>
      </p:sp>
      <p:sp>
        <p:nvSpPr>
          <p:cNvPr id="9" name="Text 6"/>
          <p:cNvSpPr/>
          <p:nvPr/>
        </p:nvSpPr>
        <p:spPr>
          <a:xfrm>
            <a:off x="6713815" y="8560951"/>
            <a:ext cx="1404580" cy="141089"/>
          </a:xfrm>
          <a:prstGeom prst="rect">
            <a:avLst/>
          </a:prstGeom>
          <a:noFill/>
          <a:ln/>
        </p:spPr>
        <p:txBody>
          <a:bodyPr wrap="none" lIns="0" tIns="0" rIns="0" bIns="0" rtlCol="0" anchor="t"/>
          <a:lstStyle/>
          <a:p>
            <a:pPr algn="l" indent="0" marL="0">
              <a:lnSpc>
                <a:spcPts val="1100"/>
              </a:lnSpc>
              <a:buNone/>
            </a:pPr>
            <a:r>
              <a:rPr lang="en-US" sz="1100" dirty="0">
                <a:solidFill>
                  <a:srgbClr val="DAD8E9"/>
                </a:solidFill>
                <a:latin typeface="Mukta Light" pitchFamily="34" charset="0"/>
                <a:ea typeface="Mukta Light" pitchFamily="34" charset="-122"/>
                <a:cs typeface="Mukta Light" pitchFamily="34" charset="-120"/>
              </a:rPr>
              <a:t>Dimensional Verification</a:t>
            </a:r>
            <a:endParaRPr lang="en-US" sz="1100" dirty="0"/>
          </a:p>
        </p:txBody>
      </p:sp>
      <p:sp>
        <p:nvSpPr>
          <p:cNvPr id="10" name="Shape 7"/>
          <p:cNvSpPr/>
          <p:nvPr/>
        </p:nvSpPr>
        <p:spPr>
          <a:xfrm>
            <a:off x="9417368" y="8560951"/>
            <a:ext cx="141089" cy="141089"/>
          </a:xfrm>
          <a:prstGeom prst="roundRect">
            <a:avLst>
              <a:gd name="adj" fmla="val 12962"/>
            </a:avLst>
          </a:prstGeom>
          <a:solidFill>
            <a:srgbClr val="C087B2"/>
          </a:solidFill>
          <a:ln/>
        </p:spPr>
      </p:sp>
      <p:sp>
        <p:nvSpPr>
          <p:cNvPr id="11" name="Text 8"/>
          <p:cNvSpPr/>
          <p:nvPr/>
        </p:nvSpPr>
        <p:spPr>
          <a:xfrm>
            <a:off x="9619417" y="8560951"/>
            <a:ext cx="1111568" cy="141089"/>
          </a:xfrm>
          <a:prstGeom prst="rect">
            <a:avLst/>
          </a:prstGeom>
          <a:noFill/>
          <a:ln/>
        </p:spPr>
        <p:txBody>
          <a:bodyPr wrap="none" lIns="0" tIns="0" rIns="0" bIns="0" rtlCol="0" anchor="t"/>
          <a:lstStyle/>
          <a:p>
            <a:pPr algn="l" indent="0" marL="0">
              <a:lnSpc>
                <a:spcPts val="1100"/>
              </a:lnSpc>
              <a:buNone/>
            </a:pPr>
            <a:r>
              <a:rPr lang="en-US" sz="1100" dirty="0">
                <a:solidFill>
                  <a:srgbClr val="DAD8E9"/>
                </a:solidFill>
                <a:latin typeface="Mukta Light" pitchFamily="34" charset="0"/>
                <a:ea typeface="Mukta Light" pitchFamily="34" charset="-122"/>
                <a:cs typeface="Mukta Light" pitchFamily="34" charset="-120"/>
              </a:rPr>
              <a:t>Safety Certification</a:t>
            </a:r>
            <a:endParaRPr lang="en-US" sz="1100" dirty="0"/>
          </a:p>
        </p:txBody>
      </p:sp>
      <p:sp>
        <p:nvSpPr>
          <p:cNvPr id="12" name="Shape 9"/>
          <p:cNvSpPr/>
          <p:nvPr/>
        </p:nvSpPr>
        <p:spPr>
          <a:xfrm>
            <a:off x="11529893" y="8560951"/>
            <a:ext cx="141089" cy="141089"/>
          </a:xfrm>
          <a:prstGeom prst="roundRect">
            <a:avLst>
              <a:gd name="adj" fmla="val 12962"/>
            </a:avLst>
          </a:prstGeom>
          <a:solidFill>
            <a:srgbClr val="DBBBD3"/>
          </a:solidFill>
          <a:ln/>
        </p:spPr>
      </p:sp>
      <p:sp>
        <p:nvSpPr>
          <p:cNvPr id="13" name="Text 10"/>
          <p:cNvSpPr/>
          <p:nvPr/>
        </p:nvSpPr>
        <p:spPr>
          <a:xfrm>
            <a:off x="11731943" y="8560951"/>
            <a:ext cx="1286589" cy="141089"/>
          </a:xfrm>
          <a:prstGeom prst="rect">
            <a:avLst/>
          </a:prstGeom>
          <a:noFill/>
          <a:ln/>
        </p:spPr>
        <p:txBody>
          <a:bodyPr wrap="none" lIns="0" tIns="0" rIns="0" bIns="0" rtlCol="0" anchor="t"/>
          <a:lstStyle/>
          <a:p>
            <a:pPr algn="l" indent="0" marL="0">
              <a:lnSpc>
                <a:spcPts val="1100"/>
              </a:lnSpc>
              <a:buNone/>
            </a:pPr>
            <a:r>
              <a:rPr lang="en-US" sz="1100" dirty="0">
                <a:solidFill>
                  <a:srgbClr val="DAD8E9"/>
                </a:solidFill>
                <a:latin typeface="Mukta Light" pitchFamily="34" charset="0"/>
                <a:ea typeface="Mukta Light" pitchFamily="34" charset="-122"/>
                <a:cs typeface="Mukta Light" pitchFamily="34" charset="-120"/>
              </a:rPr>
              <a:t>Environmental Testing</a:t>
            </a:r>
            <a:endParaRPr lang="en-US" sz="1100" dirty="0"/>
          </a:p>
        </p:txBody>
      </p:sp>
      <p:sp>
        <p:nvSpPr>
          <p:cNvPr id="14" name="Text 11"/>
          <p:cNvSpPr/>
          <p:nvPr/>
        </p:nvSpPr>
        <p:spPr>
          <a:xfrm>
            <a:off x="493871" y="8860750"/>
            <a:ext cx="13642658" cy="451485"/>
          </a:xfrm>
          <a:prstGeom prst="rect">
            <a:avLst/>
          </a:prstGeom>
          <a:noFill/>
          <a:ln/>
        </p:spPr>
        <p:txBody>
          <a:bodyPr wrap="square" lIns="0" tIns="0" rIns="0" bIns="0" rtlCol="0" anchor="t"/>
          <a:lstStyle/>
          <a:p>
            <a:pPr algn="l" indent="0" marL="0">
              <a:lnSpc>
                <a:spcPts val="1750"/>
              </a:lnSpc>
              <a:buNone/>
            </a:pPr>
            <a:r>
              <a:rPr lang="en-US" sz="1100" dirty="0">
                <a:solidFill>
                  <a:srgbClr val="DAD8E9"/>
                </a:solidFill>
                <a:latin typeface="Mukta Light" pitchFamily="34" charset="0"/>
                <a:ea typeface="Mukta Light" pitchFamily="34" charset="-122"/>
                <a:cs typeface="Mukta Light" pitchFamily="34" charset="-120"/>
              </a:rPr>
              <a:t>Final testing serves as the last quality gateway before products reach customers. This comprehensive verification confirms that products meet all functional, aesthetic, and safety requirements through a combination of automated and manual inspection techniques.</a:t>
            </a:r>
            <a:endParaRPr lang="en-US" sz="1100" dirty="0"/>
          </a:p>
        </p:txBody>
      </p:sp>
      <p:sp>
        <p:nvSpPr>
          <p:cNvPr id="15" name="Text 12"/>
          <p:cNvSpPr/>
          <p:nvPr/>
        </p:nvSpPr>
        <p:spPr>
          <a:xfrm>
            <a:off x="493871" y="9470946"/>
            <a:ext cx="13642658" cy="451485"/>
          </a:xfrm>
          <a:prstGeom prst="rect">
            <a:avLst/>
          </a:prstGeom>
          <a:noFill/>
          <a:ln/>
        </p:spPr>
        <p:txBody>
          <a:bodyPr wrap="square" lIns="0" tIns="0" rIns="0" bIns="0" rtlCol="0" anchor="t"/>
          <a:lstStyle/>
          <a:p>
            <a:pPr algn="l" indent="0" marL="0">
              <a:lnSpc>
                <a:spcPts val="1750"/>
              </a:lnSpc>
              <a:buNone/>
            </a:pPr>
            <a:r>
              <a:rPr lang="en-US" sz="1100" dirty="0">
                <a:solidFill>
                  <a:srgbClr val="DAD8E9"/>
                </a:solidFill>
                <a:latin typeface="Mukta Light" pitchFamily="34" charset="0"/>
                <a:ea typeface="Mukta Light" pitchFamily="34" charset="-122"/>
                <a:cs typeface="Mukta Light" pitchFamily="34" charset="-120"/>
              </a:rPr>
              <a:t>British manufacturers must ensure products comply with relevant standards such as CE Marking or British Standards. Many utilise Acceptable Quality Level (AQL) sampling plans, typically targeting a 1.5% AQL that balances inspection thoroughness with production efficiency.</a:t>
            </a:r>
            <a:endParaRPr lang="en-US"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08673" y="820460"/>
            <a:ext cx="7692747" cy="641866"/>
          </a:xfrm>
          <a:prstGeom prst="rect">
            <a:avLst/>
          </a:prstGeom>
          <a:noFill/>
          <a:ln/>
        </p:spPr>
        <p:txBody>
          <a:bodyPr wrap="none" lIns="0" tIns="0" rIns="0" bIns="0" rtlCol="0" anchor="t"/>
          <a:lstStyle/>
          <a:p>
            <a:pPr algn="l" indent="0" marL="0">
              <a:lnSpc>
                <a:spcPts val="5050"/>
              </a:lnSpc>
              <a:buNone/>
            </a:pPr>
            <a:r>
              <a:rPr lang="en-US" sz="4000" dirty="0">
                <a:solidFill>
                  <a:srgbClr val="C6BFEE"/>
                </a:solidFill>
                <a:latin typeface="Prompt Medium" pitchFamily="34" charset="0"/>
                <a:ea typeface="Prompt Medium" pitchFamily="34" charset="-122"/>
                <a:cs typeface="Prompt Medium" pitchFamily="34" charset="-120"/>
              </a:rPr>
              <a:t>Step 12: Packaging &amp; Labelling</a:t>
            </a:r>
            <a:endParaRPr lang="en-US" sz="4000" dirty="0"/>
          </a:p>
        </p:txBody>
      </p:sp>
      <p:pic>
        <p:nvPicPr>
          <p:cNvPr id="3" name="Image 0" descr="preencoded.png">    </p:cNvPr>
          <p:cNvPicPr>
            <a:picLocks noChangeAspect="1"/>
          </p:cNvPicPr>
          <p:nvPr/>
        </p:nvPicPr>
        <p:blipFill>
          <a:blip r:embed="rId1"/>
          <a:stretch>
            <a:fillRect/>
          </a:stretch>
        </p:blipFill>
        <p:spPr>
          <a:xfrm>
            <a:off x="808673" y="1924407"/>
            <a:ext cx="577572" cy="577572"/>
          </a:xfrm>
          <a:prstGeom prst="rect">
            <a:avLst/>
          </a:prstGeom>
        </p:spPr>
      </p:pic>
      <p:sp>
        <p:nvSpPr>
          <p:cNvPr id="4" name="Text 1"/>
          <p:cNvSpPr/>
          <p:nvPr/>
        </p:nvSpPr>
        <p:spPr>
          <a:xfrm>
            <a:off x="808673" y="2732961"/>
            <a:ext cx="2651760" cy="320873"/>
          </a:xfrm>
          <a:prstGeom prst="rect">
            <a:avLst/>
          </a:prstGeom>
          <a:noFill/>
          <a:ln/>
        </p:spPr>
        <p:txBody>
          <a:bodyPr wrap="none" lIns="0" tIns="0" rIns="0" bIns="0" rtlCol="0" anchor="t"/>
          <a:lstStyle/>
          <a:p>
            <a:pPr algn="l" indent="0" marL="0">
              <a:lnSpc>
                <a:spcPts val="2500"/>
              </a:lnSpc>
              <a:buNone/>
            </a:pPr>
            <a:r>
              <a:rPr lang="en-US" sz="2000" dirty="0">
                <a:solidFill>
                  <a:srgbClr val="DAD8E9"/>
                </a:solidFill>
                <a:latin typeface="Prompt Medium" pitchFamily="34" charset="0"/>
                <a:ea typeface="Prompt Medium" pitchFamily="34" charset="-122"/>
                <a:cs typeface="Prompt Medium" pitchFamily="34" charset="-120"/>
              </a:rPr>
              <a:t>Protective Packaging</a:t>
            </a:r>
            <a:endParaRPr lang="en-US" sz="2000" dirty="0"/>
          </a:p>
        </p:txBody>
      </p:sp>
      <p:sp>
        <p:nvSpPr>
          <p:cNvPr id="5" name="Text 2"/>
          <p:cNvSpPr/>
          <p:nvPr/>
        </p:nvSpPr>
        <p:spPr>
          <a:xfrm>
            <a:off x="808673" y="3192423"/>
            <a:ext cx="4106704" cy="1848445"/>
          </a:xfrm>
          <a:prstGeom prst="rect">
            <a:avLst/>
          </a:prstGeom>
          <a:noFill/>
          <a:ln/>
        </p:spPr>
        <p:txBody>
          <a:bodyPr wrap="square" lIns="0" tIns="0" rIns="0" bIns="0" rtlCol="0" anchor="t"/>
          <a:lstStyle/>
          <a:p>
            <a:pPr algn="l"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Designing packaging that prevents damage during transport and storage while optimising material use. This includes cushioning materials, structural supports, and sealed barriers for sensitive products.</a:t>
            </a:r>
            <a:endParaRPr lang="en-US" sz="1800" dirty="0"/>
          </a:p>
        </p:txBody>
      </p:sp>
      <p:pic>
        <p:nvPicPr>
          <p:cNvPr id="6" name="Image 1" descr="preencoded.png">    </p:cNvPr>
          <p:cNvPicPr>
            <a:picLocks noChangeAspect="1"/>
          </p:cNvPicPr>
          <p:nvPr/>
        </p:nvPicPr>
        <p:blipFill>
          <a:blip r:embed="rId2"/>
          <a:stretch>
            <a:fillRect/>
          </a:stretch>
        </p:blipFill>
        <p:spPr>
          <a:xfrm>
            <a:off x="5261848" y="1924407"/>
            <a:ext cx="577572" cy="577572"/>
          </a:xfrm>
          <a:prstGeom prst="rect">
            <a:avLst/>
          </a:prstGeom>
        </p:spPr>
      </p:pic>
      <p:sp>
        <p:nvSpPr>
          <p:cNvPr id="7" name="Text 3"/>
          <p:cNvSpPr/>
          <p:nvPr/>
        </p:nvSpPr>
        <p:spPr>
          <a:xfrm>
            <a:off x="5261848" y="2732961"/>
            <a:ext cx="2585561" cy="320873"/>
          </a:xfrm>
          <a:prstGeom prst="rect">
            <a:avLst/>
          </a:prstGeom>
          <a:noFill/>
          <a:ln/>
        </p:spPr>
        <p:txBody>
          <a:bodyPr wrap="none" lIns="0" tIns="0" rIns="0" bIns="0" rtlCol="0" anchor="t"/>
          <a:lstStyle/>
          <a:p>
            <a:pPr algn="l" indent="0" marL="0">
              <a:lnSpc>
                <a:spcPts val="2500"/>
              </a:lnSpc>
              <a:buNone/>
            </a:pPr>
            <a:r>
              <a:rPr lang="en-US" sz="2000" dirty="0">
                <a:solidFill>
                  <a:srgbClr val="DAD8E9"/>
                </a:solidFill>
                <a:latin typeface="Prompt Medium" pitchFamily="34" charset="0"/>
                <a:ea typeface="Prompt Medium" pitchFamily="34" charset="-122"/>
                <a:cs typeface="Prompt Medium" pitchFamily="34" charset="-120"/>
              </a:rPr>
              <a:t>Regulatory Labelling</a:t>
            </a:r>
            <a:endParaRPr lang="en-US" sz="2000" dirty="0"/>
          </a:p>
        </p:txBody>
      </p:sp>
      <p:sp>
        <p:nvSpPr>
          <p:cNvPr id="8" name="Text 4"/>
          <p:cNvSpPr/>
          <p:nvPr/>
        </p:nvSpPr>
        <p:spPr>
          <a:xfrm>
            <a:off x="5261848" y="3192423"/>
            <a:ext cx="4106704" cy="1848445"/>
          </a:xfrm>
          <a:prstGeom prst="rect">
            <a:avLst/>
          </a:prstGeom>
          <a:noFill/>
          <a:ln/>
        </p:spPr>
        <p:txBody>
          <a:bodyPr wrap="square" lIns="0" tIns="0" rIns="0" bIns="0" rtlCol="0" anchor="t"/>
          <a:lstStyle/>
          <a:p>
            <a:pPr algn="l"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Ensuring all products include required information such as safety warnings, compliance marks, traceability codes, and usage instructions in accordance with market regulations.</a:t>
            </a:r>
            <a:endParaRPr lang="en-US" sz="1800" dirty="0"/>
          </a:p>
        </p:txBody>
      </p:sp>
      <p:pic>
        <p:nvPicPr>
          <p:cNvPr id="9" name="Image 2" descr="preencoded.png">    </p:cNvPr>
          <p:cNvPicPr>
            <a:picLocks noChangeAspect="1"/>
          </p:cNvPicPr>
          <p:nvPr/>
        </p:nvPicPr>
        <p:blipFill>
          <a:blip r:embed="rId3"/>
          <a:stretch>
            <a:fillRect/>
          </a:stretch>
        </p:blipFill>
        <p:spPr>
          <a:xfrm>
            <a:off x="9715024" y="1924407"/>
            <a:ext cx="577572" cy="577572"/>
          </a:xfrm>
          <a:prstGeom prst="rect">
            <a:avLst/>
          </a:prstGeom>
        </p:spPr>
      </p:pic>
      <p:sp>
        <p:nvSpPr>
          <p:cNvPr id="10" name="Text 5"/>
          <p:cNvSpPr/>
          <p:nvPr/>
        </p:nvSpPr>
        <p:spPr>
          <a:xfrm>
            <a:off x="9715024" y="2732961"/>
            <a:ext cx="2660213" cy="320873"/>
          </a:xfrm>
          <a:prstGeom prst="rect">
            <a:avLst/>
          </a:prstGeom>
          <a:noFill/>
          <a:ln/>
        </p:spPr>
        <p:txBody>
          <a:bodyPr wrap="none" lIns="0" tIns="0" rIns="0" bIns="0" rtlCol="0" anchor="t"/>
          <a:lstStyle/>
          <a:p>
            <a:pPr algn="l" indent="0" marL="0">
              <a:lnSpc>
                <a:spcPts val="2500"/>
              </a:lnSpc>
              <a:buNone/>
            </a:pPr>
            <a:r>
              <a:rPr lang="en-US" sz="2000" dirty="0">
                <a:solidFill>
                  <a:srgbClr val="DAD8E9"/>
                </a:solidFill>
                <a:latin typeface="Prompt Medium" pitchFamily="34" charset="0"/>
                <a:ea typeface="Prompt Medium" pitchFamily="34" charset="-122"/>
                <a:cs typeface="Prompt Medium" pitchFamily="34" charset="-120"/>
              </a:rPr>
              <a:t>Sustainable Solutions</a:t>
            </a:r>
            <a:endParaRPr lang="en-US" sz="2000" dirty="0"/>
          </a:p>
        </p:txBody>
      </p:sp>
      <p:sp>
        <p:nvSpPr>
          <p:cNvPr id="11" name="Text 6"/>
          <p:cNvSpPr/>
          <p:nvPr/>
        </p:nvSpPr>
        <p:spPr>
          <a:xfrm>
            <a:off x="9715024" y="3192423"/>
            <a:ext cx="4106704" cy="1848445"/>
          </a:xfrm>
          <a:prstGeom prst="rect">
            <a:avLst/>
          </a:prstGeom>
          <a:noFill/>
          <a:ln/>
        </p:spPr>
        <p:txBody>
          <a:bodyPr wrap="square" lIns="0" tIns="0" rIns="0" bIns="0" rtlCol="0" anchor="t"/>
          <a:lstStyle/>
          <a:p>
            <a:pPr algn="l"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Implementing eco-friendly packaging alternatives with approximately 60% of UK manufacturers now adopting recyclable materials, reduced plastic content, or biodegradable options.</a:t>
            </a:r>
            <a:endParaRPr lang="en-US" sz="1800" dirty="0"/>
          </a:p>
        </p:txBody>
      </p:sp>
      <p:sp>
        <p:nvSpPr>
          <p:cNvPr id="12" name="Text 7"/>
          <p:cNvSpPr/>
          <p:nvPr/>
        </p:nvSpPr>
        <p:spPr>
          <a:xfrm>
            <a:off x="808673" y="5300782"/>
            <a:ext cx="13013055" cy="1109067"/>
          </a:xfrm>
          <a:prstGeom prst="rect">
            <a:avLst/>
          </a:prstGeom>
          <a:noFill/>
          <a:ln/>
        </p:spPr>
        <p:txBody>
          <a:bodyPr wrap="square" lIns="0" tIns="0" rIns="0" bIns="0" rtlCol="0" anchor="t"/>
          <a:lstStyle/>
          <a:p>
            <a:pPr algn="l"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Packaging and labelling represent critical final production steps that protect products during distribution while communicating essential information to customers. The packaging process may be manual for complex or fragile items, or fully automated for high-volume standard products.</a:t>
            </a:r>
            <a:endParaRPr lang="en-US" sz="1800" dirty="0"/>
          </a:p>
        </p:txBody>
      </p:sp>
      <p:sp>
        <p:nvSpPr>
          <p:cNvPr id="13" name="Text 8"/>
          <p:cNvSpPr/>
          <p:nvPr/>
        </p:nvSpPr>
        <p:spPr>
          <a:xfrm>
            <a:off x="808673" y="6669762"/>
            <a:ext cx="13013055" cy="739378"/>
          </a:xfrm>
          <a:prstGeom prst="rect">
            <a:avLst/>
          </a:prstGeom>
          <a:noFill/>
          <a:ln/>
        </p:spPr>
        <p:txBody>
          <a:bodyPr wrap="square" lIns="0" tIns="0" rIns="0" bIns="0" rtlCol="0" anchor="t"/>
          <a:lstStyle/>
          <a:p>
            <a:pPr algn="l"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Beyond protection, packaging increasingly serves as a brand touchpoint and sustainability statement, with consumers expecting responsible material choices and minimal waste.</a:t>
            </a:r>
            <a:endParaRPr 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826532" y="649843"/>
            <a:ext cx="8499277" cy="656034"/>
          </a:xfrm>
          <a:prstGeom prst="rect">
            <a:avLst/>
          </a:prstGeom>
          <a:noFill/>
          <a:ln/>
        </p:spPr>
        <p:txBody>
          <a:bodyPr wrap="none" lIns="0" tIns="0" rIns="0" bIns="0" rtlCol="0" anchor="t"/>
          <a:lstStyle/>
          <a:p>
            <a:pPr algn="l" indent="0" marL="0">
              <a:lnSpc>
                <a:spcPts val="5150"/>
              </a:lnSpc>
              <a:buNone/>
            </a:pPr>
            <a:r>
              <a:rPr lang="en-US" sz="4100" dirty="0">
                <a:solidFill>
                  <a:srgbClr val="C6BFEE"/>
                </a:solidFill>
                <a:latin typeface="Prompt Medium" pitchFamily="34" charset="0"/>
                <a:ea typeface="Prompt Medium" pitchFamily="34" charset="-122"/>
                <a:cs typeface="Prompt Medium" pitchFamily="34" charset="-120"/>
              </a:rPr>
              <a:t>Step 13: Warehousing &amp; Logistics</a:t>
            </a:r>
            <a:endParaRPr lang="en-US" sz="4100" dirty="0"/>
          </a:p>
        </p:txBody>
      </p:sp>
      <p:sp>
        <p:nvSpPr>
          <p:cNvPr id="3" name="Shape 1"/>
          <p:cNvSpPr/>
          <p:nvPr/>
        </p:nvSpPr>
        <p:spPr>
          <a:xfrm>
            <a:off x="826532" y="2043827"/>
            <a:ext cx="531376" cy="531376"/>
          </a:xfrm>
          <a:prstGeom prst="roundRect">
            <a:avLst>
              <a:gd name="adj" fmla="val 18667"/>
            </a:avLst>
          </a:prstGeom>
          <a:solidFill>
            <a:srgbClr val="542C49"/>
          </a:solidFill>
          <a:ln w="7620">
            <a:solidFill>
              <a:srgbClr val="6D4562"/>
            </a:solidFill>
            <a:prstDash val="solid"/>
          </a:ln>
        </p:spPr>
      </p:sp>
      <p:pic>
        <p:nvPicPr>
          <p:cNvPr id="4" name="Image 0" descr="preencoded.png">    </p:cNvPr>
          <p:cNvPicPr>
            <a:picLocks noChangeAspect="1"/>
          </p:cNvPicPr>
          <p:nvPr/>
        </p:nvPicPr>
        <p:blipFill>
          <a:blip r:embed="rId1"/>
          <a:stretch>
            <a:fillRect/>
          </a:stretch>
        </p:blipFill>
        <p:spPr>
          <a:xfrm>
            <a:off x="934760" y="2112645"/>
            <a:ext cx="314801" cy="393621"/>
          </a:xfrm>
          <a:prstGeom prst="rect">
            <a:avLst/>
          </a:prstGeom>
        </p:spPr>
      </p:pic>
      <p:sp>
        <p:nvSpPr>
          <p:cNvPr id="5" name="Text 2"/>
          <p:cNvSpPr/>
          <p:nvPr/>
        </p:nvSpPr>
        <p:spPr>
          <a:xfrm>
            <a:off x="1594009" y="2043827"/>
            <a:ext cx="2963942" cy="328017"/>
          </a:xfrm>
          <a:prstGeom prst="rect">
            <a:avLst/>
          </a:prstGeom>
          <a:noFill/>
          <a:ln/>
        </p:spPr>
        <p:txBody>
          <a:bodyPr wrap="none" lIns="0" tIns="0" rIns="0" bIns="0" rtlCol="0" anchor="t"/>
          <a:lstStyle/>
          <a:p>
            <a:pPr algn="l" indent="0" marL="0">
              <a:lnSpc>
                <a:spcPts val="2550"/>
              </a:lnSpc>
              <a:buNone/>
            </a:pPr>
            <a:r>
              <a:rPr lang="en-US" sz="2050" dirty="0">
                <a:solidFill>
                  <a:srgbClr val="DAD8E9"/>
                </a:solidFill>
                <a:latin typeface="Prompt Medium" pitchFamily="34" charset="0"/>
                <a:ea typeface="Prompt Medium" pitchFamily="34" charset="-122"/>
                <a:cs typeface="Prompt Medium" pitchFamily="34" charset="-120"/>
              </a:rPr>
              <a:t>Inventory Management</a:t>
            </a:r>
            <a:endParaRPr lang="en-US" sz="2050" dirty="0"/>
          </a:p>
        </p:txBody>
      </p:sp>
      <p:sp>
        <p:nvSpPr>
          <p:cNvPr id="6" name="Text 3"/>
          <p:cNvSpPr/>
          <p:nvPr/>
        </p:nvSpPr>
        <p:spPr>
          <a:xfrm>
            <a:off x="1594009" y="2513528"/>
            <a:ext cx="3400901" cy="2645331"/>
          </a:xfrm>
          <a:prstGeom prst="rect">
            <a:avLst/>
          </a:prstGeom>
          <a:noFill/>
          <a:ln/>
        </p:spPr>
        <p:txBody>
          <a:bodyPr wrap="square" lIns="0" tIns="0" rIns="0" bIns="0" rtlCol="0" anchor="t"/>
          <a:lstStyle/>
          <a:p>
            <a:pPr algn="l" indent="0" marL="0">
              <a:lnSpc>
                <a:spcPts val="2950"/>
              </a:lnSpc>
              <a:buNone/>
            </a:pPr>
            <a:r>
              <a:rPr lang="en-US" sz="1850" dirty="0">
                <a:solidFill>
                  <a:srgbClr val="DAD8E9"/>
                </a:solidFill>
                <a:latin typeface="Mukta Light" pitchFamily="34" charset="0"/>
                <a:ea typeface="Mukta Light" pitchFamily="34" charset="-122"/>
                <a:cs typeface="Mukta Light" pitchFamily="34" charset="-120"/>
              </a:rPr>
              <a:t>Implementing systems to track finished goods location, quantity, and age to optimise inventory turnover and prevent obsolescence. First-in-first-out (FIFO) protocols ensure proper stock rotation.</a:t>
            </a:r>
            <a:endParaRPr lang="en-US" sz="1850" dirty="0"/>
          </a:p>
        </p:txBody>
      </p:sp>
      <p:sp>
        <p:nvSpPr>
          <p:cNvPr id="7" name="Shape 4"/>
          <p:cNvSpPr/>
          <p:nvPr/>
        </p:nvSpPr>
        <p:spPr>
          <a:xfrm>
            <a:off x="5231011" y="2043827"/>
            <a:ext cx="531376" cy="531376"/>
          </a:xfrm>
          <a:prstGeom prst="roundRect">
            <a:avLst>
              <a:gd name="adj" fmla="val 18667"/>
            </a:avLst>
          </a:prstGeom>
          <a:solidFill>
            <a:srgbClr val="542C49"/>
          </a:solidFill>
          <a:ln w="7620">
            <a:solidFill>
              <a:srgbClr val="6D4562"/>
            </a:solidFill>
            <a:prstDash val="solid"/>
          </a:ln>
        </p:spPr>
      </p:sp>
      <p:pic>
        <p:nvPicPr>
          <p:cNvPr id="8" name="Image 1" descr="preencoded.png">    </p:cNvPr>
          <p:cNvPicPr>
            <a:picLocks noChangeAspect="1"/>
          </p:cNvPicPr>
          <p:nvPr/>
        </p:nvPicPr>
        <p:blipFill>
          <a:blip r:embed="rId2"/>
          <a:stretch>
            <a:fillRect/>
          </a:stretch>
        </p:blipFill>
        <p:spPr>
          <a:xfrm>
            <a:off x="5339239" y="2112645"/>
            <a:ext cx="314801" cy="393621"/>
          </a:xfrm>
          <a:prstGeom prst="rect">
            <a:avLst/>
          </a:prstGeom>
        </p:spPr>
      </p:pic>
      <p:sp>
        <p:nvSpPr>
          <p:cNvPr id="9" name="Text 5"/>
          <p:cNvSpPr/>
          <p:nvPr/>
        </p:nvSpPr>
        <p:spPr>
          <a:xfrm>
            <a:off x="5998488" y="2043827"/>
            <a:ext cx="2680454" cy="328017"/>
          </a:xfrm>
          <a:prstGeom prst="rect">
            <a:avLst/>
          </a:prstGeom>
          <a:noFill/>
          <a:ln/>
        </p:spPr>
        <p:txBody>
          <a:bodyPr wrap="none" lIns="0" tIns="0" rIns="0" bIns="0" rtlCol="0" anchor="t"/>
          <a:lstStyle/>
          <a:p>
            <a:pPr algn="l" indent="0" marL="0">
              <a:lnSpc>
                <a:spcPts val="2550"/>
              </a:lnSpc>
              <a:buNone/>
            </a:pPr>
            <a:r>
              <a:rPr lang="en-US" sz="2050" dirty="0">
                <a:solidFill>
                  <a:srgbClr val="DAD8E9"/>
                </a:solidFill>
                <a:latin typeface="Prompt Medium" pitchFamily="34" charset="0"/>
                <a:ea typeface="Prompt Medium" pitchFamily="34" charset="-122"/>
                <a:cs typeface="Prompt Medium" pitchFamily="34" charset="-120"/>
              </a:rPr>
              <a:t>Distribution Planning</a:t>
            </a:r>
            <a:endParaRPr lang="en-US" sz="2050" dirty="0"/>
          </a:p>
        </p:txBody>
      </p:sp>
      <p:sp>
        <p:nvSpPr>
          <p:cNvPr id="10" name="Text 6"/>
          <p:cNvSpPr/>
          <p:nvPr/>
        </p:nvSpPr>
        <p:spPr>
          <a:xfrm>
            <a:off x="5998488" y="2513528"/>
            <a:ext cx="3400901" cy="2267426"/>
          </a:xfrm>
          <a:prstGeom prst="rect">
            <a:avLst/>
          </a:prstGeom>
          <a:noFill/>
          <a:ln/>
        </p:spPr>
        <p:txBody>
          <a:bodyPr wrap="square" lIns="0" tIns="0" rIns="0" bIns="0" rtlCol="0" anchor="t"/>
          <a:lstStyle/>
          <a:p>
            <a:pPr algn="l" indent="0" marL="0">
              <a:lnSpc>
                <a:spcPts val="2950"/>
              </a:lnSpc>
              <a:buNone/>
            </a:pPr>
            <a:r>
              <a:rPr lang="en-US" sz="1850" dirty="0">
                <a:solidFill>
                  <a:srgbClr val="DAD8E9"/>
                </a:solidFill>
                <a:latin typeface="Mukta Light" pitchFamily="34" charset="0"/>
                <a:ea typeface="Mukta Light" pitchFamily="34" charset="-122"/>
                <a:cs typeface="Mukta Light" pitchFamily="34" charset="-120"/>
              </a:rPr>
              <a:t>Developing efficient loading sequences and transport routes to minimise delivery times and transportation costs while maintaining product integrity during transit.</a:t>
            </a:r>
            <a:endParaRPr lang="en-US" sz="1850" dirty="0"/>
          </a:p>
        </p:txBody>
      </p:sp>
      <p:sp>
        <p:nvSpPr>
          <p:cNvPr id="11" name="Shape 7"/>
          <p:cNvSpPr/>
          <p:nvPr/>
        </p:nvSpPr>
        <p:spPr>
          <a:xfrm>
            <a:off x="9635490" y="2043827"/>
            <a:ext cx="531376" cy="531376"/>
          </a:xfrm>
          <a:prstGeom prst="roundRect">
            <a:avLst>
              <a:gd name="adj" fmla="val 18667"/>
            </a:avLst>
          </a:prstGeom>
          <a:solidFill>
            <a:srgbClr val="542C49"/>
          </a:solidFill>
          <a:ln w="7620">
            <a:solidFill>
              <a:srgbClr val="6D4562"/>
            </a:solidFill>
            <a:prstDash val="solid"/>
          </a:ln>
        </p:spPr>
      </p:sp>
      <p:pic>
        <p:nvPicPr>
          <p:cNvPr id="12" name="Image 2" descr="preencoded.png">    </p:cNvPr>
          <p:cNvPicPr>
            <a:picLocks noChangeAspect="1"/>
          </p:cNvPicPr>
          <p:nvPr/>
        </p:nvPicPr>
        <p:blipFill>
          <a:blip r:embed="rId3"/>
          <a:stretch>
            <a:fillRect/>
          </a:stretch>
        </p:blipFill>
        <p:spPr>
          <a:xfrm>
            <a:off x="9743718" y="2112645"/>
            <a:ext cx="314801" cy="393621"/>
          </a:xfrm>
          <a:prstGeom prst="rect">
            <a:avLst/>
          </a:prstGeom>
        </p:spPr>
      </p:pic>
      <p:sp>
        <p:nvSpPr>
          <p:cNvPr id="13" name="Text 8"/>
          <p:cNvSpPr/>
          <p:nvPr/>
        </p:nvSpPr>
        <p:spPr>
          <a:xfrm>
            <a:off x="10402967" y="2043827"/>
            <a:ext cx="2637115" cy="328017"/>
          </a:xfrm>
          <a:prstGeom prst="rect">
            <a:avLst/>
          </a:prstGeom>
          <a:noFill/>
          <a:ln/>
        </p:spPr>
        <p:txBody>
          <a:bodyPr wrap="none" lIns="0" tIns="0" rIns="0" bIns="0" rtlCol="0" anchor="t"/>
          <a:lstStyle/>
          <a:p>
            <a:pPr algn="l" indent="0" marL="0">
              <a:lnSpc>
                <a:spcPts val="2550"/>
              </a:lnSpc>
              <a:buNone/>
            </a:pPr>
            <a:r>
              <a:rPr lang="en-US" sz="2050" dirty="0">
                <a:solidFill>
                  <a:srgbClr val="DAD8E9"/>
                </a:solidFill>
                <a:latin typeface="Prompt Medium" pitchFamily="34" charset="0"/>
                <a:ea typeface="Prompt Medium" pitchFamily="34" charset="-122"/>
                <a:cs typeface="Prompt Medium" pitchFamily="34" charset="-120"/>
              </a:rPr>
              <a:t>Performance Metrics</a:t>
            </a:r>
            <a:endParaRPr lang="en-US" sz="2050" dirty="0"/>
          </a:p>
        </p:txBody>
      </p:sp>
      <p:sp>
        <p:nvSpPr>
          <p:cNvPr id="14" name="Text 9"/>
          <p:cNvSpPr/>
          <p:nvPr/>
        </p:nvSpPr>
        <p:spPr>
          <a:xfrm>
            <a:off x="10402967" y="2513528"/>
            <a:ext cx="3400901" cy="2267426"/>
          </a:xfrm>
          <a:prstGeom prst="rect">
            <a:avLst/>
          </a:prstGeom>
          <a:noFill/>
          <a:ln/>
        </p:spPr>
        <p:txBody>
          <a:bodyPr wrap="square" lIns="0" tIns="0" rIns="0" bIns="0" rtlCol="0" anchor="t"/>
          <a:lstStyle/>
          <a:p>
            <a:pPr algn="l" indent="0" marL="0">
              <a:lnSpc>
                <a:spcPts val="2950"/>
              </a:lnSpc>
              <a:buNone/>
            </a:pPr>
            <a:r>
              <a:rPr lang="en-US" sz="1850" dirty="0">
                <a:solidFill>
                  <a:srgbClr val="DAD8E9"/>
                </a:solidFill>
                <a:latin typeface="Mukta Light" pitchFamily="34" charset="0"/>
                <a:ea typeface="Mukta Light" pitchFamily="34" charset="-122"/>
                <a:cs typeface="Mukta Light" pitchFamily="34" charset="-120"/>
              </a:rPr>
              <a:t>Tracking key indicators including average delivery lead time, warehouse utilisation efficiency, and cost per unit shipped to continuously improve logistics operations.</a:t>
            </a:r>
            <a:endParaRPr lang="en-US" sz="1850" dirty="0"/>
          </a:p>
        </p:txBody>
      </p:sp>
      <p:sp>
        <p:nvSpPr>
          <p:cNvPr id="15" name="Text 10"/>
          <p:cNvSpPr/>
          <p:nvPr/>
        </p:nvSpPr>
        <p:spPr>
          <a:xfrm>
            <a:off x="826532" y="5424488"/>
            <a:ext cx="12977336" cy="1133713"/>
          </a:xfrm>
          <a:prstGeom prst="rect">
            <a:avLst/>
          </a:prstGeom>
          <a:noFill/>
          <a:ln/>
        </p:spPr>
        <p:txBody>
          <a:bodyPr wrap="square" lIns="0" tIns="0" rIns="0" bIns="0" rtlCol="0" anchor="t"/>
          <a:lstStyle/>
          <a:p>
            <a:pPr algn="l" indent="0" marL="0">
              <a:lnSpc>
                <a:spcPts val="2950"/>
              </a:lnSpc>
              <a:buNone/>
            </a:pPr>
            <a:r>
              <a:rPr lang="en-US" sz="1850" dirty="0">
                <a:solidFill>
                  <a:srgbClr val="DAD8E9"/>
                </a:solidFill>
                <a:latin typeface="Mukta Light" pitchFamily="34" charset="0"/>
                <a:ea typeface="Mukta Light" pitchFamily="34" charset="-122"/>
                <a:cs typeface="Mukta Light" pitchFamily="34" charset="-120"/>
              </a:rPr>
              <a:t>Warehousing operations bridge manufacturing and customer delivery, ensuring finished products are stored safely until needed. Modern warehouse management systems (WMS) enable real-time inventory tracking, optimised picking paths, and automated replenishment triggers.</a:t>
            </a:r>
            <a:endParaRPr lang="en-US" sz="1850" dirty="0"/>
          </a:p>
        </p:txBody>
      </p:sp>
      <p:sp>
        <p:nvSpPr>
          <p:cNvPr id="16" name="Text 11"/>
          <p:cNvSpPr/>
          <p:nvPr/>
        </p:nvSpPr>
        <p:spPr>
          <a:xfrm>
            <a:off x="826532" y="6823829"/>
            <a:ext cx="12977336" cy="755809"/>
          </a:xfrm>
          <a:prstGeom prst="rect">
            <a:avLst/>
          </a:prstGeom>
          <a:noFill/>
          <a:ln/>
        </p:spPr>
        <p:txBody>
          <a:bodyPr wrap="square" lIns="0" tIns="0" rIns="0" bIns="0" rtlCol="0" anchor="t"/>
          <a:lstStyle/>
          <a:p>
            <a:pPr algn="l" indent="0" marL="0">
              <a:lnSpc>
                <a:spcPts val="2950"/>
              </a:lnSpc>
              <a:buNone/>
            </a:pPr>
            <a:r>
              <a:rPr lang="en-US" sz="1850" dirty="0">
                <a:solidFill>
                  <a:srgbClr val="DAD8E9"/>
                </a:solidFill>
                <a:latin typeface="Mukta Light" pitchFamily="34" charset="0"/>
                <a:ea typeface="Mukta Light" pitchFamily="34" charset="-122"/>
                <a:cs typeface="Mukta Light" pitchFamily="34" charset="-120"/>
              </a:rPr>
              <a:t>Advanced logistics planning creates efficient distribution networks that balance cost, speed, and reliability. These systems adapt to seasonal demand fluctuations and unexpected disruptions, maintaining service levels while controlling costs.</a:t>
            </a:r>
            <a:endParaRPr lang="en-US" sz="1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40700" y="660559"/>
            <a:ext cx="8317587" cy="667107"/>
          </a:xfrm>
          <a:prstGeom prst="rect">
            <a:avLst/>
          </a:prstGeom>
          <a:noFill/>
          <a:ln/>
        </p:spPr>
        <p:txBody>
          <a:bodyPr wrap="none" lIns="0" tIns="0" rIns="0" bIns="0" rtlCol="0" anchor="t"/>
          <a:lstStyle/>
          <a:p>
            <a:pPr algn="l" indent="0" marL="0">
              <a:lnSpc>
                <a:spcPts val="5250"/>
              </a:lnSpc>
              <a:buNone/>
            </a:pPr>
            <a:r>
              <a:rPr lang="en-US" sz="4200" dirty="0">
                <a:solidFill>
                  <a:srgbClr val="C6BFEE"/>
                </a:solidFill>
                <a:latin typeface="Prompt Medium" pitchFamily="34" charset="0"/>
                <a:ea typeface="Prompt Medium" pitchFamily="34" charset="-122"/>
                <a:cs typeface="Prompt Medium" pitchFamily="34" charset="-120"/>
              </a:rPr>
              <a:t>Step 14: Shipping &amp; Distribution</a:t>
            </a:r>
            <a:endParaRPr lang="en-US" sz="4200" dirty="0"/>
          </a:p>
        </p:txBody>
      </p:sp>
      <p:pic>
        <p:nvPicPr>
          <p:cNvPr id="3" name="Image 0" descr="preencoded.png">    </p:cNvPr>
          <p:cNvPicPr>
            <a:picLocks noChangeAspect="1"/>
          </p:cNvPicPr>
          <p:nvPr/>
        </p:nvPicPr>
        <p:blipFill>
          <a:blip r:embed="rId1"/>
          <a:stretch>
            <a:fillRect/>
          </a:stretch>
        </p:blipFill>
        <p:spPr>
          <a:xfrm>
            <a:off x="848320" y="1962269"/>
            <a:ext cx="3089315" cy="3089315"/>
          </a:xfrm>
          <a:prstGeom prst="rect">
            <a:avLst/>
          </a:prstGeom>
        </p:spPr>
      </p:pic>
      <p:pic>
        <p:nvPicPr>
          <p:cNvPr id="4" name="Image 1" descr="preencoded.png">    </p:cNvPr>
          <p:cNvPicPr>
            <a:picLocks noChangeAspect="1"/>
          </p:cNvPicPr>
          <p:nvPr/>
        </p:nvPicPr>
        <p:blipFill>
          <a:blip r:embed="rId2"/>
          <a:stretch>
            <a:fillRect/>
          </a:stretch>
        </p:blipFill>
        <p:spPr>
          <a:xfrm>
            <a:off x="4129802" y="1962269"/>
            <a:ext cx="3089315" cy="3089315"/>
          </a:xfrm>
          <a:prstGeom prst="rect">
            <a:avLst/>
          </a:prstGeom>
        </p:spPr>
      </p:pic>
      <p:pic>
        <p:nvPicPr>
          <p:cNvPr id="5" name="Image 2" descr="preencoded.png">    </p:cNvPr>
          <p:cNvPicPr>
            <a:picLocks noChangeAspect="1"/>
          </p:cNvPicPr>
          <p:nvPr/>
        </p:nvPicPr>
        <p:blipFill>
          <a:blip r:embed="rId3"/>
          <a:stretch>
            <a:fillRect/>
          </a:stretch>
        </p:blipFill>
        <p:spPr>
          <a:xfrm>
            <a:off x="7411283" y="1962269"/>
            <a:ext cx="3089315" cy="3089315"/>
          </a:xfrm>
          <a:prstGeom prst="rect">
            <a:avLst/>
          </a:prstGeom>
        </p:spPr>
      </p:pic>
      <p:pic>
        <p:nvPicPr>
          <p:cNvPr id="6" name="Image 3" descr="preencoded.png">    </p:cNvPr>
          <p:cNvPicPr>
            <a:picLocks noChangeAspect="1"/>
          </p:cNvPicPr>
          <p:nvPr/>
        </p:nvPicPr>
        <p:blipFill>
          <a:blip r:embed="rId4"/>
          <a:stretch>
            <a:fillRect/>
          </a:stretch>
        </p:blipFill>
        <p:spPr>
          <a:xfrm>
            <a:off x="10692765" y="1962269"/>
            <a:ext cx="3089315" cy="3089315"/>
          </a:xfrm>
          <a:prstGeom prst="rect">
            <a:avLst/>
          </a:prstGeom>
        </p:spPr>
      </p:pic>
      <p:sp>
        <p:nvSpPr>
          <p:cNvPr id="7" name="Text 1"/>
          <p:cNvSpPr/>
          <p:nvPr/>
        </p:nvSpPr>
        <p:spPr>
          <a:xfrm>
            <a:off x="840700" y="5475923"/>
            <a:ext cx="12948999" cy="768668"/>
          </a:xfrm>
          <a:prstGeom prst="rect">
            <a:avLst/>
          </a:prstGeom>
          <a:noFill/>
          <a:ln/>
        </p:spPr>
        <p:txBody>
          <a:bodyPr wrap="square" lIns="0" tIns="0" rIns="0" bIns="0" rtlCol="0" anchor="t"/>
          <a:lstStyle/>
          <a:p>
            <a:pPr algn="l" indent="0" marL="0">
              <a:lnSpc>
                <a:spcPts val="3000"/>
              </a:lnSpc>
              <a:buNone/>
            </a:pPr>
            <a:r>
              <a:rPr lang="en-US" sz="1850" dirty="0">
                <a:solidFill>
                  <a:srgbClr val="DAD8E9"/>
                </a:solidFill>
                <a:latin typeface="Mukta Light" pitchFamily="34" charset="0"/>
                <a:ea typeface="Mukta Light" pitchFamily="34" charset="-122"/>
                <a:cs typeface="Mukta Light" pitchFamily="34" charset="-120"/>
              </a:rPr>
              <a:t>The shipping and distribution stage connects manufacturers with customers through carefully managed delivery networks. This stage requires selecting appropriate carriers based on product requirements, delivery timelines, and cost considerations.</a:t>
            </a:r>
            <a:endParaRPr lang="en-US" sz="1850" dirty="0"/>
          </a:p>
        </p:txBody>
      </p:sp>
      <p:sp>
        <p:nvSpPr>
          <p:cNvPr id="8" name="Text 2"/>
          <p:cNvSpPr/>
          <p:nvPr/>
        </p:nvSpPr>
        <p:spPr>
          <a:xfrm>
            <a:off x="840700" y="6514743"/>
            <a:ext cx="12948999" cy="1153001"/>
          </a:xfrm>
          <a:prstGeom prst="rect">
            <a:avLst/>
          </a:prstGeom>
          <a:noFill/>
          <a:ln/>
        </p:spPr>
        <p:txBody>
          <a:bodyPr wrap="square" lIns="0" tIns="0" rIns="0" bIns="0" rtlCol="0" anchor="t"/>
          <a:lstStyle/>
          <a:p>
            <a:pPr algn="l" indent="0" marL="0">
              <a:lnSpc>
                <a:spcPts val="3000"/>
              </a:lnSpc>
              <a:buNone/>
            </a:pPr>
            <a:r>
              <a:rPr lang="en-US" sz="1850" dirty="0">
                <a:solidFill>
                  <a:srgbClr val="DAD8E9"/>
                </a:solidFill>
                <a:latin typeface="Mukta Light" pitchFamily="34" charset="0"/>
                <a:ea typeface="Mukta Light" pitchFamily="34" charset="-122"/>
                <a:cs typeface="Mukta Light" pitchFamily="34" charset="-120"/>
              </a:rPr>
              <a:t>Leading companies like Amazon have revolutionised distribution through advanced tracking systems, offering 98% order accuracy and real-time visibility. For international shipments, manufacturers must navigate complex customs regulations and documentation requirements to ensure smooth border crossings and compliance with import restrictions.</a:t>
            </a:r>
            <a:endParaRPr lang="en-US" sz="18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19269" y="643771"/>
            <a:ext cx="11578352" cy="650200"/>
          </a:xfrm>
          <a:prstGeom prst="rect">
            <a:avLst/>
          </a:prstGeom>
          <a:noFill/>
          <a:ln/>
        </p:spPr>
        <p:txBody>
          <a:bodyPr wrap="none" lIns="0" tIns="0" rIns="0" bIns="0" rtlCol="0" anchor="t"/>
          <a:lstStyle/>
          <a:p>
            <a:pPr algn="l" indent="0" marL="0">
              <a:lnSpc>
                <a:spcPts val="5100"/>
              </a:lnSpc>
              <a:buNone/>
            </a:pPr>
            <a:r>
              <a:rPr lang="en-US" sz="4050" dirty="0">
                <a:solidFill>
                  <a:srgbClr val="C6BFEE"/>
                </a:solidFill>
                <a:latin typeface="Prompt Medium" pitchFamily="34" charset="0"/>
                <a:ea typeface="Prompt Medium" pitchFamily="34" charset="-122"/>
                <a:cs typeface="Prompt Medium" pitchFamily="34" charset="-120"/>
              </a:rPr>
              <a:t>Step 15: Post-Production Support &amp; Aftercare</a:t>
            </a:r>
            <a:endParaRPr lang="en-US" sz="4050" dirty="0"/>
          </a:p>
        </p:txBody>
      </p:sp>
      <p:sp>
        <p:nvSpPr>
          <p:cNvPr id="3" name="Text 1"/>
          <p:cNvSpPr/>
          <p:nvPr/>
        </p:nvSpPr>
        <p:spPr>
          <a:xfrm>
            <a:off x="2544128" y="1976557"/>
            <a:ext cx="2601039" cy="325160"/>
          </a:xfrm>
          <a:prstGeom prst="rect">
            <a:avLst/>
          </a:prstGeom>
          <a:noFill/>
          <a:ln/>
        </p:spPr>
        <p:txBody>
          <a:bodyPr wrap="none" lIns="0" tIns="0" rIns="0" bIns="0" rtlCol="0" anchor="t"/>
          <a:lstStyle/>
          <a:p>
            <a:pPr algn="r" indent="0" marL="0">
              <a:lnSpc>
                <a:spcPts val="2550"/>
              </a:lnSpc>
              <a:buNone/>
            </a:pPr>
            <a:r>
              <a:rPr lang="en-US" sz="2000" dirty="0">
                <a:solidFill>
                  <a:srgbClr val="DAD8E9"/>
                </a:solidFill>
                <a:latin typeface="Prompt Medium" pitchFamily="34" charset="0"/>
                <a:ea typeface="Prompt Medium" pitchFamily="34" charset="-122"/>
                <a:cs typeface="Prompt Medium" pitchFamily="34" charset="-120"/>
              </a:rPr>
              <a:t>Customer Support</a:t>
            </a:r>
            <a:endParaRPr lang="en-US" sz="2000" dirty="0"/>
          </a:p>
        </p:txBody>
      </p:sp>
      <p:sp>
        <p:nvSpPr>
          <p:cNvPr id="4" name="Text 2"/>
          <p:cNvSpPr/>
          <p:nvPr/>
        </p:nvSpPr>
        <p:spPr>
          <a:xfrm>
            <a:off x="819269" y="2442091"/>
            <a:ext cx="4325898" cy="748903"/>
          </a:xfrm>
          <a:prstGeom prst="rect">
            <a:avLst/>
          </a:prstGeom>
          <a:noFill/>
          <a:ln/>
        </p:spPr>
        <p:txBody>
          <a:bodyPr wrap="square" lIns="0" tIns="0" rIns="0" bIns="0" rtlCol="0" anchor="t"/>
          <a:lstStyle/>
          <a:p>
            <a:pPr algn="r"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Providing technical assistance and troubleshooting through multiple channels</a:t>
            </a:r>
            <a:endParaRPr lang="en-US" sz="1800" dirty="0"/>
          </a:p>
        </p:txBody>
      </p:sp>
      <p:pic>
        <p:nvPicPr>
          <p:cNvPr id="5" name="Image 0" descr="preencoded.png">    </p:cNvPr>
          <p:cNvPicPr>
            <a:picLocks noChangeAspect="1"/>
          </p:cNvPicPr>
          <p:nvPr/>
        </p:nvPicPr>
        <p:blipFill>
          <a:blip r:embed="rId1"/>
          <a:stretch>
            <a:fillRect/>
          </a:stretch>
        </p:blipFill>
        <p:spPr>
          <a:xfrm>
            <a:off x="5496282" y="1762125"/>
            <a:ext cx="3637717" cy="3637717"/>
          </a:xfrm>
          <a:prstGeom prst="rect">
            <a:avLst/>
          </a:prstGeom>
        </p:spPr>
      </p:pic>
      <p:sp>
        <p:nvSpPr>
          <p:cNvPr id="6" name="Shape 3"/>
          <p:cNvSpPr/>
          <p:nvPr/>
        </p:nvSpPr>
        <p:spPr>
          <a:xfrm>
            <a:off x="5784592" y="2050435"/>
            <a:ext cx="585192" cy="585192"/>
          </a:xfrm>
          <a:prstGeom prst="roundRect">
            <a:avLst>
              <a:gd name="adj" fmla="val 1561002"/>
            </a:avLst>
          </a:prstGeom>
          <a:solidFill>
            <a:srgbClr val="542C49"/>
          </a:solidFill>
          <a:ln w="7620">
            <a:solidFill>
              <a:srgbClr val="6D4562"/>
            </a:solidFill>
            <a:prstDash val="solid"/>
          </a:ln>
        </p:spPr>
      </p:sp>
      <p:pic>
        <p:nvPicPr>
          <p:cNvPr id="7" name="Image 1" descr="preencoded.png">    </p:cNvPr>
          <p:cNvPicPr>
            <a:picLocks noChangeAspect="1"/>
          </p:cNvPicPr>
          <p:nvPr/>
        </p:nvPicPr>
        <p:blipFill>
          <a:blip r:embed="rId2"/>
          <a:stretch>
            <a:fillRect/>
          </a:stretch>
        </p:blipFill>
        <p:spPr>
          <a:xfrm>
            <a:off x="5945565" y="2178427"/>
            <a:ext cx="263247" cy="329089"/>
          </a:xfrm>
          <a:prstGeom prst="rect">
            <a:avLst/>
          </a:prstGeom>
        </p:spPr>
      </p:pic>
      <p:sp>
        <p:nvSpPr>
          <p:cNvPr id="8" name="Text 4"/>
          <p:cNvSpPr/>
          <p:nvPr/>
        </p:nvSpPr>
        <p:spPr>
          <a:xfrm>
            <a:off x="9485114" y="1976557"/>
            <a:ext cx="2601039" cy="325160"/>
          </a:xfrm>
          <a:prstGeom prst="rect">
            <a:avLst/>
          </a:prstGeom>
          <a:noFill/>
          <a:ln/>
        </p:spPr>
        <p:txBody>
          <a:bodyPr wrap="none" lIns="0" tIns="0" rIns="0" bIns="0" rtlCol="0" anchor="t"/>
          <a:lstStyle/>
          <a:p>
            <a:pPr algn="l" indent="0" marL="0">
              <a:lnSpc>
                <a:spcPts val="2550"/>
              </a:lnSpc>
              <a:buNone/>
            </a:pPr>
            <a:r>
              <a:rPr lang="en-US" sz="2000" dirty="0">
                <a:solidFill>
                  <a:srgbClr val="DAD8E9"/>
                </a:solidFill>
                <a:latin typeface="Prompt Medium" pitchFamily="34" charset="0"/>
                <a:ea typeface="Prompt Medium" pitchFamily="34" charset="-122"/>
                <a:cs typeface="Prompt Medium" pitchFamily="34" charset="-120"/>
              </a:rPr>
              <a:t>Returns Processing</a:t>
            </a:r>
            <a:endParaRPr lang="en-US" sz="2000" dirty="0"/>
          </a:p>
        </p:txBody>
      </p:sp>
      <p:sp>
        <p:nvSpPr>
          <p:cNvPr id="9" name="Text 5"/>
          <p:cNvSpPr/>
          <p:nvPr/>
        </p:nvSpPr>
        <p:spPr>
          <a:xfrm>
            <a:off x="9485114" y="2442091"/>
            <a:ext cx="4326017" cy="748903"/>
          </a:xfrm>
          <a:prstGeom prst="rect">
            <a:avLst/>
          </a:prstGeom>
          <a:noFill/>
          <a:ln/>
        </p:spPr>
        <p:txBody>
          <a:bodyPr wrap="square" lIns="0" tIns="0" rIns="0" bIns="0" rtlCol="0" anchor="t"/>
          <a:lstStyle/>
          <a:p>
            <a:pPr algn="l"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Managing product returns and replacements efficiently</a:t>
            </a:r>
            <a:endParaRPr lang="en-US" sz="1800" dirty="0"/>
          </a:p>
        </p:txBody>
      </p:sp>
      <p:pic>
        <p:nvPicPr>
          <p:cNvPr id="10" name="Image 2" descr="preencoded.png">    </p:cNvPr>
          <p:cNvPicPr>
            <a:picLocks noChangeAspect="1"/>
          </p:cNvPicPr>
          <p:nvPr/>
        </p:nvPicPr>
        <p:blipFill>
          <a:blip r:embed="rId3"/>
          <a:stretch>
            <a:fillRect/>
          </a:stretch>
        </p:blipFill>
        <p:spPr>
          <a:xfrm>
            <a:off x="5496282" y="1762125"/>
            <a:ext cx="3637717" cy="3637717"/>
          </a:xfrm>
          <a:prstGeom prst="rect">
            <a:avLst/>
          </a:prstGeom>
        </p:spPr>
      </p:pic>
      <p:sp>
        <p:nvSpPr>
          <p:cNvPr id="11" name="Shape 6"/>
          <p:cNvSpPr/>
          <p:nvPr/>
        </p:nvSpPr>
        <p:spPr>
          <a:xfrm>
            <a:off x="8260378" y="2050435"/>
            <a:ext cx="585192" cy="585192"/>
          </a:xfrm>
          <a:prstGeom prst="roundRect">
            <a:avLst>
              <a:gd name="adj" fmla="val 1561002"/>
            </a:avLst>
          </a:prstGeom>
          <a:solidFill>
            <a:srgbClr val="542C49"/>
          </a:solidFill>
          <a:ln w="7620">
            <a:solidFill>
              <a:srgbClr val="6D4562"/>
            </a:solidFill>
            <a:prstDash val="solid"/>
          </a:ln>
        </p:spPr>
      </p:sp>
      <p:pic>
        <p:nvPicPr>
          <p:cNvPr id="12" name="Image 3" descr="preencoded.png">    </p:cNvPr>
          <p:cNvPicPr>
            <a:picLocks noChangeAspect="1"/>
          </p:cNvPicPr>
          <p:nvPr/>
        </p:nvPicPr>
        <p:blipFill>
          <a:blip r:embed="rId4"/>
          <a:stretch>
            <a:fillRect/>
          </a:stretch>
        </p:blipFill>
        <p:spPr>
          <a:xfrm>
            <a:off x="8421350" y="2178427"/>
            <a:ext cx="263247" cy="329089"/>
          </a:xfrm>
          <a:prstGeom prst="rect">
            <a:avLst/>
          </a:prstGeom>
        </p:spPr>
      </p:pic>
      <p:sp>
        <p:nvSpPr>
          <p:cNvPr id="13" name="Text 7"/>
          <p:cNvSpPr/>
          <p:nvPr/>
        </p:nvSpPr>
        <p:spPr>
          <a:xfrm>
            <a:off x="9485114" y="3970973"/>
            <a:ext cx="2601039" cy="325160"/>
          </a:xfrm>
          <a:prstGeom prst="rect">
            <a:avLst/>
          </a:prstGeom>
          <a:noFill/>
          <a:ln/>
        </p:spPr>
        <p:txBody>
          <a:bodyPr wrap="none" lIns="0" tIns="0" rIns="0" bIns="0" rtlCol="0" anchor="t"/>
          <a:lstStyle/>
          <a:p>
            <a:pPr algn="l" indent="0" marL="0">
              <a:lnSpc>
                <a:spcPts val="2550"/>
              </a:lnSpc>
              <a:buNone/>
            </a:pPr>
            <a:r>
              <a:rPr lang="en-US" sz="2000" dirty="0">
                <a:solidFill>
                  <a:srgbClr val="DAD8E9"/>
                </a:solidFill>
                <a:latin typeface="Prompt Medium" pitchFamily="34" charset="0"/>
                <a:ea typeface="Prompt Medium" pitchFamily="34" charset="-122"/>
                <a:cs typeface="Prompt Medium" pitchFamily="34" charset="-120"/>
              </a:rPr>
              <a:t>Warranty Services</a:t>
            </a:r>
            <a:endParaRPr lang="en-US" sz="2000" dirty="0"/>
          </a:p>
        </p:txBody>
      </p:sp>
      <p:sp>
        <p:nvSpPr>
          <p:cNvPr id="14" name="Text 8"/>
          <p:cNvSpPr/>
          <p:nvPr/>
        </p:nvSpPr>
        <p:spPr>
          <a:xfrm>
            <a:off x="9485114" y="4436507"/>
            <a:ext cx="4326017" cy="748903"/>
          </a:xfrm>
          <a:prstGeom prst="rect">
            <a:avLst/>
          </a:prstGeom>
          <a:noFill/>
          <a:ln/>
        </p:spPr>
        <p:txBody>
          <a:bodyPr wrap="square" lIns="0" tIns="0" rIns="0" bIns="0" rtlCol="0" anchor="t"/>
          <a:lstStyle/>
          <a:p>
            <a:pPr algn="l"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Honouring guarantees with streamlined repair processes</a:t>
            </a:r>
            <a:endParaRPr lang="en-US" sz="1800" dirty="0"/>
          </a:p>
        </p:txBody>
      </p:sp>
      <p:pic>
        <p:nvPicPr>
          <p:cNvPr id="15" name="Image 4" descr="preencoded.png">    </p:cNvPr>
          <p:cNvPicPr>
            <a:picLocks noChangeAspect="1"/>
          </p:cNvPicPr>
          <p:nvPr/>
        </p:nvPicPr>
        <p:blipFill>
          <a:blip r:embed="rId5"/>
          <a:stretch>
            <a:fillRect/>
          </a:stretch>
        </p:blipFill>
        <p:spPr>
          <a:xfrm>
            <a:off x="5496282" y="1762125"/>
            <a:ext cx="3637717" cy="3637717"/>
          </a:xfrm>
          <a:prstGeom prst="rect">
            <a:avLst/>
          </a:prstGeom>
        </p:spPr>
      </p:pic>
      <p:sp>
        <p:nvSpPr>
          <p:cNvPr id="16" name="Shape 9"/>
          <p:cNvSpPr/>
          <p:nvPr/>
        </p:nvSpPr>
        <p:spPr>
          <a:xfrm>
            <a:off x="8260378" y="4526220"/>
            <a:ext cx="585192" cy="585192"/>
          </a:xfrm>
          <a:prstGeom prst="roundRect">
            <a:avLst>
              <a:gd name="adj" fmla="val 1561002"/>
            </a:avLst>
          </a:prstGeom>
          <a:solidFill>
            <a:srgbClr val="542C49"/>
          </a:solidFill>
          <a:ln w="7620">
            <a:solidFill>
              <a:srgbClr val="6D4562"/>
            </a:solidFill>
            <a:prstDash val="solid"/>
          </a:ln>
        </p:spPr>
      </p:sp>
      <p:pic>
        <p:nvPicPr>
          <p:cNvPr id="17" name="Image 5" descr="preencoded.png">    </p:cNvPr>
          <p:cNvPicPr>
            <a:picLocks noChangeAspect="1"/>
          </p:cNvPicPr>
          <p:nvPr/>
        </p:nvPicPr>
        <p:blipFill>
          <a:blip r:embed="rId6"/>
          <a:stretch>
            <a:fillRect/>
          </a:stretch>
        </p:blipFill>
        <p:spPr>
          <a:xfrm>
            <a:off x="8421350" y="4654213"/>
            <a:ext cx="263247" cy="329089"/>
          </a:xfrm>
          <a:prstGeom prst="rect">
            <a:avLst/>
          </a:prstGeom>
        </p:spPr>
      </p:pic>
      <p:sp>
        <p:nvSpPr>
          <p:cNvPr id="18" name="Text 10"/>
          <p:cNvSpPr/>
          <p:nvPr/>
        </p:nvSpPr>
        <p:spPr>
          <a:xfrm>
            <a:off x="2544128" y="3970973"/>
            <a:ext cx="2601039" cy="325160"/>
          </a:xfrm>
          <a:prstGeom prst="rect">
            <a:avLst/>
          </a:prstGeom>
          <a:noFill/>
          <a:ln/>
        </p:spPr>
        <p:txBody>
          <a:bodyPr wrap="none" lIns="0" tIns="0" rIns="0" bIns="0" rtlCol="0" anchor="t"/>
          <a:lstStyle/>
          <a:p>
            <a:pPr algn="r" indent="0" marL="0">
              <a:lnSpc>
                <a:spcPts val="2550"/>
              </a:lnSpc>
              <a:buNone/>
            </a:pPr>
            <a:r>
              <a:rPr lang="en-US" sz="2000" dirty="0">
                <a:solidFill>
                  <a:srgbClr val="DAD8E9"/>
                </a:solidFill>
                <a:latin typeface="Prompt Medium" pitchFamily="34" charset="0"/>
                <a:ea typeface="Prompt Medium" pitchFamily="34" charset="-122"/>
                <a:cs typeface="Prompt Medium" pitchFamily="34" charset="-120"/>
              </a:rPr>
              <a:t>Feedback Collection</a:t>
            </a:r>
            <a:endParaRPr lang="en-US" sz="2000" dirty="0"/>
          </a:p>
        </p:txBody>
      </p:sp>
      <p:sp>
        <p:nvSpPr>
          <p:cNvPr id="19" name="Text 11"/>
          <p:cNvSpPr/>
          <p:nvPr/>
        </p:nvSpPr>
        <p:spPr>
          <a:xfrm>
            <a:off x="819269" y="4436507"/>
            <a:ext cx="4325898" cy="748903"/>
          </a:xfrm>
          <a:prstGeom prst="rect">
            <a:avLst/>
          </a:prstGeom>
          <a:noFill/>
          <a:ln/>
        </p:spPr>
        <p:txBody>
          <a:bodyPr wrap="square" lIns="0" tIns="0" rIns="0" bIns="0" rtlCol="0" anchor="t"/>
          <a:lstStyle/>
          <a:p>
            <a:pPr algn="r"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Gathering insights for continuous product improvement</a:t>
            </a:r>
            <a:endParaRPr lang="en-US" sz="1800" dirty="0"/>
          </a:p>
        </p:txBody>
      </p:sp>
      <p:pic>
        <p:nvPicPr>
          <p:cNvPr id="20" name="Image 6" descr="preencoded.png">    </p:cNvPr>
          <p:cNvPicPr>
            <a:picLocks noChangeAspect="1"/>
          </p:cNvPicPr>
          <p:nvPr/>
        </p:nvPicPr>
        <p:blipFill>
          <a:blip r:embed="rId7"/>
          <a:stretch>
            <a:fillRect/>
          </a:stretch>
        </p:blipFill>
        <p:spPr>
          <a:xfrm>
            <a:off x="5496282" y="1762125"/>
            <a:ext cx="3637717" cy="3637717"/>
          </a:xfrm>
          <a:prstGeom prst="rect">
            <a:avLst/>
          </a:prstGeom>
        </p:spPr>
      </p:pic>
      <p:sp>
        <p:nvSpPr>
          <p:cNvPr id="21" name="Shape 12"/>
          <p:cNvSpPr/>
          <p:nvPr/>
        </p:nvSpPr>
        <p:spPr>
          <a:xfrm>
            <a:off x="5784592" y="4526220"/>
            <a:ext cx="585192" cy="585192"/>
          </a:xfrm>
          <a:prstGeom prst="roundRect">
            <a:avLst>
              <a:gd name="adj" fmla="val 1561002"/>
            </a:avLst>
          </a:prstGeom>
          <a:solidFill>
            <a:srgbClr val="542C49"/>
          </a:solidFill>
          <a:ln w="7620">
            <a:solidFill>
              <a:srgbClr val="6D4562"/>
            </a:solidFill>
            <a:prstDash val="solid"/>
          </a:ln>
        </p:spPr>
      </p:sp>
      <p:pic>
        <p:nvPicPr>
          <p:cNvPr id="22" name="Image 7" descr="preencoded.png">    </p:cNvPr>
          <p:cNvPicPr>
            <a:picLocks noChangeAspect="1"/>
          </p:cNvPicPr>
          <p:nvPr/>
        </p:nvPicPr>
        <p:blipFill>
          <a:blip r:embed="rId8"/>
          <a:stretch>
            <a:fillRect/>
          </a:stretch>
        </p:blipFill>
        <p:spPr>
          <a:xfrm>
            <a:off x="5945565" y="4654213"/>
            <a:ext cx="263247" cy="329089"/>
          </a:xfrm>
          <a:prstGeom prst="rect">
            <a:avLst/>
          </a:prstGeom>
        </p:spPr>
      </p:pic>
      <p:sp>
        <p:nvSpPr>
          <p:cNvPr id="23" name="Text 13"/>
          <p:cNvSpPr/>
          <p:nvPr/>
        </p:nvSpPr>
        <p:spPr>
          <a:xfrm>
            <a:off x="819269" y="5663089"/>
            <a:ext cx="12991862" cy="748903"/>
          </a:xfrm>
          <a:prstGeom prst="rect">
            <a:avLst/>
          </a:prstGeom>
          <a:noFill/>
          <a:ln/>
        </p:spPr>
        <p:txBody>
          <a:bodyPr wrap="square" lIns="0" tIns="0" rIns="0" bIns="0" rtlCol="0" anchor="t"/>
          <a:lstStyle/>
          <a:p>
            <a:pPr algn="l"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The production process extends beyond delivery through comprehensive post-production support. This crucial stage maintains customer relationships, addresses any product issues, and generates valuable feedback for future improvements.</a:t>
            </a:r>
            <a:endParaRPr lang="en-US" sz="1800" dirty="0"/>
          </a:p>
        </p:txBody>
      </p:sp>
      <p:sp>
        <p:nvSpPr>
          <p:cNvPr id="24" name="Text 14"/>
          <p:cNvSpPr/>
          <p:nvPr/>
        </p:nvSpPr>
        <p:spPr>
          <a:xfrm>
            <a:off x="819269" y="6675239"/>
            <a:ext cx="12991862" cy="1123355"/>
          </a:xfrm>
          <a:prstGeom prst="rect">
            <a:avLst/>
          </a:prstGeom>
          <a:noFill/>
          <a:ln/>
        </p:spPr>
        <p:txBody>
          <a:bodyPr wrap="square" lIns="0" tIns="0" rIns="0" bIns="0" rtlCol="0" anchor="t"/>
          <a:lstStyle/>
          <a:p>
            <a:pPr algn="l" indent="0" marL="0">
              <a:lnSpc>
                <a:spcPts val="2900"/>
              </a:lnSpc>
              <a:buNone/>
            </a:pPr>
            <a:r>
              <a:rPr lang="en-US" sz="1800" dirty="0">
                <a:solidFill>
                  <a:srgbClr val="DAD8E9"/>
                </a:solidFill>
                <a:latin typeface="Mukta Light" pitchFamily="34" charset="0"/>
                <a:ea typeface="Mukta Light" pitchFamily="34" charset="-122"/>
                <a:cs typeface="Mukta Light" pitchFamily="34" charset="-120"/>
              </a:rPr>
              <a:t>Manufacturers implementing proactive support models—anticipating common issues and providing preventive guidance—have documented approximately 25% reductions in repeat complaints. These feedback loops create continuous learning opportunities that inform design improvements and process refinements.</a:t>
            </a:r>
            <a:endParaRPr lang="en-US"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588764" y="462558"/>
            <a:ext cx="6373416" cy="467320"/>
          </a:xfrm>
          <a:prstGeom prst="rect">
            <a:avLst/>
          </a:prstGeom>
          <a:noFill/>
          <a:ln/>
        </p:spPr>
        <p:txBody>
          <a:bodyPr wrap="none" lIns="0" tIns="0" rIns="0" bIns="0" rtlCol="0" anchor="t"/>
          <a:lstStyle/>
          <a:p>
            <a:pPr algn="l" indent="0" marL="0">
              <a:lnSpc>
                <a:spcPts val="3650"/>
              </a:lnSpc>
              <a:buNone/>
            </a:pPr>
            <a:r>
              <a:rPr lang="en-US" sz="2900" dirty="0">
                <a:solidFill>
                  <a:srgbClr val="C6BFEE"/>
                </a:solidFill>
                <a:latin typeface="Prompt Medium" pitchFamily="34" charset="0"/>
                <a:ea typeface="Prompt Medium" pitchFamily="34" charset="-122"/>
                <a:cs typeface="Prompt Medium" pitchFamily="34" charset="-120"/>
              </a:rPr>
              <a:t>Process Improvement &amp; Innovation</a:t>
            </a:r>
            <a:endParaRPr lang="en-US" sz="2900" dirty="0"/>
          </a:p>
        </p:txBody>
      </p:sp>
      <p:pic>
        <p:nvPicPr>
          <p:cNvPr id="3" name="Image 0" descr="preencoded.png">    </p:cNvPr>
          <p:cNvPicPr>
            <a:picLocks noChangeAspect="1"/>
          </p:cNvPicPr>
          <p:nvPr/>
        </p:nvPicPr>
        <p:blipFill>
          <a:blip r:embed="rId1"/>
          <a:stretch>
            <a:fillRect/>
          </a:stretch>
        </p:blipFill>
        <p:spPr>
          <a:xfrm>
            <a:off x="588764" y="1266230"/>
            <a:ext cx="841058" cy="1009293"/>
          </a:xfrm>
          <a:prstGeom prst="rect">
            <a:avLst/>
          </a:prstGeom>
        </p:spPr>
      </p:pic>
      <p:sp>
        <p:nvSpPr>
          <p:cNvPr id="4" name="Text 1"/>
          <p:cNvSpPr/>
          <p:nvPr/>
        </p:nvSpPr>
        <p:spPr>
          <a:xfrm>
            <a:off x="1682115" y="1434346"/>
            <a:ext cx="1869162" cy="233601"/>
          </a:xfrm>
          <a:prstGeom prst="rect">
            <a:avLst/>
          </a:prstGeom>
          <a:noFill/>
          <a:ln/>
        </p:spPr>
        <p:txBody>
          <a:bodyPr wrap="none" lIns="0" tIns="0" rIns="0" bIns="0" rtlCol="0" anchor="t"/>
          <a:lstStyle/>
          <a:p>
            <a:pPr algn="l" indent="0" marL="0">
              <a:lnSpc>
                <a:spcPts val="1800"/>
              </a:lnSpc>
              <a:buNone/>
            </a:pPr>
            <a:r>
              <a:rPr lang="en-US" sz="1450" dirty="0">
                <a:solidFill>
                  <a:srgbClr val="DAD8E9"/>
                </a:solidFill>
                <a:latin typeface="Prompt Medium" pitchFamily="34" charset="0"/>
                <a:ea typeface="Prompt Medium" pitchFamily="34" charset="-122"/>
                <a:cs typeface="Prompt Medium" pitchFamily="34" charset="-120"/>
              </a:rPr>
              <a:t>Identify</a:t>
            </a:r>
            <a:endParaRPr lang="en-US" sz="1450" dirty="0"/>
          </a:p>
        </p:txBody>
      </p:sp>
      <p:sp>
        <p:nvSpPr>
          <p:cNvPr id="5" name="Text 2"/>
          <p:cNvSpPr/>
          <p:nvPr/>
        </p:nvSpPr>
        <p:spPr>
          <a:xfrm>
            <a:off x="1682115" y="1768793"/>
            <a:ext cx="12359521" cy="269081"/>
          </a:xfrm>
          <a:prstGeom prst="rect">
            <a:avLst/>
          </a:prstGeom>
          <a:noFill/>
          <a:ln/>
        </p:spPr>
        <p:txBody>
          <a:bodyPr wrap="none" lIns="0" tIns="0" rIns="0" bIns="0" rtlCol="0" anchor="t"/>
          <a:lstStyle/>
          <a:p>
            <a:pPr algn="l" indent="0" marL="0">
              <a:lnSpc>
                <a:spcPts val="2100"/>
              </a:lnSpc>
              <a:buNone/>
            </a:pPr>
            <a:r>
              <a:rPr lang="en-US" sz="1300" dirty="0">
                <a:solidFill>
                  <a:srgbClr val="DAD8E9"/>
                </a:solidFill>
                <a:latin typeface="Mukta Light" pitchFamily="34" charset="0"/>
                <a:ea typeface="Mukta Light" pitchFamily="34" charset="-122"/>
                <a:cs typeface="Mukta Light" pitchFamily="34" charset="-120"/>
              </a:rPr>
              <a:t>Recognise improvement opportunities through data analysis and observation</a:t>
            </a:r>
            <a:endParaRPr lang="en-US" sz="1300" dirty="0"/>
          </a:p>
        </p:txBody>
      </p:sp>
      <p:pic>
        <p:nvPicPr>
          <p:cNvPr id="6" name="Image 1" descr="preencoded.png">    </p:cNvPr>
          <p:cNvPicPr>
            <a:picLocks noChangeAspect="1"/>
          </p:cNvPicPr>
          <p:nvPr/>
        </p:nvPicPr>
        <p:blipFill>
          <a:blip r:embed="rId2"/>
          <a:stretch>
            <a:fillRect/>
          </a:stretch>
        </p:blipFill>
        <p:spPr>
          <a:xfrm>
            <a:off x="588764" y="2275523"/>
            <a:ext cx="841058" cy="1009293"/>
          </a:xfrm>
          <a:prstGeom prst="rect">
            <a:avLst/>
          </a:prstGeom>
        </p:spPr>
      </p:pic>
      <p:sp>
        <p:nvSpPr>
          <p:cNvPr id="7" name="Text 3"/>
          <p:cNvSpPr/>
          <p:nvPr/>
        </p:nvSpPr>
        <p:spPr>
          <a:xfrm>
            <a:off x="1682115" y="2443639"/>
            <a:ext cx="1869162" cy="233601"/>
          </a:xfrm>
          <a:prstGeom prst="rect">
            <a:avLst/>
          </a:prstGeom>
          <a:noFill/>
          <a:ln/>
        </p:spPr>
        <p:txBody>
          <a:bodyPr wrap="none" lIns="0" tIns="0" rIns="0" bIns="0" rtlCol="0" anchor="t"/>
          <a:lstStyle/>
          <a:p>
            <a:pPr algn="l" indent="0" marL="0">
              <a:lnSpc>
                <a:spcPts val="1800"/>
              </a:lnSpc>
              <a:buNone/>
            </a:pPr>
            <a:r>
              <a:rPr lang="en-US" sz="1450" dirty="0">
                <a:solidFill>
                  <a:srgbClr val="DAD8E9"/>
                </a:solidFill>
                <a:latin typeface="Prompt Medium" pitchFamily="34" charset="0"/>
                <a:ea typeface="Prompt Medium" pitchFamily="34" charset="-122"/>
                <a:cs typeface="Prompt Medium" pitchFamily="34" charset="-120"/>
              </a:rPr>
              <a:t>Plan</a:t>
            </a:r>
            <a:endParaRPr lang="en-US" sz="1450" dirty="0"/>
          </a:p>
        </p:txBody>
      </p:sp>
      <p:sp>
        <p:nvSpPr>
          <p:cNvPr id="8" name="Text 4"/>
          <p:cNvSpPr/>
          <p:nvPr/>
        </p:nvSpPr>
        <p:spPr>
          <a:xfrm>
            <a:off x="1682115" y="2778085"/>
            <a:ext cx="12359521" cy="269081"/>
          </a:xfrm>
          <a:prstGeom prst="rect">
            <a:avLst/>
          </a:prstGeom>
          <a:noFill/>
          <a:ln/>
        </p:spPr>
        <p:txBody>
          <a:bodyPr wrap="none" lIns="0" tIns="0" rIns="0" bIns="0" rtlCol="0" anchor="t"/>
          <a:lstStyle/>
          <a:p>
            <a:pPr algn="l" indent="0" marL="0">
              <a:lnSpc>
                <a:spcPts val="2100"/>
              </a:lnSpc>
              <a:buNone/>
            </a:pPr>
            <a:r>
              <a:rPr lang="en-US" sz="1300" dirty="0">
                <a:solidFill>
                  <a:srgbClr val="DAD8E9"/>
                </a:solidFill>
                <a:latin typeface="Mukta Light" pitchFamily="34" charset="0"/>
                <a:ea typeface="Mukta Light" pitchFamily="34" charset="-122"/>
                <a:cs typeface="Mukta Light" pitchFamily="34" charset="-120"/>
              </a:rPr>
              <a:t>Develop structured approach to address root causes</a:t>
            </a:r>
            <a:endParaRPr lang="en-US" sz="1300" dirty="0"/>
          </a:p>
        </p:txBody>
      </p:sp>
      <p:pic>
        <p:nvPicPr>
          <p:cNvPr id="9" name="Image 2" descr="preencoded.png">    </p:cNvPr>
          <p:cNvPicPr>
            <a:picLocks noChangeAspect="1"/>
          </p:cNvPicPr>
          <p:nvPr/>
        </p:nvPicPr>
        <p:blipFill>
          <a:blip r:embed="rId3"/>
          <a:stretch>
            <a:fillRect/>
          </a:stretch>
        </p:blipFill>
        <p:spPr>
          <a:xfrm>
            <a:off x="588764" y="3284815"/>
            <a:ext cx="841058" cy="1009293"/>
          </a:xfrm>
          <a:prstGeom prst="rect">
            <a:avLst/>
          </a:prstGeom>
        </p:spPr>
      </p:pic>
      <p:sp>
        <p:nvSpPr>
          <p:cNvPr id="10" name="Text 5"/>
          <p:cNvSpPr/>
          <p:nvPr/>
        </p:nvSpPr>
        <p:spPr>
          <a:xfrm>
            <a:off x="1682115" y="3452932"/>
            <a:ext cx="1869162" cy="233601"/>
          </a:xfrm>
          <a:prstGeom prst="rect">
            <a:avLst/>
          </a:prstGeom>
          <a:noFill/>
          <a:ln/>
        </p:spPr>
        <p:txBody>
          <a:bodyPr wrap="none" lIns="0" tIns="0" rIns="0" bIns="0" rtlCol="0" anchor="t"/>
          <a:lstStyle/>
          <a:p>
            <a:pPr algn="l" indent="0" marL="0">
              <a:lnSpc>
                <a:spcPts val="1800"/>
              </a:lnSpc>
              <a:buNone/>
            </a:pPr>
            <a:r>
              <a:rPr lang="en-US" sz="1450" dirty="0">
                <a:solidFill>
                  <a:srgbClr val="DAD8E9"/>
                </a:solidFill>
                <a:latin typeface="Prompt Medium" pitchFamily="34" charset="0"/>
                <a:ea typeface="Prompt Medium" pitchFamily="34" charset="-122"/>
                <a:cs typeface="Prompt Medium" pitchFamily="34" charset="-120"/>
              </a:rPr>
              <a:t>Implement</a:t>
            </a:r>
            <a:endParaRPr lang="en-US" sz="1450" dirty="0"/>
          </a:p>
        </p:txBody>
      </p:sp>
      <p:sp>
        <p:nvSpPr>
          <p:cNvPr id="11" name="Text 6"/>
          <p:cNvSpPr/>
          <p:nvPr/>
        </p:nvSpPr>
        <p:spPr>
          <a:xfrm>
            <a:off x="1682115" y="3787378"/>
            <a:ext cx="12359521" cy="269081"/>
          </a:xfrm>
          <a:prstGeom prst="rect">
            <a:avLst/>
          </a:prstGeom>
          <a:noFill/>
          <a:ln/>
        </p:spPr>
        <p:txBody>
          <a:bodyPr wrap="none" lIns="0" tIns="0" rIns="0" bIns="0" rtlCol="0" anchor="t"/>
          <a:lstStyle/>
          <a:p>
            <a:pPr algn="l" indent="0" marL="0">
              <a:lnSpc>
                <a:spcPts val="2100"/>
              </a:lnSpc>
              <a:buNone/>
            </a:pPr>
            <a:r>
              <a:rPr lang="en-US" sz="1300" dirty="0">
                <a:solidFill>
                  <a:srgbClr val="DAD8E9"/>
                </a:solidFill>
                <a:latin typeface="Mukta Light" pitchFamily="34" charset="0"/>
                <a:ea typeface="Mukta Light" pitchFamily="34" charset="-122"/>
                <a:cs typeface="Mukta Light" pitchFamily="34" charset="-120"/>
              </a:rPr>
              <a:t>Execute changes with clear accountability</a:t>
            </a:r>
            <a:endParaRPr lang="en-US" sz="1300" dirty="0"/>
          </a:p>
        </p:txBody>
      </p:sp>
      <p:pic>
        <p:nvPicPr>
          <p:cNvPr id="12" name="Image 3" descr="preencoded.png">    </p:cNvPr>
          <p:cNvPicPr>
            <a:picLocks noChangeAspect="1"/>
          </p:cNvPicPr>
          <p:nvPr/>
        </p:nvPicPr>
        <p:blipFill>
          <a:blip r:embed="rId4"/>
          <a:stretch>
            <a:fillRect/>
          </a:stretch>
        </p:blipFill>
        <p:spPr>
          <a:xfrm>
            <a:off x="588764" y="4294108"/>
            <a:ext cx="841058" cy="1009293"/>
          </a:xfrm>
          <a:prstGeom prst="rect">
            <a:avLst/>
          </a:prstGeom>
        </p:spPr>
      </p:pic>
      <p:sp>
        <p:nvSpPr>
          <p:cNvPr id="13" name="Text 7"/>
          <p:cNvSpPr/>
          <p:nvPr/>
        </p:nvSpPr>
        <p:spPr>
          <a:xfrm>
            <a:off x="1682115" y="4462224"/>
            <a:ext cx="1869162" cy="233601"/>
          </a:xfrm>
          <a:prstGeom prst="rect">
            <a:avLst/>
          </a:prstGeom>
          <a:noFill/>
          <a:ln/>
        </p:spPr>
        <p:txBody>
          <a:bodyPr wrap="none" lIns="0" tIns="0" rIns="0" bIns="0" rtlCol="0" anchor="t"/>
          <a:lstStyle/>
          <a:p>
            <a:pPr algn="l" indent="0" marL="0">
              <a:lnSpc>
                <a:spcPts val="1800"/>
              </a:lnSpc>
              <a:buNone/>
            </a:pPr>
            <a:r>
              <a:rPr lang="en-US" sz="1450" dirty="0">
                <a:solidFill>
                  <a:srgbClr val="DAD8E9"/>
                </a:solidFill>
                <a:latin typeface="Prompt Medium" pitchFamily="34" charset="0"/>
                <a:ea typeface="Prompt Medium" pitchFamily="34" charset="-122"/>
                <a:cs typeface="Prompt Medium" pitchFamily="34" charset="-120"/>
              </a:rPr>
              <a:t>Measure</a:t>
            </a:r>
            <a:endParaRPr lang="en-US" sz="1450" dirty="0"/>
          </a:p>
        </p:txBody>
      </p:sp>
      <p:sp>
        <p:nvSpPr>
          <p:cNvPr id="14" name="Text 8"/>
          <p:cNvSpPr/>
          <p:nvPr/>
        </p:nvSpPr>
        <p:spPr>
          <a:xfrm>
            <a:off x="1682115" y="4796671"/>
            <a:ext cx="12359521" cy="269081"/>
          </a:xfrm>
          <a:prstGeom prst="rect">
            <a:avLst/>
          </a:prstGeom>
          <a:noFill/>
          <a:ln/>
        </p:spPr>
        <p:txBody>
          <a:bodyPr wrap="none" lIns="0" tIns="0" rIns="0" bIns="0" rtlCol="0" anchor="t"/>
          <a:lstStyle/>
          <a:p>
            <a:pPr algn="l" indent="0" marL="0">
              <a:lnSpc>
                <a:spcPts val="2100"/>
              </a:lnSpc>
              <a:buNone/>
            </a:pPr>
            <a:r>
              <a:rPr lang="en-US" sz="1300" dirty="0">
                <a:solidFill>
                  <a:srgbClr val="DAD8E9"/>
                </a:solidFill>
                <a:latin typeface="Mukta Light" pitchFamily="34" charset="0"/>
                <a:ea typeface="Mukta Light" pitchFamily="34" charset="-122"/>
                <a:cs typeface="Mukta Light" pitchFamily="34" charset="-120"/>
              </a:rPr>
              <a:t>Verify results against targets</a:t>
            </a:r>
            <a:endParaRPr lang="en-US" sz="1300" dirty="0"/>
          </a:p>
        </p:txBody>
      </p:sp>
      <p:pic>
        <p:nvPicPr>
          <p:cNvPr id="15" name="Image 4" descr="preencoded.png">    </p:cNvPr>
          <p:cNvPicPr>
            <a:picLocks noChangeAspect="1"/>
          </p:cNvPicPr>
          <p:nvPr/>
        </p:nvPicPr>
        <p:blipFill>
          <a:blip r:embed="rId5"/>
          <a:stretch>
            <a:fillRect/>
          </a:stretch>
        </p:blipFill>
        <p:spPr>
          <a:xfrm>
            <a:off x="588764" y="5303401"/>
            <a:ext cx="841058" cy="1009293"/>
          </a:xfrm>
          <a:prstGeom prst="rect">
            <a:avLst/>
          </a:prstGeom>
        </p:spPr>
      </p:pic>
      <p:sp>
        <p:nvSpPr>
          <p:cNvPr id="16" name="Text 9"/>
          <p:cNvSpPr/>
          <p:nvPr/>
        </p:nvSpPr>
        <p:spPr>
          <a:xfrm>
            <a:off x="1682115" y="5471517"/>
            <a:ext cx="1869162" cy="233601"/>
          </a:xfrm>
          <a:prstGeom prst="rect">
            <a:avLst/>
          </a:prstGeom>
          <a:noFill/>
          <a:ln/>
        </p:spPr>
        <p:txBody>
          <a:bodyPr wrap="none" lIns="0" tIns="0" rIns="0" bIns="0" rtlCol="0" anchor="t"/>
          <a:lstStyle/>
          <a:p>
            <a:pPr algn="l" indent="0" marL="0">
              <a:lnSpc>
                <a:spcPts val="1800"/>
              </a:lnSpc>
              <a:buNone/>
            </a:pPr>
            <a:r>
              <a:rPr lang="en-US" sz="1450" dirty="0">
                <a:solidFill>
                  <a:srgbClr val="DAD8E9"/>
                </a:solidFill>
                <a:latin typeface="Prompt Medium" pitchFamily="34" charset="0"/>
                <a:ea typeface="Prompt Medium" pitchFamily="34" charset="-122"/>
                <a:cs typeface="Prompt Medium" pitchFamily="34" charset="-120"/>
              </a:rPr>
              <a:t>Standardise</a:t>
            </a:r>
            <a:endParaRPr lang="en-US" sz="1450" dirty="0"/>
          </a:p>
        </p:txBody>
      </p:sp>
      <p:sp>
        <p:nvSpPr>
          <p:cNvPr id="17" name="Text 10"/>
          <p:cNvSpPr/>
          <p:nvPr/>
        </p:nvSpPr>
        <p:spPr>
          <a:xfrm>
            <a:off x="1682115" y="5805964"/>
            <a:ext cx="12359521" cy="269081"/>
          </a:xfrm>
          <a:prstGeom prst="rect">
            <a:avLst/>
          </a:prstGeom>
          <a:noFill/>
          <a:ln/>
        </p:spPr>
        <p:txBody>
          <a:bodyPr wrap="none" lIns="0" tIns="0" rIns="0" bIns="0" rtlCol="0" anchor="t"/>
          <a:lstStyle/>
          <a:p>
            <a:pPr algn="l" indent="0" marL="0">
              <a:lnSpc>
                <a:spcPts val="2100"/>
              </a:lnSpc>
              <a:buNone/>
            </a:pPr>
            <a:r>
              <a:rPr lang="en-US" sz="1300" dirty="0">
                <a:solidFill>
                  <a:srgbClr val="DAD8E9"/>
                </a:solidFill>
                <a:latin typeface="Mukta Light" pitchFamily="34" charset="0"/>
                <a:ea typeface="Mukta Light" pitchFamily="34" charset="-122"/>
                <a:cs typeface="Mukta Light" pitchFamily="34" charset="-120"/>
              </a:rPr>
              <a:t>Embed improvements in standard processes</a:t>
            </a:r>
            <a:endParaRPr lang="en-US" sz="1300" dirty="0"/>
          </a:p>
        </p:txBody>
      </p:sp>
      <p:sp>
        <p:nvSpPr>
          <p:cNvPr id="18" name="Text 11"/>
          <p:cNvSpPr/>
          <p:nvPr/>
        </p:nvSpPr>
        <p:spPr>
          <a:xfrm>
            <a:off x="588764" y="6501884"/>
            <a:ext cx="13452872" cy="538163"/>
          </a:xfrm>
          <a:prstGeom prst="rect">
            <a:avLst/>
          </a:prstGeom>
          <a:noFill/>
          <a:ln/>
        </p:spPr>
        <p:txBody>
          <a:bodyPr wrap="square" lIns="0" tIns="0" rIns="0" bIns="0" rtlCol="0" anchor="t"/>
          <a:lstStyle/>
          <a:p>
            <a:pPr algn="l" indent="0" marL="0">
              <a:lnSpc>
                <a:spcPts val="2100"/>
              </a:lnSpc>
              <a:buNone/>
            </a:pPr>
            <a:r>
              <a:rPr lang="en-US" sz="1300" dirty="0">
                <a:solidFill>
                  <a:srgbClr val="DAD8E9"/>
                </a:solidFill>
                <a:latin typeface="Mukta Light" pitchFamily="34" charset="0"/>
                <a:ea typeface="Mukta Light" pitchFamily="34" charset="-122"/>
                <a:cs typeface="Mukta Light" pitchFamily="34" charset="-120"/>
              </a:rPr>
              <a:t>Process improvement represents an ongoing commitment to excellence rather than a one-time effort. Using methodologies like Kaizen (continuous improvement) and Lean Six Sigma, manufacturers systematically eliminate waste, reduce variability, and enhance value creation throughout the production system.</a:t>
            </a:r>
            <a:endParaRPr lang="en-US" sz="1300" dirty="0"/>
          </a:p>
        </p:txBody>
      </p:sp>
      <p:sp>
        <p:nvSpPr>
          <p:cNvPr id="19" name="Text 12"/>
          <p:cNvSpPr/>
          <p:nvPr/>
        </p:nvSpPr>
        <p:spPr>
          <a:xfrm>
            <a:off x="588764" y="7229237"/>
            <a:ext cx="13452872" cy="538163"/>
          </a:xfrm>
          <a:prstGeom prst="rect">
            <a:avLst/>
          </a:prstGeom>
          <a:noFill/>
          <a:ln/>
        </p:spPr>
        <p:txBody>
          <a:bodyPr wrap="square" lIns="0" tIns="0" rIns="0" bIns="0" rtlCol="0" anchor="t"/>
          <a:lstStyle/>
          <a:p>
            <a:pPr algn="l" indent="0" marL="0">
              <a:lnSpc>
                <a:spcPts val="2100"/>
              </a:lnSpc>
              <a:buNone/>
            </a:pPr>
            <a:r>
              <a:rPr lang="en-US" sz="1300" dirty="0">
                <a:solidFill>
                  <a:srgbClr val="DAD8E9"/>
                </a:solidFill>
                <a:latin typeface="Mukta Light" pitchFamily="34" charset="0"/>
                <a:ea typeface="Mukta Light" pitchFamily="34" charset="-122"/>
                <a:cs typeface="Mukta Light" pitchFamily="34" charset="-120"/>
              </a:rPr>
              <a:t>Unilever's process reengineering initiatives demonstrate the potential of this approach, delivering 15% cost reductions through targeted improvements in manufacturing efficiency. Benchmarking against industry leaders helps identify improvement opportunities and establish realistic performance targets.</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38862" y="572691"/>
            <a:ext cx="6240304" cy="517922"/>
          </a:xfrm>
          <a:prstGeom prst="rect">
            <a:avLst/>
          </a:prstGeom>
          <a:noFill/>
          <a:ln/>
        </p:spPr>
        <p:txBody>
          <a:bodyPr wrap="none" lIns="0" tIns="0" rIns="0" bIns="0" rtlCol="0" anchor="t"/>
          <a:lstStyle/>
          <a:p>
            <a:pPr algn="l" indent="0" marL="0">
              <a:lnSpc>
                <a:spcPts val="4050"/>
              </a:lnSpc>
              <a:buNone/>
            </a:pPr>
            <a:r>
              <a:rPr lang="en-US" sz="3250" dirty="0">
                <a:solidFill>
                  <a:srgbClr val="C6BFEE"/>
                </a:solidFill>
                <a:latin typeface="Prompt Medium" pitchFamily="34" charset="0"/>
                <a:ea typeface="Prompt Medium" pitchFamily="34" charset="-122"/>
                <a:cs typeface="Prompt Medium" pitchFamily="34" charset="-120"/>
              </a:rPr>
              <a:t>Why Process Structure Matters</a:t>
            </a:r>
            <a:endParaRPr lang="en-US" sz="3250" dirty="0"/>
          </a:p>
        </p:txBody>
      </p:sp>
      <p:sp>
        <p:nvSpPr>
          <p:cNvPr id="4" name="Text 1"/>
          <p:cNvSpPr/>
          <p:nvPr/>
        </p:nvSpPr>
        <p:spPr>
          <a:xfrm>
            <a:off x="6138862" y="1463278"/>
            <a:ext cx="3779758" cy="615196"/>
          </a:xfrm>
          <a:prstGeom prst="rect">
            <a:avLst/>
          </a:prstGeom>
          <a:noFill/>
          <a:ln/>
        </p:spPr>
        <p:txBody>
          <a:bodyPr wrap="none" lIns="0" tIns="0" rIns="0" bIns="0" rtlCol="0" anchor="t"/>
          <a:lstStyle/>
          <a:p>
            <a:pPr algn="ctr" indent="0" marL="0">
              <a:lnSpc>
                <a:spcPts val="4800"/>
              </a:lnSpc>
              <a:buNone/>
            </a:pPr>
            <a:r>
              <a:rPr lang="en-US" sz="4800" dirty="0">
                <a:solidFill>
                  <a:srgbClr val="DAD8E9"/>
                </a:solidFill>
                <a:latin typeface="Prompt Medium" pitchFamily="34" charset="0"/>
                <a:ea typeface="Prompt Medium" pitchFamily="34" charset="-122"/>
                <a:cs typeface="Prompt Medium" pitchFamily="34" charset="-120"/>
              </a:rPr>
              <a:t>40%</a:t>
            </a:r>
            <a:endParaRPr lang="en-US" sz="4800" dirty="0"/>
          </a:p>
        </p:txBody>
      </p:sp>
      <p:sp>
        <p:nvSpPr>
          <p:cNvPr id="5" name="Text 2"/>
          <p:cNvSpPr/>
          <p:nvPr/>
        </p:nvSpPr>
        <p:spPr>
          <a:xfrm>
            <a:off x="6993017" y="2311360"/>
            <a:ext cx="2071449" cy="258961"/>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Efficiency Gain</a:t>
            </a:r>
            <a:endParaRPr lang="en-US" sz="1600" dirty="0"/>
          </a:p>
        </p:txBody>
      </p:sp>
      <p:sp>
        <p:nvSpPr>
          <p:cNvPr id="6" name="Text 3"/>
          <p:cNvSpPr/>
          <p:nvPr/>
        </p:nvSpPr>
        <p:spPr>
          <a:xfrm>
            <a:off x="6138862" y="2682121"/>
            <a:ext cx="3779758" cy="596503"/>
          </a:xfrm>
          <a:prstGeom prst="rect">
            <a:avLst/>
          </a:prstGeom>
          <a:noFill/>
          <a:ln/>
        </p:spPr>
        <p:txBody>
          <a:bodyPr wrap="square" lIns="0" tIns="0" rIns="0" bIns="0" rtlCol="0" anchor="t"/>
          <a:lstStyle/>
          <a:p>
            <a:pPr algn="ctr"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Potential improvement through Lean manufacturing principles</a:t>
            </a:r>
            <a:endParaRPr lang="en-US" sz="1450" dirty="0"/>
          </a:p>
        </p:txBody>
      </p:sp>
      <p:sp>
        <p:nvSpPr>
          <p:cNvPr id="7" name="Text 4"/>
          <p:cNvSpPr/>
          <p:nvPr/>
        </p:nvSpPr>
        <p:spPr>
          <a:xfrm>
            <a:off x="10198179" y="1463278"/>
            <a:ext cx="3779758" cy="615196"/>
          </a:xfrm>
          <a:prstGeom prst="rect">
            <a:avLst/>
          </a:prstGeom>
          <a:noFill/>
          <a:ln/>
        </p:spPr>
        <p:txBody>
          <a:bodyPr wrap="none" lIns="0" tIns="0" rIns="0" bIns="0" rtlCol="0" anchor="t"/>
          <a:lstStyle/>
          <a:p>
            <a:pPr algn="ctr" indent="0" marL="0">
              <a:lnSpc>
                <a:spcPts val="4800"/>
              </a:lnSpc>
              <a:buNone/>
            </a:pPr>
            <a:r>
              <a:rPr lang="en-US" sz="4800" dirty="0">
                <a:solidFill>
                  <a:srgbClr val="DAD8E9"/>
                </a:solidFill>
                <a:latin typeface="Prompt Medium" pitchFamily="34" charset="0"/>
                <a:ea typeface="Prompt Medium" pitchFamily="34" charset="-122"/>
                <a:cs typeface="Prompt Medium" pitchFamily="34" charset="-120"/>
              </a:rPr>
              <a:t>30%</a:t>
            </a:r>
            <a:endParaRPr lang="en-US" sz="4800" dirty="0"/>
          </a:p>
        </p:txBody>
      </p:sp>
      <p:sp>
        <p:nvSpPr>
          <p:cNvPr id="8" name="Text 5"/>
          <p:cNvSpPr/>
          <p:nvPr/>
        </p:nvSpPr>
        <p:spPr>
          <a:xfrm>
            <a:off x="11032212" y="2311360"/>
            <a:ext cx="2111573" cy="258961"/>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Quality Improvement</a:t>
            </a:r>
            <a:endParaRPr lang="en-US" sz="1600" dirty="0"/>
          </a:p>
        </p:txBody>
      </p:sp>
      <p:sp>
        <p:nvSpPr>
          <p:cNvPr id="9" name="Text 6"/>
          <p:cNvSpPr/>
          <p:nvPr/>
        </p:nvSpPr>
        <p:spPr>
          <a:xfrm>
            <a:off x="10198179" y="2682121"/>
            <a:ext cx="3779758" cy="298252"/>
          </a:xfrm>
          <a:prstGeom prst="rect">
            <a:avLst/>
          </a:prstGeom>
          <a:noFill/>
          <a:ln/>
        </p:spPr>
        <p:txBody>
          <a:bodyPr wrap="none" lIns="0" tIns="0" rIns="0" bIns="0" rtlCol="0" anchor="t"/>
          <a:lstStyle/>
          <a:p>
            <a:pPr algn="ctr"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Reduction in defects with structured processes</a:t>
            </a:r>
            <a:endParaRPr lang="en-US" sz="1450" dirty="0"/>
          </a:p>
        </p:txBody>
      </p:sp>
      <p:sp>
        <p:nvSpPr>
          <p:cNvPr id="10" name="Text 7"/>
          <p:cNvSpPr/>
          <p:nvPr/>
        </p:nvSpPr>
        <p:spPr>
          <a:xfrm>
            <a:off x="8168521" y="3930968"/>
            <a:ext cx="3779758" cy="615196"/>
          </a:xfrm>
          <a:prstGeom prst="rect">
            <a:avLst/>
          </a:prstGeom>
          <a:noFill/>
          <a:ln/>
        </p:spPr>
        <p:txBody>
          <a:bodyPr wrap="none" lIns="0" tIns="0" rIns="0" bIns="0" rtlCol="0" anchor="t"/>
          <a:lstStyle/>
          <a:p>
            <a:pPr algn="ctr" indent="0" marL="0">
              <a:lnSpc>
                <a:spcPts val="4800"/>
              </a:lnSpc>
              <a:buNone/>
            </a:pPr>
            <a:r>
              <a:rPr lang="en-US" sz="4800" dirty="0">
                <a:solidFill>
                  <a:srgbClr val="DAD8E9"/>
                </a:solidFill>
                <a:latin typeface="Prompt Medium" pitchFamily="34" charset="0"/>
                <a:ea typeface="Prompt Medium" pitchFamily="34" charset="-122"/>
                <a:cs typeface="Prompt Medium" pitchFamily="34" charset="-120"/>
              </a:rPr>
              <a:t>25%</a:t>
            </a:r>
            <a:endParaRPr lang="en-US" sz="4800" dirty="0"/>
          </a:p>
        </p:txBody>
      </p:sp>
      <p:sp>
        <p:nvSpPr>
          <p:cNvPr id="11" name="Text 8"/>
          <p:cNvSpPr/>
          <p:nvPr/>
        </p:nvSpPr>
        <p:spPr>
          <a:xfrm>
            <a:off x="9022675" y="4779050"/>
            <a:ext cx="2071449" cy="258961"/>
          </a:xfrm>
          <a:prstGeom prst="rect">
            <a:avLst/>
          </a:prstGeom>
          <a:noFill/>
          <a:ln/>
        </p:spPr>
        <p:txBody>
          <a:bodyPr wrap="none" lIns="0" tIns="0" rIns="0" bIns="0" rtlCol="0" anchor="t"/>
          <a:lstStyle/>
          <a:p>
            <a:pPr algn="ctr"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Cost Reduction</a:t>
            </a:r>
            <a:endParaRPr lang="en-US" sz="1600" dirty="0"/>
          </a:p>
        </p:txBody>
      </p:sp>
      <p:sp>
        <p:nvSpPr>
          <p:cNvPr id="12" name="Text 9"/>
          <p:cNvSpPr/>
          <p:nvPr/>
        </p:nvSpPr>
        <p:spPr>
          <a:xfrm>
            <a:off x="8168521" y="5149810"/>
            <a:ext cx="3779758" cy="298252"/>
          </a:xfrm>
          <a:prstGeom prst="rect">
            <a:avLst/>
          </a:prstGeom>
          <a:noFill/>
          <a:ln/>
        </p:spPr>
        <p:txBody>
          <a:bodyPr wrap="none" lIns="0" tIns="0" rIns="0" bIns="0" rtlCol="0" anchor="t"/>
          <a:lstStyle/>
          <a:p>
            <a:pPr algn="ctr"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Average savings from optimised workflows</a:t>
            </a:r>
            <a:endParaRPr lang="en-US" sz="1450" dirty="0"/>
          </a:p>
        </p:txBody>
      </p:sp>
      <p:sp>
        <p:nvSpPr>
          <p:cNvPr id="13" name="Text 10"/>
          <p:cNvSpPr/>
          <p:nvPr/>
        </p:nvSpPr>
        <p:spPr>
          <a:xfrm>
            <a:off x="6138862" y="5657731"/>
            <a:ext cx="7839075" cy="894755"/>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A well-structured production process serves as the foundation for manufacturing excellence. It ensures consistent product quality by reducing variability and eliminating errors that might otherwise occur in ad-hoc manufacturing environments.</a:t>
            </a:r>
            <a:endParaRPr lang="en-US" sz="1450" dirty="0"/>
          </a:p>
        </p:txBody>
      </p:sp>
      <p:sp>
        <p:nvSpPr>
          <p:cNvPr id="14" name="Text 11"/>
          <p:cNvSpPr/>
          <p:nvPr/>
        </p:nvSpPr>
        <p:spPr>
          <a:xfrm>
            <a:off x="6138862" y="6762155"/>
            <a:ext cx="7839075" cy="894755"/>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Beyond quality, structured processes drive significant cost reductions by eliminating waste, optimising resource allocation, and preventing expensive rework. They also help organisations meet increasingly stringent regulatory requirements and customer expectations for transparency and traceability.</a:t>
            </a:r>
            <a:endParaRPr lang="en-US" sz="14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44736" y="722590"/>
            <a:ext cx="6297216" cy="591145"/>
          </a:xfrm>
          <a:prstGeom prst="rect">
            <a:avLst/>
          </a:prstGeom>
          <a:noFill/>
          <a:ln/>
        </p:spPr>
        <p:txBody>
          <a:bodyPr wrap="none" lIns="0" tIns="0" rIns="0" bIns="0" rtlCol="0" anchor="t"/>
          <a:lstStyle/>
          <a:p>
            <a:pPr algn="l" indent="0" marL="0">
              <a:lnSpc>
                <a:spcPts val="4650"/>
              </a:lnSpc>
              <a:buNone/>
            </a:pPr>
            <a:r>
              <a:rPr lang="en-US" sz="3700" dirty="0">
                <a:solidFill>
                  <a:srgbClr val="C6BFEE"/>
                </a:solidFill>
                <a:latin typeface="Prompt Medium" pitchFamily="34" charset="0"/>
                <a:ea typeface="Prompt Medium" pitchFamily="34" charset="-122"/>
                <a:cs typeface="Prompt Medium" pitchFamily="34" charset="-120"/>
              </a:rPr>
              <a:t>Summary &amp; Key Takeaways</a:t>
            </a:r>
            <a:endParaRPr lang="en-US" sz="3700" dirty="0"/>
          </a:p>
        </p:txBody>
      </p:sp>
      <p:sp>
        <p:nvSpPr>
          <p:cNvPr id="3" name="Shape 1"/>
          <p:cNvSpPr/>
          <p:nvPr/>
        </p:nvSpPr>
        <p:spPr>
          <a:xfrm>
            <a:off x="744736" y="1739265"/>
            <a:ext cx="4238506" cy="3587115"/>
          </a:xfrm>
          <a:prstGeom prst="roundRect">
            <a:avLst>
              <a:gd name="adj" fmla="val 2492"/>
            </a:avLst>
          </a:prstGeom>
          <a:solidFill>
            <a:srgbClr val="542C49"/>
          </a:solidFill>
          <a:ln w="7620">
            <a:solidFill>
              <a:srgbClr val="6D4562"/>
            </a:solidFill>
            <a:prstDash val="solid"/>
          </a:ln>
        </p:spPr>
      </p:sp>
      <p:sp>
        <p:nvSpPr>
          <p:cNvPr id="4" name="Text 2"/>
          <p:cNvSpPr/>
          <p:nvPr/>
        </p:nvSpPr>
        <p:spPr>
          <a:xfrm>
            <a:off x="965121" y="1959650"/>
            <a:ext cx="3797737" cy="591026"/>
          </a:xfrm>
          <a:prstGeom prst="rect">
            <a:avLst/>
          </a:prstGeom>
          <a:noFill/>
          <a:ln/>
        </p:spPr>
        <p:txBody>
          <a:bodyPr wrap="square" lIns="0" tIns="0" rIns="0" bIns="0" rtlCol="0" anchor="t"/>
          <a:lstStyle/>
          <a:p>
            <a:pPr algn="l" indent="0" marL="0">
              <a:lnSpc>
                <a:spcPts val="2300"/>
              </a:lnSpc>
              <a:buNone/>
            </a:pPr>
            <a:r>
              <a:rPr lang="en-US" sz="1850" dirty="0">
                <a:solidFill>
                  <a:srgbClr val="DAD8E9"/>
                </a:solidFill>
                <a:latin typeface="Prompt Medium" pitchFamily="34" charset="0"/>
                <a:ea typeface="Prompt Medium" pitchFamily="34" charset="-122"/>
                <a:cs typeface="Prompt Medium" pitchFamily="34" charset="-120"/>
              </a:rPr>
              <a:t>End-to-End Process Understanding</a:t>
            </a:r>
            <a:endParaRPr lang="en-US" sz="1850" dirty="0"/>
          </a:p>
        </p:txBody>
      </p:sp>
      <p:sp>
        <p:nvSpPr>
          <p:cNvPr id="5" name="Text 3"/>
          <p:cNvSpPr/>
          <p:nvPr/>
        </p:nvSpPr>
        <p:spPr>
          <a:xfrm>
            <a:off x="965121" y="2678311"/>
            <a:ext cx="3797737" cy="2382798"/>
          </a:xfrm>
          <a:prstGeom prst="rect">
            <a:avLst/>
          </a:prstGeom>
          <a:noFill/>
          <a:ln/>
        </p:spPr>
        <p:txBody>
          <a:bodyPr wrap="square" lIns="0" tIns="0" rIns="0" bIns="0" rtlCol="0" anchor="t"/>
          <a:lstStyle/>
          <a:p>
            <a:pPr algn="l"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A comprehensive view of the production process—from initial research through delivery and support—provides the framework for manufacturing excellence. Each step contributes essential value and must be optimised both individually and as part of the integrated system.</a:t>
            </a:r>
            <a:endParaRPr lang="en-US" sz="1650" dirty="0"/>
          </a:p>
        </p:txBody>
      </p:sp>
      <p:sp>
        <p:nvSpPr>
          <p:cNvPr id="6" name="Shape 4"/>
          <p:cNvSpPr/>
          <p:nvPr/>
        </p:nvSpPr>
        <p:spPr>
          <a:xfrm>
            <a:off x="5196007" y="1739265"/>
            <a:ext cx="4238506" cy="3587115"/>
          </a:xfrm>
          <a:prstGeom prst="roundRect">
            <a:avLst>
              <a:gd name="adj" fmla="val 2492"/>
            </a:avLst>
          </a:prstGeom>
          <a:solidFill>
            <a:srgbClr val="542C49"/>
          </a:solidFill>
          <a:ln w="7620">
            <a:solidFill>
              <a:srgbClr val="6D4562"/>
            </a:solidFill>
            <a:prstDash val="solid"/>
          </a:ln>
        </p:spPr>
      </p:sp>
      <p:sp>
        <p:nvSpPr>
          <p:cNvPr id="7" name="Text 5"/>
          <p:cNvSpPr/>
          <p:nvPr/>
        </p:nvSpPr>
        <p:spPr>
          <a:xfrm>
            <a:off x="5416391" y="1959650"/>
            <a:ext cx="3395305" cy="295513"/>
          </a:xfrm>
          <a:prstGeom prst="rect">
            <a:avLst/>
          </a:prstGeom>
          <a:noFill/>
          <a:ln/>
        </p:spPr>
        <p:txBody>
          <a:bodyPr wrap="none" lIns="0" tIns="0" rIns="0" bIns="0" rtlCol="0" anchor="t"/>
          <a:lstStyle/>
          <a:p>
            <a:pPr algn="l" indent="0" marL="0">
              <a:lnSpc>
                <a:spcPts val="2300"/>
              </a:lnSpc>
              <a:buNone/>
            </a:pPr>
            <a:r>
              <a:rPr lang="en-US" sz="1850" dirty="0">
                <a:solidFill>
                  <a:srgbClr val="DAD8E9"/>
                </a:solidFill>
                <a:latin typeface="Prompt Medium" pitchFamily="34" charset="0"/>
                <a:ea typeface="Prompt Medium" pitchFamily="34" charset="-122"/>
                <a:cs typeface="Prompt Medium" pitchFamily="34" charset="-120"/>
              </a:rPr>
              <a:t>Structure Drives Performance</a:t>
            </a:r>
            <a:endParaRPr lang="en-US" sz="1850" dirty="0"/>
          </a:p>
        </p:txBody>
      </p:sp>
      <p:sp>
        <p:nvSpPr>
          <p:cNvPr id="8" name="Text 6"/>
          <p:cNvSpPr/>
          <p:nvPr/>
        </p:nvSpPr>
        <p:spPr>
          <a:xfrm>
            <a:off x="5416391" y="2382798"/>
            <a:ext cx="3797737" cy="2723198"/>
          </a:xfrm>
          <a:prstGeom prst="rect">
            <a:avLst/>
          </a:prstGeom>
          <a:noFill/>
          <a:ln/>
        </p:spPr>
        <p:txBody>
          <a:bodyPr wrap="square" lIns="0" tIns="0" rIns="0" bIns="0" rtlCol="0" anchor="t"/>
          <a:lstStyle/>
          <a:p>
            <a:pPr algn="l"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Well-defined processes create the foundation for consistent quality, operational efficiency, and competitive advantage. Structured approaches reduce variability, eliminate waste, and enable continuous improvement through standardised methods and clear accountability.</a:t>
            </a:r>
            <a:endParaRPr lang="en-US" sz="1650" dirty="0"/>
          </a:p>
        </p:txBody>
      </p:sp>
      <p:sp>
        <p:nvSpPr>
          <p:cNvPr id="9" name="Shape 7"/>
          <p:cNvSpPr/>
          <p:nvPr/>
        </p:nvSpPr>
        <p:spPr>
          <a:xfrm>
            <a:off x="9647277" y="1739265"/>
            <a:ext cx="4238506" cy="3587115"/>
          </a:xfrm>
          <a:prstGeom prst="roundRect">
            <a:avLst>
              <a:gd name="adj" fmla="val 2492"/>
            </a:avLst>
          </a:prstGeom>
          <a:solidFill>
            <a:srgbClr val="542C49"/>
          </a:solidFill>
          <a:ln w="7620">
            <a:solidFill>
              <a:srgbClr val="6D4562"/>
            </a:solidFill>
            <a:prstDash val="solid"/>
          </a:ln>
        </p:spPr>
      </p:sp>
      <p:sp>
        <p:nvSpPr>
          <p:cNvPr id="10" name="Text 8"/>
          <p:cNvSpPr/>
          <p:nvPr/>
        </p:nvSpPr>
        <p:spPr>
          <a:xfrm>
            <a:off x="9867662" y="1959650"/>
            <a:ext cx="2443996" cy="295513"/>
          </a:xfrm>
          <a:prstGeom prst="rect">
            <a:avLst/>
          </a:prstGeom>
          <a:noFill/>
          <a:ln/>
        </p:spPr>
        <p:txBody>
          <a:bodyPr wrap="none" lIns="0" tIns="0" rIns="0" bIns="0" rtlCol="0" anchor="t"/>
          <a:lstStyle/>
          <a:p>
            <a:pPr algn="l" indent="0" marL="0">
              <a:lnSpc>
                <a:spcPts val="2300"/>
              </a:lnSpc>
              <a:buNone/>
            </a:pPr>
            <a:r>
              <a:rPr lang="en-US" sz="1850" dirty="0">
                <a:solidFill>
                  <a:srgbClr val="DAD8E9"/>
                </a:solidFill>
                <a:latin typeface="Prompt Medium" pitchFamily="34" charset="0"/>
                <a:ea typeface="Prompt Medium" pitchFamily="34" charset="-122"/>
                <a:cs typeface="Prompt Medium" pitchFamily="34" charset="-120"/>
              </a:rPr>
              <a:t>Continuous Evolution</a:t>
            </a:r>
            <a:endParaRPr lang="en-US" sz="1850" dirty="0"/>
          </a:p>
        </p:txBody>
      </p:sp>
      <p:sp>
        <p:nvSpPr>
          <p:cNvPr id="11" name="Text 9"/>
          <p:cNvSpPr/>
          <p:nvPr/>
        </p:nvSpPr>
        <p:spPr>
          <a:xfrm>
            <a:off x="9867662" y="2382798"/>
            <a:ext cx="3797737" cy="2382798"/>
          </a:xfrm>
          <a:prstGeom prst="rect">
            <a:avLst/>
          </a:prstGeom>
          <a:noFill/>
          <a:ln/>
        </p:spPr>
        <p:txBody>
          <a:bodyPr wrap="square" lIns="0" tIns="0" rIns="0" bIns="0" rtlCol="0" anchor="t"/>
          <a:lstStyle/>
          <a:p>
            <a:pPr algn="l"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Manufacturing excellence requires ongoing improvement and adaptation. Organisations must embrace innovation, respond to changing market requirements, and continuously refine their processes to maintain competitive advantage in dynamic business environments.</a:t>
            </a:r>
            <a:endParaRPr lang="en-US" sz="1650" dirty="0"/>
          </a:p>
        </p:txBody>
      </p:sp>
      <p:sp>
        <p:nvSpPr>
          <p:cNvPr id="12" name="Text 10"/>
          <p:cNvSpPr/>
          <p:nvPr/>
        </p:nvSpPr>
        <p:spPr>
          <a:xfrm>
            <a:off x="744736" y="5565696"/>
            <a:ext cx="13140928" cy="1021199"/>
          </a:xfrm>
          <a:prstGeom prst="rect">
            <a:avLst/>
          </a:prstGeom>
          <a:noFill/>
          <a:ln/>
        </p:spPr>
        <p:txBody>
          <a:bodyPr wrap="square" lIns="0" tIns="0" rIns="0" bIns="0" rtlCol="0" anchor="t"/>
          <a:lstStyle/>
          <a:p>
            <a:pPr algn="l"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The manufacturing processes we've examined represent proven approaches to transforming inputs into valuable outputs. By understanding and optimising these key steps, organisations can create robust production systems that deliver consistent quality while adapting to changing market needs.</a:t>
            </a:r>
            <a:endParaRPr lang="en-US" sz="1650" dirty="0"/>
          </a:p>
        </p:txBody>
      </p:sp>
      <p:sp>
        <p:nvSpPr>
          <p:cNvPr id="13" name="Text 11"/>
          <p:cNvSpPr/>
          <p:nvPr/>
        </p:nvSpPr>
        <p:spPr>
          <a:xfrm>
            <a:off x="744736" y="6826210"/>
            <a:ext cx="13140928" cy="680799"/>
          </a:xfrm>
          <a:prstGeom prst="rect">
            <a:avLst/>
          </a:prstGeom>
          <a:noFill/>
          <a:ln/>
        </p:spPr>
        <p:txBody>
          <a:bodyPr wrap="square" lIns="0" tIns="0" rIns="0" bIns="0" rtlCol="0" anchor="t"/>
          <a:lstStyle/>
          <a:p>
            <a:pPr algn="l"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Success ultimately depends on viewing production holistically—recognising both the unique requirements of each process step and the critical interfaces between them. This integrated approach, coupled with a culture of continuous improvement, creates sustainable manufacturing excellence.</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42712" y="583525"/>
            <a:ext cx="8367593" cy="589478"/>
          </a:xfrm>
          <a:prstGeom prst="rect">
            <a:avLst/>
          </a:prstGeom>
          <a:noFill/>
          <a:ln/>
        </p:spPr>
        <p:txBody>
          <a:bodyPr wrap="none" lIns="0" tIns="0" rIns="0" bIns="0" rtlCol="0" anchor="t"/>
          <a:lstStyle/>
          <a:p>
            <a:pPr algn="l" indent="0" marL="0">
              <a:lnSpc>
                <a:spcPts val="4600"/>
              </a:lnSpc>
              <a:buNone/>
            </a:pPr>
            <a:r>
              <a:rPr lang="en-US" sz="3700" dirty="0">
                <a:solidFill>
                  <a:srgbClr val="C6BFEE"/>
                </a:solidFill>
                <a:latin typeface="Prompt Medium" pitchFamily="34" charset="0"/>
                <a:ea typeface="Prompt Medium" pitchFamily="34" charset="-122"/>
                <a:cs typeface="Prompt Medium" pitchFamily="34" charset="-120"/>
              </a:rPr>
              <a:t>Overview of the Production Process</a:t>
            </a:r>
            <a:endParaRPr lang="en-US" sz="3700" dirty="0"/>
          </a:p>
        </p:txBody>
      </p:sp>
      <p:sp>
        <p:nvSpPr>
          <p:cNvPr id="3" name="Text 1"/>
          <p:cNvSpPr/>
          <p:nvPr/>
        </p:nvSpPr>
        <p:spPr>
          <a:xfrm>
            <a:off x="2338745" y="2202299"/>
            <a:ext cx="2357795" cy="294680"/>
          </a:xfrm>
          <a:prstGeom prst="rect">
            <a:avLst/>
          </a:prstGeom>
          <a:noFill/>
          <a:ln/>
        </p:spPr>
        <p:txBody>
          <a:bodyPr wrap="none" lIns="0" tIns="0" rIns="0" bIns="0" rtlCol="0" anchor="t"/>
          <a:lstStyle/>
          <a:p>
            <a:pPr algn="r" indent="0" marL="0">
              <a:lnSpc>
                <a:spcPts val="2300"/>
              </a:lnSpc>
              <a:buNone/>
            </a:pPr>
            <a:r>
              <a:rPr lang="en-US" sz="1850" dirty="0">
                <a:solidFill>
                  <a:srgbClr val="DAD8E9"/>
                </a:solidFill>
                <a:latin typeface="Prompt Medium" pitchFamily="34" charset="0"/>
                <a:ea typeface="Prompt Medium" pitchFamily="34" charset="-122"/>
                <a:cs typeface="Prompt Medium" pitchFamily="34" charset="-120"/>
              </a:rPr>
              <a:t>Product Design</a:t>
            </a:r>
            <a:endParaRPr lang="en-US" sz="1850" dirty="0"/>
          </a:p>
        </p:txBody>
      </p:sp>
      <p:sp>
        <p:nvSpPr>
          <p:cNvPr id="4" name="Text 2"/>
          <p:cNvSpPr/>
          <p:nvPr/>
        </p:nvSpPr>
        <p:spPr>
          <a:xfrm>
            <a:off x="742712" y="2624257"/>
            <a:ext cx="3953828" cy="678894"/>
          </a:xfrm>
          <a:prstGeom prst="rect">
            <a:avLst/>
          </a:prstGeom>
          <a:noFill/>
          <a:ln/>
        </p:spPr>
        <p:txBody>
          <a:bodyPr wrap="square" lIns="0" tIns="0" rIns="0" bIns="0" rtlCol="0" anchor="t"/>
          <a:lstStyle/>
          <a:p>
            <a:pPr algn="r"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Transform concepts into detailed specifications</a:t>
            </a:r>
            <a:endParaRPr lang="en-US" sz="1650" dirty="0"/>
          </a:p>
        </p:txBody>
      </p:sp>
      <p:pic>
        <p:nvPicPr>
          <p:cNvPr id="5" name="Image 0" descr="preencoded.png">    </p:cNvPr>
          <p:cNvPicPr>
            <a:picLocks noChangeAspect="1"/>
          </p:cNvPicPr>
          <p:nvPr/>
        </p:nvPicPr>
        <p:blipFill>
          <a:blip r:embed="rId1"/>
          <a:stretch>
            <a:fillRect/>
          </a:stretch>
        </p:blipFill>
        <p:spPr>
          <a:xfrm>
            <a:off x="5014793" y="1597343"/>
            <a:ext cx="4600694" cy="4600694"/>
          </a:xfrm>
          <a:prstGeom prst="rect">
            <a:avLst/>
          </a:prstGeom>
        </p:spPr>
      </p:pic>
      <p:pic>
        <p:nvPicPr>
          <p:cNvPr id="6" name="Image 1" descr="preencoded.png">    </p:cNvPr>
          <p:cNvPicPr>
            <a:picLocks noChangeAspect="1"/>
          </p:cNvPicPr>
          <p:nvPr/>
        </p:nvPicPr>
        <p:blipFill>
          <a:blip r:embed="rId2"/>
          <a:stretch>
            <a:fillRect/>
          </a:stretch>
        </p:blipFill>
        <p:spPr>
          <a:xfrm>
            <a:off x="6230362" y="2381786"/>
            <a:ext cx="317421" cy="396835"/>
          </a:xfrm>
          <a:prstGeom prst="rect">
            <a:avLst/>
          </a:prstGeom>
        </p:spPr>
      </p:pic>
      <p:sp>
        <p:nvSpPr>
          <p:cNvPr id="7" name="Text 3"/>
          <p:cNvSpPr/>
          <p:nvPr/>
        </p:nvSpPr>
        <p:spPr>
          <a:xfrm>
            <a:off x="9933742" y="2372082"/>
            <a:ext cx="2357795" cy="294680"/>
          </a:xfrm>
          <a:prstGeom prst="rect">
            <a:avLst/>
          </a:prstGeom>
          <a:noFill/>
          <a:ln/>
        </p:spPr>
        <p:txBody>
          <a:bodyPr wrap="none" lIns="0" tIns="0" rIns="0" bIns="0" rtlCol="0" anchor="t"/>
          <a:lstStyle/>
          <a:p>
            <a:pPr algn="l" indent="0" marL="0">
              <a:lnSpc>
                <a:spcPts val="2300"/>
              </a:lnSpc>
              <a:buNone/>
            </a:pPr>
            <a:r>
              <a:rPr lang="en-US" sz="1850" dirty="0">
                <a:solidFill>
                  <a:srgbClr val="DAD8E9"/>
                </a:solidFill>
                <a:latin typeface="Prompt Medium" pitchFamily="34" charset="0"/>
                <a:ea typeface="Prompt Medium" pitchFamily="34" charset="-122"/>
                <a:cs typeface="Prompt Medium" pitchFamily="34" charset="-120"/>
              </a:rPr>
              <a:t>Sourcing</a:t>
            </a:r>
            <a:endParaRPr lang="en-US" sz="1850" dirty="0"/>
          </a:p>
        </p:txBody>
      </p:sp>
      <p:sp>
        <p:nvSpPr>
          <p:cNvPr id="8" name="Text 4"/>
          <p:cNvSpPr/>
          <p:nvPr/>
        </p:nvSpPr>
        <p:spPr>
          <a:xfrm>
            <a:off x="9933742" y="2794040"/>
            <a:ext cx="3953947" cy="339447"/>
          </a:xfrm>
          <a:prstGeom prst="rect">
            <a:avLst/>
          </a:prstGeom>
          <a:noFill/>
          <a:ln/>
        </p:spPr>
        <p:txBody>
          <a:bodyPr wrap="none" lIns="0" tIns="0" rIns="0" bIns="0" rtlCol="0" anchor="t"/>
          <a:lstStyle/>
          <a:p>
            <a:pPr algn="l"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Acquire materials and components</a:t>
            </a:r>
            <a:endParaRPr lang="en-US" sz="1650" dirty="0"/>
          </a:p>
        </p:txBody>
      </p:sp>
      <p:pic>
        <p:nvPicPr>
          <p:cNvPr id="9" name="Image 2" descr="preencoded.png">    </p:cNvPr>
          <p:cNvPicPr>
            <a:picLocks noChangeAspect="1"/>
          </p:cNvPicPr>
          <p:nvPr/>
        </p:nvPicPr>
        <p:blipFill>
          <a:blip r:embed="rId3"/>
          <a:stretch>
            <a:fillRect/>
          </a:stretch>
        </p:blipFill>
        <p:spPr>
          <a:xfrm>
            <a:off x="5014793" y="1597343"/>
            <a:ext cx="4600694" cy="4600694"/>
          </a:xfrm>
          <a:prstGeom prst="rect">
            <a:avLst/>
          </a:prstGeom>
        </p:spPr>
      </p:pic>
      <p:pic>
        <p:nvPicPr>
          <p:cNvPr id="10" name="Image 3" descr="preencoded.png">    </p:cNvPr>
          <p:cNvPicPr>
            <a:picLocks noChangeAspect="1"/>
          </p:cNvPicPr>
          <p:nvPr/>
        </p:nvPicPr>
        <p:blipFill>
          <a:blip r:embed="rId4"/>
          <a:stretch>
            <a:fillRect/>
          </a:stretch>
        </p:blipFill>
        <p:spPr>
          <a:xfrm>
            <a:off x="8473738" y="2773263"/>
            <a:ext cx="317421" cy="396835"/>
          </a:xfrm>
          <a:prstGeom prst="rect">
            <a:avLst/>
          </a:prstGeom>
        </p:spPr>
      </p:pic>
      <p:sp>
        <p:nvSpPr>
          <p:cNvPr id="11" name="Text 5"/>
          <p:cNvSpPr/>
          <p:nvPr/>
        </p:nvSpPr>
        <p:spPr>
          <a:xfrm>
            <a:off x="9933742" y="4831556"/>
            <a:ext cx="2357795" cy="294680"/>
          </a:xfrm>
          <a:prstGeom prst="rect">
            <a:avLst/>
          </a:prstGeom>
          <a:noFill/>
          <a:ln/>
        </p:spPr>
        <p:txBody>
          <a:bodyPr wrap="none" lIns="0" tIns="0" rIns="0" bIns="0" rtlCol="0" anchor="t"/>
          <a:lstStyle/>
          <a:p>
            <a:pPr algn="l" indent="0" marL="0">
              <a:lnSpc>
                <a:spcPts val="2300"/>
              </a:lnSpc>
              <a:buNone/>
            </a:pPr>
            <a:r>
              <a:rPr lang="en-US" sz="1850" dirty="0">
                <a:solidFill>
                  <a:srgbClr val="DAD8E9"/>
                </a:solidFill>
                <a:latin typeface="Prompt Medium" pitchFamily="34" charset="0"/>
                <a:ea typeface="Prompt Medium" pitchFamily="34" charset="-122"/>
                <a:cs typeface="Prompt Medium" pitchFamily="34" charset="-120"/>
              </a:rPr>
              <a:t>Manufacturing</a:t>
            </a:r>
            <a:endParaRPr lang="en-US" sz="1850" dirty="0"/>
          </a:p>
        </p:txBody>
      </p:sp>
      <p:sp>
        <p:nvSpPr>
          <p:cNvPr id="12" name="Text 6"/>
          <p:cNvSpPr/>
          <p:nvPr/>
        </p:nvSpPr>
        <p:spPr>
          <a:xfrm>
            <a:off x="9933742" y="5253514"/>
            <a:ext cx="3953947" cy="339447"/>
          </a:xfrm>
          <a:prstGeom prst="rect">
            <a:avLst/>
          </a:prstGeom>
          <a:noFill/>
          <a:ln/>
        </p:spPr>
        <p:txBody>
          <a:bodyPr wrap="none" lIns="0" tIns="0" rIns="0" bIns="0" rtlCol="0" anchor="t"/>
          <a:lstStyle/>
          <a:p>
            <a:pPr algn="l"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Convert inputs into finished products</a:t>
            </a:r>
            <a:endParaRPr lang="en-US" sz="1650" dirty="0"/>
          </a:p>
        </p:txBody>
      </p:sp>
      <p:pic>
        <p:nvPicPr>
          <p:cNvPr id="13" name="Image 4" descr="preencoded.png">    </p:cNvPr>
          <p:cNvPicPr>
            <a:picLocks noChangeAspect="1"/>
          </p:cNvPicPr>
          <p:nvPr/>
        </p:nvPicPr>
        <p:blipFill>
          <a:blip r:embed="rId5"/>
          <a:stretch>
            <a:fillRect/>
          </a:stretch>
        </p:blipFill>
        <p:spPr>
          <a:xfrm>
            <a:off x="5014793" y="1597343"/>
            <a:ext cx="4600694" cy="4600694"/>
          </a:xfrm>
          <a:prstGeom prst="rect">
            <a:avLst/>
          </a:prstGeom>
        </p:spPr>
      </p:pic>
      <p:pic>
        <p:nvPicPr>
          <p:cNvPr id="14" name="Image 5" descr="preencoded.png">    </p:cNvPr>
          <p:cNvPicPr>
            <a:picLocks noChangeAspect="1"/>
          </p:cNvPicPr>
          <p:nvPr/>
        </p:nvPicPr>
        <p:blipFill>
          <a:blip r:embed="rId6"/>
          <a:stretch>
            <a:fillRect/>
          </a:stretch>
        </p:blipFill>
        <p:spPr>
          <a:xfrm>
            <a:off x="8082260" y="5016639"/>
            <a:ext cx="317421" cy="396835"/>
          </a:xfrm>
          <a:prstGeom prst="rect">
            <a:avLst/>
          </a:prstGeom>
        </p:spPr>
      </p:pic>
      <p:sp>
        <p:nvSpPr>
          <p:cNvPr id="15" name="Text 7"/>
          <p:cNvSpPr/>
          <p:nvPr/>
        </p:nvSpPr>
        <p:spPr>
          <a:xfrm>
            <a:off x="2338745" y="4831556"/>
            <a:ext cx="2357795" cy="294680"/>
          </a:xfrm>
          <a:prstGeom prst="rect">
            <a:avLst/>
          </a:prstGeom>
          <a:noFill/>
          <a:ln/>
        </p:spPr>
        <p:txBody>
          <a:bodyPr wrap="none" lIns="0" tIns="0" rIns="0" bIns="0" rtlCol="0" anchor="t"/>
          <a:lstStyle/>
          <a:p>
            <a:pPr algn="r" indent="0" marL="0">
              <a:lnSpc>
                <a:spcPts val="2300"/>
              </a:lnSpc>
              <a:buNone/>
            </a:pPr>
            <a:r>
              <a:rPr lang="en-US" sz="1850" dirty="0">
                <a:solidFill>
                  <a:srgbClr val="DAD8E9"/>
                </a:solidFill>
                <a:latin typeface="Prompt Medium" pitchFamily="34" charset="0"/>
                <a:ea typeface="Prompt Medium" pitchFamily="34" charset="-122"/>
                <a:cs typeface="Prompt Medium" pitchFamily="34" charset="-120"/>
              </a:rPr>
              <a:t>Delivery</a:t>
            </a:r>
            <a:endParaRPr lang="en-US" sz="1850" dirty="0"/>
          </a:p>
        </p:txBody>
      </p:sp>
      <p:sp>
        <p:nvSpPr>
          <p:cNvPr id="16" name="Text 8"/>
          <p:cNvSpPr/>
          <p:nvPr/>
        </p:nvSpPr>
        <p:spPr>
          <a:xfrm>
            <a:off x="742712" y="5253514"/>
            <a:ext cx="3953828" cy="339447"/>
          </a:xfrm>
          <a:prstGeom prst="rect">
            <a:avLst/>
          </a:prstGeom>
          <a:noFill/>
          <a:ln/>
        </p:spPr>
        <p:txBody>
          <a:bodyPr wrap="none" lIns="0" tIns="0" rIns="0" bIns="0" rtlCol="0" anchor="t"/>
          <a:lstStyle/>
          <a:p>
            <a:pPr algn="r"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Transport and distribute to customers</a:t>
            </a:r>
            <a:endParaRPr lang="en-US" sz="1650" dirty="0"/>
          </a:p>
        </p:txBody>
      </p:sp>
      <p:pic>
        <p:nvPicPr>
          <p:cNvPr id="17" name="Image 6" descr="preencoded.png">    </p:cNvPr>
          <p:cNvPicPr>
            <a:picLocks noChangeAspect="1"/>
          </p:cNvPicPr>
          <p:nvPr/>
        </p:nvPicPr>
        <p:blipFill>
          <a:blip r:embed="rId7"/>
          <a:stretch>
            <a:fillRect/>
          </a:stretch>
        </p:blipFill>
        <p:spPr>
          <a:xfrm>
            <a:off x="5014793" y="1597343"/>
            <a:ext cx="4600694" cy="4600694"/>
          </a:xfrm>
          <a:prstGeom prst="rect">
            <a:avLst/>
          </a:prstGeom>
        </p:spPr>
      </p:pic>
      <p:pic>
        <p:nvPicPr>
          <p:cNvPr id="18" name="Image 7" descr="preencoded.png">    </p:cNvPr>
          <p:cNvPicPr>
            <a:picLocks noChangeAspect="1"/>
          </p:cNvPicPr>
          <p:nvPr/>
        </p:nvPicPr>
        <p:blipFill>
          <a:blip r:embed="rId8"/>
          <a:stretch>
            <a:fillRect/>
          </a:stretch>
        </p:blipFill>
        <p:spPr>
          <a:xfrm>
            <a:off x="5838885" y="4625161"/>
            <a:ext cx="317421" cy="396835"/>
          </a:xfrm>
          <a:prstGeom prst="rect">
            <a:avLst/>
          </a:prstGeom>
        </p:spPr>
      </p:pic>
      <p:sp>
        <p:nvSpPr>
          <p:cNvPr id="19" name="Text 9"/>
          <p:cNvSpPr/>
          <p:nvPr/>
        </p:nvSpPr>
        <p:spPr>
          <a:xfrm>
            <a:off x="742712" y="6436757"/>
            <a:ext cx="13144976" cy="678894"/>
          </a:xfrm>
          <a:prstGeom prst="rect">
            <a:avLst/>
          </a:prstGeom>
          <a:noFill/>
          <a:ln/>
        </p:spPr>
        <p:txBody>
          <a:bodyPr wrap="square" lIns="0" tIns="0" rIns="0" bIns="0" rtlCol="0" anchor="t"/>
          <a:lstStyle/>
          <a:p>
            <a:pPr algn="l"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The production process represents a comprehensive journey from initial concept to customer delivery. Each stage builds upon the previous one, creating a continuous flow of activities that add value to the product.</a:t>
            </a:r>
            <a:endParaRPr lang="en-US" sz="1650" dirty="0"/>
          </a:p>
        </p:txBody>
      </p:sp>
      <p:sp>
        <p:nvSpPr>
          <p:cNvPr id="20" name="Text 10"/>
          <p:cNvSpPr/>
          <p:nvPr/>
        </p:nvSpPr>
        <p:spPr>
          <a:xfrm>
            <a:off x="742712" y="7354372"/>
            <a:ext cx="13144976" cy="678894"/>
          </a:xfrm>
          <a:prstGeom prst="rect">
            <a:avLst/>
          </a:prstGeom>
          <a:noFill/>
          <a:ln/>
        </p:spPr>
        <p:txBody>
          <a:bodyPr wrap="square" lIns="0" tIns="0" rIns="0" bIns="0" rtlCol="0" anchor="t"/>
          <a:lstStyle/>
          <a:p>
            <a:pPr algn="l" indent="0" marL="0">
              <a:lnSpc>
                <a:spcPts val="2650"/>
              </a:lnSpc>
              <a:buNone/>
            </a:pPr>
            <a:r>
              <a:rPr lang="en-US" sz="1650" dirty="0">
                <a:solidFill>
                  <a:srgbClr val="DAD8E9"/>
                </a:solidFill>
                <a:latin typeface="Mukta Light" pitchFamily="34" charset="0"/>
                <a:ea typeface="Mukta Light" pitchFamily="34" charset="-122"/>
                <a:cs typeface="Mukta Light" pitchFamily="34" charset="-120"/>
              </a:rPr>
              <a:t>Understanding this lifecycle approach helps organisations identify critical interfaces between stages, manage transitions effectively, and ensure alignment across different functional teams involved in bringing a product to market.</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63032" y="1054537"/>
            <a:ext cx="7326630" cy="536972"/>
          </a:xfrm>
          <a:prstGeom prst="rect">
            <a:avLst/>
          </a:prstGeom>
          <a:noFill/>
          <a:ln/>
        </p:spPr>
        <p:txBody>
          <a:bodyPr wrap="none" lIns="0" tIns="0" rIns="0" bIns="0" rtlCol="0" anchor="t"/>
          <a:lstStyle/>
          <a:p>
            <a:pPr algn="l" indent="0" marL="0">
              <a:lnSpc>
                <a:spcPts val="4200"/>
              </a:lnSpc>
              <a:buNone/>
            </a:pPr>
            <a:r>
              <a:rPr lang="en-US" sz="3350" dirty="0">
                <a:solidFill>
                  <a:srgbClr val="C6BFEE"/>
                </a:solidFill>
                <a:latin typeface="Prompt Medium" pitchFamily="34" charset="0"/>
                <a:ea typeface="Prompt Medium" pitchFamily="34" charset="-122"/>
                <a:cs typeface="Prompt Medium" pitchFamily="34" charset="-120"/>
              </a:rPr>
              <a:t>Step 1: Market &amp; Product Research</a:t>
            </a:r>
            <a:endParaRPr lang="en-US" sz="3350" dirty="0"/>
          </a:p>
        </p:txBody>
      </p:sp>
      <p:sp>
        <p:nvSpPr>
          <p:cNvPr id="4" name="Shape 1"/>
          <p:cNvSpPr/>
          <p:nvPr/>
        </p:nvSpPr>
        <p:spPr>
          <a:xfrm>
            <a:off x="6163032" y="1881426"/>
            <a:ext cx="3798808" cy="1714143"/>
          </a:xfrm>
          <a:prstGeom prst="roundRect">
            <a:avLst>
              <a:gd name="adj" fmla="val 4737"/>
            </a:avLst>
          </a:prstGeom>
          <a:solidFill>
            <a:srgbClr val="542C49"/>
          </a:solidFill>
          <a:ln w="7620">
            <a:solidFill>
              <a:srgbClr val="6D4562"/>
            </a:solidFill>
            <a:prstDash val="solid"/>
          </a:ln>
        </p:spPr>
      </p:sp>
      <p:sp>
        <p:nvSpPr>
          <p:cNvPr id="5" name="Text 2"/>
          <p:cNvSpPr/>
          <p:nvPr/>
        </p:nvSpPr>
        <p:spPr>
          <a:xfrm>
            <a:off x="6363891" y="2082284"/>
            <a:ext cx="2571631" cy="268486"/>
          </a:xfrm>
          <a:prstGeom prst="rect">
            <a:avLst/>
          </a:prstGeom>
          <a:noFill/>
          <a:ln/>
        </p:spPr>
        <p:txBody>
          <a:bodyPr wrap="none" lIns="0" tIns="0" rIns="0" bIns="0" rtlCol="0" anchor="t"/>
          <a:lstStyle/>
          <a:p>
            <a:pPr algn="l" indent="0" marL="0">
              <a:lnSpc>
                <a:spcPts val="2100"/>
              </a:lnSpc>
              <a:buNone/>
            </a:pPr>
            <a:r>
              <a:rPr lang="en-US" sz="1650" dirty="0">
                <a:solidFill>
                  <a:srgbClr val="DAD8E9"/>
                </a:solidFill>
                <a:latin typeface="Prompt Medium" pitchFamily="34" charset="0"/>
                <a:ea typeface="Prompt Medium" pitchFamily="34" charset="-122"/>
                <a:cs typeface="Prompt Medium" pitchFamily="34" charset="-120"/>
              </a:rPr>
              <a:t>Customer Need Analysis</a:t>
            </a:r>
            <a:endParaRPr lang="en-US" sz="1650" dirty="0"/>
          </a:p>
        </p:txBody>
      </p:sp>
      <p:sp>
        <p:nvSpPr>
          <p:cNvPr id="6" name="Text 3"/>
          <p:cNvSpPr/>
          <p:nvPr/>
        </p:nvSpPr>
        <p:spPr>
          <a:xfrm>
            <a:off x="6363891" y="2466737"/>
            <a:ext cx="3397091" cy="927973"/>
          </a:xfrm>
          <a:prstGeom prst="rect">
            <a:avLst/>
          </a:prstGeom>
          <a:noFill/>
          <a:ln/>
        </p:spPr>
        <p:txBody>
          <a:bodyPr wrap="square" lIns="0" tIns="0" rIns="0" bIns="0" rtlCol="0" anchor="t"/>
          <a:lstStyle/>
          <a:p>
            <a:pPr algn="l"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Conducting surveys, focus groups and interviews to identify unmet needs and pain points in the marketplace.</a:t>
            </a:r>
            <a:endParaRPr lang="en-US" sz="1500" dirty="0"/>
          </a:p>
        </p:txBody>
      </p:sp>
      <p:sp>
        <p:nvSpPr>
          <p:cNvPr id="7" name="Shape 4"/>
          <p:cNvSpPr/>
          <p:nvPr/>
        </p:nvSpPr>
        <p:spPr>
          <a:xfrm>
            <a:off x="10155079" y="1881426"/>
            <a:ext cx="3798808" cy="1714143"/>
          </a:xfrm>
          <a:prstGeom prst="roundRect">
            <a:avLst>
              <a:gd name="adj" fmla="val 4737"/>
            </a:avLst>
          </a:prstGeom>
          <a:solidFill>
            <a:srgbClr val="542C49"/>
          </a:solidFill>
          <a:ln w="7620">
            <a:solidFill>
              <a:srgbClr val="6D4562"/>
            </a:solidFill>
            <a:prstDash val="solid"/>
          </a:ln>
        </p:spPr>
      </p:sp>
      <p:sp>
        <p:nvSpPr>
          <p:cNvPr id="8" name="Text 5"/>
          <p:cNvSpPr/>
          <p:nvPr/>
        </p:nvSpPr>
        <p:spPr>
          <a:xfrm>
            <a:off x="10355937" y="2082284"/>
            <a:ext cx="2148007" cy="268486"/>
          </a:xfrm>
          <a:prstGeom prst="rect">
            <a:avLst/>
          </a:prstGeom>
          <a:noFill/>
          <a:ln/>
        </p:spPr>
        <p:txBody>
          <a:bodyPr wrap="none" lIns="0" tIns="0" rIns="0" bIns="0" rtlCol="0" anchor="t"/>
          <a:lstStyle/>
          <a:p>
            <a:pPr algn="l" indent="0" marL="0">
              <a:lnSpc>
                <a:spcPts val="2100"/>
              </a:lnSpc>
              <a:buNone/>
            </a:pPr>
            <a:r>
              <a:rPr lang="en-US" sz="1650" dirty="0">
                <a:solidFill>
                  <a:srgbClr val="DAD8E9"/>
                </a:solidFill>
                <a:latin typeface="Prompt Medium" pitchFamily="34" charset="0"/>
                <a:ea typeface="Prompt Medium" pitchFamily="34" charset="-122"/>
                <a:cs typeface="Prompt Medium" pitchFamily="34" charset="-120"/>
              </a:rPr>
              <a:t>Trend Monitoring</a:t>
            </a:r>
            <a:endParaRPr lang="en-US" sz="1650" dirty="0"/>
          </a:p>
        </p:txBody>
      </p:sp>
      <p:sp>
        <p:nvSpPr>
          <p:cNvPr id="9" name="Text 6"/>
          <p:cNvSpPr/>
          <p:nvPr/>
        </p:nvSpPr>
        <p:spPr>
          <a:xfrm>
            <a:off x="10355937" y="2466737"/>
            <a:ext cx="3397091" cy="927973"/>
          </a:xfrm>
          <a:prstGeom prst="rect">
            <a:avLst/>
          </a:prstGeom>
          <a:noFill/>
          <a:ln/>
        </p:spPr>
        <p:txBody>
          <a:bodyPr wrap="square" lIns="0" tIns="0" rIns="0" bIns="0" rtlCol="0" anchor="t"/>
          <a:lstStyle/>
          <a:p>
            <a:pPr algn="l"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Tracking emerging technologies, consumer behaviours and regulatory changes that could impact product development.</a:t>
            </a:r>
            <a:endParaRPr lang="en-US" sz="1500" dirty="0"/>
          </a:p>
        </p:txBody>
      </p:sp>
      <p:sp>
        <p:nvSpPr>
          <p:cNvPr id="10" name="Shape 7"/>
          <p:cNvSpPr/>
          <p:nvPr/>
        </p:nvSpPr>
        <p:spPr>
          <a:xfrm>
            <a:off x="6163032" y="3788807"/>
            <a:ext cx="7790736" cy="1404818"/>
          </a:xfrm>
          <a:prstGeom prst="roundRect">
            <a:avLst>
              <a:gd name="adj" fmla="val 5780"/>
            </a:avLst>
          </a:prstGeom>
          <a:solidFill>
            <a:srgbClr val="542C49"/>
          </a:solidFill>
          <a:ln w="7620">
            <a:solidFill>
              <a:srgbClr val="6D4562"/>
            </a:solidFill>
            <a:prstDash val="solid"/>
          </a:ln>
        </p:spPr>
      </p:sp>
      <p:sp>
        <p:nvSpPr>
          <p:cNvPr id="11" name="Text 8"/>
          <p:cNvSpPr/>
          <p:nvPr/>
        </p:nvSpPr>
        <p:spPr>
          <a:xfrm>
            <a:off x="6363891" y="3989665"/>
            <a:ext cx="2772132" cy="268486"/>
          </a:xfrm>
          <a:prstGeom prst="rect">
            <a:avLst/>
          </a:prstGeom>
          <a:noFill/>
          <a:ln/>
        </p:spPr>
        <p:txBody>
          <a:bodyPr wrap="none" lIns="0" tIns="0" rIns="0" bIns="0" rtlCol="0" anchor="t"/>
          <a:lstStyle/>
          <a:p>
            <a:pPr algn="l" indent="0" marL="0">
              <a:lnSpc>
                <a:spcPts val="2100"/>
              </a:lnSpc>
              <a:buNone/>
            </a:pPr>
            <a:r>
              <a:rPr lang="en-US" sz="1650" dirty="0">
                <a:solidFill>
                  <a:srgbClr val="DAD8E9"/>
                </a:solidFill>
                <a:latin typeface="Prompt Medium" pitchFamily="34" charset="0"/>
                <a:ea typeface="Prompt Medium" pitchFamily="34" charset="-122"/>
                <a:cs typeface="Prompt Medium" pitchFamily="34" charset="-120"/>
              </a:rPr>
              <a:t>Competitor Benchmarking</a:t>
            </a:r>
            <a:endParaRPr lang="en-US" sz="1650" dirty="0"/>
          </a:p>
        </p:txBody>
      </p:sp>
      <p:sp>
        <p:nvSpPr>
          <p:cNvPr id="12" name="Text 9"/>
          <p:cNvSpPr/>
          <p:nvPr/>
        </p:nvSpPr>
        <p:spPr>
          <a:xfrm>
            <a:off x="6363891" y="4374118"/>
            <a:ext cx="7389019" cy="618649"/>
          </a:xfrm>
          <a:prstGeom prst="rect">
            <a:avLst/>
          </a:prstGeom>
          <a:noFill/>
          <a:ln/>
        </p:spPr>
        <p:txBody>
          <a:bodyPr wrap="square" lIns="0" tIns="0" rIns="0" bIns="0" rtlCol="0" anchor="t"/>
          <a:lstStyle/>
          <a:p>
            <a:pPr algn="l"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Analysing competitor products through techniques like SWOT analysis to identify market gaps and opportunities.</a:t>
            </a:r>
            <a:endParaRPr lang="en-US" sz="1500" dirty="0"/>
          </a:p>
        </p:txBody>
      </p:sp>
      <p:sp>
        <p:nvSpPr>
          <p:cNvPr id="13" name="Text 10"/>
          <p:cNvSpPr/>
          <p:nvPr/>
        </p:nvSpPr>
        <p:spPr>
          <a:xfrm>
            <a:off x="6163032" y="5411033"/>
            <a:ext cx="7790736" cy="927973"/>
          </a:xfrm>
          <a:prstGeom prst="rect">
            <a:avLst/>
          </a:prstGeom>
          <a:noFill/>
          <a:ln/>
        </p:spPr>
        <p:txBody>
          <a:bodyPr wrap="square" lIns="0" tIns="0" rIns="0" bIns="0" rtlCol="0" anchor="t"/>
          <a:lstStyle/>
          <a:p>
            <a:pPr algn="l"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Effective product development begins with comprehensive market research. Companies like Dyson invest heavily in understanding the £5.5 billion home appliance market before committing to new product designs, enabling them to identify unmet consumer needs and market opportunities.</a:t>
            </a:r>
            <a:endParaRPr lang="en-US" sz="1500" dirty="0"/>
          </a:p>
        </p:txBody>
      </p:sp>
      <p:sp>
        <p:nvSpPr>
          <p:cNvPr id="14" name="Text 11"/>
          <p:cNvSpPr/>
          <p:nvPr/>
        </p:nvSpPr>
        <p:spPr>
          <a:xfrm>
            <a:off x="6163032" y="6556415"/>
            <a:ext cx="7790736" cy="618649"/>
          </a:xfrm>
          <a:prstGeom prst="rect">
            <a:avLst/>
          </a:prstGeom>
          <a:noFill/>
          <a:ln/>
        </p:spPr>
        <p:txBody>
          <a:bodyPr wrap="square" lIns="0" tIns="0" rIns="0" bIns="0" rtlCol="0" anchor="t"/>
          <a:lstStyle/>
          <a:p>
            <a:pPr algn="l" indent="0" marL="0">
              <a:lnSpc>
                <a:spcPts val="2400"/>
              </a:lnSpc>
              <a:buNone/>
            </a:pPr>
            <a:r>
              <a:rPr lang="en-US" sz="1500" dirty="0">
                <a:solidFill>
                  <a:srgbClr val="DAD8E9"/>
                </a:solidFill>
                <a:latin typeface="Mukta Light" pitchFamily="34" charset="0"/>
                <a:ea typeface="Mukta Light" pitchFamily="34" charset="-122"/>
                <a:cs typeface="Mukta Light" pitchFamily="34" charset="-120"/>
              </a:rPr>
              <a:t>This research phase establishes the foundation for all subsequent development activities, ensuring that products are aligned with genuine market demands rather than internal assumptions.</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578763" y="686038"/>
            <a:ext cx="7068979" cy="459224"/>
          </a:xfrm>
          <a:prstGeom prst="rect">
            <a:avLst/>
          </a:prstGeom>
          <a:noFill/>
          <a:ln/>
        </p:spPr>
        <p:txBody>
          <a:bodyPr wrap="none" lIns="0" tIns="0" rIns="0" bIns="0" rtlCol="0" anchor="t"/>
          <a:lstStyle/>
          <a:p>
            <a:pPr algn="l" indent="0" marL="0">
              <a:lnSpc>
                <a:spcPts val="3600"/>
              </a:lnSpc>
              <a:buNone/>
            </a:pPr>
            <a:r>
              <a:rPr lang="en-US" sz="2850" dirty="0">
                <a:solidFill>
                  <a:srgbClr val="C6BFEE"/>
                </a:solidFill>
                <a:latin typeface="Prompt Medium" pitchFamily="34" charset="0"/>
                <a:ea typeface="Prompt Medium" pitchFamily="34" charset="-122"/>
                <a:cs typeface="Prompt Medium" pitchFamily="34" charset="-120"/>
              </a:rPr>
              <a:t>Step 2: Product Design &amp; Development</a:t>
            </a:r>
            <a:endParaRPr lang="en-US" sz="2850" dirty="0"/>
          </a:p>
        </p:txBody>
      </p:sp>
      <p:sp>
        <p:nvSpPr>
          <p:cNvPr id="4" name="Shape 1"/>
          <p:cNvSpPr/>
          <p:nvPr/>
        </p:nvSpPr>
        <p:spPr>
          <a:xfrm>
            <a:off x="764738" y="1393269"/>
            <a:ext cx="22860" cy="4191000"/>
          </a:xfrm>
          <a:prstGeom prst="roundRect">
            <a:avLst>
              <a:gd name="adj" fmla="val 303825"/>
            </a:avLst>
          </a:prstGeom>
          <a:solidFill>
            <a:srgbClr val="6D4562"/>
          </a:solidFill>
          <a:ln/>
        </p:spPr>
      </p:sp>
      <p:sp>
        <p:nvSpPr>
          <p:cNvPr id="5" name="Shape 2"/>
          <p:cNvSpPr/>
          <p:nvPr/>
        </p:nvSpPr>
        <p:spPr>
          <a:xfrm>
            <a:off x="927914" y="1753791"/>
            <a:ext cx="496014" cy="22860"/>
          </a:xfrm>
          <a:prstGeom prst="roundRect">
            <a:avLst>
              <a:gd name="adj" fmla="val 303825"/>
            </a:avLst>
          </a:prstGeom>
          <a:solidFill>
            <a:srgbClr val="6D4562"/>
          </a:solidFill>
          <a:ln/>
        </p:spPr>
      </p:sp>
      <p:sp>
        <p:nvSpPr>
          <p:cNvPr id="6" name="Shape 3"/>
          <p:cNvSpPr/>
          <p:nvPr/>
        </p:nvSpPr>
        <p:spPr>
          <a:xfrm>
            <a:off x="578703" y="1579245"/>
            <a:ext cx="372070" cy="372070"/>
          </a:xfrm>
          <a:prstGeom prst="roundRect">
            <a:avLst>
              <a:gd name="adj" fmla="val 18667"/>
            </a:avLst>
          </a:prstGeom>
          <a:solidFill>
            <a:srgbClr val="542C49"/>
          </a:solidFill>
          <a:ln w="7620">
            <a:solidFill>
              <a:srgbClr val="6D4562"/>
            </a:solidFill>
            <a:prstDash val="solid"/>
          </a:ln>
        </p:spPr>
      </p:sp>
      <p:pic>
        <p:nvPicPr>
          <p:cNvPr id="7" name="Image 1" descr="preencoded.png">    </p:cNvPr>
          <p:cNvPicPr>
            <a:picLocks noChangeAspect="1"/>
          </p:cNvPicPr>
          <p:nvPr/>
        </p:nvPicPr>
        <p:blipFill>
          <a:blip r:embed="rId2"/>
          <a:stretch>
            <a:fillRect/>
          </a:stretch>
        </p:blipFill>
        <p:spPr>
          <a:xfrm>
            <a:off x="654487" y="1627465"/>
            <a:ext cx="220385" cy="275511"/>
          </a:xfrm>
          <a:prstGeom prst="rect">
            <a:avLst/>
          </a:prstGeom>
        </p:spPr>
      </p:pic>
      <p:sp>
        <p:nvSpPr>
          <p:cNvPr id="8" name="Text 4"/>
          <p:cNvSpPr/>
          <p:nvPr/>
        </p:nvSpPr>
        <p:spPr>
          <a:xfrm>
            <a:off x="1591628" y="1558528"/>
            <a:ext cx="1837373" cy="229552"/>
          </a:xfrm>
          <a:prstGeom prst="rect">
            <a:avLst/>
          </a:prstGeom>
          <a:noFill/>
          <a:ln/>
        </p:spPr>
        <p:txBody>
          <a:bodyPr wrap="none" lIns="0" tIns="0" rIns="0" bIns="0" rtlCol="0" anchor="t"/>
          <a:lstStyle/>
          <a:p>
            <a:pPr algn="l" indent="0" marL="0">
              <a:lnSpc>
                <a:spcPts val="1800"/>
              </a:lnSpc>
              <a:buNone/>
            </a:pPr>
            <a:r>
              <a:rPr lang="en-US" sz="1400" dirty="0">
                <a:solidFill>
                  <a:srgbClr val="DAD8E9"/>
                </a:solidFill>
                <a:latin typeface="Prompt Medium" pitchFamily="34" charset="0"/>
                <a:ea typeface="Prompt Medium" pitchFamily="34" charset="-122"/>
                <a:cs typeface="Prompt Medium" pitchFamily="34" charset="-120"/>
              </a:rPr>
              <a:t>Conceptualisation</a:t>
            </a:r>
            <a:endParaRPr lang="en-US" sz="1400" dirty="0"/>
          </a:p>
        </p:txBody>
      </p:sp>
      <p:sp>
        <p:nvSpPr>
          <p:cNvPr id="9" name="Text 5"/>
          <p:cNvSpPr/>
          <p:nvPr/>
        </p:nvSpPr>
        <p:spPr>
          <a:xfrm>
            <a:off x="1591628" y="1887260"/>
            <a:ext cx="6973610" cy="264557"/>
          </a:xfrm>
          <a:prstGeom prst="rect">
            <a:avLst/>
          </a:prstGeom>
          <a:noFill/>
          <a:ln/>
        </p:spPr>
        <p:txBody>
          <a:bodyPr wrap="none" lIns="0" tIns="0" rIns="0" bIns="0" rtlCol="0" anchor="t"/>
          <a:lstStyle/>
          <a:p>
            <a:pPr algn="l" indent="0" marL="0">
              <a:lnSpc>
                <a:spcPts val="2050"/>
              </a:lnSpc>
              <a:buNone/>
            </a:pPr>
            <a:r>
              <a:rPr lang="en-US" sz="1300" dirty="0">
                <a:solidFill>
                  <a:srgbClr val="DAD8E9"/>
                </a:solidFill>
                <a:latin typeface="Mukta Light" pitchFamily="34" charset="0"/>
                <a:ea typeface="Mukta Light" pitchFamily="34" charset="-122"/>
                <a:cs typeface="Mukta Light" pitchFamily="34" charset="-120"/>
              </a:rPr>
              <a:t>Creative ideation and concept sketching</a:t>
            </a:r>
            <a:endParaRPr lang="en-US" sz="1300" dirty="0"/>
          </a:p>
        </p:txBody>
      </p:sp>
      <p:sp>
        <p:nvSpPr>
          <p:cNvPr id="10" name="Shape 6"/>
          <p:cNvSpPr/>
          <p:nvPr/>
        </p:nvSpPr>
        <p:spPr>
          <a:xfrm>
            <a:off x="927914" y="2842855"/>
            <a:ext cx="496014" cy="22860"/>
          </a:xfrm>
          <a:prstGeom prst="roundRect">
            <a:avLst>
              <a:gd name="adj" fmla="val 303825"/>
            </a:avLst>
          </a:prstGeom>
          <a:solidFill>
            <a:srgbClr val="6D4562"/>
          </a:solidFill>
          <a:ln/>
        </p:spPr>
      </p:sp>
      <p:sp>
        <p:nvSpPr>
          <p:cNvPr id="11" name="Shape 7"/>
          <p:cNvSpPr/>
          <p:nvPr/>
        </p:nvSpPr>
        <p:spPr>
          <a:xfrm>
            <a:off x="578703" y="2668310"/>
            <a:ext cx="372070" cy="372070"/>
          </a:xfrm>
          <a:prstGeom prst="roundRect">
            <a:avLst>
              <a:gd name="adj" fmla="val 18667"/>
            </a:avLst>
          </a:prstGeom>
          <a:solidFill>
            <a:srgbClr val="542C49"/>
          </a:solidFill>
          <a:ln w="7620">
            <a:solidFill>
              <a:srgbClr val="6D4562"/>
            </a:solidFill>
            <a:prstDash val="solid"/>
          </a:ln>
        </p:spPr>
      </p:sp>
      <p:pic>
        <p:nvPicPr>
          <p:cNvPr id="12" name="Image 2" descr="preencoded.png">    </p:cNvPr>
          <p:cNvPicPr>
            <a:picLocks noChangeAspect="1"/>
          </p:cNvPicPr>
          <p:nvPr/>
        </p:nvPicPr>
        <p:blipFill>
          <a:blip r:embed="rId3"/>
          <a:stretch>
            <a:fillRect/>
          </a:stretch>
        </p:blipFill>
        <p:spPr>
          <a:xfrm>
            <a:off x="654487" y="2716530"/>
            <a:ext cx="220385" cy="275511"/>
          </a:xfrm>
          <a:prstGeom prst="rect">
            <a:avLst/>
          </a:prstGeom>
        </p:spPr>
      </p:pic>
      <p:sp>
        <p:nvSpPr>
          <p:cNvPr id="13" name="Text 8"/>
          <p:cNvSpPr/>
          <p:nvPr/>
        </p:nvSpPr>
        <p:spPr>
          <a:xfrm>
            <a:off x="1591628" y="2647593"/>
            <a:ext cx="1837373" cy="229552"/>
          </a:xfrm>
          <a:prstGeom prst="rect">
            <a:avLst/>
          </a:prstGeom>
          <a:noFill/>
          <a:ln/>
        </p:spPr>
        <p:txBody>
          <a:bodyPr wrap="none" lIns="0" tIns="0" rIns="0" bIns="0" rtlCol="0" anchor="t"/>
          <a:lstStyle/>
          <a:p>
            <a:pPr algn="l" indent="0" marL="0">
              <a:lnSpc>
                <a:spcPts val="1800"/>
              </a:lnSpc>
              <a:buNone/>
            </a:pPr>
            <a:r>
              <a:rPr lang="en-US" sz="1400" dirty="0">
                <a:solidFill>
                  <a:srgbClr val="DAD8E9"/>
                </a:solidFill>
                <a:latin typeface="Prompt Medium" pitchFamily="34" charset="0"/>
                <a:ea typeface="Prompt Medium" pitchFamily="34" charset="-122"/>
                <a:cs typeface="Prompt Medium" pitchFamily="34" charset="-120"/>
              </a:rPr>
              <a:t>3D Modelling</a:t>
            </a:r>
            <a:endParaRPr lang="en-US" sz="1400" dirty="0"/>
          </a:p>
        </p:txBody>
      </p:sp>
      <p:sp>
        <p:nvSpPr>
          <p:cNvPr id="14" name="Text 9"/>
          <p:cNvSpPr/>
          <p:nvPr/>
        </p:nvSpPr>
        <p:spPr>
          <a:xfrm>
            <a:off x="1591628" y="2976324"/>
            <a:ext cx="6973610" cy="264557"/>
          </a:xfrm>
          <a:prstGeom prst="rect">
            <a:avLst/>
          </a:prstGeom>
          <a:noFill/>
          <a:ln/>
        </p:spPr>
        <p:txBody>
          <a:bodyPr wrap="none" lIns="0" tIns="0" rIns="0" bIns="0" rtlCol="0" anchor="t"/>
          <a:lstStyle/>
          <a:p>
            <a:pPr algn="l" indent="0" marL="0">
              <a:lnSpc>
                <a:spcPts val="2050"/>
              </a:lnSpc>
              <a:buNone/>
            </a:pPr>
            <a:r>
              <a:rPr lang="en-US" sz="1300" dirty="0">
                <a:solidFill>
                  <a:srgbClr val="DAD8E9"/>
                </a:solidFill>
                <a:latin typeface="Mukta Light" pitchFamily="34" charset="0"/>
                <a:ea typeface="Mukta Light" pitchFamily="34" charset="-122"/>
                <a:cs typeface="Mukta Light" pitchFamily="34" charset="-120"/>
              </a:rPr>
              <a:t>CAD design and virtual validation</a:t>
            </a:r>
            <a:endParaRPr lang="en-US" sz="1300" dirty="0"/>
          </a:p>
        </p:txBody>
      </p:sp>
      <p:sp>
        <p:nvSpPr>
          <p:cNvPr id="15" name="Shape 10"/>
          <p:cNvSpPr/>
          <p:nvPr/>
        </p:nvSpPr>
        <p:spPr>
          <a:xfrm>
            <a:off x="927914" y="3931920"/>
            <a:ext cx="496014" cy="22860"/>
          </a:xfrm>
          <a:prstGeom prst="roundRect">
            <a:avLst>
              <a:gd name="adj" fmla="val 303825"/>
            </a:avLst>
          </a:prstGeom>
          <a:solidFill>
            <a:srgbClr val="6D4562"/>
          </a:solidFill>
          <a:ln/>
        </p:spPr>
      </p:sp>
      <p:sp>
        <p:nvSpPr>
          <p:cNvPr id="16" name="Shape 11"/>
          <p:cNvSpPr/>
          <p:nvPr/>
        </p:nvSpPr>
        <p:spPr>
          <a:xfrm>
            <a:off x="578703" y="3757374"/>
            <a:ext cx="372070" cy="372070"/>
          </a:xfrm>
          <a:prstGeom prst="roundRect">
            <a:avLst>
              <a:gd name="adj" fmla="val 18667"/>
            </a:avLst>
          </a:prstGeom>
          <a:solidFill>
            <a:srgbClr val="542C49"/>
          </a:solidFill>
          <a:ln w="7620">
            <a:solidFill>
              <a:srgbClr val="6D4562"/>
            </a:solidFill>
            <a:prstDash val="solid"/>
          </a:ln>
        </p:spPr>
      </p:sp>
      <p:pic>
        <p:nvPicPr>
          <p:cNvPr id="17" name="Image 3" descr="preencoded.png">    </p:cNvPr>
          <p:cNvPicPr>
            <a:picLocks noChangeAspect="1"/>
          </p:cNvPicPr>
          <p:nvPr/>
        </p:nvPicPr>
        <p:blipFill>
          <a:blip r:embed="rId4"/>
          <a:stretch>
            <a:fillRect/>
          </a:stretch>
        </p:blipFill>
        <p:spPr>
          <a:xfrm>
            <a:off x="654487" y="3805595"/>
            <a:ext cx="220385" cy="275511"/>
          </a:xfrm>
          <a:prstGeom prst="rect">
            <a:avLst/>
          </a:prstGeom>
        </p:spPr>
      </p:pic>
      <p:sp>
        <p:nvSpPr>
          <p:cNvPr id="18" name="Text 12"/>
          <p:cNvSpPr/>
          <p:nvPr/>
        </p:nvSpPr>
        <p:spPr>
          <a:xfrm>
            <a:off x="1591628" y="3736658"/>
            <a:ext cx="1837373" cy="229552"/>
          </a:xfrm>
          <a:prstGeom prst="rect">
            <a:avLst/>
          </a:prstGeom>
          <a:noFill/>
          <a:ln/>
        </p:spPr>
        <p:txBody>
          <a:bodyPr wrap="none" lIns="0" tIns="0" rIns="0" bIns="0" rtlCol="0" anchor="t"/>
          <a:lstStyle/>
          <a:p>
            <a:pPr algn="l" indent="0" marL="0">
              <a:lnSpc>
                <a:spcPts val="1800"/>
              </a:lnSpc>
              <a:buNone/>
            </a:pPr>
            <a:r>
              <a:rPr lang="en-US" sz="1400" dirty="0">
                <a:solidFill>
                  <a:srgbClr val="DAD8E9"/>
                </a:solidFill>
                <a:latin typeface="Prompt Medium" pitchFamily="34" charset="0"/>
                <a:ea typeface="Prompt Medium" pitchFamily="34" charset="-122"/>
                <a:cs typeface="Prompt Medium" pitchFamily="34" charset="-120"/>
              </a:rPr>
              <a:t>Prototyping</a:t>
            </a:r>
            <a:endParaRPr lang="en-US" sz="1400" dirty="0"/>
          </a:p>
        </p:txBody>
      </p:sp>
      <p:sp>
        <p:nvSpPr>
          <p:cNvPr id="19" name="Text 13"/>
          <p:cNvSpPr/>
          <p:nvPr/>
        </p:nvSpPr>
        <p:spPr>
          <a:xfrm>
            <a:off x="1591628" y="4065389"/>
            <a:ext cx="6973610" cy="264557"/>
          </a:xfrm>
          <a:prstGeom prst="rect">
            <a:avLst/>
          </a:prstGeom>
          <a:noFill/>
          <a:ln/>
        </p:spPr>
        <p:txBody>
          <a:bodyPr wrap="none" lIns="0" tIns="0" rIns="0" bIns="0" rtlCol="0" anchor="t"/>
          <a:lstStyle/>
          <a:p>
            <a:pPr algn="l" indent="0" marL="0">
              <a:lnSpc>
                <a:spcPts val="2050"/>
              </a:lnSpc>
              <a:buNone/>
            </a:pPr>
            <a:r>
              <a:rPr lang="en-US" sz="1300" dirty="0">
                <a:solidFill>
                  <a:srgbClr val="DAD8E9"/>
                </a:solidFill>
                <a:latin typeface="Mukta Light" pitchFamily="34" charset="0"/>
                <a:ea typeface="Mukta Light" pitchFamily="34" charset="-122"/>
                <a:cs typeface="Mukta Light" pitchFamily="34" charset="-120"/>
              </a:rPr>
              <a:t>Building functional test versions</a:t>
            </a:r>
            <a:endParaRPr lang="en-US" sz="1300" dirty="0"/>
          </a:p>
        </p:txBody>
      </p:sp>
      <p:sp>
        <p:nvSpPr>
          <p:cNvPr id="20" name="Shape 14"/>
          <p:cNvSpPr/>
          <p:nvPr/>
        </p:nvSpPr>
        <p:spPr>
          <a:xfrm>
            <a:off x="927914" y="5020985"/>
            <a:ext cx="496014" cy="22860"/>
          </a:xfrm>
          <a:prstGeom prst="roundRect">
            <a:avLst>
              <a:gd name="adj" fmla="val 303825"/>
            </a:avLst>
          </a:prstGeom>
          <a:solidFill>
            <a:srgbClr val="6D4562"/>
          </a:solidFill>
          <a:ln/>
        </p:spPr>
      </p:sp>
      <p:sp>
        <p:nvSpPr>
          <p:cNvPr id="21" name="Shape 15"/>
          <p:cNvSpPr/>
          <p:nvPr/>
        </p:nvSpPr>
        <p:spPr>
          <a:xfrm>
            <a:off x="578703" y="4846439"/>
            <a:ext cx="372070" cy="372070"/>
          </a:xfrm>
          <a:prstGeom prst="roundRect">
            <a:avLst>
              <a:gd name="adj" fmla="val 18667"/>
            </a:avLst>
          </a:prstGeom>
          <a:solidFill>
            <a:srgbClr val="542C49"/>
          </a:solidFill>
          <a:ln w="7620">
            <a:solidFill>
              <a:srgbClr val="6D4562"/>
            </a:solidFill>
            <a:prstDash val="solid"/>
          </a:ln>
        </p:spPr>
      </p:sp>
      <p:pic>
        <p:nvPicPr>
          <p:cNvPr id="22" name="Image 4" descr="preencoded.png">    </p:cNvPr>
          <p:cNvPicPr>
            <a:picLocks noChangeAspect="1"/>
          </p:cNvPicPr>
          <p:nvPr/>
        </p:nvPicPr>
        <p:blipFill>
          <a:blip r:embed="rId5"/>
          <a:stretch>
            <a:fillRect/>
          </a:stretch>
        </p:blipFill>
        <p:spPr>
          <a:xfrm>
            <a:off x="654487" y="4894659"/>
            <a:ext cx="220385" cy="275511"/>
          </a:xfrm>
          <a:prstGeom prst="rect">
            <a:avLst/>
          </a:prstGeom>
        </p:spPr>
      </p:pic>
      <p:sp>
        <p:nvSpPr>
          <p:cNvPr id="23" name="Text 16"/>
          <p:cNvSpPr/>
          <p:nvPr/>
        </p:nvSpPr>
        <p:spPr>
          <a:xfrm>
            <a:off x="1591628" y="4825722"/>
            <a:ext cx="1837373" cy="229552"/>
          </a:xfrm>
          <a:prstGeom prst="rect">
            <a:avLst/>
          </a:prstGeom>
          <a:noFill/>
          <a:ln/>
        </p:spPr>
        <p:txBody>
          <a:bodyPr wrap="none" lIns="0" tIns="0" rIns="0" bIns="0" rtlCol="0" anchor="t"/>
          <a:lstStyle/>
          <a:p>
            <a:pPr algn="l" indent="0" marL="0">
              <a:lnSpc>
                <a:spcPts val="1800"/>
              </a:lnSpc>
              <a:buNone/>
            </a:pPr>
            <a:r>
              <a:rPr lang="en-US" sz="1400" dirty="0">
                <a:solidFill>
                  <a:srgbClr val="DAD8E9"/>
                </a:solidFill>
                <a:latin typeface="Prompt Medium" pitchFamily="34" charset="0"/>
                <a:ea typeface="Prompt Medium" pitchFamily="34" charset="-122"/>
                <a:cs typeface="Prompt Medium" pitchFamily="34" charset="-120"/>
              </a:rPr>
              <a:t>Design Validation</a:t>
            </a:r>
            <a:endParaRPr lang="en-US" sz="1400" dirty="0"/>
          </a:p>
        </p:txBody>
      </p:sp>
      <p:sp>
        <p:nvSpPr>
          <p:cNvPr id="24" name="Text 17"/>
          <p:cNvSpPr/>
          <p:nvPr/>
        </p:nvSpPr>
        <p:spPr>
          <a:xfrm>
            <a:off x="1591628" y="5154454"/>
            <a:ext cx="6973610" cy="264557"/>
          </a:xfrm>
          <a:prstGeom prst="rect">
            <a:avLst/>
          </a:prstGeom>
          <a:noFill/>
          <a:ln/>
        </p:spPr>
        <p:txBody>
          <a:bodyPr wrap="none" lIns="0" tIns="0" rIns="0" bIns="0" rtlCol="0" anchor="t"/>
          <a:lstStyle/>
          <a:p>
            <a:pPr algn="l" indent="0" marL="0">
              <a:lnSpc>
                <a:spcPts val="2050"/>
              </a:lnSpc>
              <a:buNone/>
            </a:pPr>
            <a:r>
              <a:rPr lang="en-US" sz="1300" dirty="0">
                <a:solidFill>
                  <a:srgbClr val="DAD8E9"/>
                </a:solidFill>
                <a:latin typeface="Mukta Light" pitchFamily="34" charset="0"/>
                <a:ea typeface="Mukta Light" pitchFamily="34" charset="-122"/>
                <a:cs typeface="Mukta Light" pitchFamily="34" charset="-120"/>
              </a:rPr>
              <a:t>Testing against requirements</a:t>
            </a:r>
            <a:endParaRPr lang="en-US" sz="1300" dirty="0"/>
          </a:p>
        </p:txBody>
      </p:sp>
      <p:sp>
        <p:nvSpPr>
          <p:cNvPr id="25" name="Text 18"/>
          <p:cNvSpPr/>
          <p:nvPr/>
        </p:nvSpPr>
        <p:spPr>
          <a:xfrm>
            <a:off x="578763" y="5770245"/>
            <a:ext cx="7986474" cy="793671"/>
          </a:xfrm>
          <a:prstGeom prst="rect">
            <a:avLst/>
          </a:prstGeom>
          <a:noFill/>
          <a:ln/>
        </p:spPr>
        <p:txBody>
          <a:bodyPr wrap="square" lIns="0" tIns="0" rIns="0" bIns="0" rtlCol="0" anchor="t"/>
          <a:lstStyle/>
          <a:p>
            <a:pPr algn="l" indent="0" marL="0">
              <a:lnSpc>
                <a:spcPts val="2050"/>
              </a:lnSpc>
              <a:buNone/>
            </a:pPr>
            <a:r>
              <a:rPr lang="en-US" sz="1300" dirty="0">
                <a:solidFill>
                  <a:srgbClr val="DAD8E9"/>
                </a:solidFill>
                <a:latin typeface="Mukta Light" pitchFamily="34" charset="0"/>
                <a:ea typeface="Mukta Light" pitchFamily="34" charset="-122"/>
                <a:cs typeface="Mukta Light" pitchFamily="34" charset="-120"/>
              </a:rPr>
              <a:t>Once market requirements have been established, cross-functional design teams transform concepts into tangible product designs. The design phase involves iterative development, moving from rough sketches to detailed CAD models that specify every product aspect.</a:t>
            </a:r>
            <a:endParaRPr lang="en-US" sz="1300" dirty="0"/>
          </a:p>
        </p:txBody>
      </p:sp>
      <p:sp>
        <p:nvSpPr>
          <p:cNvPr id="26" name="Text 19"/>
          <p:cNvSpPr/>
          <p:nvPr/>
        </p:nvSpPr>
        <p:spPr>
          <a:xfrm>
            <a:off x="578763" y="6749891"/>
            <a:ext cx="7986474" cy="793671"/>
          </a:xfrm>
          <a:prstGeom prst="rect">
            <a:avLst/>
          </a:prstGeom>
          <a:noFill/>
          <a:ln/>
        </p:spPr>
        <p:txBody>
          <a:bodyPr wrap="square" lIns="0" tIns="0" rIns="0" bIns="0" rtlCol="0" anchor="t"/>
          <a:lstStyle/>
          <a:p>
            <a:pPr algn="l" indent="0" marL="0">
              <a:lnSpc>
                <a:spcPts val="2050"/>
              </a:lnSpc>
              <a:buNone/>
            </a:pPr>
            <a:r>
              <a:rPr lang="en-US" sz="1300" dirty="0">
                <a:solidFill>
                  <a:srgbClr val="DAD8E9"/>
                </a:solidFill>
                <a:latin typeface="Mukta Light" pitchFamily="34" charset="0"/>
                <a:ea typeface="Mukta Light" pitchFamily="34" charset="-122"/>
                <a:cs typeface="Mukta Light" pitchFamily="34" charset="-120"/>
              </a:rPr>
              <a:t>Rapid prototyping technologies have revolutionised this stage, reducing design cycles by up to 30% by allowing teams to quickly test and refine concepts before committing to production tooling, significantly reducing both time-to-market and development costs.</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52780" y="446842"/>
            <a:ext cx="4323517" cy="449580"/>
          </a:xfrm>
          <a:prstGeom prst="rect">
            <a:avLst/>
          </a:prstGeom>
          <a:noFill/>
          <a:ln/>
        </p:spPr>
        <p:txBody>
          <a:bodyPr wrap="none" lIns="0" tIns="0" rIns="0" bIns="0" rtlCol="0" anchor="t"/>
          <a:lstStyle/>
          <a:p>
            <a:pPr algn="l" indent="0" marL="0">
              <a:lnSpc>
                <a:spcPts val="3500"/>
              </a:lnSpc>
              <a:buNone/>
            </a:pPr>
            <a:r>
              <a:rPr lang="en-US" sz="2800" dirty="0">
                <a:solidFill>
                  <a:srgbClr val="C6BFEE"/>
                </a:solidFill>
                <a:latin typeface="Prompt Medium" pitchFamily="34" charset="0"/>
                <a:ea typeface="Prompt Medium" pitchFamily="34" charset="-122"/>
                <a:cs typeface="Prompt Medium" pitchFamily="34" charset="-120"/>
              </a:rPr>
              <a:t>Step 3: Process Planning</a:t>
            </a:r>
            <a:endParaRPr lang="en-US" sz="2800" dirty="0"/>
          </a:p>
        </p:txBody>
      </p:sp>
      <p:pic>
        <p:nvPicPr>
          <p:cNvPr id="4" name="Image 1" descr="preencoded.png">    </p:cNvPr>
          <p:cNvPicPr>
            <a:picLocks noChangeAspect="1"/>
          </p:cNvPicPr>
          <p:nvPr/>
        </p:nvPicPr>
        <p:blipFill>
          <a:blip r:embed="rId2"/>
          <a:stretch>
            <a:fillRect/>
          </a:stretch>
        </p:blipFill>
        <p:spPr>
          <a:xfrm>
            <a:off x="6052780" y="1139190"/>
            <a:ext cx="809268" cy="1575435"/>
          </a:xfrm>
          <a:prstGeom prst="rect">
            <a:avLst/>
          </a:prstGeom>
        </p:spPr>
      </p:pic>
      <p:sp>
        <p:nvSpPr>
          <p:cNvPr id="5" name="Text 1"/>
          <p:cNvSpPr/>
          <p:nvPr/>
        </p:nvSpPr>
        <p:spPr>
          <a:xfrm>
            <a:off x="7104817" y="1300996"/>
            <a:ext cx="1798320" cy="224671"/>
          </a:xfrm>
          <a:prstGeom prst="rect">
            <a:avLst/>
          </a:prstGeom>
          <a:noFill/>
          <a:ln/>
        </p:spPr>
        <p:txBody>
          <a:bodyPr wrap="none" lIns="0" tIns="0" rIns="0" bIns="0" rtlCol="0" anchor="t"/>
          <a:lstStyle/>
          <a:p>
            <a:pPr algn="l" indent="0" marL="0">
              <a:lnSpc>
                <a:spcPts val="1750"/>
              </a:lnSpc>
              <a:buNone/>
            </a:pPr>
            <a:r>
              <a:rPr lang="en-US" sz="1400" dirty="0">
                <a:solidFill>
                  <a:srgbClr val="DAD8E9"/>
                </a:solidFill>
                <a:latin typeface="Prompt Medium" pitchFamily="34" charset="0"/>
                <a:ea typeface="Prompt Medium" pitchFamily="34" charset="-122"/>
                <a:cs typeface="Prompt Medium" pitchFamily="34" charset="-120"/>
              </a:rPr>
              <a:t>Process Mapping</a:t>
            </a:r>
            <a:endParaRPr lang="en-US" sz="1400" dirty="0"/>
          </a:p>
        </p:txBody>
      </p:sp>
      <p:sp>
        <p:nvSpPr>
          <p:cNvPr id="6" name="Text 2"/>
          <p:cNvSpPr/>
          <p:nvPr/>
        </p:nvSpPr>
        <p:spPr>
          <a:xfrm>
            <a:off x="7104817" y="1622703"/>
            <a:ext cx="6959203" cy="258842"/>
          </a:xfrm>
          <a:prstGeom prst="rect">
            <a:avLst/>
          </a:prstGeom>
          <a:noFill/>
          <a:ln/>
        </p:spPr>
        <p:txBody>
          <a:bodyPr wrap="none" lIns="0" tIns="0" rIns="0" bIns="0" rtlCol="0" anchor="t"/>
          <a:lstStyle/>
          <a:p>
            <a:pPr algn="l" indent="0" marL="0">
              <a:lnSpc>
                <a:spcPts val="2000"/>
              </a:lnSpc>
              <a:buNone/>
            </a:pPr>
            <a:r>
              <a:rPr lang="en-US" sz="1250" dirty="0">
                <a:solidFill>
                  <a:srgbClr val="DAD8E9"/>
                </a:solidFill>
                <a:latin typeface="Mukta Light" pitchFamily="34" charset="0"/>
                <a:ea typeface="Mukta Light" pitchFamily="34" charset="-122"/>
                <a:cs typeface="Mukta Light" pitchFamily="34" charset="-120"/>
              </a:rPr>
              <a:t>Creating detailed flowcharts of each manufacturing step</a:t>
            </a:r>
            <a:endParaRPr lang="en-US" sz="1250" dirty="0"/>
          </a:p>
        </p:txBody>
      </p:sp>
      <p:sp>
        <p:nvSpPr>
          <p:cNvPr id="7" name="Text 3"/>
          <p:cNvSpPr/>
          <p:nvPr/>
        </p:nvSpPr>
        <p:spPr>
          <a:xfrm>
            <a:off x="7104817" y="1978581"/>
            <a:ext cx="6959203" cy="258842"/>
          </a:xfrm>
          <a:prstGeom prst="rect">
            <a:avLst/>
          </a:prstGeom>
          <a:noFill/>
          <a:ln/>
        </p:spPr>
        <p:txBody>
          <a:bodyPr wrap="none" lIns="0" tIns="0" rIns="0" bIns="0" rtlCol="0" anchor="t"/>
          <a:lstStyle/>
          <a:p>
            <a:pPr algn="l" marL="342900" indent="-342900">
              <a:lnSpc>
                <a:spcPts val="2000"/>
              </a:lnSpc>
              <a:buSzPct val="100000"/>
              <a:buChar char="•"/>
            </a:pPr>
            <a:r>
              <a:rPr lang="en-US" sz="1250" dirty="0">
                <a:solidFill>
                  <a:srgbClr val="DAD8E9"/>
                </a:solidFill>
                <a:latin typeface="Mukta Light" pitchFamily="34" charset="0"/>
                <a:ea typeface="Mukta Light" pitchFamily="34" charset="-122"/>
                <a:cs typeface="Mukta Light" pitchFamily="34" charset="-120"/>
              </a:rPr>
              <a:t>Identify value-adding activities</a:t>
            </a:r>
            <a:endParaRPr lang="en-US" sz="1250" dirty="0"/>
          </a:p>
        </p:txBody>
      </p:sp>
      <p:sp>
        <p:nvSpPr>
          <p:cNvPr id="8" name="Text 4"/>
          <p:cNvSpPr/>
          <p:nvPr/>
        </p:nvSpPr>
        <p:spPr>
          <a:xfrm>
            <a:off x="7104817" y="2293977"/>
            <a:ext cx="6959203" cy="258842"/>
          </a:xfrm>
          <a:prstGeom prst="rect">
            <a:avLst/>
          </a:prstGeom>
          <a:noFill/>
          <a:ln/>
        </p:spPr>
        <p:txBody>
          <a:bodyPr wrap="none" lIns="0" tIns="0" rIns="0" bIns="0" rtlCol="0" anchor="t"/>
          <a:lstStyle/>
          <a:p>
            <a:pPr algn="l" marL="342900" indent="-342900">
              <a:lnSpc>
                <a:spcPts val="2000"/>
              </a:lnSpc>
              <a:buSzPct val="100000"/>
              <a:buChar char="•"/>
            </a:pPr>
            <a:r>
              <a:rPr lang="en-US" sz="1250" dirty="0">
                <a:solidFill>
                  <a:srgbClr val="DAD8E9"/>
                </a:solidFill>
                <a:latin typeface="Mukta Light" pitchFamily="34" charset="0"/>
                <a:ea typeface="Mukta Light" pitchFamily="34" charset="-122"/>
                <a:cs typeface="Mukta Light" pitchFamily="34" charset="-120"/>
              </a:rPr>
              <a:t>Document standard operating procedures</a:t>
            </a:r>
            <a:endParaRPr lang="en-US" sz="1250" dirty="0"/>
          </a:p>
        </p:txBody>
      </p:sp>
      <p:pic>
        <p:nvPicPr>
          <p:cNvPr id="9" name="Image 2" descr="preencoded.png">    </p:cNvPr>
          <p:cNvPicPr>
            <a:picLocks noChangeAspect="1"/>
          </p:cNvPicPr>
          <p:nvPr/>
        </p:nvPicPr>
        <p:blipFill>
          <a:blip r:embed="rId3"/>
          <a:stretch>
            <a:fillRect/>
          </a:stretch>
        </p:blipFill>
        <p:spPr>
          <a:xfrm>
            <a:off x="6052780" y="2714625"/>
            <a:ext cx="809268" cy="1575435"/>
          </a:xfrm>
          <a:prstGeom prst="rect">
            <a:avLst/>
          </a:prstGeom>
        </p:spPr>
      </p:pic>
      <p:sp>
        <p:nvSpPr>
          <p:cNvPr id="10" name="Text 5"/>
          <p:cNvSpPr/>
          <p:nvPr/>
        </p:nvSpPr>
        <p:spPr>
          <a:xfrm>
            <a:off x="7104817" y="2876431"/>
            <a:ext cx="1798320" cy="224671"/>
          </a:xfrm>
          <a:prstGeom prst="rect">
            <a:avLst/>
          </a:prstGeom>
          <a:noFill/>
          <a:ln/>
        </p:spPr>
        <p:txBody>
          <a:bodyPr wrap="none" lIns="0" tIns="0" rIns="0" bIns="0" rtlCol="0" anchor="t"/>
          <a:lstStyle/>
          <a:p>
            <a:pPr algn="l" indent="0" marL="0">
              <a:lnSpc>
                <a:spcPts val="1750"/>
              </a:lnSpc>
              <a:buNone/>
            </a:pPr>
            <a:r>
              <a:rPr lang="en-US" sz="1400" dirty="0">
                <a:solidFill>
                  <a:srgbClr val="DAD8E9"/>
                </a:solidFill>
                <a:latin typeface="Prompt Medium" pitchFamily="34" charset="0"/>
                <a:ea typeface="Prompt Medium" pitchFamily="34" charset="-122"/>
                <a:cs typeface="Prompt Medium" pitchFamily="34" charset="-120"/>
              </a:rPr>
              <a:t>Method Selection</a:t>
            </a:r>
            <a:endParaRPr lang="en-US" sz="1400" dirty="0"/>
          </a:p>
        </p:txBody>
      </p:sp>
      <p:sp>
        <p:nvSpPr>
          <p:cNvPr id="11" name="Text 6"/>
          <p:cNvSpPr/>
          <p:nvPr/>
        </p:nvSpPr>
        <p:spPr>
          <a:xfrm>
            <a:off x="7104817" y="3198138"/>
            <a:ext cx="6959203" cy="258842"/>
          </a:xfrm>
          <a:prstGeom prst="rect">
            <a:avLst/>
          </a:prstGeom>
          <a:noFill/>
          <a:ln/>
        </p:spPr>
        <p:txBody>
          <a:bodyPr wrap="none" lIns="0" tIns="0" rIns="0" bIns="0" rtlCol="0" anchor="t"/>
          <a:lstStyle/>
          <a:p>
            <a:pPr algn="l" indent="0" marL="0">
              <a:lnSpc>
                <a:spcPts val="2000"/>
              </a:lnSpc>
              <a:buNone/>
            </a:pPr>
            <a:r>
              <a:rPr lang="en-US" sz="1250" dirty="0">
                <a:solidFill>
                  <a:srgbClr val="DAD8E9"/>
                </a:solidFill>
                <a:latin typeface="Mukta Light" pitchFamily="34" charset="0"/>
                <a:ea typeface="Mukta Light" pitchFamily="34" charset="-122"/>
                <a:cs typeface="Mukta Light" pitchFamily="34" charset="-120"/>
              </a:rPr>
              <a:t>Choosing optimal production approaches</a:t>
            </a:r>
            <a:endParaRPr lang="en-US" sz="1250" dirty="0"/>
          </a:p>
        </p:txBody>
      </p:sp>
      <p:sp>
        <p:nvSpPr>
          <p:cNvPr id="12" name="Text 7"/>
          <p:cNvSpPr/>
          <p:nvPr/>
        </p:nvSpPr>
        <p:spPr>
          <a:xfrm>
            <a:off x="7104817" y="3554016"/>
            <a:ext cx="6959203" cy="258842"/>
          </a:xfrm>
          <a:prstGeom prst="rect">
            <a:avLst/>
          </a:prstGeom>
          <a:noFill/>
          <a:ln/>
        </p:spPr>
        <p:txBody>
          <a:bodyPr wrap="none" lIns="0" tIns="0" rIns="0" bIns="0" rtlCol="0" anchor="t"/>
          <a:lstStyle/>
          <a:p>
            <a:pPr algn="l" marL="342900" indent="-342900">
              <a:lnSpc>
                <a:spcPts val="2000"/>
              </a:lnSpc>
              <a:buSzPct val="100000"/>
              <a:buChar char="•"/>
            </a:pPr>
            <a:r>
              <a:rPr lang="en-US" sz="1250" dirty="0">
                <a:solidFill>
                  <a:srgbClr val="DAD8E9"/>
                </a:solidFill>
                <a:latin typeface="Mukta Light" pitchFamily="34" charset="0"/>
                <a:ea typeface="Mukta Light" pitchFamily="34" charset="-122"/>
                <a:cs typeface="Mukta Light" pitchFamily="34" charset="-120"/>
              </a:rPr>
              <a:t>Batch production for variety</a:t>
            </a:r>
            <a:endParaRPr lang="en-US" sz="1250" dirty="0"/>
          </a:p>
        </p:txBody>
      </p:sp>
      <p:sp>
        <p:nvSpPr>
          <p:cNvPr id="13" name="Text 8"/>
          <p:cNvSpPr/>
          <p:nvPr/>
        </p:nvSpPr>
        <p:spPr>
          <a:xfrm>
            <a:off x="7104817" y="3869412"/>
            <a:ext cx="6959203" cy="258842"/>
          </a:xfrm>
          <a:prstGeom prst="rect">
            <a:avLst/>
          </a:prstGeom>
          <a:noFill/>
          <a:ln/>
        </p:spPr>
        <p:txBody>
          <a:bodyPr wrap="none" lIns="0" tIns="0" rIns="0" bIns="0" rtlCol="0" anchor="t"/>
          <a:lstStyle/>
          <a:p>
            <a:pPr algn="l" marL="342900" indent="-342900">
              <a:lnSpc>
                <a:spcPts val="2000"/>
              </a:lnSpc>
              <a:buSzPct val="100000"/>
              <a:buChar char="•"/>
            </a:pPr>
            <a:r>
              <a:rPr lang="en-US" sz="1250" dirty="0">
                <a:solidFill>
                  <a:srgbClr val="DAD8E9"/>
                </a:solidFill>
                <a:latin typeface="Mukta Light" pitchFamily="34" charset="0"/>
                <a:ea typeface="Mukta Light" pitchFamily="34" charset="-122"/>
                <a:cs typeface="Mukta Light" pitchFamily="34" charset="-120"/>
              </a:rPr>
              <a:t>Flow production for volume</a:t>
            </a:r>
            <a:endParaRPr lang="en-US" sz="1250" dirty="0"/>
          </a:p>
        </p:txBody>
      </p:sp>
      <p:pic>
        <p:nvPicPr>
          <p:cNvPr id="14" name="Image 3" descr="preencoded.png">    </p:cNvPr>
          <p:cNvPicPr>
            <a:picLocks noChangeAspect="1"/>
          </p:cNvPicPr>
          <p:nvPr/>
        </p:nvPicPr>
        <p:blipFill>
          <a:blip r:embed="rId4"/>
          <a:stretch>
            <a:fillRect/>
          </a:stretch>
        </p:blipFill>
        <p:spPr>
          <a:xfrm>
            <a:off x="6052780" y="4290060"/>
            <a:ext cx="809268" cy="1575435"/>
          </a:xfrm>
          <a:prstGeom prst="rect">
            <a:avLst/>
          </a:prstGeom>
        </p:spPr>
      </p:pic>
      <p:sp>
        <p:nvSpPr>
          <p:cNvPr id="15" name="Text 9"/>
          <p:cNvSpPr/>
          <p:nvPr/>
        </p:nvSpPr>
        <p:spPr>
          <a:xfrm>
            <a:off x="7104817" y="4451866"/>
            <a:ext cx="1798320" cy="224671"/>
          </a:xfrm>
          <a:prstGeom prst="rect">
            <a:avLst/>
          </a:prstGeom>
          <a:noFill/>
          <a:ln/>
        </p:spPr>
        <p:txBody>
          <a:bodyPr wrap="none" lIns="0" tIns="0" rIns="0" bIns="0" rtlCol="0" anchor="t"/>
          <a:lstStyle/>
          <a:p>
            <a:pPr algn="l" indent="0" marL="0">
              <a:lnSpc>
                <a:spcPts val="1750"/>
              </a:lnSpc>
              <a:buNone/>
            </a:pPr>
            <a:r>
              <a:rPr lang="en-US" sz="1400" dirty="0">
                <a:solidFill>
                  <a:srgbClr val="DAD8E9"/>
                </a:solidFill>
                <a:latin typeface="Prompt Medium" pitchFamily="34" charset="0"/>
                <a:ea typeface="Prompt Medium" pitchFamily="34" charset="-122"/>
                <a:cs typeface="Prompt Medium" pitchFamily="34" charset="-120"/>
              </a:rPr>
              <a:t>Capacity Planning</a:t>
            </a:r>
            <a:endParaRPr lang="en-US" sz="1400" dirty="0"/>
          </a:p>
        </p:txBody>
      </p:sp>
      <p:sp>
        <p:nvSpPr>
          <p:cNvPr id="16" name="Text 10"/>
          <p:cNvSpPr/>
          <p:nvPr/>
        </p:nvSpPr>
        <p:spPr>
          <a:xfrm>
            <a:off x="7104817" y="4773573"/>
            <a:ext cx="6959203" cy="258842"/>
          </a:xfrm>
          <a:prstGeom prst="rect">
            <a:avLst/>
          </a:prstGeom>
          <a:noFill/>
          <a:ln/>
        </p:spPr>
        <p:txBody>
          <a:bodyPr wrap="none" lIns="0" tIns="0" rIns="0" bIns="0" rtlCol="0" anchor="t"/>
          <a:lstStyle/>
          <a:p>
            <a:pPr algn="l" indent="0" marL="0">
              <a:lnSpc>
                <a:spcPts val="2000"/>
              </a:lnSpc>
              <a:buNone/>
            </a:pPr>
            <a:r>
              <a:rPr lang="en-US" sz="1250" dirty="0">
                <a:solidFill>
                  <a:srgbClr val="DAD8E9"/>
                </a:solidFill>
                <a:latin typeface="Mukta Light" pitchFamily="34" charset="0"/>
                <a:ea typeface="Mukta Light" pitchFamily="34" charset="-122"/>
                <a:cs typeface="Mukta Light" pitchFamily="34" charset="-120"/>
              </a:rPr>
              <a:t>Calculating resource requirements</a:t>
            </a:r>
            <a:endParaRPr lang="en-US" sz="1250" dirty="0"/>
          </a:p>
        </p:txBody>
      </p:sp>
      <p:sp>
        <p:nvSpPr>
          <p:cNvPr id="17" name="Text 11"/>
          <p:cNvSpPr/>
          <p:nvPr/>
        </p:nvSpPr>
        <p:spPr>
          <a:xfrm>
            <a:off x="7104817" y="5129451"/>
            <a:ext cx="6959203" cy="258842"/>
          </a:xfrm>
          <a:prstGeom prst="rect">
            <a:avLst/>
          </a:prstGeom>
          <a:noFill/>
          <a:ln/>
        </p:spPr>
        <p:txBody>
          <a:bodyPr wrap="none" lIns="0" tIns="0" rIns="0" bIns="0" rtlCol="0" anchor="t"/>
          <a:lstStyle/>
          <a:p>
            <a:pPr algn="l" marL="342900" indent="-342900">
              <a:lnSpc>
                <a:spcPts val="2000"/>
              </a:lnSpc>
              <a:buSzPct val="100000"/>
              <a:buChar char="•"/>
            </a:pPr>
            <a:r>
              <a:rPr lang="en-US" sz="1250" dirty="0">
                <a:solidFill>
                  <a:srgbClr val="DAD8E9"/>
                </a:solidFill>
                <a:latin typeface="Mukta Light" pitchFamily="34" charset="0"/>
                <a:ea typeface="Mukta Light" pitchFamily="34" charset="-122"/>
                <a:cs typeface="Mukta Light" pitchFamily="34" charset="-120"/>
              </a:rPr>
              <a:t>Equipment capacity analysis</a:t>
            </a:r>
            <a:endParaRPr lang="en-US" sz="1250" dirty="0"/>
          </a:p>
        </p:txBody>
      </p:sp>
      <p:sp>
        <p:nvSpPr>
          <p:cNvPr id="18" name="Text 12"/>
          <p:cNvSpPr/>
          <p:nvPr/>
        </p:nvSpPr>
        <p:spPr>
          <a:xfrm>
            <a:off x="7104817" y="5444847"/>
            <a:ext cx="6959203" cy="258842"/>
          </a:xfrm>
          <a:prstGeom prst="rect">
            <a:avLst/>
          </a:prstGeom>
          <a:noFill/>
          <a:ln/>
        </p:spPr>
        <p:txBody>
          <a:bodyPr wrap="none" lIns="0" tIns="0" rIns="0" bIns="0" rtlCol="0" anchor="t"/>
          <a:lstStyle/>
          <a:p>
            <a:pPr algn="l" marL="342900" indent="-342900">
              <a:lnSpc>
                <a:spcPts val="2000"/>
              </a:lnSpc>
              <a:buSzPct val="100000"/>
              <a:buChar char="•"/>
            </a:pPr>
            <a:r>
              <a:rPr lang="en-US" sz="1250" dirty="0">
                <a:solidFill>
                  <a:srgbClr val="DAD8E9"/>
                </a:solidFill>
                <a:latin typeface="Mukta Light" pitchFamily="34" charset="0"/>
                <a:ea typeface="Mukta Light" pitchFamily="34" charset="-122"/>
                <a:cs typeface="Mukta Light" pitchFamily="34" charset="-120"/>
              </a:rPr>
              <a:t>Workforce planning</a:t>
            </a:r>
            <a:endParaRPr lang="en-US" sz="1250" dirty="0"/>
          </a:p>
        </p:txBody>
      </p:sp>
      <p:sp>
        <p:nvSpPr>
          <p:cNvPr id="19" name="Text 13"/>
          <p:cNvSpPr/>
          <p:nvPr/>
        </p:nvSpPr>
        <p:spPr>
          <a:xfrm>
            <a:off x="6052780" y="6047542"/>
            <a:ext cx="8011239" cy="776526"/>
          </a:xfrm>
          <a:prstGeom prst="rect">
            <a:avLst/>
          </a:prstGeom>
          <a:noFill/>
          <a:ln/>
        </p:spPr>
        <p:txBody>
          <a:bodyPr wrap="square" lIns="0" tIns="0" rIns="0" bIns="0" rtlCol="0" anchor="t"/>
          <a:lstStyle/>
          <a:p>
            <a:pPr algn="l" indent="0" marL="0">
              <a:lnSpc>
                <a:spcPts val="2000"/>
              </a:lnSpc>
              <a:buNone/>
            </a:pPr>
            <a:r>
              <a:rPr lang="en-US" sz="1250" dirty="0">
                <a:solidFill>
                  <a:srgbClr val="DAD8E9"/>
                </a:solidFill>
                <a:latin typeface="Mukta Light" pitchFamily="34" charset="0"/>
                <a:ea typeface="Mukta Light" pitchFamily="34" charset="-122"/>
                <a:cs typeface="Mukta Light" pitchFamily="34" charset="-120"/>
              </a:rPr>
              <a:t>Process planning translates product designs into manufacturing roadmaps, defining exactly how products will be made. This critical step establishes the production method—whether batch, continuous flow, or bespoke manufacturing—based on product complexity and volume requirements.</a:t>
            </a:r>
            <a:endParaRPr lang="en-US" sz="1250" dirty="0"/>
          </a:p>
        </p:txBody>
      </p:sp>
      <p:sp>
        <p:nvSpPr>
          <p:cNvPr id="20" name="Text 14"/>
          <p:cNvSpPr/>
          <p:nvPr/>
        </p:nvSpPr>
        <p:spPr>
          <a:xfrm>
            <a:off x="6052780" y="7006114"/>
            <a:ext cx="8011239" cy="776526"/>
          </a:xfrm>
          <a:prstGeom prst="rect">
            <a:avLst/>
          </a:prstGeom>
          <a:noFill/>
          <a:ln/>
        </p:spPr>
        <p:txBody>
          <a:bodyPr wrap="square" lIns="0" tIns="0" rIns="0" bIns="0" rtlCol="0" anchor="t"/>
          <a:lstStyle/>
          <a:p>
            <a:pPr algn="l" indent="0" marL="0">
              <a:lnSpc>
                <a:spcPts val="2000"/>
              </a:lnSpc>
              <a:buNone/>
            </a:pPr>
            <a:r>
              <a:rPr lang="en-US" sz="1250" dirty="0">
                <a:solidFill>
                  <a:srgbClr val="DAD8E9"/>
                </a:solidFill>
                <a:latin typeface="Mukta Light" pitchFamily="34" charset="0"/>
                <a:ea typeface="Mukta Light" pitchFamily="34" charset="-122"/>
                <a:cs typeface="Mukta Light" pitchFamily="34" charset="-120"/>
              </a:rPr>
              <a:t>Toyota's renowned process mapping approach exemplifies best practice in this area, creating visual representations of manufacturing flows that highlight value-adding steps and identify potential bottlenecks or inefficiencies before production begins.</a:t>
            </a:r>
            <a:endParaRPr lang="en-US" sz="12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49129" y="658416"/>
            <a:ext cx="6504623" cy="515183"/>
          </a:xfrm>
          <a:prstGeom prst="rect">
            <a:avLst/>
          </a:prstGeom>
          <a:noFill/>
          <a:ln/>
        </p:spPr>
        <p:txBody>
          <a:bodyPr wrap="none" lIns="0" tIns="0" rIns="0" bIns="0" rtlCol="0" anchor="t"/>
          <a:lstStyle/>
          <a:p>
            <a:pPr algn="l" indent="0" marL="0">
              <a:lnSpc>
                <a:spcPts val="4050"/>
              </a:lnSpc>
              <a:buNone/>
            </a:pPr>
            <a:r>
              <a:rPr lang="en-US" sz="3200" dirty="0">
                <a:solidFill>
                  <a:srgbClr val="C6BFEE"/>
                </a:solidFill>
                <a:latin typeface="Prompt Medium" pitchFamily="34" charset="0"/>
                <a:ea typeface="Prompt Medium" pitchFamily="34" charset="-122"/>
                <a:cs typeface="Prompt Medium" pitchFamily="34" charset="-120"/>
              </a:rPr>
              <a:t>Step 4: Sourcing &amp; Procurement</a:t>
            </a:r>
            <a:endParaRPr lang="en-US" sz="3200" dirty="0"/>
          </a:p>
        </p:txBody>
      </p:sp>
      <p:sp>
        <p:nvSpPr>
          <p:cNvPr id="3" name="Shape 1"/>
          <p:cNvSpPr/>
          <p:nvPr/>
        </p:nvSpPr>
        <p:spPr>
          <a:xfrm>
            <a:off x="649129" y="1544479"/>
            <a:ext cx="1666518" cy="1036201"/>
          </a:xfrm>
          <a:prstGeom prst="roundRect">
            <a:avLst>
              <a:gd name="adj" fmla="val 7518"/>
            </a:avLst>
          </a:prstGeom>
          <a:solidFill>
            <a:srgbClr val="542C49"/>
          </a:solidFill>
          <a:ln w="7620">
            <a:solidFill>
              <a:srgbClr val="6D4562"/>
            </a:solidFill>
            <a:prstDash val="solid"/>
          </a:ln>
        </p:spPr>
      </p:sp>
      <p:pic>
        <p:nvPicPr>
          <p:cNvPr id="4" name="Image 0" descr="preencoded.png">    </p:cNvPr>
          <p:cNvPicPr>
            <a:picLocks noChangeAspect="1"/>
          </p:cNvPicPr>
          <p:nvPr/>
        </p:nvPicPr>
        <p:blipFill>
          <a:blip r:embed="rId1"/>
          <a:stretch>
            <a:fillRect/>
          </a:stretch>
        </p:blipFill>
        <p:spPr>
          <a:xfrm>
            <a:off x="1351955" y="1899523"/>
            <a:ext cx="260747" cy="325993"/>
          </a:xfrm>
          <a:prstGeom prst="rect">
            <a:avLst/>
          </a:prstGeom>
        </p:spPr>
      </p:pic>
      <p:sp>
        <p:nvSpPr>
          <p:cNvPr id="5" name="Text 2"/>
          <p:cNvSpPr/>
          <p:nvPr/>
        </p:nvSpPr>
        <p:spPr>
          <a:xfrm>
            <a:off x="2501027" y="1729859"/>
            <a:ext cx="2220278" cy="257532"/>
          </a:xfrm>
          <a:prstGeom prst="rect">
            <a:avLst/>
          </a:prstGeom>
          <a:noFill/>
          <a:ln/>
        </p:spPr>
        <p:txBody>
          <a:bodyPr wrap="none" lIns="0" tIns="0" rIns="0" bIns="0" rtlCol="0" anchor="t"/>
          <a:lstStyle/>
          <a:p>
            <a:pPr algn="l"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Supplier Identification</a:t>
            </a:r>
            <a:endParaRPr lang="en-US" sz="1600" dirty="0"/>
          </a:p>
        </p:txBody>
      </p:sp>
      <p:sp>
        <p:nvSpPr>
          <p:cNvPr id="6" name="Text 3"/>
          <p:cNvSpPr/>
          <p:nvPr/>
        </p:nvSpPr>
        <p:spPr>
          <a:xfrm>
            <a:off x="2501027" y="2098596"/>
            <a:ext cx="2468999" cy="296704"/>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Finding capable material sources</a:t>
            </a:r>
            <a:endParaRPr lang="en-US" sz="1450" dirty="0"/>
          </a:p>
        </p:txBody>
      </p:sp>
      <p:sp>
        <p:nvSpPr>
          <p:cNvPr id="7" name="Shape 4"/>
          <p:cNvSpPr/>
          <p:nvPr/>
        </p:nvSpPr>
        <p:spPr>
          <a:xfrm>
            <a:off x="2408277" y="2571155"/>
            <a:ext cx="11480363" cy="11430"/>
          </a:xfrm>
          <a:prstGeom prst="roundRect">
            <a:avLst>
              <a:gd name="adj" fmla="val 681536"/>
            </a:avLst>
          </a:prstGeom>
          <a:solidFill>
            <a:srgbClr val="6D4562"/>
          </a:solidFill>
          <a:ln/>
        </p:spPr>
      </p:sp>
      <p:sp>
        <p:nvSpPr>
          <p:cNvPr id="8" name="Shape 5"/>
          <p:cNvSpPr/>
          <p:nvPr/>
        </p:nvSpPr>
        <p:spPr>
          <a:xfrm>
            <a:off x="649129" y="2673310"/>
            <a:ext cx="3333036" cy="1036201"/>
          </a:xfrm>
          <a:prstGeom prst="roundRect">
            <a:avLst>
              <a:gd name="adj" fmla="val 7518"/>
            </a:avLst>
          </a:prstGeom>
          <a:solidFill>
            <a:srgbClr val="542C49"/>
          </a:solidFill>
          <a:ln w="7620">
            <a:solidFill>
              <a:srgbClr val="6D4562"/>
            </a:solidFill>
            <a:prstDash val="solid"/>
          </a:ln>
        </p:spPr>
      </p:sp>
      <p:pic>
        <p:nvPicPr>
          <p:cNvPr id="9" name="Image 1" descr="preencoded.png">    </p:cNvPr>
          <p:cNvPicPr>
            <a:picLocks noChangeAspect="1"/>
          </p:cNvPicPr>
          <p:nvPr/>
        </p:nvPicPr>
        <p:blipFill>
          <a:blip r:embed="rId2"/>
          <a:stretch>
            <a:fillRect/>
          </a:stretch>
        </p:blipFill>
        <p:spPr>
          <a:xfrm>
            <a:off x="2185273" y="3028355"/>
            <a:ext cx="260747" cy="325993"/>
          </a:xfrm>
          <a:prstGeom prst="rect">
            <a:avLst/>
          </a:prstGeom>
        </p:spPr>
      </p:pic>
      <p:sp>
        <p:nvSpPr>
          <p:cNvPr id="10" name="Text 6"/>
          <p:cNvSpPr/>
          <p:nvPr/>
        </p:nvSpPr>
        <p:spPr>
          <a:xfrm>
            <a:off x="4167545" y="2858691"/>
            <a:ext cx="2432209" cy="257532"/>
          </a:xfrm>
          <a:prstGeom prst="rect">
            <a:avLst/>
          </a:prstGeom>
          <a:noFill/>
          <a:ln/>
        </p:spPr>
        <p:txBody>
          <a:bodyPr wrap="none" lIns="0" tIns="0" rIns="0" bIns="0" rtlCol="0" anchor="t"/>
          <a:lstStyle/>
          <a:p>
            <a:pPr algn="l"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Qualification &amp; Auditing</a:t>
            </a:r>
            <a:endParaRPr lang="en-US" sz="1600" dirty="0"/>
          </a:p>
        </p:txBody>
      </p:sp>
      <p:sp>
        <p:nvSpPr>
          <p:cNvPr id="11" name="Text 7"/>
          <p:cNvSpPr/>
          <p:nvPr/>
        </p:nvSpPr>
        <p:spPr>
          <a:xfrm>
            <a:off x="4167545" y="3227427"/>
            <a:ext cx="2432209" cy="296704"/>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Verifying capability and quality</a:t>
            </a:r>
            <a:endParaRPr lang="en-US" sz="1450" dirty="0"/>
          </a:p>
        </p:txBody>
      </p:sp>
      <p:sp>
        <p:nvSpPr>
          <p:cNvPr id="12" name="Shape 8"/>
          <p:cNvSpPr/>
          <p:nvPr/>
        </p:nvSpPr>
        <p:spPr>
          <a:xfrm>
            <a:off x="4074795" y="3699986"/>
            <a:ext cx="9813846" cy="11430"/>
          </a:xfrm>
          <a:prstGeom prst="roundRect">
            <a:avLst>
              <a:gd name="adj" fmla="val 681536"/>
            </a:avLst>
          </a:prstGeom>
          <a:solidFill>
            <a:srgbClr val="6D4562"/>
          </a:solidFill>
          <a:ln/>
        </p:spPr>
      </p:sp>
      <p:sp>
        <p:nvSpPr>
          <p:cNvPr id="13" name="Shape 9"/>
          <p:cNvSpPr/>
          <p:nvPr/>
        </p:nvSpPr>
        <p:spPr>
          <a:xfrm>
            <a:off x="649129" y="3802142"/>
            <a:ext cx="4999553" cy="1036201"/>
          </a:xfrm>
          <a:prstGeom prst="roundRect">
            <a:avLst>
              <a:gd name="adj" fmla="val 7518"/>
            </a:avLst>
          </a:prstGeom>
          <a:solidFill>
            <a:srgbClr val="542C49"/>
          </a:solidFill>
          <a:ln w="7620">
            <a:solidFill>
              <a:srgbClr val="6D4562"/>
            </a:solidFill>
            <a:prstDash val="solid"/>
          </a:ln>
        </p:spPr>
      </p:sp>
      <p:pic>
        <p:nvPicPr>
          <p:cNvPr id="14" name="Image 2" descr="preencoded.png">    </p:cNvPr>
          <p:cNvPicPr>
            <a:picLocks noChangeAspect="1"/>
          </p:cNvPicPr>
          <p:nvPr/>
        </p:nvPicPr>
        <p:blipFill>
          <a:blip r:embed="rId3"/>
          <a:stretch>
            <a:fillRect/>
          </a:stretch>
        </p:blipFill>
        <p:spPr>
          <a:xfrm>
            <a:off x="3018473" y="4157186"/>
            <a:ext cx="260747" cy="325993"/>
          </a:xfrm>
          <a:prstGeom prst="rect">
            <a:avLst/>
          </a:prstGeom>
        </p:spPr>
      </p:pic>
      <p:sp>
        <p:nvSpPr>
          <p:cNvPr id="15" name="Text 10"/>
          <p:cNvSpPr/>
          <p:nvPr/>
        </p:nvSpPr>
        <p:spPr>
          <a:xfrm>
            <a:off x="5834063" y="3987522"/>
            <a:ext cx="2655094" cy="257532"/>
          </a:xfrm>
          <a:prstGeom prst="rect">
            <a:avLst/>
          </a:prstGeom>
          <a:noFill/>
          <a:ln/>
        </p:spPr>
        <p:txBody>
          <a:bodyPr wrap="none" lIns="0" tIns="0" rIns="0" bIns="0" rtlCol="0" anchor="t"/>
          <a:lstStyle/>
          <a:p>
            <a:pPr algn="l"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Negotiation &amp; Contracting</a:t>
            </a:r>
            <a:endParaRPr lang="en-US" sz="1600" dirty="0"/>
          </a:p>
        </p:txBody>
      </p:sp>
      <p:sp>
        <p:nvSpPr>
          <p:cNvPr id="16" name="Text 11"/>
          <p:cNvSpPr/>
          <p:nvPr/>
        </p:nvSpPr>
        <p:spPr>
          <a:xfrm>
            <a:off x="5834063" y="4356259"/>
            <a:ext cx="2655094" cy="296704"/>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Establishing commercial terms</a:t>
            </a:r>
            <a:endParaRPr lang="en-US" sz="1450" dirty="0"/>
          </a:p>
        </p:txBody>
      </p:sp>
      <p:sp>
        <p:nvSpPr>
          <p:cNvPr id="17" name="Shape 12"/>
          <p:cNvSpPr/>
          <p:nvPr/>
        </p:nvSpPr>
        <p:spPr>
          <a:xfrm>
            <a:off x="5741313" y="4828818"/>
            <a:ext cx="8147328" cy="11430"/>
          </a:xfrm>
          <a:prstGeom prst="roundRect">
            <a:avLst>
              <a:gd name="adj" fmla="val 681536"/>
            </a:avLst>
          </a:prstGeom>
          <a:solidFill>
            <a:srgbClr val="6D4562"/>
          </a:solidFill>
          <a:ln/>
        </p:spPr>
      </p:sp>
      <p:sp>
        <p:nvSpPr>
          <p:cNvPr id="18" name="Shape 13"/>
          <p:cNvSpPr/>
          <p:nvPr/>
        </p:nvSpPr>
        <p:spPr>
          <a:xfrm>
            <a:off x="649129" y="4930973"/>
            <a:ext cx="6666071" cy="1036201"/>
          </a:xfrm>
          <a:prstGeom prst="roundRect">
            <a:avLst>
              <a:gd name="adj" fmla="val 7518"/>
            </a:avLst>
          </a:prstGeom>
          <a:solidFill>
            <a:srgbClr val="542C49"/>
          </a:solidFill>
          <a:ln w="7620">
            <a:solidFill>
              <a:srgbClr val="6D4562"/>
            </a:solidFill>
            <a:prstDash val="solid"/>
          </a:ln>
        </p:spPr>
      </p:sp>
      <p:pic>
        <p:nvPicPr>
          <p:cNvPr id="19" name="Image 3" descr="preencoded.png">    </p:cNvPr>
          <p:cNvPicPr>
            <a:picLocks noChangeAspect="1"/>
          </p:cNvPicPr>
          <p:nvPr/>
        </p:nvPicPr>
        <p:blipFill>
          <a:blip r:embed="rId4"/>
          <a:stretch>
            <a:fillRect/>
          </a:stretch>
        </p:blipFill>
        <p:spPr>
          <a:xfrm>
            <a:off x="3851791" y="5286018"/>
            <a:ext cx="260747" cy="325993"/>
          </a:xfrm>
          <a:prstGeom prst="rect">
            <a:avLst/>
          </a:prstGeom>
        </p:spPr>
      </p:pic>
      <p:sp>
        <p:nvSpPr>
          <p:cNvPr id="20" name="Text 14"/>
          <p:cNvSpPr/>
          <p:nvPr/>
        </p:nvSpPr>
        <p:spPr>
          <a:xfrm>
            <a:off x="7500580" y="5116354"/>
            <a:ext cx="2060734" cy="257532"/>
          </a:xfrm>
          <a:prstGeom prst="rect">
            <a:avLst/>
          </a:prstGeom>
          <a:noFill/>
          <a:ln/>
        </p:spPr>
        <p:txBody>
          <a:bodyPr wrap="none" lIns="0" tIns="0" rIns="0" bIns="0" rtlCol="0" anchor="t"/>
          <a:lstStyle/>
          <a:p>
            <a:pPr algn="l" indent="0" marL="0">
              <a:lnSpc>
                <a:spcPts val="2000"/>
              </a:lnSpc>
              <a:buNone/>
            </a:pPr>
            <a:r>
              <a:rPr lang="en-US" sz="1600" dirty="0">
                <a:solidFill>
                  <a:srgbClr val="DAD8E9"/>
                </a:solidFill>
                <a:latin typeface="Prompt Medium" pitchFamily="34" charset="0"/>
                <a:ea typeface="Prompt Medium" pitchFamily="34" charset="-122"/>
                <a:cs typeface="Prompt Medium" pitchFamily="34" charset="-120"/>
              </a:rPr>
              <a:t>Supplier Integration</a:t>
            </a:r>
            <a:endParaRPr lang="en-US" sz="1600" dirty="0"/>
          </a:p>
        </p:txBody>
      </p:sp>
      <p:sp>
        <p:nvSpPr>
          <p:cNvPr id="21" name="Text 15"/>
          <p:cNvSpPr/>
          <p:nvPr/>
        </p:nvSpPr>
        <p:spPr>
          <a:xfrm>
            <a:off x="7500580" y="5485090"/>
            <a:ext cx="2872145" cy="296704"/>
          </a:xfrm>
          <a:prstGeom prst="rect">
            <a:avLst/>
          </a:prstGeom>
          <a:noFill/>
          <a:ln/>
        </p:spPr>
        <p:txBody>
          <a:bodyPr wrap="non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Developing collaborative relationships</a:t>
            </a:r>
            <a:endParaRPr lang="en-US" sz="1450" dirty="0"/>
          </a:p>
        </p:txBody>
      </p:sp>
      <p:sp>
        <p:nvSpPr>
          <p:cNvPr id="22" name="Text 16"/>
          <p:cNvSpPr/>
          <p:nvPr/>
        </p:nvSpPr>
        <p:spPr>
          <a:xfrm>
            <a:off x="649129" y="6175772"/>
            <a:ext cx="13332143" cy="593408"/>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Effective sourcing establishes the supply chain foundation for production success. This stage focuses on identifying and qualifying suppliers who can consistently deliver materials and components meeting quality, cost, and delivery requirements.</a:t>
            </a:r>
            <a:endParaRPr lang="en-US" sz="1450" dirty="0"/>
          </a:p>
        </p:txBody>
      </p:sp>
      <p:sp>
        <p:nvSpPr>
          <p:cNvPr id="23" name="Text 17"/>
          <p:cNvSpPr/>
          <p:nvPr/>
        </p:nvSpPr>
        <p:spPr>
          <a:xfrm>
            <a:off x="649129" y="6977777"/>
            <a:ext cx="13332143" cy="593408"/>
          </a:xfrm>
          <a:prstGeom prst="rect">
            <a:avLst/>
          </a:prstGeom>
          <a:noFill/>
          <a:ln/>
        </p:spPr>
        <p:txBody>
          <a:bodyPr wrap="square" lIns="0" tIns="0" rIns="0" bIns="0" rtlCol="0" anchor="t"/>
          <a:lstStyle/>
          <a:p>
            <a:pPr algn="l" indent="0" marL="0">
              <a:lnSpc>
                <a:spcPts val="2300"/>
              </a:lnSpc>
              <a:buNone/>
            </a:pPr>
            <a:r>
              <a:rPr lang="en-US" sz="1450" dirty="0">
                <a:solidFill>
                  <a:srgbClr val="DAD8E9"/>
                </a:solidFill>
                <a:latin typeface="Mukta Light" pitchFamily="34" charset="0"/>
                <a:ea typeface="Mukta Light" pitchFamily="34" charset="-122"/>
                <a:cs typeface="Mukta Light" pitchFamily="34" charset="-120"/>
              </a:rPr>
              <a:t>The COVID-19 pandemic highlighted the critical importance of supply chain resilience, prompting many manufacturers to diversify suppliers and build redundancy into critical material sourcing. Leading companies now target 12% cost savings through strategic negotiation whilst simultaneously strengthening supply security.</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64037" y="887730"/>
            <a:ext cx="11239500" cy="685800"/>
          </a:xfrm>
          <a:prstGeom prst="rect">
            <a:avLst/>
          </a:prstGeom>
          <a:noFill/>
          <a:ln/>
        </p:spPr>
        <p:txBody>
          <a:bodyPr wrap="none" lIns="0" tIns="0" rIns="0" bIns="0" rtlCol="0" anchor="t"/>
          <a:lstStyle/>
          <a:p>
            <a:pPr algn="l" indent="0" marL="0">
              <a:lnSpc>
                <a:spcPts val="5400"/>
              </a:lnSpc>
              <a:buNone/>
            </a:pPr>
            <a:r>
              <a:rPr lang="en-US" sz="4300" dirty="0">
                <a:solidFill>
                  <a:srgbClr val="C6BFEE"/>
                </a:solidFill>
                <a:latin typeface="Prompt Medium" pitchFamily="34" charset="0"/>
                <a:ea typeface="Prompt Medium" pitchFamily="34" charset="-122"/>
                <a:cs typeface="Prompt Medium" pitchFamily="34" charset="-120"/>
              </a:rPr>
              <a:t>Step 5: Material Receipt &amp; Quality Control</a:t>
            </a:r>
            <a:endParaRPr lang="en-US" sz="4300" dirty="0"/>
          </a:p>
        </p:txBody>
      </p:sp>
      <p:sp>
        <p:nvSpPr>
          <p:cNvPr id="3" name="Shape 1"/>
          <p:cNvSpPr/>
          <p:nvPr/>
        </p:nvSpPr>
        <p:spPr>
          <a:xfrm>
            <a:off x="864037" y="2344936"/>
            <a:ext cx="555427" cy="555427"/>
          </a:xfrm>
          <a:prstGeom prst="roundRect">
            <a:avLst>
              <a:gd name="adj" fmla="val 18669"/>
            </a:avLst>
          </a:prstGeom>
          <a:solidFill>
            <a:srgbClr val="542C49"/>
          </a:solidFill>
          <a:ln w="15240">
            <a:solidFill>
              <a:srgbClr val="6D4562"/>
            </a:solidFill>
            <a:prstDash val="solid"/>
          </a:ln>
        </p:spPr>
      </p:sp>
      <p:pic>
        <p:nvPicPr>
          <p:cNvPr id="4" name="Image 0" descr="preencoded.png">    </p:cNvPr>
          <p:cNvPicPr>
            <a:picLocks noChangeAspect="1"/>
          </p:cNvPicPr>
          <p:nvPr/>
        </p:nvPicPr>
        <p:blipFill>
          <a:blip r:embed="rId1"/>
          <a:stretch>
            <a:fillRect/>
          </a:stretch>
        </p:blipFill>
        <p:spPr>
          <a:xfrm>
            <a:off x="977146" y="2416850"/>
            <a:ext cx="329089" cy="411480"/>
          </a:xfrm>
          <a:prstGeom prst="rect">
            <a:avLst/>
          </a:prstGeom>
        </p:spPr>
      </p:pic>
      <p:sp>
        <p:nvSpPr>
          <p:cNvPr id="5" name="Text 2"/>
          <p:cNvSpPr/>
          <p:nvPr/>
        </p:nvSpPr>
        <p:spPr>
          <a:xfrm>
            <a:off x="1666280" y="2344936"/>
            <a:ext cx="2797016" cy="342900"/>
          </a:xfrm>
          <a:prstGeom prst="rect">
            <a:avLst/>
          </a:prstGeom>
          <a:noFill/>
          <a:ln/>
        </p:spPr>
        <p:txBody>
          <a:bodyPr wrap="none" lIns="0" tIns="0" rIns="0" bIns="0" rtlCol="0" anchor="t"/>
          <a:lstStyle/>
          <a:p>
            <a:pPr algn="l" indent="0" marL="0">
              <a:lnSpc>
                <a:spcPts val="2700"/>
              </a:lnSpc>
              <a:buNone/>
            </a:pPr>
            <a:r>
              <a:rPr lang="en-US" sz="2150" dirty="0">
                <a:solidFill>
                  <a:srgbClr val="DAD8E9"/>
                </a:solidFill>
                <a:latin typeface="Prompt Medium" pitchFamily="34" charset="0"/>
                <a:ea typeface="Prompt Medium" pitchFamily="34" charset="-122"/>
                <a:cs typeface="Prompt Medium" pitchFamily="34" charset="-120"/>
              </a:rPr>
              <a:t>Receiving Inspection</a:t>
            </a:r>
            <a:endParaRPr lang="en-US" sz="2150" dirty="0"/>
          </a:p>
        </p:txBody>
      </p:sp>
      <p:sp>
        <p:nvSpPr>
          <p:cNvPr id="6" name="Text 3"/>
          <p:cNvSpPr/>
          <p:nvPr/>
        </p:nvSpPr>
        <p:spPr>
          <a:xfrm>
            <a:off x="1666280" y="2835950"/>
            <a:ext cx="3333988" cy="1975247"/>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Light" pitchFamily="34" charset="0"/>
                <a:ea typeface="Mukta Light" pitchFamily="34" charset="-122"/>
                <a:cs typeface="Mukta Light" pitchFamily="34" charset="-120"/>
              </a:rPr>
              <a:t>Systematic checking of all incoming materials against specifications using standardised ISO 9001 checklists and inspection protocols.</a:t>
            </a:r>
            <a:endParaRPr lang="en-US" sz="1900" dirty="0"/>
          </a:p>
        </p:txBody>
      </p:sp>
      <p:sp>
        <p:nvSpPr>
          <p:cNvPr id="7" name="Shape 4"/>
          <p:cNvSpPr/>
          <p:nvPr/>
        </p:nvSpPr>
        <p:spPr>
          <a:xfrm>
            <a:off x="5247084" y="2344936"/>
            <a:ext cx="555427" cy="555427"/>
          </a:xfrm>
          <a:prstGeom prst="roundRect">
            <a:avLst>
              <a:gd name="adj" fmla="val 18669"/>
            </a:avLst>
          </a:prstGeom>
          <a:solidFill>
            <a:srgbClr val="542C49"/>
          </a:solidFill>
          <a:ln w="15240">
            <a:solidFill>
              <a:srgbClr val="6D4562"/>
            </a:solidFill>
            <a:prstDash val="solid"/>
          </a:ln>
        </p:spPr>
      </p:sp>
      <p:pic>
        <p:nvPicPr>
          <p:cNvPr id="8" name="Image 1" descr="preencoded.png">    </p:cNvPr>
          <p:cNvPicPr>
            <a:picLocks noChangeAspect="1"/>
          </p:cNvPicPr>
          <p:nvPr/>
        </p:nvPicPr>
        <p:blipFill>
          <a:blip r:embed="rId2"/>
          <a:stretch>
            <a:fillRect/>
          </a:stretch>
        </p:blipFill>
        <p:spPr>
          <a:xfrm>
            <a:off x="5360194" y="2416850"/>
            <a:ext cx="329089" cy="411480"/>
          </a:xfrm>
          <a:prstGeom prst="rect">
            <a:avLst/>
          </a:prstGeom>
        </p:spPr>
      </p:pic>
      <p:sp>
        <p:nvSpPr>
          <p:cNvPr id="9" name="Text 5"/>
          <p:cNvSpPr/>
          <p:nvPr/>
        </p:nvSpPr>
        <p:spPr>
          <a:xfrm>
            <a:off x="6049328" y="2344936"/>
            <a:ext cx="2743200" cy="342900"/>
          </a:xfrm>
          <a:prstGeom prst="rect">
            <a:avLst/>
          </a:prstGeom>
          <a:noFill/>
          <a:ln/>
        </p:spPr>
        <p:txBody>
          <a:bodyPr wrap="none" lIns="0" tIns="0" rIns="0" bIns="0" rtlCol="0" anchor="t"/>
          <a:lstStyle/>
          <a:p>
            <a:pPr algn="l" indent="0" marL="0">
              <a:lnSpc>
                <a:spcPts val="2700"/>
              </a:lnSpc>
              <a:buNone/>
            </a:pPr>
            <a:r>
              <a:rPr lang="en-US" sz="2150" dirty="0">
                <a:solidFill>
                  <a:srgbClr val="DAD8E9"/>
                </a:solidFill>
                <a:latin typeface="Prompt Medium" pitchFamily="34" charset="0"/>
                <a:ea typeface="Prompt Medium" pitchFamily="34" charset="-122"/>
                <a:cs typeface="Prompt Medium" pitchFamily="34" charset="-120"/>
              </a:rPr>
              <a:t>Traceability Systems</a:t>
            </a:r>
            <a:endParaRPr lang="en-US" sz="2150" dirty="0"/>
          </a:p>
        </p:txBody>
      </p:sp>
      <p:sp>
        <p:nvSpPr>
          <p:cNvPr id="10" name="Text 6"/>
          <p:cNvSpPr/>
          <p:nvPr/>
        </p:nvSpPr>
        <p:spPr>
          <a:xfrm>
            <a:off x="6049328" y="2835950"/>
            <a:ext cx="3333988" cy="1975247"/>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Light" pitchFamily="34" charset="0"/>
                <a:ea typeface="Mukta Light" pitchFamily="34" charset="-122"/>
                <a:cs typeface="Mukta Light" pitchFamily="34" charset="-120"/>
              </a:rPr>
              <a:t>Implementing batch coding and digital tracking to maintain complete documentation throughout the production process.</a:t>
            </a:r>
            <a:endParaRPr lang="en-US" sz="1900" dirty="0"/>
          </a:p>
        </p:txBody>
      </p:sp>
      <p:sp>
        <p:nvSpPr>
          <p:cNvPr id="11" name="Shape 7"/>
          <p:cNvSpPr/>
          <p:nvPr/>
        </p:nvSpPr>
        <p:spPr>
          <a:xfrm>
            <a:off x="9630132" y="2344936"/>
            <a:ext cx="555427" cy="555427"/>
          </a:xfrm>
          <a:prstGeom prst="roundRect">
            <a:avLst>
              <a:gd name="adj" fmla="val 18669"/>
            </a:avLst>
          </a:prstGeom>
          <a:solidFill>
            <a:srgbClr val="542C49"/>
          </a:solidFill>
          <a:ln w="15240">
            <a:solidFill>
              <a:srgbClr val="6D4562"/>
            </a:solidFill>
            <a:prstDash val="solid"/>
          </a:ln>
        </p:spPr>
      </p:sp>
      <p:pic>
        <p:nvPicPr>
          <p:cNvPr id="12" name="Image 2" descr="preencoded.png">    </p:cNvPr>
          <p:cNvPicPr>
            <a:picLocks noChangeAspect="1"/>
          </p:cNvPicPr>
          <p:nvPr/>
        </p:nvPicPr>
        <p:blipFill>
          <a:blip r:embed="rId3"/>
          <a:stretch>
            <a:fillRect/>
          </a:stretch>
        </p:blipFill>
        <p:spPr>
          <a:xfrm>
            <a:off x="9743242" y="2416850"/>
            <a:ext cx="329089" cy="411480"/>
          </a:xfrm>
          <a:prstGeom prst="rect">
            <a:avLst/>
          </a:prstGeom>
        </p:spPr>
      </p:pic>
      <p:sp>
        <p:nvSpPr>
          <p:cNvPr id="13" name="Text 8"/>
          <p:cNvSpPr/>
          <p:nvPr/>
        </p:nvSpPr>
        <p:spPr>
          <a:xfrm>
            <a:off x="10432375" y="2344936"/>
            <a:ext cx="2743200" cy="342900"/>
          </a:xfrm>
          <a:prstGeom prst="rect">
            <a:avLst/>
          </a:prstGeom>
          <a:noFill/>
          <a:ln/>
        </p:spPr>
        <p:txBody>
          <a:bodyPr wrap="none" lIns="0" tIns="0" rIns="0" bIns="0" rtlCol="0" anchor="t"/>
          <a:lstStyle/>
          <a:p>
            <a:pPr algn="l" indent="0" marL="0">
              <a:lnSpc>
                <a:spcPts val="2700"/>
              </a:lnSpc>
              <a:buNone/>
            </a:pPr>
            <a:r>
              <a:rPr lang="en-US" sz="2150" dirty="0">
                <a:solidFill>
                  <a:srgbClr val="DAD8E9"/>
                </a:solidFill>
                <a:latin typeface="Prompt Medium" pitchFamily="34" charset="0"/>
                <a:ea typeface="Prompt Medium" pitchFamily="34" charset="-122"/>
                <a:cs typeface="Prompt Medium" pitchFamily="34" charset="-120"/>
              </a:rPr>
              <a:t>Quality Metrics</a:t>
            </a:r>
            <a:endParaRPr lang="en-US" sz="2150" dirty="0"/>
          </a:p>
        </p:txBody>
      </p:sp>
      <p:sp>
        <p:nvSpPr>
          <p:cNvPr id="14" name="Text 9"/>
          <p:cNvSpPr/>
          <p:nvPr/>
        </p:nvSpPr>
        <p:spPr>
          <a:xfrm>
            <a:off x="10432375" y="2835950"/>
            <a:ext cx="3333988" cy="1580198"/>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Light" pitchFamily="34" charset="0"/>
                <a:ea typeface="Mukta Light" pitchFamily="34" charset="-122"/>
                <a:cs typeface="Mukta Light" pitchFamily="34" charset="-120"/>
              </a:rPr>
              <a:t>Establishing clear acceptance criteria with defect rate targets of 2% or less to match industry benchmarks for material quality.</a:t>
            </a:r>
            <a:endParaRPr lang="en-US" sz="1900" dirty="0"/>
          </a:p>
        </p:txBody>
      </p:sp>
      <p:sp>
        <p:nvSpPr>
          <p:cNvPr id="15" name="Text 10"/>
          <p:cNvSpPr/>
          <p:nvPr/>
        </p:nvSpPr>
        <p:spPr>
          <a:xfrm>
            <a:off x="864037" y="5088850"/>
            <a:ext cx="12902327" cy="790099"/>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Light" pitchFamily="34" charset="0"/>
                <a:ea typeface="Mukta Light" pitchFamily="34" charset="-122"/>
                <a:cs typeface="Mukta Light" pitchFamily="34" charset="-120"/>
              </a:rPr>
              <a:t>Material receipt represents the first physical stage of the production process, where purchased items enter the manufacturing facility. Thorough inspection at this stage prevents quality issues from propagating through the production process.</a:t>
            </a:r>
            <a:endParaRPr lang="en-US" sz="1900" dirty="0"/>
          </a:p>
        </p:txBody>
      </p:sp>
      <p:sp>
        <p:nvSpPr>
          <p:cNvPr id="16" name="Text 11"/>
          <p:cNvSpPr/>
          <p:nvPr/>
        </p:nvSpPr>
        <p:spPr>
          <a:xfrm>
            <a:off x="864037" y="6156603"/>
            <a:ext cx="12902327" cy="1185148"/>
          </a:xfrm>
          <a:prstGeom prst="rect">
            <a:avLst/>
          </a:prstGeom>
          <a:noFill/>
          <a:ln/>
        </p:spPr>
        <p:txBody>
          <a:bodyPr wrap="square" lIns="0" tIns="0" rIns="0" bIns="0" rtlCol="0" anchor="t"/>
          <a:lstStyle/>
          <a:p>
            <a:pPr algn="l" indent="0" marL="0">
              <a:lnSpc>
                <a:spcPts val="3100"/>
              </a:lnSpc>
              <a:buNone/>
            </a:pPr>
            <a:r>
              <a:rPr lang="en-US" sz="1900" dirty="0">
                <a:solidFill>
                  <a:srgbClr val="DAD8E9"/>
                </a:solidFill>
                <a:latin typeface="Mukta Light" pitchFamily="34" charset="0"/>
                <a:ea typeface="Mukta Light" pitchFamily="34" charset="-122"/>
                <a:cs typeface="Mukta Light" pitchFamily="34" charset="-120"/>
              </a:rPr>
              <a:t>Advanced manufacturers employ sophisticated material verification technologies, from optical scanning to chemical analysis, ensuring that only conforming materials enter the production environment. This vigilance at the entry point significantly reduces downstream quality problems and production delays.</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23674" y="647581"/>
            <a:ext cx="7867412" cy="653653"/>
          </a:xfrm>
          <a:prstGeom prst="rect">
            <a:avLst/>
          </a:prstGeom>
          <a:noFill/>
          <a:ln/>
        </p:spPr>
        <p:txBody>
          <a:bodyPr wrap="none" lIns="0" tIns="0" rIns="0" bIns="0" rtlCol="0" anchor="t"/>
          <a:lstStyle/>
          <a:p>
            <a:pPr algn="l" indent="0" marL="0">
              <a:lnSpc>
                <a:spcPts val="5100"/>
              </a:lnSpc>
              <a:buNone/>
            </a:pPr>
            <a:r>
              <a:rPr lang="en-US" sz="4100" dirty="0">
                <a:solidFill>
                  <a:srgbClr val="C6BFEE"/>
                </a:solidFill>
                <a:latin typeface="Prompt Medium" pitchFamily="34" charset="0"/>
                <a:ea typeface="Prompt Medium" pitchFamily="34" charset="-122"/>
                <a:cs typeface="Prompt Medium" pitchFamily="34" charset="-120"/>
              </a:rPr>
              <a:t>Step 6: Inventory Management</a:t>
            </a:r>
            <a:endParaRPr lang="en-US" sz="4100" dirty="0"/>
          </a:p>
        </p:txBody>
      </p:sp>
      <p:sp>
        <p:nvSpPr>
          <p:cNvPr id="3" name="Text 1"/>
          <p:cNvSpPr/>
          <p:nvPr/>
        </p:nvSpPr>
        <p:spPr>
          <a:xfrm>
            <a:off x="823674" y="1889403"/>
            <a:ext cx="2614851" cy="326827"/>
          </a:xfrm>
          <a:prstGeom prst="rect">
            <a:avLst/>
          </a:prstGeom>
          <a:noFill/>
          <a:ln/>
        </p:spPr>
        <p:txBody>
          <a:bodyPr wrap="none" lIns="0" tIns="0" rIns="0" bIns="0" rtlCol="0" anchor="t"/>
          <a:lstStyle/>
          <a:p>
            <a:pPr algn="l" indent="0" marL="0">
              <a:lnSpc>
                <a:spcPts val="2550"/>
              </a:lnSpc>
              <a:buNone/>
            </a:pPr>
            <a:r>
              <a:rPr lang="en-US" sz="2050" dirty="0">
                <a:solidFill>
                  <a:srgbClr val="C6BFEE"/>
                </a:solidFill>
                <a:latin typeface="Prompt Medium" pitchFamily="34" charset="0"/>
                <a:ea typeface="Prompt Medium" pitchFamily="34" charset="-122"/>
                <a:cs typeface="Prompt Medium" pitchFamily="34" charset="-120"/>
              </a:rPr>
              <a:t>Just-In-Time (JIT)</a:t>
            </a:r>
            <a:endParaRPr lang="en-US" sz="2050" dirty="0"/>
          </a:p>
        </p:txBody>
      </p:sp>
      <p:sp>
        <p:nvSpPr>
          <p:cNvPr id="4" name="Text 2"/>
          <p:cNvSpPr/>
          <p:nvPr/>
        </p:nvSpPr>
        <p:spPr>
          <a:xfrm>
            <a:off x="823674" y="2451497"/>
            <a:ext cx="6204466" cy="753189"/>
          </a:xfrm>
          <a:prstGeom prst="rect">
            <a:avLst/>
          </a:prstGeom>
          <a:noFill/>
          <a:ln/>
        </p:spPr>
        <p:txBody>
          <a:bodyPr wrap="square" lIns="0" tIns="0" rIns="0" bIns="0" rtlCol="0" anchor="t"/>
          <a:lstStyle/>
          <a:p>
            <a:pPr algn="l" indent="0" marL="0">
              <a:lnSpc>
                <a:spcPts val="2950"/>
              </a:lnSpc>
              <a:buNone/>
            </a:pPr>
            <a:r>
              <a:rPr lang="en-US" sz="1850" dirty="0">
                <a:solidFill>
                  <a:srgbClr val="DAD8E9"/>
                </a:solidFill>
                <a:latin typeface="Mukta Light" pitchFamily="34" charset="0"/>
                <a:ea typeface="Mukta Light" pitchFamily="34" charset="-122"/>
                <a:cs typeface="Mukta Light" pitchFamily="34" charset="-120"/>
              </a:rPr>
              <a:t>Minimises inventory by scheduling deliveries to arrive exactly when needed</a:t>
            </a:r>
            <a:endParaRPr lang="en-US" sz="1850" dirty="0"/>
          </a:p>
        </p:txBody>
      </p:sp>
      <p:sp>
        <p:nvSpPr>
          <p:cNvPr id="5" name="Text 3"/>
          <p:cNvSpPr/>
          <p:nvPr/>
        </p:nvSpPr>
        <p:spPr>
          <a:xfrm>
            <a:off x="823674" y="3416379"/>
            <a:ext cx="6204466" cy="376595"/>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DAD8E9"/>
                </a:solidFill>
                <a:latin typeface="Mukta Light" pitchFamily="34" charset="0"/>
                <a:ea typeface="Mukta Light" pitchFamily="34" charset="-122"/>
                <a:cs typeface="Mukta Light" pitchFamily="34" charset="-120"/>
              </a:rPr>
              <a:t>Reduces carrying costs</a:t>
            </a:r>
            <a:endParaRPr lang="en-US" sz="1850" dirty="0"/>
          </a:p>
        </p:txBody>
      </p:sp>
      <p:sp>
        <p:nvSpPr>
          <p:cNvPr id="6" name="Text 4"/>
          <p:cNvSpPr/>
          <p:nvPr/>
        </p:nvSpPr>
        <p:spPr>
          <a:xfrm>
            <a:off x="823674" y="3875246"/>
            <a:ext cx="6204466" cy="376595"/>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DAD8E9"/>
                </a:solidFill>
                <a:latin typeface="Mukta Light" pitchFamily="34" charset="0"/>
                <a:ea typeface="Mukta Light" pitchFamily="34" charset="-122"/>
                <a:cs typeface="Mukta Light" pitchFamily="34" charset="-120"/>
              </a:rPr>
              <a:t>Minimises storage space</a:t>
            </a:r>
            <a:endParaRPr lang="en-US" sz="1850" dirty="0"/>
          </a:p>
        </p:txBody>
      </p:sp>
      <p:sp>
        <p:nvSpPr>
          <p:cNvPr id="7" name="Text 5"/>
          <p:cNvSpPr/>
          <p:nvPr/>
        </p:nvSpPr>
        <p:spPr>
          <a:xfrm>
            <a:off x="823674" y="4334113"/>
            <a:ext cx="6204466" cy="376595"/>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DAD8E9"/>
                </a:solidFill>
                <a:latin typeface="Mukta Light" pitchFamily="34" charset="0"/>
                <a:ea typeface="Mukta Light" pitchFamily="34" charset="-122"/>
                <a:cs typeface="Mukta Light" pitchFamily="34" charset="-120"/>
              </a:rPr>
              <a:t>Improves cash flow</a:t>
            </a:r>
            <a:endParaRPr lang="en-US" sz="1850" dirty="0"/>
          </a:p>
        </p:txBody>
      </p:sp>
      <p:sp>
        <p:nvSpPr>
          <p:cNvPr id="8" name="Text 6"/>
          <p:cNvSpPr/>
          <p:nvPr/>
        </p:nvSpPr>
        <p:spPr>
          <a:xfrm>
            <a:off x="7609880" y="1889403"/>
            <a:ext cx="2614851" cy="326827"/>
          </a:xfrm>
          <a:prstGeom prst="rect">
            <a:avLst/>
          </a:prstGeom>
          <a:noFill/>
          <a:ln/>
        </p:spPr>
        <p:txBody>
          <a:bodyPr wrap="none" lIns="0" tIns="0" rIns="0" bIns="0" rtlCol="0" anchor="t"/>
          <a:lstStyle/>
          <a:p>
            <a:pPr algn="l" indent="0" marL="0">
              <a:lnSpc>
                <a:spcPts val="2550"/>
              </a:lnSpc>
              <a:buNone/>
            </a:pPr>
            <a:r>
              <a:rPr lang="en-US" sz="2050" dirty="0">
                <a:solidFill>
                  <a:srgbClr val="C6BFEE"/>
                </a:solidFill>
                <a:latin typeface="Prompt Medium" pitchFamily="34" charset="0"/>
                <a:ea typeface="Prompt Medium" pitchFamily="34" charset="-122"/>
                <a:cs typeface="Prompt Medium" pitchFamily="34" charset="-120"/>
              </a:rPr>
              <a:t>Bulk Inventory</a:t>
            </a:r>
            <a:endParaRPr lang="en-US" sz="2050" dirty="0"/>
          </a:p>
        </p:txBody>
      </p:sp>
      <p:sp>
        <p:nvSpPr>
          <p:cNvPr id="9" name="Text 7"/>
          <p:cNvSpPr/>
          <p:nvPr/>
        </p:nvSpPr>
        <p:spPr>
          <a:xfrm>
            <a:off x="7609880" y="2451497"/>
            <a:ext cx="6204466" cy="376595"/>
          </a:xfrm>
          <a:prstGeom prst="rect">
            <a:avLst/>
          </a:prstGeom>
          <a:noFill/>
          <a:ln/>
        </p:spPr>
        <p:txBody>
          <a:bodyPr wrap="none" lIns="0" tIns="0" rIns="0" bIns="0" rtlCol="0" anchor="t"/>
          <a:lstStyle/>
          <a:p>
            <a:pPr algn="l" indent="0" marL="0">
              <a:lnSpc>
                <a:spcPts val="2950"/>
              </a:lnSpc>
              <a:buNone/>
            </a:pPr>
            <a:r>
              <a:rPr lang="en-US" sz="1850" dirty="0">
                <a:solidFill>
                  <a:srgbClr val="DAD8E9"/>
                </a:solidFill>
                <a:latin typeface="Mukta Light" pitchFamily="34" charset="0"/>
                <a:ea typeface="Mukta Light" pitchFamily="34" charset="-122"/>
                <a:cs typeface="Mukta Light" pitchFamily="34" charset="-120"/>
              </a:rPr>
              <a:t>Maintains larger stock levels to buffer against supply disruptions</a:t>
            </a:r>
            <a:endParaRPr lang="en-US" sz="1850" dirty="0"/>
          </a:p>
        </p:txBody>
      </p:sp>
      <p:sp>
        <p:nvSpPr>
          <p:cNvPr id="10" name="Text 8"/>
          <p:cNvSpPr/>
          <p:nvPr/>
        </p:nvSpPr>
        <p:spPr>
          <a:xfrm>
            <a:off x="7609880" y="3039785"/>
            <a:ext cx="6204466" cy="376595"/>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DAD8E9"/>
                </a:solidFill>
                <a:latin typeface="Mukta Light" pitchFamily="34" charset="0"/>
                <a:ea typeface="Mukta Light" pitchFamily="34" charset="-122"/>
                <a:cs typeface="Mukta Light" pitchFamily="34" charset="-120"/>
              </a:rPr>
              <a:t>Ensures production continuity</a:t>
            </a:r>
            <a:endParaRPr lang="en-US" sz="1850" dirty="0"/>
          </a:p>
        </p:txBody>
      </p:sp>
      <p:sp>
        <p:nvSpPr>
          <p:cNvPr id="11" name="Text 9"/>
          <p:cNvSpPr/>
          <p:nvPr/>
        </p:nvSpPr>
        <p:spPr>
          <a:xfrm>
            <a:off x="7609880" y="3498652"/>
            <a:ext cx="6204466" cy="376595"/>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DAD8E9"/>
                </a:solidFill>
                <a:latin typeface="Mukta Light" pitchFamily="34" charset="0"/>
                <a:ea typeface="Mukta Light" pitchFamily="34" charset="-122"/>
                <a:cs typeface="Mukta Light" pitchFamily="34" charset="-120"/>
              </a:rPr>
              <a:t>Enables volume discounts</a:t>
            </a:r>
            <a:endParaRPr lang="en-US" sz="1850" dirty="0"/>
          </a:p>
        </p:txBody>
      </p:sp>
      <p:sp>
        <p:nvSpPr>
          <p:cNvPr id="12" name="Text 10"/>
          <p:cNvSpPr/>
          <p:nvPr/>
        </p:nvSpPr>
        <p:spPr>
          <a:xfrm>
            <a:off x="7609880" y="3957518"/>
            <a:ext cx="6204466" cy="376595"/>
          </a:xfrm>
          <a:prstGeom prst="rect">
            <a:avLst/>
          </a:prstGeom>
          <a:noFill/>
          <a:ln/>
        </p:spPr>
        <p:txBody>
          <a:bodyPr wrap="none" lIns="0" tIns="0" rIns="0" bIns="0" rtlCol="0" anchor="t"/>
          <a:lstStyle/>
          <a:p>
            <a:pPr algn="l" marL="342900" indent="-342900">
              <a:lnSpc>
                <a:spcPts val="2950"/>
              </a:lnSpc>
              <a:buSzPct val="100000"/>
              <a:buChar char="•"/>
            </a:pPr>
            <a:r>
              <a:rPr lang="en-US" sz="1850" dirty="0">
                <a:solidFill>
                  <a:srgbClr val="DAD8E9"/>
                </a:solidFill>
                <a:latin typeface="Mukta Light" pitchFamily="34" charset="0"/>
                <a:ea typeface="Mukta Light" pitchFamily="34" charset="-122"/>
                <a:cs typeface="Mukta Light" pitchFamily="34" charset="-120"/>
              </a:rPr>
              <a:t>Requires more storage space</a:t>
            </a:r>
            <a:endParaRPr lang="en-US" sz="1850" dirty="0"/>
          </a:p>
        </p:txBody>
      </p:sp>
      <p:sp>
        <p:nvSpPr>
          <p:cNvPr id="13" name="Text 11"/>
          <p:cNvSpPr/>
          <p:nvPr/>
        </p:nvSpPr>
        <p:spPr>
          <a:xfrm>
            <a:off x="823674" y="5057656"/>
            <a:ext cx="12983051" cy="1129784"/>
          </a:xfrm>
          <a:prstGeom prst="rect">
            <a:avLst/>
          </a:prstGeom>
          <a:noFill/>
          <a:ln/>
        </p:spPr>
        <p:txBody>
          <a:bodyPr wrap="square" lIns="0" tIns="0" rIns="0" bIns="0" rtlCol="0" anchor="t"/>
          <a:lstStyle/>
          <a:p>
            <a:pPr algn="l" indent="0" marL="0">
              <a:lnSpc>
                <a:spcPts val="2950"/>
              </a:lnSpc>
              <a:buNone/>
            </a:pPr>
            <a:r>
              <a:rPr lang="en-US" sz="1850" dirty="0">
                <a:solidFill>
                  <a:srgbClr val="DAD8E9"/>
                </a:solidFill>
                <a:latin typeface="Mukta Light" pitchFamily="34" charset="0"/>
                <a:ea typeface="Mukta Light" pitchFamily="34" charset="-122"/>
                <a:cs typeface="Mukta Light" pitchFamily="34" charset="-120"/>
              </a:rPr>
              <a:t>Effective inventory management balances the competing priorities of minimising holding costs while ensuring material availability. The strategy chosen—whether JIT or buffer stock approaches—must align with the broader supply chain environment and production model.</a:t>
            </a:r>
            <a:endParaRPr lang="en-US" sz="1850" dirty="0"/>
          </a:p>
        </p:txBody>
      </p:sp>
      <p:sp>
        <p:nvSpPr>
          <p:cNvPr id="14" name="Text 12"/>
          <p:cNvSpPr/>
          <p:nvPr/>
        </p:nvSpPr>
        <p:spPr>
          <a:xfrm>
            <a:off x="823674" y="6452116"/>
            <a:ext cx="12983051" cy="1129784"/>
          </a:xfrm>
          <a:prstGeom prst="rect">
            <a:avLst/>
          </a:prstGeom>
          <a:noFill/>
          <a:ln/>
        </p:spPr>
        <p:txBody>
          <a:bodyPr wrap="square" lIns="0" tIns="0" rIns="0" bIns="0" rtlCol="0" anchor="t"/>
          <a:lstStyle/>
          <a:p>
            <a:pPr algn="l" indent="0" marL="0">
              <a:lnSpc>
                <a:spcPts val="2950"/>
              </a:lnSpc>
              <a:buNone/>
            </a:pPr>
            <a:r>
              <a:rPr lang="en-US" sz="1850" dirty="0">
                <a:solidFill>
                  <a:srgbClr val="DAD8E9"/>
                </a:solidFill>
                <a:latin typeface="Mukta Light" pitchFamily="34" charset="0"/>
                <a:ea typeface="Mukta Light" pitchFamily="34" charset="-122"/>
                <a:cs typeface="Mukta Light" pitchFamily="34" charset="-120"/>
              </a:rPr>
              <a:t>Tesco's real-time inventory tracking system exemplifies modern practice, using RFID technology and advanced algorithms to maintain optimal stock levels while providing complete visibility across their supply network. These digital systems significantly improve inventory accuracy and reduce both stockouts and excess inventory.</a:t>
            </a:r>
            <a:endParaRPr lang="en-US" sz="18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2025-04-16T19:01:55Z</dcterms:created>
  <dcterms:modified xsi:type="dcterms:W3CDTF">2025-04-16T19:01:55Z</dcterms:modified>
</cp:coreProperties>
</file>