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slideLayout" Target="../slideLayouts/slideLayout16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slideLayout" Target="../slideLayouts/slideLayout17.xml"/><Relationship Id="rId10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21.xml"/><Relationship Id="rId7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79510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Mastering Presentation Techniques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562112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Effective presentations are crucial in today's business and educational landscapes. With 75% of employees presenting monthly, mastering these skills has never been more important.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724" y="498038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Strong presentation techniques can boost information retention by an impressive 70%.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6033492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4" y="6041112"/>
            <a:ext cx="367665" cy="3676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40287" y="6015633"/>
            <a:ext cx="1832491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spc="-38" kern="0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Djazia CHIB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6977" y="453390"/>
            <a:ext cx="3879294" cy="48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spc="-61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Data Storytelling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977" y="1267897"/>
            <a:ext cx="13476446" cy="705207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08370" y="8319968"/>
            <a:ext cx="164783" cy="164783"/>
          </a:xfrm>
          <a:prstGeom prst="roundRect">
            <a:avLst>
              <a:gd name="adj" fmla="val 11098"/>
            </a:avLst>
          </a:prstGeom>
          <a:solidFill>
            <a:srgbClr val="3D0B41"/>
          </a:solidFill>
          <a:ln/>
        </p:spPr>
      </p:sp>
      <p:sp>
        <p:nvSpPr>
          <p:cNvPr id="5" name="Text 2"/>
          <p:cNvSpPr/>
          <p:nvPr/>
        </p:nvSpPr>
        <p:spPr>
          <a:xfrm>
            <a:off x="6234113" y="8319968"/>
            <a:ext cx="1004887" cy="164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Before Strategy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7391400" y="8319968"/>
            <a:ext cx="164783" cy="164783"/>
          </a:xfrm>
          <a:prstGeom prst="roundRect">
            <a:avLst>
              <a:gd name="adj" fmla="val 11098"/>
            </a:avLst>
          </a:prstGeom>
          <a:solidFill>
            <a:srgbClr val="9C1EA7"/>
          </a:solidFill>
          <a:ln/>
        </p:spPr>
      </p:sp>
      <p:sp>
        <p:nvSpPr>
          <p:cNvPr id="7" name="Text 4"/>
          <p:cNvSpPr/>
          <p:nvPr/>
        </p:nvSpPr>
        <p:spPr>
          <a:xfrm>
            <a:off x="7617143" y="8319968"/>
            <a:ext cx="884873" cy="164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After Strategy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576977" y="9000053"/>
            <a:ext cx="13476446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spc="-2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Data becomes powerful when wrapped in narrative. This chart shows the dramatic impact our new strategy had on quarterly sales performance.</a:t>
            </a:r>
            <a:endParaRPr lang="en-US" sz="1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7909"/>
            <a:ext cx="580739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The Power of Simplicity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550676"/>
            <a:ext cx="2159079" cy="1357193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8909" y="3018830"/>
            <a:ext cx="336590" cy="420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36119" y="27899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One idea per slide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236119" y="3285530"/>
            <a:ext cx="42652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Focus audience attention on a single concept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116461" y="3892629"/>
            <a:ext cx="10556558" cy="15240"/>
          </a:xfrm>
          <a:prstGeom prst="roundRect">
            <a:avLst>
              <a:gd name="adj" fmla="val 659712"/>
            </a:avLst>
          </a:prstGeom>
          <a:solidFill>
            <a:srgbClr val="DABADD"/>
          </a:solidFill>
          <a:ln/>
        </p:spPr>
      </p:sp>
      <p:sp>
        <p:nvSpPr>
          <p:cNvPr id="8" name="Shape 5"/>
          <p:cNvSpPr/>
          <p:nvPr/>
        </p:nvSpPr>
        <p:spPr>
          <a:xfrm>
            <a:off x="837724" y="4027527"/>
            <a:ext cx="4318278" cy="1357193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68" y="4495681"/>
            <a:ext cx="336590" cy="42076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5317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Simple visuals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95317" y="4762381"/>
            <a:ext cx="419088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85% retention vs. 41% with text-heavy slides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5275659" y="5369481"/>
            <a:ext cx="8397359" cy="15240"/>
          </a:xfrm>
          <a:prstGeom prst="roundRect">
            <a:avLst>
              <a:gd name="adj" fmla="val 659712"/>
            </a:avLst>
          </a:prstGeom>
          <a:solidFill>
            <a:srgbClr val="DABADD"/>
          </a:solidFill>
          <a:ln/>
        </p:spPr>
      </p:sp>
      <p:sp>
        <p:nvSpPr>
          <p:cNvPr id="13" name="Shape 9"/>
          <p:cNvSpPr/>
          <p:nvPr/>
        </p:nvSpPr>
        <p:spPr>
          <a:xfrm>
            <a:off x="837724" y="5504378"/>
            <a:ext cx="6477476" cy="1357193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107" y="5972532"/>
            <a:ext cx="336590" cy="42076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4516" y="57436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Ruthless editing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54516" y="6239232"/>
            <a:ext cx="548342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Remove anything that doesn't support your core message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6163" y="947023"/>
            <a:ext cx="4949666" cy="618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spc="-78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Timing and Pacing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972741" y="1881188"/>
            <a:ext cx="22860" cy="5401389"/>
          </a:xfrm>
          <a:prstGeom prst="roundRect">
            <a:avLst>
              <a:gd name="adj" fmla="val 386498"/>
            </a:avLst>
          </a:prstGeom>
          <a:solidFill>
            <a:srgbClr val="DABADD"/>
          </a:solidFill>
          <a:ln/>
        </p:spPr>
      </p:sp>
      <p:sp>
        <p:nvSpPr>
          <p:cNvPr id="5" name="Shape 2"/>
          <p:cNvSpPr/>
          <p:nvPr/>
        </p:nvSpPr>
        <p:spPr>
          <a:xfrm>
            <a:off x="1186517" y="2342912"/>
            <a:ext cx="631031" cy="22860"/>
          </a:xfrm>
          <a:prstGeom prst="roundRect">
            <a:avLst>
              <a:gd name="adj" fmla="val 386498"/>
            </a:avLst>
          </a:prstGeom>
          <a:solidFill>
            <a:srgbClr val="DABADD"/>
          </a:solidFill>
          <a:ln/>
        </p:spPr>
      </p:sp>
      <p:sp>
        <p:nvSpPr>
          <p:cNvPr id="6" name="Shape 3"/>
          <p:cNvSpPr/>
          <p:nvPr/>
        </p:nvSpPr>
        <p:spPr>
          <a:xfrm>
            <a:off x="736104" y="2117765"/>
            <a:ext cx="473273" cy="473273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10" y="2168783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24539" y="2091452"/>
            <a:ext cx="2599134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Plan for Attention Spans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2024539" y="2526983"/>
            <a:ext cx="638329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Focus shifts after approximately 10 minutes. Plan content accordingly.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1186517" y="3745825"/>
            <a:ext cx="631031" cy="22860"/>
          </a:xfrm>
          <a:prstGeom prst="roundRect">
            <a:avLst>
              <a:gd name="adj" fmla="val 386498"/>
            </a:avLst>
          </a:prstGeom>
          <a:solidFill>
            <a:srgbClr val="DABADD"/>
          </a:solidFill>
          <a:ln/>
        </p:spPr>
      </p:sp>
      <p:sp>
        <p:nvSpPr>
          <p:cNvPr id="11" name="Shape 7"/>
          <p:cNvSpPr/>
          <p:nvPr/>
        </p:nvSpPr>
        <p:spPr>
          <a:xfrm>
            <a:off x="736104" y="3520678"/>
            <a:ext cx="473273" cy="473273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0" y="3571696"/>
            <a:ext cx="296942" cy="37111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24539" y="3494365"/>
            <a:ext cx="2474833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Use Clear Transitions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2024539" y="3929896"/>
            <a:ext cx="638329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Signal topic changes every 3-5 minutes to maintain engagement.</a:t>
            </a:r>
            <a:endParaRPr lang="en-US" sz="1650" dirty="0"/>
          </a:p>
        </p:txBody>
      </p:sp>
      <p:sp>
        <p:nvSpPr>
          <p:cNvPr id="15" name="Shape 10"/>
          <p:cNvSpPr/>
          <p:nvPr/>
        </p:nvSpPr>
        <p:spPr>
          <a:xfrm>
            <a:off x="1186517" y="5148739"/>
            <a:ext cx="631031" cy="22860"/>
          </a:xfrm>
          <a:prstGeom prst="roundRect">
            <a:avLst>
              <a:gd name="adj" fmla="val 386498"/>
            </a:avLst>
          </a:prstGeom>
          <a:solidFill>
            <a:srgbClr val="DABADD"/>
          </a:solidFill>
          <a:ln/>
        </p:spPr>
      </p:sp>
      <p:sp>
        <p:nvSpPr>
          <p:cNvPr id="16" name="Shape 11"/>
          <p:cNvSpPr/>
          <p:nvPr/>
        </p:nvSpPr>
        <p:spPr>
          <a:xfrm>
            <a:off x="736104" y="4923592"/>
            <a:ext cx="473273" cy="473273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10" y="4974610"/>
            <a:ext cx="296942" cy="37111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024539" y="4897279"/>
            <a:ext cx="2474833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Practice with Timing</a:t>
            </a:r>
            <a:endParaRPr lang="en-US" sz="1900" dirty="0"/>
          </a:p>
        </p:txBody>
      </p:sp>
      <p:sp>
        <p:nvSpPr>
          <p:cNvPr id="19" name="Text 13"/>
          <p:cNvSpPr/>
          <p:nvPr/>
        </p:nvSpPr>
        <p:spPr>
          <a:xfrm>
            <a:off x="2024539" y="5332809"/>
            <a:ext cx="638329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Rehearse with a timer. Allow buffer for questions or technical issues.</a:t>
            </a:r>
            <a:endParaRPr lang="en-US" sz="1650" dirty="0"/>
          </a:p>
        </p:txBody>
      </p:sp>
      <p:sp>
        <p:nvSpPr>
          <p:cNvPr id="20" name="Shape 14"/>
          <p:cNvSpPr/>
          <p:nvPr/>
        </p:nvSpPr>
        <p:spPr>
          <a:xfrm>
            <a:off x="1186517" y="6551652"/>
            <a:ext cx="631031" cy="22860"/>
          </a:xfrm>
          <a:prstGeom prst="roundRect">
            <a:avLst>
              <a:gd name="adj" fmla="val 386498"/>
            </a:avLst>
          </a:prstGeom>
          <a:solidFill>
            <a:srgbClr val="DABADD"/>
          </a:solidFill>
          <a:ln/>
        </p:spPr>
      </p:sp>
      <p:sp>
        <p:nvSpPr>
          <p:cNvPr id="21" name="Shape 15"/>
          <p:cNvSpPr/>
          <p:nvPr/>
        </p:nvSpPr>
        <p:spPr>
          <a:xfrm>
            <a:off x="736104" y="6326505"/>
            <a:ext cx="473273" cy="473273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10" y="6377523"/>
            <a:ext cx="296942" cy="37111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024539" y="6300192"/>
            <a:ext cx="2474833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Schedule Strategically</a:t>
            </a:r>
            <a:endParaRPr lang="en-US" sz="1900" dirty="0"/>
          </a:p>
        </p:txBody>
      </p:sp>
      <p:sp>
        <p:nvSpPr>
          <p:cNvPr id="24" name="Text 17"/>
          <p:cNvSpPr/>
          <p:nvPr/>
        </p:nvSpPr>
        <p:spPr>
          <a:xfrm>
            <a:off x="2024539" y="6735723"/>
            <a:ext cx="638329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Allocate more time to complex topics. End with time for questions.</a:t>
            </a:r>
            <a:endParaRPr lang="en-US" sz="16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2124" y="631984"/>
            <a:ext cx="7539752" cy="1348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00" spc="-85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Mastering Delivery: Voice and Body Language</a:t>
            </a:r>
            <a:endParaRPr lang="en-US" sz="42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24" y="2363748"/>
            <a:ext cx="221575" cy="22157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52776" y="2323743"/>
            <a:ext cx="1833443" cy="674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Voice Projection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1252776" y="3135273"/>
            <a:ext cx="1833443" cy="1466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Speak from the diaphragm. Vary volume for emphasis.</a:t>
            </a:r>
            <a:endParaRPr lang="en-US" sz="18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953" y="2363748"/>
            <a:ext cx="221575" cy="2215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880604" y="2323743"/>
            <a:ext cx="1833443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Pace Variation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3880604" y="2798207"/>
            <a:ext cx="1833443" cy="1466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Slow down for important points. Avoid monotonous delivery.</a:t>
            </a:r>
            <a:endParaRPr lang="en-US" sz="18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781" y="2363748"/>
            <a:ext cx="221575" cy="2215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508433" y="2323743"/>
            <a:ext cx="1833443" cy="674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Purposeful Gestures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6508433" y="3135273"/>
            <a:ext cx="1833443" cy="1466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 hand movements to emphasize points. Avoid fidgeting.</a:t>
            </a:r>
            <a:endParaRPr lang="en-US" sz="18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24" y="5329595"/>
            <a:ext cx="221575" cy="22157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252776" y="5289590"/>
            <a:ext cx="1833443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Eye Contact</a:t>
            </a:r>
            <a:endParaRPr lang="en-US" sz="2100" dirty="0"/>
          </a:p>
        </p:txBody>
      </p:sp>
      <p:sp>
        <p:nvSpPr>
          <p:cNvPr id="15" name="Text 8"/>
          <p:cNvSpPr/>
          <p:nvPr/>
        </p:nvSpPr>
        <p:spPr>
          <a:xfrm>
            <a:off x="1252776" y="5764054"/>
            <a:ext cx="1833443" cy="1833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Connect with different audience sections. Build rapport through gaze.</a:t>
            </a:r>
            <a:endParaRPr lang="en-US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17145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Managing Nerves and Building Confidence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938463"/>
            <a:ext cx="179427" cy="878562"/>
          </a:xfrm>
          <a:prstGeom prst="roundRect">
            <a:avLst>
              <a:gd name="adj" fmla="val 5603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76124" y="2938463"/>
            <a:ext cx="326219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Acknowledge Nervousness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76124" y="3434001"/>
            <a:ext cx="69301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75% of people fear public speaking. Anxiety is normal and manageable.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196697" y="4056340"/>
            <a:ext cx="179427" cy="1261586"/>
          </a:xfrm>
          <a:prstGeom prst="roundRect">
            <a:avLst>
              <a:gd name="adj" fmla="val 5603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735098" y="4056340"/>
            <a:ext cx="291476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Preparation Techniques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735098" y="4551878"/>
            <a:ext cx="657117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Practice thoroughly. Visualise success. Use breathing exercises before speaking.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1555790" y="5557242"/>
            <a:ext cx="179427" cy="1261586"/>
          </a:xfrm>
          <a:prstGeom prst="roundRect">
            <a:avLst>
              <a:gd name="adj" fmla="val 5603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094190" y="555724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Gradual Exposure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2094190" y="6052780"/>
            <a:ext cx="62120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Start with smaller audiences. Build confidence through regular practice.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06473"/>
            <a:ext cx="595884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Engaging Your Audience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344" y="2642830"/>
            <a:ext cx="3091339" cy="309133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135" y="2642830"/>
            <a:ext cx="3091339" cy="3091339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926" y="2642830"/>
            <a:ext cx="3091339" cy="3091339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3718" y="2642830"/>
            <a:ext cx="3091339" cy="3091339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37724" y="6156960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Interactive techniques boost retention by 65%. Involve your audience through polls, Q&amp;A sessions, micro-activities and breakout discussions.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751820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Handling Questions Effectively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Listen Fully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Allow questioners to finish completely before formulating your response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Clarify if Needed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Repeat complex questions to ensure understanding and give thinking time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Respond Concisely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Answer directly and briefly, avoiding unnecessary tangents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Address Everyone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Direct your answer to the entire audience, not just the questioner</a:t>
            </a:r>
            <a:endParaRPr lang="en-US" sz="18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7097" y="821412"/>
            <a:ext cx="6843474" cy="681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250" spc="-86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Leveraging Technology Tools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6297097" y="1850112"/>
            <a:ext cx="7522607" cy="5557957"/>
          </a:xfrm>
          <a:prstGeom prst="roundRect">
            <a:avLst>
              <a:gd name="adj" fmla="val 175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04717" y="1857732"/>
            <a:ext cx="7506533" cy="6637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37246" y="2004298"/>
            <a:ext cx="2034897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Tool Category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9042916" y="2004298"/>
            <a:ext cx="2031087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Examples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1544776" y="2004298"/>
            <a:ext cx="2034897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Primary Benefits</a:t>
            </a:r>
            <a:endParaRPr lang="en-US" sz="1800" dirty="0"/>
          </a:p>
        </p:txBody>
      </p:sp>
      <p:sp>
        <p:nvSpPr>
          <p:cNvPr id="9" name="Shape 6"/>
          <p:cNvSpPr/>
          <p:nvPr/>
        </p:nvSpPr>
        <p:spPr>
          <a:xfrm>
            <a:off x="6304717" y="2521506"/>
            <a:ext cx="7506533" cy="103441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537246" y="2668072"/>
            <a:ext cx="2034897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Audience Polling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9042916" y="2668072"/>
            <a:ext cx="2031087" cy="741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Mentimeter, Slido, Poll Everywhere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11544776" y="2668072"/>
            <a:ext cx="2034897" cy="741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Real-time feedback and engagement</a:t>
            </a:r>
            <a:endParaRPr lang="en-US" sz="1800" dirty="0"/>
          </a:p>
        </p:txBody>
      </p:sp>
      <p:sp>
        <p:nvSpPr>
          <p:cNvPr id="13" name="Shape 10"/>
          <p:cNvSpPr/>
          <p:nvPr/>
        </p:nvSpPr>
        <p:spPr>
          <a:xfrm>
            <a:off x="6304717" y="3555921"/>
            <a:ext cx="7506533" cy="103441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537246" y="3702487"/>
            <a:ext cx="2034897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Remote Delivery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9042916" y="3702487"/>
            <a:ext cx="2031087" cy="741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Zoom, Teams, Google Meet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11544776" y="3702487"/>
            <a:ext cx="2034897" cy="741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Breakout rooms, chat features, recording</a:t>
            </a:r>
            <a:endParaRPr lang="en-US" sz="1800" dirty="0"/>
          </a:p>
        </p:txBody>
      </p:sp>
      <p:sp>
        <p:nvSpPr>
          <p:cNvPr id="17" name="Shape 14"/>
          <p:cNvSpPr/>
          <p:nvPr/>
        </p:nvSpPr>
        <p:spPr>
          <a:xfrm>
            <a:off x="6304717" y="4590336"/>
            <a:ext cx="7506533" cy="140505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37246" y="4736902"/>
            <a:ext cx="2034897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Design Tools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9042916" y="4736902"/>
            <a:ext cx="2031087" cy="741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Canva, PowerPoint, Prezi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11544776" y="4736902"/>
            <a:ext cx="2034897" cy="111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Templates, animations, visual impact</a:t>
            </a:r>
            <a:endParaRPr lang="en-US" sz="1800" dirty="0"/>
          </a:p>
        </p:txBody>
      </p:sp>
      <p:sp>
        <p:nvSpPr>
          <p:cNvPr id="21" name="Shape 18"/>
          <p:cNvSpPr/>
          <p:nvPr/>
        </p:nvSpPr>
        <p:spPr>
          <a:xfrm>
            <a:off x="6304717" y="5995392"/>
            <a:ext cx="7506533" cy="140505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537246" y="6141958"/>
            <a:ext cx="2034897" cy="370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Virtual Whiteboards</a:t>
            </a:r>
            <a:endParaRPr lang="en-US" sz="1800" dirty="0"/>
          </a:p>
        </p:txBody>
      </p:sp>
      <p:sp>
        <p:nvSpPr>
          <p:cNvPr id="23" name="Text 20"/>
          <p:cNvSpPr/>
          <p:nvPr/>
        </p:nvSpPr>
        <p:spPr>
          <a:xfrm>
            <a:off x="9042916" y="6141958"/>
            <a:ext cx="2031087" cy="741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Miro, Mural, Jamboard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11544776" y="6141958"/>
            <a:ext cx="2034897" cy="111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Collaborative ideation, visual thinking</a:t>
            </a:r>
            <a:endParaRPr 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30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4351" y="587693"/>
            <a:ext cx="5687258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50" spc="-7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Avoiding Common Pitfalls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234351" y="1777246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886" y="1829098"/>
            <a:ext cx="301704" cy="3770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28842" y="1777246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Overloaded Slides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6928842" y="2219801"/>
            <a:ext cx="6953607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Avoid cramming too much information on one slide. Your audience can't read and listen simultaneously.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6234351" y="3357801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886" y="3409652"/>
            <a:ext cx="301704" cy="37707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28842" y="3357801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Monotonous Delivery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6928842" y="3800356"/>
            <a:ext cx="6953607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Vary your tone, pace and volume. Flat delivery kills even the most interesting content.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6234351" y="4938355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886" y="4990207"/>
            <a:ext cx="301704" cy="37707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28842" y="4938355"/>
            <a:ext cx="2607945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Ignoring Audience Cues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6928842" y="5380911"/>
            <a:ext cx="6953607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Watch for confused expressions or restlessness. Adjust your presentation based on feedback.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6234351" y="6518910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886" y="6570762"/>
            <a:ext cx="301704" cy="37707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928842" y="6518910"/>
            <a:ext cx="2620208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Poor Time Management</a:t>
            </a:r>
            <a:endParaRPr lang="en-US" sz="1950" dirty="0"/>
          </a:p>
        </p:txBody>
      </p:sp>
      <p:sp>
        <p:nvSpPr>
          <p:cNvPr id="19" name="Text 12"/>
          <p:cNvSpPr/>
          <p:nvPr/>
        </p:nvSpPr>
        <p:spPr>
          <a:xfrm>
            <a:off x="6928842" y="6961465"/>
            <a:ext cx="6953607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Rushing or running overtime shows poor preparation. Practice timing thoroughly before presenting.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35361"/>
            <a:ext cx="87088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Seeking Feedback for Improvement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37667"/>
            <a:ext cx="32345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Structured Feedback Tools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2893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post-presentation surveys with specific questions.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42733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Content clarity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89406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Delivery effectiveness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36078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Visual aid quality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82751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Audience engagement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3237667"/>
            <a:ext cx="34298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Self-Assessment Techniques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382893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Record and review your presentations critically.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42733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Analyse body language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489406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Note filler words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14761" y="536078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Assess audience reactions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14761" y="582751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Review slide effectiveness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1613" y="767596"/>
            <a:ext cx="7633573" cy="1269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spc="-80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Why Good Presentation Skills Matter</a:t>
            </a:r>
            <a:endParaRPr lang="en-US" sz="3950" dirty="0"/>
          </a:p>
        </p:txBody>
      </p:sp>
      <p:sp>
        <p:nvSpPr>
          <p:cNvPr id="4" name="Text 1"/>
          <p:cNvSpPr/>
          <p:nvPr/>
        </p:nvSpPr>
        <p:spPr>
          <a:xfrm>
            <a:off x="6241613" y="2468523"/>
            <a:ext cx="3654981" cy="712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00"/>
              </a:lnSpc>
              <a:buNone/>
            </a:pPr>
            <a:r>
              <a:rPr lang="en-US" sz="5600" spc="-11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86%</a:t>
            </a:r>
            <a:endParaRPr lang="en-US" sz="5600" dirty="0"/>
          </a:p>
        </p:txBody>
      </p:sp>
      <p:sp>
        <p:nvSpPr>
          <p:cNvPr id="5" name="Text 2"/>
          <p:cNvSpPr/>
          <p:nvPr/>
        </p:nvSpPr>
        <p:spPr>
          <a:xfrm>
            <a:off x="6799659" y="3450312"/>
            <a:ext cx="2538770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Leadership Value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241613" y="3897035"/>
            <a:ext cx="3654981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Leaders who prioritise communication skills in hiring and team development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220206" y="2468523"/>
            <a:ext cx="3654981" cy="712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00"/>
              </a:lnSpc>
              <a:buNone/>
            </a:pPr>
            <a:r>
              <a:rPr lang="en-US" sz="5600" spc="-11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3X</a:t>
            </a:r>
            <a:endParaRPr lang="en-US" sz="5600" dirty="0"/>
          </a:p>
        </p:txBody>
      </p:sp>
      <p:sp>
        <p:nvSpPr>
          <p:cNvPr id="8" name="Text 5"/>
          <p:cNvSpPr/>
          <p:nvPr/>
        </p:nvSpPr>
        <p:spPr>
          <a:xfrm>
            <a:off x="10778252" y="3450312"/>
            <a:ext cx="2538770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Promotion Rate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220206" y="3897035"/>
            <a:ext cx="3654981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Employees with excellent presentation skills are promoted more frequently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8230910" y="5342811"/>
            <a:ext cx="3654981" cy="712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600"/>
              </a:lnSpc>
              <a:buNone/>
            </a:pPr>
            <a:r>
              <a:rPr lang="en-US" sz="5600" spc="-11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65%</a:t>
            </a:r>
            <a:endParaRPr lang="en-US" sz="5600" dirty="0"/>
          </a:p>
        </p:txBody>
      </p:sp>
      <p:sp>
        <p:nvSpPr>
          <p:cNvPr id="11" name="Text 8"/>
          <p:cNvSpPr/>
          <p:nvPr/>
        </p:nvSpPr>
        <p:spPr>
          <a:xfrm>
            <a:off x="8788956" y="6324600"/>
            <a:ext cx="2538770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Project Success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8230910" y="6771323"/>
            <a:ext cx="3654981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165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Higher success rate for projects led by skilled communicators</a:t>
            </a:r>
            <a:endParaRPr lang="en-US" sz="16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155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316" y="2702838"/>
            <a:ext cx="8339971" cy="521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spc="-66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Conclusion: Becoming an Impactful Presenter</a:t>
            </a:r>
            <a:endParaRPr lang="en-US" sz="32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16" y="3489960"/>
            <a:ext cx="886182" cy="10634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72364" y="3667125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Regular Practice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772364" y="4033957"/>
            <a:ext cx="1223772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Seek opportunities to present frequently. Join speaking clubs like Toastmasters.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16" y="4553426"/>
            <a:ext cx="886182" cy="10634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72364" y="4730591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Continuous Learning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772364" y="5097423"/>
            <a:ext cx="1223772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Study expert presenters. Take courses to develop specific skills.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16" y="5616892"/>
            <a:ext cx="886182" cy="10634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72364" y="5794058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Embrace Feedback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1772364" y="6160889"/>
            <a:ext cx="1223772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Actively seek constructive criticism. Use it to continuously improve.</a:t>
            </a:r>
            <a:endParaRPr lang="en-US" sz="13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16" y="6680359"/>
            <a:ext cx="886182" cy="106346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72364" y="6857524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Measure Growth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1772364" y="7224355"/>
            <a:ext cx="1223772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spc="-2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Track your progress. Celebrate improvements in confidence and effectiveness.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7798"/>
            <a:ext cx="734818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Understanding Your Audience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7638" y="2610564"/>
            <a:ext cx="2137529" cy="135719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88" y="3246358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84482" y="284988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Create Relevance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84482" y="3345418"/>
            <a:ext cx="410015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Tailor content to specific audience interests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5204936" y="3982402"/>
            <a:ext cx="8527971" cy="15240"/>
          </a:xfrm>
          <a:prstGeom prst="roundRect">
            <a:avLst>
              <a:gd name="adj" fmla="val 659712"/>
            </a:avLst>
          </a:prstGeom>
          <a:solidFill>
            <a:srgbClr val="DABAD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814" y="4027527"/>
            <a:ext cx="4275058" cy="1357193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4495681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53187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Adapt Language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53187" y="4762381"/>
            <a:ext cx="48479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Match vocabulary and technical level appropriately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6273641" y="5399365"/>
            <a:ext cx="7459266" cy="15240"/>
          </a:xfrm>
          <a:prstGeom prst="roundRect">
            <a:avLst>
              <a:gd name="adj" fmla="val 659712"/>
            </a:avLst>
          </a:prstGeom>
          <a:solidFill>
            <a:srgbClr val="DABADD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09" y="5444490"/>
            <a:ext cx="6412587" cy="135719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107" y="5912644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22012" y="5683806"/>
            <a:ext cx="296965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Research Demographics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22012" y="6179344"/>
            <a:ext cx="51059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Understand who your audience is and what they need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09738"/>
            <a:ext cx="620327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Defining Clear Objectives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2326362" y="327029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Inform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765828"/>
            <a:ext cx="43048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Share knowledge and educate your audience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1521" y="2892504"/>
            <a:ext cx="3627358" cy="362735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1556" y="3172539"/>
            <a:ext cx="598408" cy="598408"/>
          </a:xfrm>
          <a:prstGeom prst="roundRect">
            <a:avLst>
              <a:gd name="adj" fmla="val 152652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100" y="3303389"/>
            <a:ext cx="269200" cy="3365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7853" y="327029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Persuade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87853" y="3765828"/>
            <a:ext cx="43048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Convince audience to adopt your perspective</a:t>
            </a:r>
            <a:endParaRPr lang="en-US" sz="18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521" y="2892504"/>
            <a:ext cx="3627358" cy="3627358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50317" y="3172539"/>
            <a:ext cx="598408" cy="598408"/>
          </a:xfrm>
          <a:prstGeom prst="roundRect">
            <a:avLst>
              <a:gd name="adj" fmla="val 152652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861" y="3303389"/>
            <a:ext cx="269200" cy="33659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87853" y="526339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Inspire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487853" y="5758934"/>
            <a:ext cx="43048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Motivate audience to take action</a:t>
            </a:r>
            <a:endParaRPr lang="en-US" sz="18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521" y="2892504"/>
            <a:ext cx="3627358" cy="3627358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50317" y="5641300"/>
            <a:ext cx="598408" cy="598408"/>
          </a:xfrm>
          <a:prstGeom prst="roundRect">
            <a:avLst>
              <a:gd name="adj" fmla="val 152652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861" y="5772150"/>
            <a:ext cx="269200" cy="33659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2326362" y="526339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Measurable</a:t>
            </a:r>
            <a:endParaRPr lang="en-US" sz="2200" dirty="0"/>
          </a:p>
        </p:txBody>
      </p:sp>
      <p:sp>
        <p:nvSpPr>
          <p:cNvPr id="19" name="Text 11"/>
          <p:cNvSpPr/>
          <p:nvPr/>
        </p:nvSpPr>
        <p:spPr>
          <a:xfrm>
            <a:off x="837724" y="5758934"/>
            <a:ext cx="43048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Include specific, trackable outcomes</a:t>
            </a:r>
            <a:endParaRPr lang="en-US" sz="1850" dirty="0"/>
          </a:p>
        </p:txBody>
      </p:sp>
      <p:pic>
        <p:nvPicPr>
          <p:cNvPr id="20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1521" y="2892504"/>
            <a:ext cx="3627358" cy="3627358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81556" y="5641300"/>
            <a:ext cx="598408" cy="598408"/>
          </a:xfrm>
          <a:prstGeom prst="roundRect">
            <a:avLst>
              <a:gd name="adj" fmla="val 152652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22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6100" y="5772150"/>
            <a:ext cx="269200" cy="336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7692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Structure: The Classic Story Arc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2843927"/>
            <a:ext cx="1196816" cy="14362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393513" y="30832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Introduction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393513" y="3578781"/>
            <a:ext cx="5912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Hook audience and preview key points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4280178"/>
            <a:ext cx="1196816" cy="14362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393513" y="45194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Body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393513" y="5015032"/>
            <a:ext cx="5912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main arguments with supporting evidence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716429"/>
            <a:ext cx="1196816" cy="14362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393513" y="59557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Conclusion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393513" y="6451283"/>
            <a:ext cx="59127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Reinforce message and provide next steps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124313"/>
            <a:ext cx="741807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Crafting Compelling Openings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45650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74" y="3514487"/>
            <a:ext cx="337899" cy="422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15559" y="34565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Rhetorical Questions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615559" y="3952042"/>
            <a:ext cx="28367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Engage minds by prompting audience to think</a:t>
            </a: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4691658" y="345650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908" y="3514487"/>
            <a:ext cx="337899" cy="4224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69493" y="345650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Storytelling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69493" y="3952042"/>
            <a:ext cx="28367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Begin with a relevant, engaging anecdote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837724" y="5226606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74" y="5284589"/>
            <a:ext cx="337899" cy="42243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15559" y="52266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Surprising Statistics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615559" y="5722144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Start with an unexpected fact that demands attention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35612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Designing Visually Engaging Slides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123128"/>
            <a:ext cx="3614618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4659" y="33700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Contrast &amp; Whitespace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84659" y="3865602"/>
            <a:ext cx="31207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 visual hierarchy to guide the eye. Leave breathing room around important elements.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3123128"/>
            <a:ext cx="3614618" cy="2138482"/>
          </a:xfrm>
          <a:prstGeom prst="roundRect">
            <a:avLst>
              <a:gd name="adj" fmla="val 470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38593" y="33700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Quality Imagery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38593" y="3865602"/>
            <a:ext cx="31207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Select high-resolution, relevant images. Avoid generic stock photos and clip art.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500926"/>
            <a:ext cx="7468553" cy="1372433"/>
          </a:xfrm>
          <a:prstGeom prst="roundRect">
            <a:avLst>
              <a:gd name="adj" fmla="val 732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84659" y="574786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The 6x6 Rule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84659" y="6243399"/>
            <a:ext cx="697468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Limit to 6 bullet points per slide. Keep each point under 6 words.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10514"/>
            <a:ext cx="825769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Effective Use of Fonts and Colours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5128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Font Selection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10408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Choose sans-serif fonts for digital presentations. Minimum 24pt for readability.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508551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Limit to 2-3 font families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55224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Consistent headings and body text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35128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Colour Theory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410408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Select complementary colours with sufficient contrast.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70249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60-30-10 colour ratio rule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16921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Consider colour-blind accessibility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82447"/>
            <a:ext cx="956083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Integrating Multimedia and Visual Aids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665214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4853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Video Integration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980867"/>
            <a:ext cx="40789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Short videos (30-60 seconds) increase engagement by 80%.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9" y="2665214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659" y="5485328"/>
            <a:ext cx="30546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Infographics &amp; Diagrams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659" y="5980867"/>
            <a:ext cx="40789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Visual representations help audience comprehend complex data quickly.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595" y="2665214"/>
            <a:ext cx="4079081" cy="25210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548544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Physical Props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5980986"/>
            <a:ext cx="407908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Tangible objects create memorable moments and reinforce key points.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2025-04-18T19:28:51Z</dcterms:created>
  <dcterms:modified xsi:type="dcterms:W3CDTF">2025-04-18T19:28:51Z</dcterms:modified>
</cp:coreProperties>
</file>