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0" autoAdjust="0"/>
  </p:normalViewPr>
  <p:slideViewPr>
    <p:cSldViewPr>
      <p:cViewPr>
        <p:scale>
          <a:sx n="100" d="100"/>
          <a:sy n="100" d="100"/>
        </p:scale>
        <p:origin x="-516" y="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B605C9C-C306-4490-9C95-BCE7B53CE5CF}" type="datetimeFigureOut">
              <a:rPr lang="fr-FR" smtClean="0"/>
              <a:t>2025-12-10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7BAA3DE-5FB5-4434-9FFA-46C74D299B42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540768"/>
          </a:xfrm>
          <a:ln>
            <a:solidFill>
              <a:srgbClr val="00B0F0"/>
            </a:solidFill>
          </a:ln>
        </p:spPr>
        <p:txBody>
          <a:bodyPr/>
          <a:lstStyle/>
          <a:p>
            <a:r>
              <a:rPr lang="ar-DZ" dirty="0" smtClean="0">
                <a:solidFill>
                  <a:srgbClr val="C00000"/>
                </a:solidFill>
              </a:rPr>
              <a:t>المنهج التاريخي </a:t>
            </a:r>
            <a:endParaRPr lang="fr-FR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OOOKKK\Desktop\téléchargement (2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412231"/>
            <a:ext cx="5112568" cy="2321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37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736303"/>
          </a:xfrm>
        </p:spPr>
        <p:txBody>
          <a:bodyPr>
            <a:normAutofit/>
          </a:bodyPr>
          <a:lstStyle/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DZ" dirty="0">
                <a:solidFill>
                  <a:srgbClr val="7030A0"/>
                </a:solidFill>
                <a:latin typeface="Calibri"/>
                <a:ea typeface="Calibri"/>
              </a:rPr>
              <a:t>هو مجموعة من الطرائق والتقنيات التي يتبعها الباحث التاريخي والمؤرخ للوصول إلى الحقيقة التاريخية وإعادة بناء الماضي بكل وقائعه وزواياه وكما كان عليه في مكانه وزمانه وبجميع تفاعلات الحياة فيه</a:t>
            </a:r>
            <a:r>
              <a:rPr lang="ar-DZ" dirty="0" smtClean="0">
                <a:solidFill>
                  <a:srgbClr val="7030A0"/>
                </a:solidFill>
                <a:latin typeface="Calibri"/>
                <a:ea typeface="Calibri"/>
              </a:rPr>
              <a:t>.</a:t>
            </a:r>
          </a:p>
          <a:p>
            <a:pPr marL="0" indent="0" algn="just" rtl="1">
              <a:lnSpc>
                <a:spcPct val="115000"/>
              </a:lnSpc>
              <a:spcAft>
                <a:spcPts val="1000"/>
              </a:spcAft>
              <a:buNone/>
            </a:pPr>
            <a:r>
              <a:rPr lang="ar-DZ" dirty="0" smtClean="0">
                <a:solidFill>
                  <a:srgbClr val="7030A0"/>
                </a:solidFill>
                <a:latin typeface="Calibri"/>
                <a:ea typeface="Calibri"/>
              </a:rPr>
              <a:t>(</a:t>
            </a:r>
            <a:r>
              <a:rPr lang="ar-DZ" dirty="0">
                <a:solidFill>
                  <a:srgbClr val="7030A0"/>
                </a:solidFill>
                <a:latin typeface="Calibri"/>
                <a:ea typeface="Calibri"/>
              </a:rPr>
              <a:t>رجاء </a:t>
            </a:r>
            <a:r>
              <a:rPr lang="ar-DZ" dirty="0" err="1">
                <a:solidFill>
                  <a:srgbClr val="7030A0"/>
                </a:solidFill>
                <a:latin typeface="Calibri"/>
                <a:ea typeface="Calibri"/>
              </a:rPr>
              <a:t>دويدري</a:t>
            </a:r>
            <a:r>
              <a:rPr lang="ar-DZ" dirty="0">
                <a:solidFill>
                  <a:srgbClr val="7030A0"/>
                </a:solidFill>
                <a:latin typeface="Calibri"/>
                <a:ea typeface="Calibri"/>
              </a:rPr>
              <a:t>، </a:t>
            </a:r>
            <a:r>
              <a:rPr lang="ar-DZ" dirty="0" smtClean="0">
                <a:solidFill>
                  <a:srgbClr val="7030A0"/>
                </a:solidFill>
                <a:latin typeface="Calibri"/>
                <a:ea typeface="Calibri"/>
              </a:rPr>
              <a:t>1421هـ،ص </a:t>
            </a:r>
            <a:r>
              <a:rPr lang="ar-DZ" dirty="0">
                <a:solidFill>
                  <a:srgbClr val="7030A0"/>
                </a:solidFill>
                <a:latin typeface="Calibri"/>
                <a:ea typeface="Calibri"/>
              </a:rPr>
              <a:t>151</a:t>
            </a:r>
            <a:r>
              <a:rPr lang="ar-DZ" dirty="0" smtClean="0">
                <a:solidFill>
                  <a:srgbClr val="7030A0"/>
                </a:solidFill>
                <a:latin typeface="Calibri"/>
                <a:ea typeface="Calibri"/>
              </a:rPr>
              <a:t>).</a:t>
            </a: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ar-DZ" dirty="0" smtClean="0">
              <a:solidFill>
                <a:srgbClr val="7030A0"/>
              </a:solidFill>
              <a:latin typeface="Calibri"/>
              <a:ea typeface="Calibri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ar-DZ" dirty="0" smtClean="0">
              <a:solidFill>
                <a:srgbClr val="7030A0"/>
              </a:solidFill>
              <a:latin typeface="Calibri"/>
              <a:ea typeface="Calibri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endParaRPr lang="fr-FR" dirty="0">
              <a:solidFill>
                <a:srgbClr val="7030A0"/>
              </a:solidFill>
              <a:latin typeface="Calibri"/>
              <a:ea typeface="Calibri"/>
              <a:cs typeface="Arial"/>
            </a:endParaRPr>
          </a:p>
          <a:p>
            <a:pPr algn="r" rtl="1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DZ" dirty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</a:rPr>
              <a:t>المنهج التاريخي: هو الطريقة التاريخية التي تعمل على تحليل وتفسير الحوادث التاريخية كأساس لفهم المشاكل المعاصرة </a:t>
            </a:r>
            <a:r>
              <a:rPr lang="ar-DZ" dirty="0" err="1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</a:rPr>
              <a:t>والتنبئ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  <a:latin typeface="Calibri"/>
                <a:ea typeface="Calibri"/>
              </a:rPr>
              <a:t> بما سيكون عليه المستقبل.(حسن عثمان، 1980، ص 20)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alibri"/>
              <a:ea typeface="Calibri"/>
              <a:cs typeface="Arial"/>
            </a:endParaRPr>
          </a:p>
          <a:p>
            <a:pPr algn="just" rtl="1"/>
            <a:endParaRPr lang="ar-D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 rtl="1"/>
            <a:endParaRPr lang="ar-D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 rtl="1"/>
            <a:endParaRPr lang="ar-DZ" dirty="0">
              <a:solidFill>
                <a:schemeClr val="accent3">
                  <a:lumMod val="75000"/>
                </a:schemeClr>
              </a:solidFill>
            </a:endParaRPr>
          </a:p>
          <a:p>
            <a:pPr algn="just" rtl="1"/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Bulle ronde 6"/>
          <p:cNvSpPr/>
          <p:nvPr/>
        </p:nvSpPr>
        <p:spPr>
          <a:xfrm>
            <a:off x="827584" y="2132856"/>
            <a:ext cx="3312368" cy="1116704"/>
          </a:xfrm>
          <a:prstGeom prst="wedgeEllipseCallou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  <a:buClr>
                <a:srgbClr val="94C600"/>
              </a:buClr>
              <a:buSzPct val="100000"/>
            </a:pPr>
            <a:r>
              <a:rPr lang="ar-DZ" sz="2400" dirty="0">
                <a:solidFill>
                  <a:srgbClr val="3E3D2D"/>
                </a:solidFill>
              </a:rPr>
              <a:t>تعريف المنهج التاريخي</a:t>
            </a:r>
            <a:endParaRPr lang="fr-FR" sz="2400" dirty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41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dirty="0" smtClean="0">
                <a:solidFill>
                  <a:srgbClr val="7030A0"/>
                </a:solidFill>
              </a:rPr>
              <a:t>مستويات النقد في المنهج التاريخي:</a:t>
            </a:r>
          </a:p>
          <a:p>
            <a:pPr marL="0" indent="0" algn="ctr" rtl="1">
              <a:buNone/>
            </a:pPr>
            <a:endParaRPr lang="ar-DZ" dirty="0" smtClean="0">
              <a:solidFill>
                <a:srgbClr val="7030A0"/>
              </a:solidFill>
            </a:endParaRPr>
          </a:p>
          <a:p>
            <a:pPr marL="0" indent="0" algn="ctr" rtl="1">
              <a:buNone/>
            </a:pP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9" y="3414712"/>
            <a:ext cx="3384376" cy="2390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544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 rtl="1"/>
            <a:r>
              <a:rPr lang="ar-DZ" dirty="0"/>
              <a:t>1- </a:t>
            </a:r>
            <a:r>
              <a:rPr lang="ar-DZ" dirty="0">
                <a:solidFill>
                  <a:srgbClr val="00B0F0"/>
                </a:solidFill>
              </a:rPr>
              <a:t>النقد الخارجي : ويتمثل بإجابة الباحث عن الأسئلة التالية:</a:t>
            </a:r>
          </a:p>
          <a:p>
            <a:pPr algn="ctr" rtl="1"/>
            <a:endParaRPr lang="ar-DZ" dirty="0">
              <a:solidFill>
                <a:srgbClr val="00B0F0"/>
              </a:solidFill>
            </a:endParaRPr>
          </a:p>
          <a:p>
            <a:pPr algn="r" rtl="1"/>
            <a:r>
              <a:rPr lang="ar-DZ" dirty="0"/>
              <a:t>-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متى كتبت هذه الوثيقة؟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لماذا تمت كتابة هذه الوثيقة 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هل هناك ما يشير إلى موضوعية الكاتب أم هناك تناقض 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هل كان الكاتب يعاني من أي مرض أثناء كتابة الوثيقة أم كان يتمتع بصحة جيدة؟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ليتمكن الباحث من الإجابة على تلك التساؤلات يجب عليه التأكد من أصول الوثائق لكشف أي 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تزوير،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والتأكد من كاتب الوثيقة فهناك وثائق لها أكثر من مؤلف .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أي أن النقد الخارجي يعتمد على التأكد من صدق المعلومات 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وشخصية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المؤلف .</a:t>
            </a:r>
          </a:p>
          <a:p>
            <a:pPr algn="r" rtl="1"/>
            <a:endParaRPr lang="ar-DZ" dirty="0">
              <a:solidFill>
                <a:schemeClr val="accent3">
                  <a:lumMod val="75000"/>
                </a:schemeClr>
              </a:solidFill>
            </a:endParaRPr>
          </a:p>
          <a:p>
            <a:pPr algn="r" rtl="1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082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r>
              <a:rPr lang="ar-DZ" sz="3200" dirty="0">
                <a:solidFill>
                  <a:srgbClr val="0070C0"/>
                </a:solidFill>
              </a:rPr>
              <a:t>النقد الداخلي : ويتمثل بإجابة الباحث عن الأسئلة التالية:</a:t>
            </a:r>
          </a:p>
          <a:p>
            <a:pPr algn="r" rtl="1"/>
            <a:endParaRPr lang="ar-DZ" dirty="0"/>
          </a:p>
          <a:p>
            <a:pPr algn="r" rtl="1"/>
            <a:endParaRPr lang="ar-DZ" dirty="0"/>
          </a:p>
          <a:p>
            <a:pPr algn="r" rtl="1"/>
            <a:r>
              <a:rPr lang="ar-DZ" dirty="0"/>
              <a:t>-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هل حاول الباحث تحريف الحقيقة أم قدمها كاملة؟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ما هو السبب الذي دفع المؤلف لكتابة هذه الوثيقة؟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هل تمت الكتابة بخط الباحث نفسه أو بخط شخص أخر؟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هل هناك إضافات أو محذوفات في الوثيقة ؟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- هل لغة الوثيقة المكتوبة بلغة الفترة التي تتحدث عنها أم تم كتابتها بفترة تلتها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؟</a:t>
            </a:r>
            <a:endParaRPr lang="ar-DZ" dirty="0">
              <a:solidFill>
                <a:schemeClr val="accent3">
                  <a:lumMod val="75000"/>
                </a:schemeClr>
              </a:solidFill>
            </a:endParaRP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ليتمكن الباحث من الإجابة على تلك التساؤلات يجب عليه التأكد من عدم وجود أحداث غير </a:t>
            </a:r>
            <a:r>
              <a:rPr lang="ar-DZ" dirty="0" err="1" smtClean="0">
                <a:solidFill>
                  <a:schemeClr val="accent3">
                    <a:lumMod val="75000"/>
                  </a:schemeClr>
                </a:solidFill>
              </a:rPr>
              <a:t>ممكنة،لأن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في حال وجود ذلك فإن بحثه 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يرفض، إضافة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إلى تقييم شخصية الباحث بحيث تكون بعيدة عن التعصب أو التحيز.</a:t>
            </a:r>
          </a:p>
          <a:p>
            <a:pPr algn="r" rtl="1"/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أي أن النقد الداخلي يعتمد على التأكد من صحة محتوى الوثائق </a:t>
            </a:r>
            <a:r>
              <a:rPr lang="ar-DZ" dirty="0" smtClean="0">
                <a:solidFill>
                  <a:schemeClr val="accent3">
                    <a:lumMod val="75000"/>
                  </a:schemeClr>
                </a:solidFill>
              </a:rPr>
              <a:t>ومصادرها </a:t>
            </a:r>
            <a:r>
              <a:rPr lang="ar-DZ" dirty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algn="r" rtl="1"/>
            <a:endParaRPr lang="ar-DZ" dirty="0">
              <a:solidFill>
                <a:schemeClr val="accent3">
                  <a:lumMod val="75000"/>
                </a:schemeClr>
              </a:solidFill>
            </a:endParaRPr>
          </a:p>
          <a:p>
            <a:pPr algn="r" rtl="1"/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86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 rtl="1">
              <a:buNone/>
            </a:pPr>
            <a:r>
              <a:rPr lang="ar-DZ" dirty="0" smtClean="0">
                <a:solidFill>
                  <a:srgbClr val="00B050"/>
                </a:solidFill>
              </a:rPr>
              <a:t>مآخذ حول المنهج التاريخي:</a:t>
            </a:r>
          </a:p>
          <a:p>
            <a:pPr marL="0" indent="0" algn="just" rtl="1">
              <a:buNone/>
            </a:pPr>
            <a:r>
              <a:rPr lang="ar-DZ" dirty="0" smtClean="0">
                <a:solidFill>
                  <a:srgbClr val="00B050"/>
                </a:solidFill>
              </a:rPr>
              <a:t>1- </a:t>
            </a:r>
            <a:r>
              <a:rPr lang="ar-DZ" dirty="0" smtClean="0">
                <a:solidFill>
                  <a:srgbClr val="FFC000"/>
                </a:solidFill>
              </a:rPr>
              <a:t>المادة </a:t>
            </a:r>
            <a:r>
              <a:rPr lang="ar-DZ" dirty="0">
                <a:solidFill>
                  <a:srgbClr val="FFC000"/>
                </a:solidFill>
              </a:rPr>
              <a:t>التاريخية لا تخضع للتجريب </a:t>
            </a:r>
            <a:r>
              <a:rPr lang="ar-DZ" dirty="0" smtClean="0">
                <a:solidFill>
                  <a:srgbClr val="FFC000"/>
                </a:solidFill>
              </a:rPr>
              <a:t>وذلك </a:t>
            </a:r>
            <a:r>
              <a:rPr lang="ar-DZ" dirty="0">
                <a:solidFill>
                  <a:srgbClr val="FFC000"/>
                </a:solidFill>
              </a:rPr>
              <a:t>لانقضائها، مما يصعب إثبات </a:t>
            </a:r>
            <a:r>
              <a:rPr lang="ar-DZ" dirty="0" smtClean="0">
                <a:solidFill>
                  <a:srgbClr val="FFC000"/>
                </a:solidFill>
              </a:rPr>
              <a:t>الفرضيات.</a:t>
            </a:r>
            <a:endParaRPr lang="ar-DZ" dirty="0">
              <a:solidFill>
                <a:srgbClr val="FFC000"/>
              </a:solidFill>
            </a:endParaRPr>
          </a:p>
          <a:p>
            <a:pPr marL="0" indent="0" algn="just" rtl="1">
              <a:buNone/>
            </a:pPr>
            <a:r>
              <a:rPr lang="ar-DZ" dirty="0" smtClean="0">
                <a:solidFill>
                  <a:srgbClr val="FFC000"/>
                </a:solidFill>
              </a:rPr>
              <a:t>2- يصعب </a:t>
            </a:r>
            <a:r>
              <a:rPr lang="ar-DZ" dirty="0">
                <a:solidFill>
                  <a:srgbClr val="FFC000"/>
                </a:solidFill>
              </a:rPr>
              <a:t>تعميم النتائج </a:t>
            </a:r>
            <a:r>
              <a:rPr lang="ar-DZ" dirty="0" err="1">
                <a:solidFill>
                  <a:srgbClr val="FFC000"/>
                </a:solidFill>
              </a:rPr>
              <a:t>المتوصل</a:t>
            </a:r>
            <a:r>
              <a:rPr lang="ar-DZ" dirty="0">
                <a:solidFill>
                  <a:srgbClr val="FFC000"/>
                </a:solidFill>
              </a:rPr>
              <a:t> إليها و التنبؤ بالمستقبل </a:t>
            </a:r>
            <a:r>
              <a:rPr lang="ar-DZ" dirty="0" smtClean="0">
                <a:solidFill>
                  <a:srgbClr val="FFC000"/>
                </a:solidFill>
              </a:rPr>
              <a:t>وذلك </a:t>
            </a:r>
            <a:r>
              <a:rPr lang="ar-DZ" dirty="0">
                <a:solidFill>
                  <a:srgbClr val="FFC000"/>
                </a:solidFill>
              </a:rPr>
              <a:t>لارتباط الظاهرة التاريخية بظروف مكانية </a:t>
            </a:r>
            <a:r>
              <a:rPr lang="ar-DZ" dirty="0" smtClean="0">
                <a:solidFill>
                  <a:srgbClr val="FFC000"/>
                </a:solidFill>
              </a:rPr>
              <a:t>وزمنية معينة.</a:t>
            </a:r>
            <a:endParaRPr lang="ar-DZ" dirty="0">
              <a:solidFill>
                <a:srgbClr val="FFC000"/>
              </a:solidFill>
            </a:endParaRPr>
          </a:p>
          <a:p>
            <a:pPr marL="0" indent="0" algn="just" rtl="1">
              <a:buNone/>
            </a:pPr>
            <a:r>
              <a:rPr lang="ar-DZ" dirty="0" smtClean="0">
                <a:solidFill>
                  <a:srgbClr val="FFC000"/>
                </a:solidFill>
              </a:rPr>
              <a:t>3- صعوبة </a:t>
            </a:r>
            <a:r>
              <a:rPr lang="ar-DZ" dirty="0">
                <a:solidFill>
                  <a:srgbClr val="FFC000"/>
                </a:solidFill>
              </a:rPr>
              <a:t>إخضاع البيانات التاريخية للتجريب مما يجعل الباحث </a:t>
            </a:r>
            <a:r>
              <a:rPr lang="ar-DZ" dirty="0" smtClean="0">
                <a:solidFill>
                  <a:srgbClr val="FFC000"/>
                </a:solidFill>
              </a:rPr>
              <a:t>يكتفي </a:t>
            </a:r>
            <a:r>
              <a:rPr lang="ar-DZ" dirty="0">
                <a:solidFill>
                  <a:srgbClr val="FFC000"/>
                </a:solidFill>
              </a:rPr>
              <a:t>بالنقد الداخلي </a:t>
            </a:r>
            <a:r>
              <a:rPr lang="ar-DZ" dirty="0" smtClean="0">
                <a:solidFill>
                  <a:srgbClr val="FFC000"/>
                </a:solidFill>
              </a:rPr>
              <a:t>والخارجي.</a:t>
            </a:r>
            <a:endParaRPr lang="ar-DZ" dirty="0">
              <a:solidFill>
                <a:srgbClr val="FFC000"/>
              </a:solidFill>
            </a:endParaRPr>
          </a:p>
          <a:p>
            <a:pPr marL="0" indent="0" algn="just" rtl="1">
              <a:buNone/>
            </a:pPr>
            <a:r>
              <a:rPr lang="ar-DZ" dirty="0" smtClean="0">
                <a:solidFill>
                  <a:srgbClr val="FFC000"/>
                </a:solidFill>
              </a:rPr>
              <a:t>4- المعرفة </a:t>
            </a:r>
            <a:r>
              <a:rPr lang="ar-DZ" dirty="0">
                <a:solidFill>
                  <a:srgbClr val="FFC000"/>
                </a:solidFill>
              </a:rPr>
              <a:t>التاريخية تعد ناقصة لما تعرض له من تزوير </a:t>
            </a:r>
            <a:r>
              <a:rPr lang="ar-DZ" dirty="0" smtClean="0">
                <a:solidFill>
                  <a:srgbClr val="FFC000"/>
                </a:solidFill>
              </a:rPr>
              <a:t>وتلف وتحيز </a:t>
            </a:r>
            <a:r>
              <a:rPr lang="ar-DZ" dirty="0">
                <a:solidFill>
                  <a:srgbClr val="FFC000"/>
                </a:solidFill>
              </a:rPr>
              <a:t>في نقل </a:t>
            </a:r>
            <a:r>
              <a:rPr lang="ar-DZ" dirty="0" smtClean="0">
                <a:solidFill>
                  <a:srgbClr val="FFC000"/>
                </a:solidFill>
              </a:rPr>
              <a:t>الأحداث.</a:t>
            </a:r>
            <a:endParaRPr lang="fr-FR" dirty="0">
              <a:solidFill>
                <a:srgbClr val="FFC000"/>
              </a:solidFill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7744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endParaRPr lang="ar-DZ" dirty="0" smtClean="0"/>
          </a:p>
          <a:p>
            <a:pPr marL="0" indent="0" algn="ctr" rtl="1">
              <a:buNone/>
            </a:pPr>
            <a:endParaRPr lang="ar-DZ" dirty="0"/>
          </a:p>
          <a:p>
            <a:pPr marL="0" indent="0" algn="ctr" rtl="1">
              <a:buNone/>
            </a:pPr>
            <a:endParaRPr lang="ar-DZ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Parchemin horizontal 3"/>
          <p:cNvSpPr/>
          <p:nvPr/>
        </p:nvSpPr>
        <p:spPr>
          <a:xfrm>
            <a:off x="2051720" y="3717032"/>
            <a:ext cx="2304256" cy="1440160"/>
          </a:xfrm>
          <a:prstGeom prst="horizontalScroll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dirty="0">
                <a:solidFill>
                  <a:schemeClr val="accent3">
                    <a:lumMod val="50000"/>
                  </a:schemeClr>
                </a:solidFill>
              </a:rPr>
              <a:t>بالتوفيق للجميع</a:t>
            </a:r>
          </a:p>
        </p:txBody>
      </p:sp>
    </p:spTree>
    <p:extLst>
      <p:ext uri="{BB962C8B-B14F-4D97-AF65-F5344CB8AC3E}">
        <p14:creationId xmlns:p14="http://schemas.microsoft.com/office/powerpoint/2010/main" val="810809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agues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</TotalTime>
  <Words>361</Words>
  <Application>Microsoft Office PowerPoint</Application>
  <PresentationFormat>Affichage à l'écran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Vagues</vt:lpstr>
      <vt:lpstr>المنهج التاريخي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المنهج التاريخي</dc:title>
  <dc:creator>OOOKKK</dc:creator>
  <cp:lastModifiedBy>OOOKKK</cp:lastModifiedBy>
  <cp:revision>11</cp:revision>
  <dcterms:created xsi:type="dcterms:W3CDTF">2025-12-10T07:29:43Z</dcterms:created>
  <dcterms:modified xsi:type="dcterms:W3CDTF">2025-12-10T10:08:43Z</dcterms:modified>
</cp:coreProperties>
</file>