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Nunito Light" pitchFamily="2" charset="0"/>
      <p:regular r:id="rId27"/>
    </p:embeddedFont>
    <p:embeddedFont>
      <p:font typeface="Nunito Semi Bold" panose="020B0604020202020204" charset="0"/>
      <p:regular r:id="rId28"/>
    </p:embeddedFont>
    <p:embeddedFont>
      <p:font typeface="PT Sans" panose="020B0503020203020204" pitchFamily="34" charset="0"/>
      <p:regular r:id="rId29"/>
      <p:bold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9" d="100"/>
          <a:sy n="59" d="100"/>
        </p:scale>
        <p:origin x="7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ina Djazia Chib" userId="1e97a67e-5dfd-4745-8e84-0a9627f9b610" providerId="ADAL" clId="{B2605A9A-F3FC-4B2A-8C9A-2DFB8315F1D0}"/>
    <pc:docChg chg="custSel delSld modSld">
      <pc:chgData name="Amina Djazia Chib" userId="1e97a67e-5dfd-4745-8e84-0a9627f9b610" providerId="ADAL" clId="{B2605A9A-F3FC-4B2A-8C9A-2DFB8315F1D0}" dt="2025-10-29T13:23:04.540" v="21" actId="113"/>
      <pc:docMkLst>
        <pc:docMk/>
      </pc:docMkLst>
      <pc:sldChg chg="addSp modSp mod">
        <pc:chgData name="Amina Djazia Chib" userId="1e97a67e-5dfd-4745-8e84-0a9627f9b610" providerId="ADAL" clId="{B2605A9A-F3FC-4B2A-8C9A-2DFB8315F1D0}" dt="2025-10-29T13:23:04.540" v="21" actId="113"/>
        <pc:sldMkLst>
          <pc:docMk/>
          <pc:sldMk cId="0" sldId="256"/>
        </pc:sldMkLst>
        <pc:spChg chg="add mod">
          <ac:chgData name="Amina Djazia Chib" userId="1e97a67e-5dfd-4745-8e84-0a9627f9b610" providerId="ADAL" clId="{B2605A9A-F3FC-4B2A-8C9A-2DFB8315F1D0}" dt="2025-10-29T13:23:04.540" v="21" actId="113"/>
          <ac:spMkLst>
            <pc:docMk/>
            <pc:sldMk cId="0" sldId="256"/>
            <ac:spMk id="5" creationId="{FA74391F-1A53-1953-A5E0-CFEB07C5BA3B}"/>
          </ac:spMkLst>
        </pc:spChg>
      </pc:sldChg>
      <pc:sldChg chg="modSp del mod">
        <pc:chgData name="Amina Djazia Chib" userId="1e97a67e-5dfd-4745-8e84-0a9627f9b610" providerId="ADAL" clId="{B2605A9A-F3FC-4B2A-8C9A-2DFB8315F1D0}" dt="2025-10-29T13:21:23.695" v="1" actId="47"/>
        <pc:sldMkLst>
          <pc:docMk/>
          <pc:sldMk cId="0" sldId="276"/>
        </pc:sldMkLst>
        <pc:spChg chg="mod">
          <ac:chgData name="Amina Djazia Chib" userId="1e97a67e-5dfd-4745-8e84-0a9627f9b610" providerId="ADAL" clId="{B2605A9A-F3FC-4B2A-8C9A-2DFB8315F1D0}" dt="2025-10-29T13:21:17.119" v="0" actId="27636"/>
          <ac:spMkLst>
            <pc:docMk/>
            <pc:sldMk cId="0" sldId="276"/>
            <ac:spMk id="4" creationId="{6BEAF952-CF55-D094-ABA2-26CC5CD9D07E}"/>
          </ac:spMkLst>
        </pc:spChg>
      </pc:sldChg>
      <pc:sldMasterChg chg="delSldLayout">
        <pc:chgData name="Amina Djazia Chib" userId="1e97a67e-5dfd-4745-8e84-0a9627f9b610" providerId="ADAL" clId="{B2605A9A-F3FC-4B2A-8C9A-2DFB8315F1D0}" dt="2025-10-29T13:21:23.695" v="1" actId="47"/>
        <pc:sldMasterMkLst>
          <pc:docMk/>
          <pc:sldMasterMk cId="0" sldId="2147483648"/>
        </pc:sldMasterMkLst>
        <pc:sldLayoutChg chg="del">
          <pc:chgData name="Amina Djazia Chib" userId="1e97a67e-5dfd-4745-8e84-0a9627f9b610" providerId="ADAL" clId="{B2605A9A-F3FC-4B2A-8C9A-2DFB8315F1D0}" dt="2025-10-29T13:21:23.695" v="1" actId="47"/>
          <pc:sldLayoutMkLst>
            <pc:docMk/>
            <pc:sldMasterMk cId="0" sldId="2147483648"/>
            <pc:sldLayoutMk cId="4274167596" sldId="214748367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171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304693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Pioneers of Sociology: Shaping the Science of Society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775716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Explore the remarkable thinkers who transformed social inquiry into a rigorous scientific discipline, forever changing how we understand human society.</a:t>
            </a:r>
            <a:endParaRPr lang="en-US" sz="185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A74391F-1A53-1953-A5E0-CFEB07C5BA3B}"/>
              </a:ext>
            </a:extLst>
          </p:cNvPr>
          <p:cNvSpPr txBox="1"/>
          <p:nvPr/>
        </p:nvSpPr>
        <p:spPr>
          <a:xfrm>
            <a:off x="1110343" y="6449786"/>
            <a:ext cx="2139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By CHIB Djazia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001447"/>
            <a:ext cx="6160175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Foundations of a New Science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1196697" y="4192905"/>
            <a:ext cx="7109579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"Sociology emerged from Enlightenment ideals, combining scientific rigour with social reform ambitions."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837724" y="3923705"/>
            <a:ext cx="30480" cy="1304449"/>
          </a:xfrm>
          <a:prstGeom prst="rect">
            <a:avLst/>
          </a:prstGeom>
          <a:solidFill>
            <a:srgbClr val="F2B42D"/>
          </a:solidFill>
          <a:ln/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298734"/>
            <a:ext cx="7468553" cy="5632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050"/>
              </a:lnSpc>
              <a:buNone/>
            </a:pPr>
            <a:r>
              <a:rPr lang="en-US" sz="8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Chapter 3: The Big Three Theoretical Pioneers</a:t>
            </a:r>
            <a:endParaRPr lang="en-US" sz="88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4385" y="624126"/>
            <a:ext cx="13041630" cy="13351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Karl Marx (1818–1883): The Revolutionary Conflict Theorist</a:t>
            </a:r>
            <a:endParaRPr lang="en-US" sz="4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85" y="2554962"/>
            <a:ext cx="4884420" cy="48844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40066" y="2526625"/>
            <a:ext cx="4410670" cy="400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Capitalism and Class Struggle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6240066" y="3153966"/>
            <a:ext cx="7603450" cy="10890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Marx analysed capitalism's inherent class conflict between the bourgeoisie (owners of production) and the proletariat (working class), revealing systematic exploitation.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40066" y="4447223"/>
            <a:ext cx="7603450" cy="726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He predicted inevitable proletarian revolution would overthrow capitalist systems, establishing a classless society free from exploitation.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40066" y="5377458"/>
            <a:ext cx="7603450" cy="726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His monumental works, </a:t>
            </a:r>
            <a:r>
              <a:rPr lang="en-US" sz="1750" i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The Communist Manifesto</a:t>
            </a:r>
            <a:r>
              <a:rPr lang="en-US" sz="17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and </a:t>
            </a:r>
            <a:r>
              <a:rPr lang="en-US" sz="1750" i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Das Kapital</a:t>
            </a:r>
            <a:r>
              <a:rPr lang="en-US" sz="17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profoundly influenced sociology's focus on </a:t>
            </a:r>
            <a:r>
              <a:rPr lang="en-US" sz="1750" b="1" dirty="0">
                <a:solidFill>
                  <a:srgbClr val="D7425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power, inequality, and social change</a:t>
            </a:r>
            <a:r>
              <a:rPr lang="en-US" sz="17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40066" y="6307693"/>
            <a:ext cx="7603450" cy="726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Marx's conflict theory remains central to understanding economic structures, social movements, and systemic inequality.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71116" y="589836"/>
            <a:ext cx="7974568" cy="9827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Émile Durkheim (1858–1917): Father of Functionalism</a:t>
            </a:r>
            <a:endParaRPr lang="en-US" sz="3050" dirty="0"/>
          </a:p>
        </p:txBody>
      </p:sp>
      <p:sp>
        <p:nvSpPr>
          <p:cNvPr id="4" name="Text 1"/>
          <p:cNvSpPr/>
          <p:nvPr/>
        </p:nvSpPr>
        <p:spPr>
          <a:xfrm>
            <a:off x="6071116" y="1823204"/>
            <a:ext cx="167045" cy="208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01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6071116" y="2084189"/>
            <a:ext cx="7974568" cy="22860"/>
          </a:xfrm>
          <a:prstGeom prst="rect">
            <a:avLst/>
          </a:prstGeom>
          <a:solidFill>
            <a:srgbClr val="F2B42D"/>
          </a:solidFill>
          <a:ln/>
        </p:spPr>
      </p:sp>
      <p:sp>
        <p:nvSpPr>
          <p:cNvPr id="6" name="Text 3"/>
          <p:cNvSpPr/>
          <p:nvPr/>
        </p:nvSpPr>
        <p:spPr>
          <a:xfrm>
            <a:off x="6071116" y="2213372"/>
            <a:ext cx="2881193" cy="245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Establishing Scientific Sociology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6071116" y="2559248"/>
            <a:ext cx="7974568" cy="267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Created sociology as an empirical science studying "social facts"—external forces shaping individual behaviour.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6071116" y="3118723"/>
            <a:ext cx="167045" cy="208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02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6071116" y="3379708"/>
            <a:ext cx="7974568" cy="22860"/>
          </a:xfrm>
          <a:prstGeom prst="rect">
            <a:avLst/>
          </a:prstGeom>
          <a:solidFill>
            <a:srgbClr val="D7425E"/>
          </a:solidFill>
          <a:ln/>
        </p:spPr>
      </p:sp>
      <p:sp>
        <p:nvSpPr>
          <p:cNvPr id="10" name="Text 7"/>
          <p:cNvSpPr/>
          <p:nvPr/>
        </p:nvSpPr>
        <p:spPr>
          <a:xfrm>
            <a:off x="6071116" y="3508891"/>
            <a:ext cx="1965722" cy="245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Social Cohesion</a:t>
            </a:r>
            <a:endParaRPr lang="en-US" sz="1500" dirty="0"/>
          </a:p>
        </p:txBody>
      </p:sp>
      <p:sp>
        <p:nvSpPr>
          <p:cNvPr id="11" name="Text 8"/>
          <p:cNvSpPr/>
          <p:nvPr/>
        </p:nvSpPr>
        <p:spPr>
          <a:xfrm>
            <a:off x="6071116" y="3854768"/>
            <a:ext cx="7974568" cy="534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Explored how societies maintain order through </a:t>
            </a:r>
            <a:r>
              <a:rPr lang="en-US" sz="1300" i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The Division of Labour in Society</a:t>
            </a: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distinguishing mechanical from organic solidarity.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6071116" y="4681418"/>
            <a:ext cx="167045" cy="208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03</a:t>
            </a:r>
            <a:endParaRPr lang="en-US" sz="1300" dirty="0"/>
          </a:p>
        </p:txBody>
      </p:sp>
      <p:sp>
        <p:nvSpPr>
          <p:cNvPr id="13" name="Shape 10"/>
          <p:cNvSpPr/>
          <p:nvPr/>
        </p:nvSpPr>
        <p:spPr>
          <a:xfrm>
            <a:off x="6071116" y="4942403"/>
            <a:ext cx="7974568" cy="22860"/>
          </a:xfrm>
          <a:prstGeom prst="rect">
            <a:avLst/>
          </a:prstGeom>
          <a:solidFill>
            <a:srgbClr val="DD785E"/>
          </a:solidFill>
          <a:ln/>
        </p:spPr>
      </p:sp>
      <p:sp>
        <p:nvSpPr>
          <p:cNvPr id="14" name="Text 11"/>
          <p:cNvSpPr/>
          <p:nvPr/>
        </p:nvSpPr>
        <p:spPr>
          <a:xfrm>
            <a:off x="6071116" y="5071586"/>
            <a:ext cx="2316480" cy="245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Groundbreaking Research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071116" y="5417463"/>
            <a:ext cx="7974568" cy="534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His famous study </a:t>
            </a:r>
            <a:r>
              <a:rPr lang="en-US" sz="1300" i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Suicide</a:t>
            </a: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(1897) demonstrated how social integration levels directly influence individual suicide rates.</a:t>
            </a:r>
            <a:endParaRPr lang="en-US" sz="1300" dirty="0"/>
          </a:p>
        </p:txBody>
      </p:sp>
      <p:sp>
        <p:nvSpPr>
          <p:cNvPr id="16" name="Text 13"/>
          <p:cNvSpPr/>
          <p:nvPr/>
        </p:nvSpPr>
        <p:spPr>
          <a:xfrm>
            <a:off x="6071116" y="6244114"/>
            <a:ext cx="167045" cy="208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04</a:t>
            </a:r>
            <a:endParaRPr lang="en-US" sz="1300" dirty="0"/>
          </a:p>
        </p:txBody>
      </p:sp>
      <p:sp>
        <p:nvSpPr>
          <p:cNvPr id="17" name="Shape 14"/>
          <p:cNvSpPr/>
          <p:nvPr/>
        </p:nvSpPr>
        <p:spPr>
          <a:xfrm>
            <a:off x="6071116" y="6505099"/>
            <a:ext cx="7974568" cy="22860"/>
          </a:xfrm>
          <a:prstGeom prst="rect">
            <a:avLst/>
          </a:prstGeom>
          <a:solidFill>
            <a:srgbClr val="48A8E2"/>
          </a:solidFill>
          <a:ln/>
        </p:spPr>
      </p:sp>
      <p:sp>
        <p:nvSpPr>
          <p:cNvPr id="18" name="Text 15"/>
          <p:cNvSpPr/>
          <p:nvPr/>
        </p:nvSpPr>
        <p:spPr>
          <a:xfrm>
            <a:off x="6071116" y="6634282"/>
            <a:ext cx="1965722" cy="245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Lasting Legacy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6071116" y="6980158"/>
            <a:ext cx="7974568" cy="534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Durkheim's functionalist perspective shaped understanding of social institutions, collective consciousness, and societal stability.</a:t>
            </a:r>
            <a:endParaRPr lang="en-US" sz="13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74301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Max Weber (1864–1920): Interpretive Sociology and Bureaucracy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961084"/>
            <a:ext cx="6357818" cy="2168962"/>
          </a:xfrm>
          <a:prstGeom prst="roundRect">
            <a:avLst>
              <a:gd name="adj" fmla="val 16555"/>
            </a:avLst>
          </a:prstGeom>
          <a:solidFill>
            <a:srgbClr val="00002E"/>
          </a:solidFill>
          <a:ln w="22860">
            <a:solidFill>
              <a:srgbClr val="F2B42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99899" y="3223260"/>
            <a:ext cx="303764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Religion and Capitalism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99899" y="3718798"/>
            <a:ext cx="583346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Explored how Protestant ethics shaped capitalist development in his influential work </a:t>
            </a:r>
            <a:r>
              <a:rPr lang="en-US" sz="1850" i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The Protestant Ethic and the Spirit of Capitalism</a:t>
            </a: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7434858" y="2961084"/>
            <a:ext cx="6357818" cy="2168962"/>
          </a:xfrm>
          <a:prstGeom prst="roundRect">
            <a:avLst>
              <a:gd name="adj" fmla="val 16555"/>
            </a:avLst>
          </a:prstGeom>
          <a:solidFill>
            <a:srgbClr val="00002E"/>
          </a:solidFill>
          <a:ln w="22860">
            <a:solidFill>
              <a:srgbClr val="D7425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97033" y="322326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Verstehen Method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97033" y="3718798"/>
            <a:ext cx="583346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Emphasised </a:t>
            </a:r>
            <a:r>
              <a:rPr lang="en-US" sz="1850" i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verstehen</a:t>
            </a: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—understanding individuals' subjective meanings and motivations behind social actions.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837724" y="5369362"/>
            <a:ext cx="6357818" cy="1785938"/>
          </a:xfrm>
          <a:prstGeom prst="roundRect">
            <a:avLst>
              <a:gd name="adj" fmla="val 20105"/>
            </a:avLst>
          </a:prstGeom>
          <a:solidFill>
            <a:srgbClr val="00002E"/>
          </a:solidFill>
          <a:ln w="22860">
            <a:solidFill>
              <a:srgbClr val="DD785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99899" y="5631537"/>
            <a:ext cx="291298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Rationalisation Theory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99899" y="6127075"/>
            <a:ext cx="583346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Analysed bureaucracy's growing role in modern society's rationalisation, efficiency, and impersonal structures.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7434858" y="5369362"/>
            <a:ext cx="6357818" cy="1785938"/>
          </a:xfrm>
          <a:prstGeom prst="roundRect">
            <a:avLst>
              <a:gd name="adj" fmla="val 20105"/>
            </a:avLst>
          </a:prstGeom>
          <a:solidFill>
            <a:srgbClr val="00002E"/>
          </a:solidFill>
          <a:ln w="22860">
            <a:solidFill>
              <a:srgbClr val="48A8E2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97033" y="5631537"/>
            <a:ext cx="298215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Interdisciplinary Bridge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97033" y="6127075"/>
            <a:ext cx="583346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Successfully bridged economics, politics, religion, and culture in comprehensive sociological theory.</a:t>
            </a:r>
            <a:endParaRPr lang="en-US" sz="18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4766667"/>
            <a:ext cx="6894552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The Titans of Sociological Theory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837724" y="5688925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Marx, Durkheim, and Weber established sociology's major theoretical traditions: conflict theory, functionalism, and interpretive sociology—frameworks still guiding research today.</a:t>
            </a:r>
            <a:endParaRPr lang="en-US" sz="18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298734"/>
            <a:ext cx="7468553" cy="5632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050"/>
              </a:lnSpc>
              <a:buNone/>
            </a:pPr>
            <a:r>
              <a:rPr lang="en-US" sz="8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Chapter 4: Expanding Horizons and Social Justice</a:t>
            </a:r>
            <a:endParaRPr lang="en-US" sz="88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9123" y="470773"/>
            <a:ext cx="11392972" cy="503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W.E.B. Du Bois (1868–1963): Race and Double Consciousness</a:t>
            </a:r>
            <a:endParaRPr lang="en-US" sz="3150" dirty="0"/>
          </a:p>
        </p:txBody>
      </p:sp>
      <p:sp>
        <p:nvSpPr>
          <p:cNvPr id="3" name="Text 1"/>
          <p:cNvSpPr/>
          <p:nvPr/>
        </p:nvSpPr>
        <p:spPr>
          <a:xfrm>
            <a:off x="599123" y="1401961"/>
            <a:ext cx="2663904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Pioneering Race Studies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599123" y="1875115"/>
            <a:ext cx="7199709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As the first African American to earn a PhD from Harvard, Du Bois pioneered rigorous sociological study of race, racism, and racial inequality in America.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599123" y="2576870"/>
            <a:ext cx="7199709" cy="821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He developed the concept of </a:t>
            </a:r>
            <a:r>
              <a:rPr lang="en-US" sz="1300" b="1" dirty="0">
                <a:solidFill>
                  <a:srgbClr val="F2B42D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"double consciousness"</a:t>
            </a: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—the psychological challenge African Americans face seeing themselves through both their own eyes and the prejudiced lens of white society.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599123" y="3552468"/>
            <a:ext cx="7199709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Du Bois combined scholarship with activism, advocating tirelessly for civil rights, racial justice, and social equality throughout his long, influential career.</a:t>
            </a:r>
            <a:endParaRPr lang="en-US" sz="13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123" y="1423392"/>
            <a:ext cx="5814655" cy="5814655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8224123" y="7430572"/>
            <a:ext cx="5814655" cy="1001078"/>
          </a:xfrm>
          <a:prstGeom prst="roundRect">
            <a:avLst>
              <a:gd name="adj" fmla="val 25653"/>
            </a:avLst>
          </a:prstGeom>
          <a:solidFill>
            <a:srgbClr val="483304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216" y="7692747"/>
            <a:ext cx="213955" cy="17109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780264" y="7644408"/>
            <a:ext cx="5087422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Key Work:</a:t>
            </a: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1300" i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The Souls of Black Folk</a:t>
            </a: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(1903) remains essential reading for understanding race in America.</a:t>
            </a:r>
            <a:endParaRPr lang="en-US" sz="13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0089" y="557927"/>
            <a:ext cx="13210223" cy="11934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Jane Addams (1860–1935): Applied Sociology and Social Reform</a:t>
            </a:r>
            <a:endParaRPr lang="en-US" sz="3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89" y="2157174"/>
            <a:ext cx="4234339" cy="423433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10089" y="6594396"/>
            <a:ext cx="2386965" cy="298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Hull House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710089" y="7014448"/>
            <a:ext cx="4234339" cy="973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Co-founded Hull House in Chicago, providing crucial aid, education, and community services to immigrants and the urban poor.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031" y="2157174"/>
            <a:ext cx="4234339" cy="423433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198031" y="6594396"/>
            <a:ext cx="2386965" cy="298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Social Advocacy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5198031" y="7014448"/>
            <a:ext cx="4234339" cy="973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Championed women's suffrage, labour rights, and community engagement through both practical action and sociological research.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5973" y="2157174"/>
            <a:ext cx="4234339" cy="423433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5973" y="6594396"/>
            <a:ext cx="2386965" cy="298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Applied Sociology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9685973" y="7014448"/>
            <a:ext cx="4234339" cy="973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Emphasised sociology's vital role in creating practical social change, bridging theory and real-world reform efforts.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6051" y="617577"/>
            <a:ext cx="13058299" cy="1321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C. Wright Mills (1916–1962): The Sociological Imagination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1938337" y="4081224"/>
            <a:ext cx="2642473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20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Personal Troubles</a:t>
            </a:r>
            <a:endParaRPr lang="en-US" sz="2050" dirty="0"/>
          </a:p>
        </p:txBody>
      </p:sp>
      <p:sp>
        <p:nvSpPr>
          <p:cNvPr id="4" name="Text 2"/>
          <p:cNvSpPr/>
          <p:nvPr/>
        </p:nvSpPr>
        <p:spPr>
          <a:xfrm>
            <a:off x="786051" y="4546044"/>
            <a:ext cx="3794760" cy="718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Individual challenges people face in daily life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033" y="2387918"/>
            <a:ext cx="4570333" cy="4570333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1292" y="4230053"/>
            <a:ext cx="335994" cy="33599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194" y="2854404"/>
            <a:ext cx="2935010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Sociological Imagination</a:t>
            </a:r>
            <a:endParaRPr lang="en-US" sz="2050" dirty="0"/>
          </a:p>
        </p:txBody>
      </p:sp>
      <p:sp>
        <p:nvSpPr>
          <p:cNvPr id="8" name="Text 4"/>
          <p:cNvSpPr/>
          <p:nvPr/>
        </p:nvSpPr>
        <p:spPr>
          <a:xfrm>
            <a:off x="9937194" y="3319224"/>
            <a:ext cx="3907155" cy="718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The ability to connect personal experiences to broader social structures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0033" y="2387918"/>
            <a:ext cx="4570333" cy="4570333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73164" y="3277910"/>
            <a:ext cx="335994" cy="33599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194" y="5307925"/>
            <a:ext cx="2642473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Public Issues</a:t>
            </a:r>
            <a:endParaRPr lang="en-US" sz="2050" dirty="0"/>
          </a:p>
        </p:txBody>
      </p:sp>
      <p:sp>
        <p:nvSpPr>
          <p:cNvPr id="12" name="Text 6"/>
          <p:cNvSpPr/>
          <p:nvPr/>
        </p:nvSpPr>
        <p:spPr>
          <a:xfrm>
            <a:off x="9937194" y="5772745"/>
            <a:ext cx="3907155" cy="718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Structural problems affecting entire societies and populations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0033" y="2387918"/>
            <a:ext cx="4570333" cy="4570333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96914" y="6007179"/>
            <a:ext cx="335994" cy="335994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86051" y="7210901"/>
            <a:ext cx="13058299" cy="718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Mills critiqued power elites and bureaucracy in modern America, inspiring critical thinking about society's hidden forces and encouraging citizens to question dominant narratives.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298734"/>
            <a:ext cx="7468553" cy="5632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050"/>
              </a:lnSpc>
              <a:buNone/>
            </a:pPr>
            <a:r>
              <a:rPr lang="en-US" sz="8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Chapter 1: The Roots of Sociological Thought</a:t>
            </a:r>
            <a:endParaRPr lang="en-US" sz="88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1860" y="600432"/>
            <a:ext cx="8566785" cy="497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Conclusion: The Legacy of Sociology's Pioneers</a:t>
            </a:r>
            <a:endParaRPr lang="en-US" sz="3100" dirty="0"/>
          </a:p>
        </p:txBody>
      </p:sp>
      <p:sp>
        <p:nvSpPr>
          <p:cNvPr id="3" name="Shape 1"/>
          <p:cNvSpPr/>
          <p:nvPr/>
        </p:nvSpPr>
        <p:spPr>
          <a:xfrm>
            <a:off x="7303770" y="1435894"/>
            <a:ext cx="22860" cy="5048964"/>
          </a:xfrm>
          <a:prstGeom prst="roundRect">
            <a:avLst>
              <a:gd name="adj" fmla="val 1109608"/>
            </a:avLst>
          </a:prstGeom>
          <a:solidFill>
            <a:srgbClr val="FFFFFF">
              <a:alpha val="24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6640651" y="1614607"/>
            <a:ext cx="507206" cy="22860"/>
          </a:xfrm>
          <a:prstGeom prst="roundRect">
            <a:avLst>
              <a:gd name="adj" fmla="val 1109608"/>
            </a:avLst>
          </a:prstGeom>
          <a:solidFill>
            <a:srgbClr val="F2B42D"/>
          </a:solidFill>
          <a:ln/>
        </p:spPr>
      </p:sp>
      <p:sp>
        <p:nvSpPr>
          <p:cNvPr id="5" name="Shape 3"/>
          <p:cNvSpPr/>
          <p:nvPr/>
        </p:nvSpPr>
        <p:spPr>
          <a:xfrm>
            <a:off x="7124998" y="1435894"/>
            <a:ext cx="380405" cy="380405"/>
          </a:xfrm>
          <a:prstGeom prst="roundRect">
            <a:avLst>
              <a:gd name="adj" fmla="val 66681"/>
            </a:avLst>
          </a:prstGeom>
          <a:solidFill>
            <a:srgbClr val="00002E"/>
          </a:solidFill>
          <a:ln w="15240">
            <a:solidFill>
              <a:srgbClr val="F2B42D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195780" y="1476851"/>
            <a:ext cx="238720" cy="298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4480322" y="1493996"/>
            <a:ext cx="1989415" cy="248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Ancient Insights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91860" y="1844040"/>
            <a:ext cx="5877878" cy="5410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Early thinkers questioned social order and laid philosophical groundwork for systematic social inquiry.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7482542" y="2629138"/>
            <a:ext cx="507206" cy="22860"/>
          </a:xfrm>
          <a:prstGeom prst="roundRect">
            <a:avLst>
              <a:gd name="adj" fmla="val 1109608"/>
            </a:avLst>
          </a:prstGeom>
          <a:solidFill>
            <a:srgbClr val="D7425E"/>
          </a:solidFill>
          <a:ln/>
        </p:spPr>
      </p:sp>
      <p:sp>
        <p:nvSpPr>
          <p:cNvPr id="10" name="Shape 8"/>
          <p:cNvSpPr/>
          <p:nvPr/>
        </p:nvSpPr>
        <p:spPr>
          <a:xfrm>
            <a:off x="7124998" y="2450425"/>
            <a:ext cx="380405" cy="380405"/>
          </a:xfrm>
          <a:prstGeom prst="roundRect">
            <a:avLst>
              <a:gd name="adj" fmla="val 66681"/>
            </a:avLst>
          </a:prstGeom>
          <a:solidFill>
            <a:srgbClr val="00002E"/>
          </a:solidFill>
          <a:ln w="15240">
            <a:solidFill>
              <a:srgbClr val="D7425E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195780" y="2491383"/>
            <a:ext cx="238720" cy="298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2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8160663" y="2508528"/>
            <a:ext cx="1989415" cy="248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Discipline Emerges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8160663" y="2858572"/>
            <a:ext cx="5877878" cy="5410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Comte, Martineau, and Spencer established sociology as a legitimate scientific field in the 19th century.</a:t>
            </a:r>
            <a:endParaRPr lang="en-US" sz="1300" dirty="0"/>
          </a:p>
        </p:txBody>
      </p:sp>
      <p:sp>
        <p:nvSpPr>
          <p:cNvPr id="14" name="Shape 12"/>
          <p:cNvSpPr/>
          <p:nvPr/>
        </p:nvSpPr>
        <p:spPr>
          <a:xfrm>
            <a:off x="6640651" y="3503652"/>
            <a:ext cx="507206" cy="22860"/>
          </a:xfrm>
          <a:prstGeom prst="roundRect">
            <a:avLst>
              <a:gd name="adj" fmla="val 1109608"/>
            </a:avLst>
          </a:prstGeom>
          <a:solidFill>
            <a:srgbClr val="DD785E"/>
          </a:solidFill>
          <a:ln/>
        </p:spPr>
      </p:sp>
      <p:sp>
        <p:nvSpPr>
          <p:cNvPr id="15" name="Shape 13"/>
          <p:cNvSpPr/>
          <p:nvPr/>
        </p:nvSpPr>
        <p:spPr>
          <a:xfrm>
            <a:off x="7124998" y="3324939"/>
            <a:ext cx="380405" cy="380405"/>
          </a:xfrm>
          <a:prstGeom prst="roundRect">
            <a:avLst>
              <a:gd name="adj" fmla="val 66681"/>
            </a:avLst>
          </a:prstGeom>
          <a:solidFill>
            <a:srgbClr val="00002E"/>
          </a:solidFill>
          <a:ln w="15240">
            <a:solidFill>
              <a:srgbClr val="DD785E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195780" y="3365897"/>
            <a:ext cx="238720" cy="298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3</a:t>
            </a:r>
            <a:endParaRPr lang="en-US" sz="1850" dirty="0"/>
          </a:p>
        </p:txBody>
      </p:sp>
      <p:sp>
        <p:nvSpPr>
          <p:cNvPr id="17" name="Text 15"/>
          <p:cNvSpPr/>
          <p:nvPr/>
        </p:nvSpPr>
        <p:spPr>
          <a:xfrm>
            <a:off x="4276130" y="3383042"/>
            <a:ext cx="2193608" cy="248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Theoretical Foundations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591860" y="3733086"/>
            <a:ext cx="5877878" cy="5410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Marx, Durkheim, and Weber created enduring frameworks for understanding society, power, and social change.</a:t>
            </a:r>
            <a:endParaRPr lang="en-US" sz="1300" dirty="0"/>
          </a:p>
        </p:txBody>
      </p:sp>
      <p:sp>
        <p:nvSpPr>
          <p:cNvPr id="19" name="Shape 17"/>
          <p:cNvSpPr/>
          <p:nvPr/>
        </p:nvSpPr>
        <p:spPr>
          <a:xfrm>
            <a:off x="7482542" y="4378166"/>
            <a:ext cx="507206" cy="22860"/>
          </a:xfrm>
          <a:prstGeom prst="roundRect">
            <a:avLst>
              <a:gd name="adj" fmla="val 1109608"/>
            </a:avLst>
          </a:prstGeom>
          <a:solidFill>
            <a:srgbClr val="48A8E2"/>
          </a:solidFill>
          <a:ln/>
        </p:spPr>
      </p:sp>
      <p:sp>
        <p:nvSpPr>
          <p:cNvPr id="20" name="Shape 18"/>
          <p:cNvSpPr/>
          <p:nvPr/>
        </p:nvSpPr>
        <p:spPr>
          <a:xfrm>
            <a:off x="7124998" y="4199453"/>
            <a:ext cx="380405" cy="380405"/>
          </a:xfrm>
          <a:prstGeom prst="roundRect">
            <a:avLst>
              <a:gd name="adj" fmla="val 66681"/>
            </a:avLst>
          </a:prstGeom>
          <a:solidFill>
            <a:srgbClr val="00002E"/>
          </a:solidFill>
          <a:ln w="15240">
            <a:solidFill>
              <a:srgbClr val="48A8E2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7195780" y="4240411"/>
            <a:ext cx="238720" cy="298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4</a:t>
            </a:r>
            <a:endParaRPr lang="en-US" sz="1850" dirty="0"/>
          </a:p>
        </p:txBody>
      </p:sp>
      <p:sp>
        <p:nvSpPr>
          <p:cNvPr id="22" name="Text 20"/>
          <p:cNvSpPr/>
          <p:nvPr/>
        </p:nvSpPr>
        <p:spPr>
          <a:xfrm>
            <a:off x="8160663" y="4257556"/>
            <a:ext cx="1989415" cy="248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Expanding Justice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8160663" y="4607600"/>
            <a:ext cx="5877878" cy="5410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Du Bois, Addams, and Mills broadened sociology's scope to address race, inequality, and practical reform.</a:t>
            </a:r>
            <a:endParaRPr lang="en-US" sz="1300" dirty="0"/>
          </a:p>
        </p:txBody>
      </p:sp>
      <p:sp>
        <p:nvSpPr>
          <p:cNvPr id="24" name="Shape 22"/>
          <p:cNvSpPr/>
          <p:nvPr/>
        </p:nvSpPr>
        <p:spPr>
          <a:xfrm>
            <a:off x="6640651" y="5252680"/>
            <a:ext cx="507206" cy="22860"/>
          </a:xfrm>
          <a:prstGeom prst="roundRect">
            <a:avLst>
              <a:gd name="adj" fmla="val 1109608"/>
            </a:avLst>
          </a:prstGeom>
          <a:solidFill>
            <a:srgbClr val="59ABA9"/>
          </a:solidFill>
          <a:ln/>
        </p:spPr>
      </p:sp>
      <p:sp>
        <p:nvSpPr>
          <p:cNvPr id="25" name="Shape 23"/>
          <p:cNvSpPr/>
          <p:nvPr/>
        </p:nvSpPr>
        <p:spPr>
          <a:xfrm>
            <a:off x="7124998" y="5073968"/>
            <a:ext cx="380405" cy="380405"/>
          </a:xfrm>
          <a:prstGeom prst="roundRect">
            <a:avLst>
              <a:gd name="adj" fmla="val 66681"/>
            </a:avLst>
          </a:prstGeom>
          <a:solidFill>
            <a:srgbClr val="00002E"/>
          </a:solidFill>
          <a:ln w="15240">
            <a:solidFill>
              <a:srgbClr val="59ABA9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7195780" y="5114925"/>
            <a:ext cx="238720" cy="298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5</a:t>
            </a:r>
            <a:endParaRPr lang="en-US" sz="1850" dirty="0"/>
          </a:p>
        </p:txBody>
      </p:sp>
      <p:sp>
        <p:nvSpPr>
          <p:cNvPr id="27" name="Text 25"/>
          <p:cNvSpPr/>
          <p:nvPr/>
        </p:nvSpPr>
        <p:spPr>
          <a:xfrm>
            <a:off x="4480322" y="5132070"/>
            <a:ext cx="1989415" cy="248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Contemporary Impact</a:t>
            </a:r>
            <a:endParaRPr lang="en-US" sz="1550" dirty="0"/>
          </a:p>
        </p:txBody>
      </p:sp>
      <p:sp>
        <p:nvSpPr>
          <p:cNvPr id="28" name="Text 26"/>
          <p:cNvSpPr/>
          <p:nvPr/>
        </p:nvSpPr>
        <p:spPr>
          <a:xfrm>
            <a:off x="591860" y="5482114"/>
            <a:ext cx="5877878" cy="5410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Today's sociologists build on these pioneers' work to understand and improve our complex, interconnected world.</a:t>
            </a:r>
            <a:endParaRPr lang="en-US" sz="1300" dirty="0"/>
          </a:p>
        </p:txBody>
      </p:sp>
      <p:sp>
        <p:nvSpPr>
          <p:cNvPr id="29" name="Shape 27"/>
          <p:cNvSpPr/>
          <p:nvPr/>
        </p:nvSpPr>
        <p:spPr>
          <a:xfrm>
            <a:off x="591860" y="6759544"/>
            <a:ext cx="13446681" cy="28694"/>
          </a:xfrm>
          <a:prstGeom prst="rect">
            <a:avLst/>
          </a:prstGeom>
          <a:solidFill>
            <a:srgbClr val="FFFFFF">
              <a:alpha val="50000"/>
            </a:srgbClr>
          </a:solidFill>
          <a:ln/>
        </p:spPr>
      </p:sp>
      <p:sp>
        <p:nvSpPr>
          <p:cNvPr id="30" name="Text 28"/>
          <p:cNvSpPr/>
          <p:nvPr/>
        </p:nvSpPr>
        <p:spPr>
          <a:xfrm>
            <a:off x="845463" y="7168515"/>
            <a:ext cx="13193078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Sociology remains vital in addressing inequality, social cohesion, and change—continuing the legacy of those who dared to scientifically examine society itself.</a:t>
            </a:r>
            <a:endParaRPr lang="en-US" sz="1300" dirty="0"/>
          </a:p>
        </p:txBody>
      </p:sp>
      <p:sp>
        <p:nvSpPr>
          <p:cNvPr id="31" name="Shape 29"/>
          <p:cNvSpPr/>
          <p:nvPr/>
        </p:nvSpPr>
        <p:spPr>
          <a:xfrm>
            <a:off x="591860" y="6978372"/>
            <a:ext cx="22860" cy="650796"/>
          </a:xfrm>
          <a:prstGeom prst="rect">
            <a:avLst/>
          </a:prstGeom>
          <a:solidFill>
            <a:srgbClr val="F2B42D"/>
          </a:solidFill>
          <a:ln/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25153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Before Sociology: Ancient Thinkers Who Laid the Groundwork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111937"/>
            <a:ext cx="4158734" cy="3892391"/>
          </a:xfrm>
          <a:prstGeom prst="roundRect">
            <a:avLst>
              <a:gd name="adj" fmla="val 9225"/>
            </a:avLst>
          </a:prstGeom>
          <a:solidFill>
            <a:srgbClr val="00002E"/>
          </a:solidFill>
          <a:ln w="22860">
            <a:solidFill>
              <a:srgbClr val="F2B42D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99899" y="3374112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F2B42D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7305" y="3571518"/>
            <a:ext cx="323136" cy="32313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99899" y="4331494"/>
            <a:ext cx="330612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Ibn Khaldun (1332–1406)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99899" y="4827032"/>
            <a:ext cx="363438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Developed groundbreaking theories of social conflict, group solidarity, and political economy centuries before modern sociology emerged.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5235773" y="3111937"/>
            <a:ext cx="4158734" cy="3892391"/>
          </a:xfrm>
          <a:prstGeom prst="roundRect">
            <a:avLst>
              <a:gd name="adj" fmla="val 9225"/>
            </a:avLst>
          </a:prstGeom>
          <a:solidFill>
            <a:srgbClr val="00002E"/>
          </a:solidFill>
          <a:ln w="22860">
            <a:solidFill>
              <a:srgbClr val="D7425E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97949" y="3374112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D7425E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95355" y="3571518"/>
            <a:ext cx="323136" cy="32313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97949" y="433149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Confucius and Plato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97949" y="4827032"/>
            <a:ext cx="363438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Offered profound reflections on society, morality, governance, and the ideal organisation of human communities.</a:t>
            </a:r>
            <a:endParaRPr lang="en-US" sz="1850" dirty="0"/>
          </a:p>
        </p:txBody>
      </p:sp>
      <p:sp>
        <p:nvSpPr>
          <p:cNvPr id="13" name="Shape 9"/>
          <p:cNvSpPr/>
          <p:nvPr/>
        </p:nvSpPr>
        <p:spPr>
          <a:xfrm>
            <a:off x="9633823" y="3111937"/>
            <a:ext cx="4158853" cy="3892391"/>
          </a:xfrm>
          <a:prstGeom prst="roundRect">
            <a:avLst>
              <a:gd name="adj" fmla="val 9225"/>
            </a:avLst>
          </a:prstGeom>
          <a:solidFill>
            <a:srgbClr val="00002E"/>
          </a:solidFill>
          <a:ln w="22860">
            <a:solidFill>
              <a:srgbClr val="DD785E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95999" y="3374112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DD785E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93404" y="3571518"/>
            <a:ext cx="323136" cy="32313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95999" y="4331494"/>
            <a:ext cx="350651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Ma Tuan-Lin (13th century)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95999" y="4827032"/>
            <a:ext cx="363450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Recognised the importance of social dynamics and institutional change in shaping historical development.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98327"/>
            <a:ext cx="85280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Enlightenment Sparks New Ideas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176701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The Age of Enlightenment brought revolutionary thinking about society, challenging long-held traditions and hierarchies.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37724" y="3158133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Voltaire and John Locke</a:t>
            </a: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questioned authority and promoted reason, individual rights, and social contracts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007882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Mary Wollstonecraft (1759–1797)</a:t>
            </a: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emerged as an early feminist thinker, boldly advocating for women's education and equal rights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857631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Philosophers increasingly sought </a:t>
            </a:r>
            <a:r>
              <a:rPr lang="en-US" sz="185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rational, scientific explanations</a:t>
            </a: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for social order, inequality, and the possibility of reform</a:t>
            </a:r>
            <a:endParaRPr lang="en-US" sz="18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621" y="2230517"/>
            <a:ext cx="4831556" cy="48315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797493"/>
            <a:ext cx="7468553" cy="1126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Proto-Sociologists: The Dawn of Social Inquiry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837724" y="4283035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These visionary thinkers paved the way for sociology by questioning social structures and seeking systematic understanding of human societies.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298734"/>
            <a:ext cx="7468553" cy="5632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050"/>
              </a:lnSpc>
              <a:buNone/>
            </a:pPr>
            <a:r>
              <a:rPr lang="en-US" sz="8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Chapter 2: Birth of Sociology as a Discipline</a:t>
            </a:r>
            <a:endParaRPr lang="en-US" sz="8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1015" y="859274"/>
            <a:ext cx="8141970" cy="8420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Auguste Comte (1798–1857): The Father of Sociology</a:t>
            </a:r>
            <a:endParaRPr lang="en-US" sz="2650" dirty="0"/>
          </a:p>
        </p:txBody>
      </p:sp>
      <p:sp>
        <p:nvSpPr>
          <p:cNvPr id="4" name="Shape 1"/>
          <p:cNvSpPr/>
          <p:nvPr/>
        </p:nvSpPr>
        <p:spPr>
          <a:xfrm>
            <a:off x="501015" y="2130623"/>
            <a:ext cx="8141970" cy="1041559"/>
          </a:xfrm>
          <a:prstGeom prst="roundRect">
            <a:avLst>
              <a:gd name="adj" fmla="val 7023"/>
            </a:avLst>
          </a:prstGeom>
          <a:solidFill>
            <a:srgbClr val="00002E">
              <a:alpha val="75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501015" y="2115383"/>
            <a:ext cx="8141970" cy="60960"/>
          </a:xfrm>
          <a:prstGeom prst="roundRect">
            <a:avLst>
              <a:gd name="adj" fmla="val 352270"/>
            </a:avLst>
          </a:prstGeom>
          <a:solidFill>
            <a:srgbClr val="F2B42D"/>
          </a:solidFill>
          <a:ln/>
        </p:spPr>
      </p:sp>
      <p:sp>
        <p:nvSpPr>
          <p:cNvPr id="6" name="Shape 3"/>
          <p:cNvSpPr/>
          <p:nvPr/>
        </p:nvSpPr>
        <p:spPr>
          <a:xfrm>
            <a:off x="4357271" y="1915954"/>
            <a:ext cx="429458" cy="429458"/>
          </a:xfrm>
          <a:prstGeom prst="roundRect">
            <a:avLst>
              <a:gd name="adj" fmla="val 212920"/>
            </a:avLst>
          </a:prstGeom>
          <a:solidFill>
            <a:srgbClr val="F2B42D"/>
          </a:solidFill>
          <a:ln/>
        </p:spPr>
      </p:sp>
      <p:sp>
        <p:nvSpPr>
          <p:cNvPr id="7" name="Text 4"/>
          <p:cNvSpPr/>
          <p:nvPr/>
        </p:nvSpPr>
        <p:spPr>
          <a:xfrm>
            <a:off x="4486096" y="2023348"/>
            <a:ext cx="171688" cy="214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1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659368" y="2488525"/>
            <a:ext cx="1802249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Founding the Discipline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659368" y="2784872"/>
            <a:ext cx="7825264" cy="228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Coined the term "sociology" in 1838, envisioning it as a rigorous positivist science capable of revealing universal social laws.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501015" y="3529965"/>
            <a:ext cx="8141970" cy="1041559"/>
          </a:xfrm>
          <a:prstGeom prst="roundRect">
            <a:avLst>
              <a:gd name="adj" fmla="val 7023"/>
            </a:avLst>
          </a:prstGeom>
          <a:solidFill>
            <a:srgbClr val="00002E">
              <a:alpha val="75000"/>
            </a:srgbClr>
          </a:solidFill>
          <a:ln/>
        </p:spPr>
      </p:sp>
      <p:sp>
        <p:nvSpPr>
          <p:cNvPr id="11" name="Shape 8"/>
          <p:cNvSpPr/>
          <p:nvPr/>
        </p:nvSpPr>
        <p:spPr>
          <a:xfrm>
            <a:off x="501015" y="3514725"/>
            <a:ext cx="8141970" cy="60960"/>
          </a:xfrm>
          <a:prstGeom prst="roundRect">
            <a:avLst>
              <a:gd name="adj" fmla="val 352270"/>
            </a:avLst>
          </a:prstGeom>
          <a:solidFill>
            <a:srgbClr val="D7425E"/>
          </a:solidFill>
          <a:ln/>
        </p:spPr>
      </p:sp>
      <p:sp>
        <p:nvSpPr>
          <p:cNvPr id="12" name="Shape 9"/>
          <p:cNvSpPr/>
          <p:nvPr/>
        </p:nvSpPr>
        <p:spPr>
          <a:xfrm>
            <a:off x="4357271" y="3315295"/>
            <a:ext cx="429458" cy="429458"/>
          </a:xfrm>
          <a:prstGeom prst="roundRect">
            <a:avLst>
              <a:gd name="adj" fmla="val 212920"/>
            </a:avLst>
          </a:prstGeom>
          <a:solidFill>
            <a:srgbClr val="F2B42D"/>
          </a:solidFill>
          <a:ln/>
        </p:spPr>
      </p:sp>
      <p:sp>
        <p:nvSpPr>
          <p:cNvPr id="13" name="Text 10"/>
          <p:cNvSpPr/>
          <p:nvPr/>
        </p:nvSpPr>
        <p:spPr>
          <a:xfrm>
            <a:off x="4486096" y="3422690"/>
            <a:ext cx="171688" cy="214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2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659368" y="3887867"/>
            <a:ext cx="1805702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Scientific Social Reform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659368" y="4184213"/>
            <a:ext cx="7825264" cy="228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Believed scientific laws governing society could solve pressing social problems and guide rational progress.</a:t>
            </a:r>
            <a:endParaRPr lang="en-US" sz="1100" dirty="0"/>
          </a:p>
        </p:txBody>
      </p:sp>
      <p:sp>
        <p:nvSpPr>
          <p:cNvPr id="16" name="Shape 13"/>
          <p:cNvSpPr/>
          <p:nvPr/>
        </p:nvSpPr>
        <p:spPr>
          <a:xfrm>
            <a:off x="501015" y="4929307"/>
            <a:ext cx="8141970" cy="1041559"/>
          </a:xfrm>
          <a:prstGeom prst="roundRect">
            <a:avLst>
              <a:gd name="adj" fmla="val 7023"/>
            </a:avLst>
          </a:prstGeom>
          <a:solidFill>
            <a:srgbClr val="00002E">
              <a:alpha val="75000"/>
            </a:srgbClr>
          </a:solidFill>
          <a:ln/>
        </p:spPr>
      </p:sp>
      <p:sp>
        <p:nvSpPr>
          <p:cNvPr id="17" name="Shape 14"/>
          <p:cNvSpPr/>
          <p:nvPr/>
        </p:nvSpPr>
        <p:spPr>
          <a:xfrm>
            <a:off x="501015" y="4914067"/>
            <a:ext cx="8141970" cy="60960"/>
          </a:xfrm>
          <a:prstGeom prst="roundRect">
            <a:avLst>
              <a:gd name="adj" fmla="val 352270"/>
            </a:avLst>
          </a:prstGeom>
          <a:solidFill>
            <a:srgbClr val="DD785E"/>
          </a:solidFill>
          <a:ln/>
        </p:spPr>
      </p:sp>
      <p:sp>
        <p:nvSpPr>
          <p:cNvPr id="18" name="Shape 15"/>
          <p:cNvSpPr/>
          <p:nvPr/>
        </p:nvSpPr>
        <p:spPr>
          <a:xfrm>
            <a:off x="4357271" y="4714637"/>
            <a:ext cx="429458" cy="429458"/>
          </a:xfrm>
          <a:prstGeom prst="roundRect">
            <a:avLst>
              <a:gd name="adj" fmla="val 212920"/>
            </a:avLst>
          </a:prstGeom>
          <a:solidFill>
            <a:srgbClr val="F2B42D"/>
          </a:solidFill>
          <a:ln/>
        </p:spPr>
      </p:sp>
      <p:sp>
        <p:nvSpPr>
          <p:cNvPr id="19" name="Text 16"/>
          <p:cNvSpPr/>
          <p:nvPr/>
        </p:nvSpPr>
        <p:spPr>
          <a:xfrm>
            <a:off x="4486096" y="4822031"/>
            <a:ext cx="171688" cy="214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3</a:t>
            </a:r>
            <a:endParaRPr lang="en-US" sz="1350" dirty="0"/>
          </a:p>
        </p:txBody>
      </p:sp>
      <p:sp>
        <p:nvSpPr>
          <p:cNvPr id="20" name="Text 17"/>
          <p:cNvSpPr/>
          <p:nvPr/>
        </p:nvSpPr>
        <p:spPr>
          <a:xfrm>
            <a:off x="659368" y="5287208"/>
            <a:ext cx="1684258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Core Concepts</a:t>
            </a:r>
            <a:endParaRPr lang="en-US" sz="1300" dirty="0"/>
          </a:p>
        </p:txBody>
      </p:sp>
      <p:sp>
        <p:nvSpPr>
          <p:cNvPr id="21" name="Text 18"/>
          <p:cNvSpPr/>
          <p:nvPr/>
        </p:nvSpPr>
        <p:spPr>
          <a:xfrm>
            <a:off x="659368" y="5583555"/>
            <a:ext cx="7825264" cy="228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Introduced "social statics" (studying stability) and "social dynamics" (examining change) as fundamental analytical tools.</a:t>
            </a:r>
            <a:endParaRPr lang="en-US" sz="1100" dirty="0"/>
          </a:p>
        </p:txBody>
      </p:sp>
      <p:sp>
        <p:nvSpPr>
          <p:cNvPr id="22" name="Shape 19"/>
          <p:cNvSpPr/>
          <p:nvPr/>
        </p:nvSpPr>
        <p:spPr>
          <a:xfrm>
            <a:off x="501015" y="6328648"/>
            <a:ext cx="8141970" cy="1041559"/>
          </a:xfrm>
          <a:prstGeom prst="roundRect">
            <a:avLst>
              <a:gd name="adj" fmla="val 7023"/>
            </a:avLst>
          </a:prstGeom>
          <a:solidFill>
            <a:srgbClr val="00002E">
              <a:alpha val="75000"/>
            </a:srgbClr>
          </a:solidFill>
          <a:ln/>
        </p:spPr>
      </p:sp>
      <p:sp>
        <p:nvSpPr>
          <p:cNvPr id="23" name="Shape 20"/>
          <p:cNvSpPr/>
          <p:nvPr/>
        </p:nvSpPr>
        <p:spPr>
          <a:xfrm>
            <a:off x="501015" y="6313408"/>
            <a:ext cx="8141970" cy="60960"/>
          </a:xfrm>
          <a:prstGeom prst="roundRect">
            <a:avLst>
              <a:gd name="adj" fmla="val 352270"/>
            </a:avLst>
          </a:prstGeom>
          <a:solidFill>
            <a:srgbClr val="48A8E2"/>
          </a:solidFill>
          <a:ln/>
        </p:spPr>
      </p:sp>
      <p:sp>
        <p:nvSpPr>
          <p:cNvPr id="24" name="Shape 21"/>
          <p:cNvSpPr/>
          <p:nvPr/>
        </p:nvSpPr>
        <p:spPr>
          <a:xfrm>
            <a:off x="4357271" y="6113978"/>
            <a:ext cx="429458" cy="429458"/>
          </a:xfrm>
          <a:prstGeom prst="roundRect">
            <a:avLst>
              <a:gd name="adj" fmla="val 212920"/>
            </a:avLst>
          </a:prstGeom>
          <a:solidFill>
            <a:srgbClr val="F2B42D"/>
          </a:solidFill>
          <a:ln/>
        </p:spPr>
      </p:sp>
      <p:sp>
        <p:nvSpPr>
          <p:cNvPr id="25" name="Text 22"/>
          <p:cNvSpPr/>
          <p:nvPr/>
        </p:nvSpPr>
        <p:spPr>
          <a:xfrm>
            <a:off x="4486096" y="6221373"/>
            <a:ext cx="171688" cy="214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4</a:t>
            </a:r>
            <a:endParaRPr lang="en-US" sz="1350" dirty="0"/>
          </a:p>
        </p:txBody>
      </p:sp>
      <p:sp>
        <p:nvSpPr>
          <p:cNvPr id="26" name="Text 23"/>
          <p:cNvSpPr/>
          <p:nvPr/>
        </p:nvSpPr>
        <p:spPr>
          <a:xfrm>
            <a:off x="659368" y="6686550"/>
            <a:ext cx="1684258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Influential Works</a:t>
            </a:r>
            <a:endParaRPr lang="en-US" sz="1300" dirty="0"/>
          </a:p>
        </p:txBody>
      </p:sp>
      <p:sp>
        <p:nvSpPr>
          <p:cNvPr id="27" name="Text 24"/>
          <p:cNvSpPr/>
          <p:nvPr/>
        </p:nvSpPr>
        <p:spPr>
          <a:xfrm>
            <a:off x="659368" y="6982897"/>
            <a:ext cx="7825264" cy="228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His major texts, </a:t>
            </a:r>
            <a:r>
              <a:rPr lang="en-US" sz="1100" i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The Course in Positive Philosophy</a:t>
            </a:r>
            <a:r>
              <a:rPr lang="en-US" sz="11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and </a:t>
            </a:r>
            <a:r>
              <a:rPr lang="en-US" sz="1100" i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 General View of Positivism</a:t>
            </a:r>
            <a:r>
              <a:rPr lang="en-US" sz="11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shaped generations of social thinkers.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5200" y="506968"/>
            <a:ext cx="12150209" cy="542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Harriet Martineau (1802–1876): The First Woman Sociologist</a:t>
            </a:r>
            <a:endParaRPr lang="en-US" sz="3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00" y="1532811"/>
            <a:ext cx="6445091" cy="644509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47729" y="1509832"/>
            <a:ext cx="3337798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 Pioneer Often Overlooked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7547729" y="2019419"/>
            <a:ext cx="6445091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Martineau translated Comte's complex works into English, making sociology accessible internationally and ensuring its spread beyond France.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7547729" y="2774871"/>
            <a:ext cx="6445091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She conducted groundbreaking empirical research on economics, religion, gender dynamics, and social class with remarkable analytical depth.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547729" y="3530322"/>
            <a:ext cx="6445091" cy="8843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As an early advocate for </a:t>
            </a:r>
            <a:r>
              <a:rPr lang="en-US" sz="145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women's rights and social reform</a:t>
            </a:r>
            <a:r>
              <a:rPr lang="en-US" sz="14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she challenged Victorian gender norms whilst establishing herself as a foundational figure in sociology's development.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921901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Herbert Spencer (1820–1903): Society as a Living Organism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808684"/>
            <a:ext cx="4318278" cy="95750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77039" y="400550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Organic Analogy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77039" y="4501039"/>
            <a:ext cx="383964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Compared society to a biological organism with interdependent parts working together for survival and growth.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002" y="2808684"/>
            <a:ext cx="4318278" cy="95750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95317" y="400550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Social Evolution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95317" y="4501039"/>
            <a:ext cx="383964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Coined "survival of the fittest," profoundly influencing social Darwinism and evolutionary theories of society.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79" y="2808684"/>
            <a:ext cx="4318278" cy="95750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3595" y="4005501"/>
            <a:ext cx="316170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Laissez-Faire Philosophy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3595" y="4501039"/>
            <a:ext cx="383964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Controversially argued social problems resolve naturally without government interference, sparking fierce debate on inequality.</a:t>
            </a:r>
            <a:endParaRPr lang="en-US" sz="1850" dirty="0"/>
          </a:p>
        </p:txBody>
      </p:sp>
      <p:sp>
        <p:nvSpPr>
          <p:cNvPr id="12" name="Text 7"/>
          <p:cNvSpPr/>
          <p:nvPr/>
        </p:nvSpPr>
        <p:spPr>
          <a:xfrm>
            <a:off x="837724" y="6541651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Spencer's ideas remain controversial, but his organic metaphor influenced how sociologists conceptualise social systems and their interconnected parts.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1253</Words>
  <Application>Microsoft Office PowerPoint</Application>
  <PresentationFormat>Personnalisé</PresentationFormat>
  <Paragraphs>137</Paragraphs>
  <Slides>20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Nunito Semi Bold</vt:lpstr>
      <vt:lpstr>Arial</vt:lpstr>
      <vt:lpstr>Calibri</vt:lpstr>
      <vt:lpstr>Nunito Light</vt:lpstr>
      <vt:lpstr>PT Sans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/>
  <cp:lastModifiedBy>Amina Djazia Chib</cp:lastModifiedBy>
  <cp:revision>1</cp:revision>
  <dcterms:created xsi:type="dcterms:W3CDTF">2025-10-29T12:53:51Z</dcterms:created>
  <dcterms:modified xsi:type="dcterms:W3CDTF">2025-10-29T13:23:17Z</dcterms:modified>
</cp:coreProperties>
</file>