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6" r:id="rId2"/>
    <p:sldId id="498" r:id="rId3"/>
    <p:sldId id="494" r:id="rId4"/>
    <p:sldId id="499" r:id="rId5"/>
    <p:sldId id="506" r:id="rId6"/>
    <p:sldId id="505" r:id="rId7"/>
    <p:sldId id="507" r:id="rId8"/>
    <p:sldId id="497" r:id="rId9"/>
    <p:sldId id="50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/?utm_source=made-with-gamm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0B5439-DACC-D188-8813-CC3271910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387174-29BD-19EE-BC15-2A580E2DA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FE3DBC-A930-AF8E-67BC-C912F32B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922063-738D-7DE6-7F22-9879B5D8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EBAA94-252A-FA91-F6A8-F3DF45D2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63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42541-67E7-0483-7037-33C1201F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463C35-DFF8-45CD-F2AE-629C59FAD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E2833D-DC97-B422-73A0-0B99197D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7E503E-019D-305F-2DFB-75E6DDFF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6F2D1-6B2A-0B7E-BDE8-F46A4623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84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A983B2-0744-7693-BBDD-C3B006119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C36606-DA01-3E67-18D8-A7D4432DF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60B854-A0D9-087E-B4C6-5753C5B6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DA54E-ED50-3DE4-2047-19C6782F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D21541-5B72-05A4-9FB4-A2B178BF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79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8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pic>
        <p:nvPicPr>
          <p:cNvPr id="4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9346" y="6457950"/>
            <a:ext cx="1435504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3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04B7E-5587-6DEB-F870-9ACA9A5E6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DA037F-CD1A-AB2D-F90A-469DC9790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AD75C5-9310-7127-B2CE-2FFBE0F3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0A1604-EC34-C73A-92D6-A942394A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B4E628-CEB7-7336-8503-BD04FB02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43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09EA5-C92B-A4E4-1E46-3925F4A6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2B535D-4853-DB62-365D-DECCE1ED7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592940-3DB8-7ECD-D3A9-6639F649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483DB4-0090-D1F3-52C0-0A390387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C9F2C5-ABED-6358-3938-C20287C1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29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8D9F37-7AF1-A09C-80B3-B49DCB07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C18CC1-49C3-EFAA-8BC5-81C874C8D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90CF48-5B42-A197-CDAD-CA34E6605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90CA9B-29E7-C3DD-6B8E-8AF3C5F6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38EA65-D74A-7EAD-75F7-3A33E4F4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B84850-D3DB-062E-B5F6-537FB4EF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21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8B51E1-D586-98C4-737B-C13EC086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F06A3D-4557-7DED-3A19-0855C9965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DF47EB-2D48-F9E8-509D-7A26E3D7C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278AE4-A73F-2F2B-C5FD-ADDDEF40B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4E51E1-21DC-C416-6390-8892B671C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35659A-6646-3A6F-7C3A-62099D4E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85EA08-305B-B93D-E049-12DABED4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07A3CA-C2A0-263D-68A8-93F4A5C8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44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713B88-5036-948D-A3A4-04BA66BE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6B1B13-0095-96DD-343B-43B52B4E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F6DDCF-D80E-A8AF-727E-55983EF0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A37984-C17D-0FB4-7EAE-F4C18EDD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89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30D0F5C-1E04-219D-DEE3-559952CD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F41E53-049D-D1FE-C153-2333D023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44EEF4-17C2-1BAF-1B39-55CCE460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37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F58E2-C210-0B17-3229-F5A87DAC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7A4201-4C4B-899E-8EBC-D5D79E6B3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F12DC3-A9E1-3449-3E23-65D50FA05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50B526-464C-27AF-BA90-C1297D3F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AA1D06-8088-6B8E-2162-A61518DF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284CE7-F7DA-115A-64B7-014CC75A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06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B7104C-01A5-62C8-9C6C-2A07E201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DA25D8-E1BF-E0DA-EDD4-BCF1176F6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C5D92C-0A0B-D4E3-CFEE-FB6281E6D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44715E-056B-010B-AA25-25F82F6C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22C57A-AFE2-BEAC-9C30-BE4C4584F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316C44-E89E-3ACE-CDEB-6F5D6515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63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0AC499-967F-391C-FCB0-1DC081E1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A196F9-4C85-757D-CD6D-E3FF534D3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A82C1-E778-FB4C-D231-604110CA9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1A8B-02B0-4F96-816D-BF44BEE64BC3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2CABBB-0E29-263F-74DC-64237877E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906D55-E49D-1598-BF0D-ECFD5212F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7A49-D3E2-41A8-A248-7635B1111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4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>
            <a:extLst>
              <a:ext uri="{FF2B5EF4-FFF2-40B4-BE49-F238E27FC236}">
                <a16:creationId xmlns:a16="http://schemas.microsoft.com/office/drawing/2014/main" id="{81898C24-F5BC-F56B-729D-CB9F9D3185E1}"/>
              </a:ext>
            </a:extLst>
          </p:cNvPr>
          <p:cNvSpPr/>
          <p:nvPr/>
        </p:nvSpPr>
        <p:spPr>
          <a:xfrm>
            <a:off x="527884" y="2619375"/>
            <a:ext cx="11472730" cy="1619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6375"/>
              </a:lnSpc>
            </a:pPr>
            <a:r>
              <a:rPr lang="fr-FR" sz="6000" kern="0" spc="-102" dirty="0">
                <a:solidFill>
                  <a:srgbClr val="D73AD7"/>
                </a:solidFill>
                <a:latin typeface="Source Serif Pro Semi Bold" pitchFamily="34" charset="0"/>
                <a:ea typeface="Source Serif Pro Semi Bold" pitchFamily="34" charset="-122"/>
              </a:rPr>
              <a:t>The Importance of </a:t>
            </a:r>
            <a:r>
              <a:rPr lang="fr-FR" sz="6000" kern="0" spc="-102" dirty="0" err="1">
                <a:solidFill>
                  <a:srgbClr val="D73AD7"/>
                </a:solidFill>
                <a:latin typeface="Source Serif Pro Semi Bold" pitchFamily="34" charset="0"/>
                <a:ea typeface="Source Serif Pro Semi Bold" pitchFamily="34" charset="-122"/>
              </a:rPr>
              <a:t>Molecular</a:t>
            </a:r>
            <a:r>
              <a:rPr lang="fr-FR" sz="6000" kern="0" spc="-102" dirty="0">
                <a:solidFill>
                  <a:srgbClr val="D73AD7"/>
                </a:solidFill>
                <a:latin typeface="Source Serif Pro Semi Bold" pitchFamily="34" charset="0"/>
                <a:ea typeface="Source Serif Pro Semi Bold" pitchFamily="34" charset="-122"/>
              </a:rPr>
              <a:t> </a:t>
            </a:r>
            <a:r>
              <a:rPr lang="fr-FR" sz="6000" kern="0" spc="-102" dirty="0" err="1">
                <a:solidFill>
                  <a:srgbClr val="D73AD7"/>
                </a:solidFill>
                <a:latin typeface="Source Serif Pro Semi Bold" pitchFamily="34" charset="0"/>
                <a:ea typeface="Source Serif Pro Semi Bold" pitchFamily="34" charset="-122"/>
              </a:rPr>
              <a:t>Biology</a:t>
            </a:r>
            <a:endParaRPr lang="fr-FR" sz="6000" kern="0" spc="-102" dirty="0">
              <a:solidFill>
                <a:srgbClr val="D73AD7"/>
              </a:solidFill>
              <a:latin typeface="Source Serif Pro Semi Bold" pitchFamily="34" charset="0"/>
              <a:ea typeface="Source Serif Pro Semi Bold" pitchFamily="34" charset="-12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8B883E-5C8B-31E8-D03B-4ABC2BFF03E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18F0A2A-4BB8-0957-649F-EB041747247C}"/>
              </a:ext>
            </a:extLst>
          </p:cNvPr>
          <p:cNvSpPr txBox="1"/>
          <p:nvPr/>
        </p:nvSpPr>
        <p:spPr>
          <a:xfrm>
            <a:off x="9810045" y="6226411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61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731023" y="6396335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D9DD28-6EDD-C8D0-9D5B-1C2BA4BE0AC1}"/>
              </a:ext>
            </a:extLst>
          </p:cNvPr>
          <p:cNvSpPr txBox="1"/>
          <p:nvPr/>
        </p:nvSpPr>
        <p:spPr>
          <a:xfrm>
            <a:off x="135467" y="96453"/>
            <a:ext cx="12101689" cy="6665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pivotal discipline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explores the interactions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various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systems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a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cell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including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interactions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DNA, RNA,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proteins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their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biosynthesis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importance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spans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multiple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fields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significantly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impacting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clinical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realm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laboratory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science, agriculture, and public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well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influencing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lives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the </a:t>
            </a:r>
            <a:r>
              <a:rPr lang="fr-FR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clinical</a:t>
            </a: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field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revolutionized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diagnostics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treatment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Techniques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as PCR (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Polymerase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Chain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Reaction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allow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rapid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detection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pathogens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enabling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timely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intervention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infectious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diseases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Genetic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testing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identify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predispositions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various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hereditary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conditions,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allowing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personalized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medicine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where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treatments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tailored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individual's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genetic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makeup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fr-FR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medical</a:t>
            </a: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laboratory</a:t>
            </a: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science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provides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essential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tools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analyzing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samples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Advances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genomics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proteomics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facilitate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diseases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at a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level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improving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accuracy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diagnoses and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effectiveness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therapies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For instance,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identifying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specific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biomarkers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lead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targeted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treatments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increasing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success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rates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therapies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conditions like cancer.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agriculture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plays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crucial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role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enhancing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crop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resilience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yield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Through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genetic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engineering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biotechnological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innovations,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scientists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develop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genetically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modified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organisms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GMOs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resistant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diseases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adverse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environmental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conditions. This not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helps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secure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food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production but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reduces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chemical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pesticides,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contributing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more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sustainable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farming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practices.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2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674578" y="6226411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D9DD28-6EDD-C8D0-9D5B-1C2BA4BE0AC1}"/>
              </a:ext>
            </a:extLst>
          </p:cNvPr>
          <p:cNvSpPr txBox="1"/>
          <p:nvPr/>
        </p:nvSpPr>
        <p:spPr>
          <a:xfrm>
            <a:off x="191911" y="169924"/>
            <a:ext cx="12000089" cy="6249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the </a:t>
            </a: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modern world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the applications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ubiquitous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development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novel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vaccines to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creation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biofuels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helps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some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most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pressing challenges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face,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climate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change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pandemics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ongoing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continues to lead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groundbreaking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discoveries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significantly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alter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approach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environment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technology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daily</a:t>
            </a: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lives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the influence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evident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products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use and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foods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mechanisms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allows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development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better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pharmaceuticals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dietary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supplements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promoting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overall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well-being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Furthermore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paved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way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innovative solutions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food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production,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ensuring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have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access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nutritious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food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Finally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in </a:t>
            </a: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public </a:t>
            </a:r>
            <a:r>
              <a:rPr lang="fr-FR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instrumental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tracking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disease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outbreaks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developing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strategies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prevention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control. By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genetic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makeup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pathogens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public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officials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respond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effectively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emerging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threats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ultimately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saving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lives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improving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outcomes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communities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worldwide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conclusion,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significance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extends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beyond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laboratory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into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fabric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society.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applications are essential for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advancing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healthcare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improving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agricultural practices,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enhancing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natural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world,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making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cornerstone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modern science.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7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>
            <a:extLst>
              <a:ext uri="{FF2B5EF4-FFF2-40B4-BE49-F238E27FC236}">
                <a16:creationId xmlns:a16="http://schemas.microsoft.com/office/drawing/2014/main" id="{81898C24-F5BC-F56B-729D-CB9F9D3185E1}"/>
              </a:ext>
            </a:extLst>
          </p:cNvPr>
          <p:cNvSpPr/>
          <p:nvPr/>
        </p:nvSpPr>
        <p:spPr>
          <a:xfrm>
            <a:off x="74428" y="-158465"/>
            <a:ext cx="11472730" cy="1619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375"/>
              </a:lnSpc>
            </a:pPr>
            <a:endParaRPr lang="en-US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821334" y="6396335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13D3F6-A5E1-6F98-980A-C0A7E8EAE9C9}"/>
              </a:ext>
            </a:extLst>
          </p:cNvPr>
          <p:cNvSpPr txBox="1"/>
          <p:nvPr/>
        </p:nvSpPr>
        <p:spPr>
          <a:xfrm>
            <a:off x="191911" y="239742"/>
            <a:ext cx="11925661" cy="6308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kern="0" spc="-102" dirty="0" err="1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Comprehension</a:t>
            </a:r>
            <a:r>
              <a:rPr lang="fr-FR" sz="2800" b="1" kern="0" spc="-102" dirty="0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 questions</a:t>
            </a:r>
            <a:r>
              <a:rPr lang="fr-FR" sz="1600" b="1" kern="1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focuses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has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impacted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clinical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field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It has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revolutionized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diagnostics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treatment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enabling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rapid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detection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pathogens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personalized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medicine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Describe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one technique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mentioned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diagnostics.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marL="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PCR (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Polymerase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Chain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Reaction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)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used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for the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rapid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detection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pathogens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personalized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medicine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related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1800" kern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Personalized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medicine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tailors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treatments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to an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individual's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genetic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makeup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facilitated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by insights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from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molecular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biology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Explain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role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laboratory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science.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It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provides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tools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analyzing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biological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samples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improving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diagnosis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therapy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through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genomics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proteomics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biomarker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important?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A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biomarker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biological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indicator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of a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disease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, crucial for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targeted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treatments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improved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therapy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success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rates.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F475DC-C004-C116-C825-A0EB6302CF16}"/>
              </a:ext>
            </a:extLst>
          </p:cNvPr>
          <p:cNvSpPr txBox="1"/>
          <p:nvPr/>
        </p:nvSpPr>
        <p:spPr>
          <a:xfrm>
            <a:off x="117483" y="1307552"/>
            <a:ext cx="10977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Molecular</a:t>
            </a:r>
            <a:r>
              <a:rPr lang="fr-F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biology</a:t>
            </a:r>
            <a:r>
              <a:rPr lang="fr-F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focuses</a:t>
            </a:r>
            <a:r>
              <a:rPr lang="fr-F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the interactions </a:t>
            </a:r>
            <a:r>
              <a:rPr lang="fr-FR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between</a:t>
            </a:r>
            <a:r>
              <a:rPr lang="fr-F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DNA, RNA, </a:t>
            </a:r>
            <a:r>
              <a:rPr lang="fr-FR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proteins</a:t>
            </a:r>
            <a:r>
              <a:rPr lang="fr-F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fr-FR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fr-F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biosynthesis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18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>
            <a:extLst>
              <a:ext uri="{FF2B5EF4-FFF2-40B4-BE49-F238E27FC236}">
                <a16:creationId xmlns:a16="http://schemas.microsoft.com/office/drawing/2014/main" id="{81898C24-F5BC-F56B-729D-CB9F9D3185E1}"/>
              </a:ext>
            </a:extLst>
          </p:cNvPr>
          <p:cNvSpPr/>
          <p:nvPr/>
        </p:nvSpPr>
        <p:spPr>
          <a:xfrm>
            <a:off x="74428" y="-158465"/>
            <a:ext cx="11472730" cy="1619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375"/>
              </a:lnSpc>
            </a:pPr>
            <a:endParaRPr lang="en-US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821334" y="6396335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13D3F6-A5E1-6F98-980A-C0A7E8EAE9C9}"/>
              </a:ext>
            </a:extLst>
          </p:cNvPr>
          <p:cNvSpPr txBox="1"/>
          <p:nvPr/>
        </p:nvSpPr>
        <p:spPr>
          <a:xfrm>
            <a:off x="191911" y="239742"/>
            <a:ext cx="11925661" cy="6308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kern="0" spc="-102" dirty="0" err="1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Comprehension</a:t>
            </a:r>
            <a:r>
              <a:rPr lang="fr-FR" sz="2800" b="1" kern="0" spc="-102" dirty="0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 questions</a:t>
            </a:r>
            <a:r>
              <a:rPr lang="fr-FR" sz="1600" b="1" kern="1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focuses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has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impacted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clinical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field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It has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revolutionized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diagnostics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treatment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enabling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rapid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detection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pathogens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personalized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medicine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Describe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one technique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mentioned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diagnostics.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PCR (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Polymerase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Chain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Reaction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)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used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for the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rapid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detection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pathogens</a:t>
            </a:r>
            <a:r>
              <a:rPr lang="fr-FR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personalized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medicine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related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1800" kern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Personalized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medicine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tailors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treatments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to an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individual's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genetic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makeup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facilitated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by insights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from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molecular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biology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Explain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role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laboratory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science.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It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provides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tools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analyzing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biological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samples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improving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diagnosis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therapy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through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genomics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proteomics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biomarker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important?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A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biomarker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biological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indicator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of a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disease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, crucial for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targeted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treatments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improved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therapy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success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rates.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F475DC-C004-C116-C825-A0EB6302CF16}"/>
              </a:ext>
            </a:extLst>
          </p:cNvPr>
          <p:cNvSpPr txBox="1"/>
          <p:nvPr/>
        </p:nvSpPr>
        <p:spPr>
          <a:xfrm>
            <a:off x="117483" y="1307552"/>
            <a:ext cx="10977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Molecular</a:t>
            </a:r>
            <a:r>
              <a:rPr lang="fr-F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biology</a:t>
            </a:r>
            <a:r>
              <a:rPr lang="fr-F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focuses</a:t>
            </a:r>
            <a:r>
              <a:rPr lang="fr-F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the interactions </a:t>
            </a:r>
            <a:r>
              <a:rPr lang="fr-FR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between</a:t>
            </a:r>
            <a:r>
              <a:rPr lang="fr-F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DNA, RNA, </a:t>
            </a:r>
            <a:r>
              <a:rPr lang="fr-FR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proteins</a:t>
            </a:r>
            <a:r>
              <a:rPr lang="fr-F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fr-FR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fr-F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biosynthesis</a:t>
            </a:r>
            <a:endParaRPr lang="fr-F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6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>
            <a:extLst>
              <a:ext uri="{FF2B5EF4-FFF2-40B4-BE49-F238E27FC236}">
                <a16:creationId xmlns:a16="http://schemas.microsoft.com/office/drawing/2014/main" id="{81898C24-F5BC-F56B-729D-CB9F9D3185E1}"/>
              </a:ext>
            </a:extLst>
          </p:cNvPr>
          <p:cNvSpPr/>
          <p:nvPr/>
        </p:nvSpPr>
        <p:spPr>
          <a:xfrm>
            <a:off x="74428" y="-158465"/>
            <a:ext cx="11472730" cy="1619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375"/>
              </a:lnSpc>
            </a:pPr>
            <a:endParaRPr lang="en-US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821334" y="6396335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13D3F6-A5E1-6F98-980A-C0A7E8EAE9C9}"/>
              </a:ext>
            </a:extLst>
          </p:cNvPr>
          <p:cNvSpPr txBox="1"/>
          <p:nvPr/>
        </p:nvSpPr>
        <p:spPr>
          <a:xfrm>
            <a:off x="74428" y="138591"/>
            <a:ext cx="11925661" cy="5322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kern="0" spc="-102" dirty="0" err="1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Comprehension</a:t>
            </a:r>
            <a:r>
              <a:rPr lang="fr-FR" sz="2800" b="1" kern="0" spc="-102" dirty="0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 questions</a:t>
            </a:r>
            <a:r>
              <a:rPr lang="fr-FR" sz="1600" b="1" kern="1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kern="1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7.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contribute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agricultural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advancements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It enables the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development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genetically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modified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organisms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GMOs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)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that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enhance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crop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resilience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yield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GMOs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their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significance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agriculture.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GMOs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are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organisms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whose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genetic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material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has been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altered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they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are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significant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increasing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food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production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reducing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pesticide use.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9.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some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environmental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benefits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farming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It can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reduce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the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need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chemical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pesticides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promote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more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sustainable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farming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practices.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ways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climate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change?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By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developing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crops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that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can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withstand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climate-related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stresses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creating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biofuels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from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biological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materials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dirty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5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>
            <a:extLst>
              <a:ext uri="{FF2B5EF4-FFF2-40B4-BE49-F238E27FC236}">
                <a16:creationId xmlns:a16="http://schemas.microsoft.com/office/drawing/2014/main" id="{81898C24-F5BC-F56B-729D-CB9F9D3185E1}"/>
              </a:ext>
            </a:extLst>
          </p:cNvPr>
          <p:cNvSpPr/>
          <p:nvPr/>
        </p:nvSpPr>
        <p:spPr>
          <a:xfrm>
            <a:off x="74428" y="-158465"/>
            <a:ext cx="11472730" cy="1619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375"/>
              </a:lnSpc>
            </a:pPr>
            <a:endParaRPr lang="en-US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821334" y="6396335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13D3F6-A5E1-6F98-980A-C0A7E8EAE9C9}"/>
              </a:ext>
            </a:extLst>
          </p:cNvPr>
          <p:cNvSpPr txBox="1"/>
          <p:nvPr/>
        </p:nvSpPr>
        <p:spPr>
          <a:xfrm>
            <a:off x="74428" y="138591"/>
            <a:ext cx="11925661" cy="5322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kern="0" spc="-102" dirty="0" err="1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Comprehension</a:t>
            </a:r>
            <a:r>
              <a:rPr lang="fr-FR" sz="2800" b="1" kern="0" spc="-102" dirty="0">
                <a:solidFill>
                  <a:srgbClr val="D73AD7"/>
                </a:solidFill>
                <a:latin typeface="Aharoni" panose="02010803020104030203" pitchFamily="2" charset="-79"/>
                <a:ea typeface="Source Serif Pro Semi Bold" pitchFamily="34" charset="-122"/>
                <a:cs typeface="Aharoni" panose="02010803020104030203" pitchFamily="2" charset="-79"/>
              </a:rPr>
              <a:t> questions</a:t>
            </a:r>
            <a:r>
              <a:rPr lang="fr-FR" sz="1600" b="1" kern="1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kern="1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7.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contribute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agricultural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advancements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It enables the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development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genetically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modified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organisms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(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GMOs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)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that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enhance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crop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resilience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yield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GMOs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their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significance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agriculture.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GMOs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are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organisms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whose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genetic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material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has been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altered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;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they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are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significant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increasing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food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production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reducing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pesticide use.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9.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some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environmental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benefits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farming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It can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reduce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the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need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chemical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pesticides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promote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more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sustainable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farming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practices.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ways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climate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change?</a:t>
            </a:r>
            <a:endParaRPr lang="fr-FR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By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developing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crops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that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can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withstand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climate-related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stresses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creating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biofuels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from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biological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materials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dirty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3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>
            <a:extLst>
              <a:ext uri="{FF2B5EF4-FFF2-40B4-BE49-F238E27FC236}">
                <a16:creationId xmlns:a16="http://schemas.microsoft.com/office/drawing/2014/main" id="{81898C24-F5BC-F56B-729D-CB9F9D3185E1}"/>
              </a:ext>
            </a:extLst>
          </p:cNvPr>
          <p:cNvSpPr/>
          <p:nvPr/>
        </p:nvSpPr>
        <p:spPr>
          <a:xfrm>
            <a:off x="74428" y="-158465"/>
            <a:ext cx="11472730" cy="1619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375"/>
              </a:lnSpc>
            </a:pPr>
            <a:r>
              <a:rPr lang="en-US" sz="2800" kern="0" spc="-102" dirty="0">
                <a:solidFill>
                  <a:srgbClr val="D73AD7"/>
                </a:solidFill>
                <a:latin typeface="Source Serif Pro Semi Bold" pitchFamily="34" charset="0"/>
                <a:ea typeface="Source Serif Pro Semi Bold" pitchFamily="34" charset="-122"/>
                <a:cs typeface="Source Serif Pro Semi Bold" pitchFamily="34" charset="-120"/>
              </a:rPr>
              <a:t>Comprehension questions</a:t>
            </a:r>
            <a:endParaRPr lang="en-US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821334" y="6396335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13D3F6-A5E1-6F98-980A-C0A7E8EAE9C9}"/>
              </a:ext>
            </a:extLst>
          </p:cNvPr>
          <p:cNvSpPr txBox="1"/>
          <p:nvPr/>
        </p:nvSpPr>
        <p:spPr>
          <a:xfrm>
            <a:off x="191911" y="563631"/>
            <a:ext cx="11925661" cy="5720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11.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Discuss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relationship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vaccine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development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Molecular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biology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aids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in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understanding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pathogens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leading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to the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creation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of effective vaccines</a:t>
            </a:r>
            <a:r>
              <a:rPr lang="fr-FR" sz="1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kern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has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improved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pharmaceutical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products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It enables the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development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of more effective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drugs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targeted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therapies</a:t>
            </a:r>
            <a:r>
              <a:rPr lang="fr-FR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13.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Provide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impacts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lives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It leads to the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creation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better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pharmaceuticals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dietary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supplements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improved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health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14.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some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public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applications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Tracking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disease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outbreaks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developing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prevention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strategies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based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on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pathogen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genetics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  <a:endParaRPr lang="fr-FR" sz="1600" kern="1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genetic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testing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important in modern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medicine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It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helps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identify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predispositions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to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hereditary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conditions,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guiding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personalized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treatment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approaches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enhance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food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safety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By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identifying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eliminating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pathogens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in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food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products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through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advanced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detection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</a:rPr>
              <a:t> techniques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36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>
            <a:extLst>
              <a:ext uri="{FF2B5EF4-FFF2-40B4-BE49-F238E27FC236}">
                <a16:creationId xmlns:a16="http://schemas.microsoft.com/office/drawing/2014/main" id="{81898C24-F5BC-F56B-729D-CB9F9D3185E1}"/>
              </a:ext>
            </a:extLst>
          </p:cNvPr>
          <p:cNvSpPr/>
          <p:nvPr/>
        </p:nvSpPr>
        <p:spPr>
          <a:xfrm>
            <a:off x="74428" y="-158465"/>
            <a:ext cx="11472730" cy="1619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375"/>
              </a:lnSpc>
            </a:pPr>
            <a:r>
              <a:rPr lang="en-US" sz="2800" kern="0" spc="-102" dirty="0">
                <a:solidFill>
                  <a:srgbClr val="D73AD7"/>
                </a:solidFill>
                <a:latin typeface="Source Serif Pro Semi Bold" pitchFamily="34" charset="0"/>
                <a:ea typeface="Source Serif Pro Semi Bold" pitchFamily="34" charset="-122"/>
                <a:cs typeface="Source Serif Pro Semi Bold" pitchFamily="34" charset="-120"/>
              </a:rPr>
              <a:t>Comprehension questions</a:t>
            </a:r>
            <a:endParaRPr lang="en-US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F18D24-C67A-5FAB-1DD2-39BBC2004689}"/>
              </a:ext>
            </a:extLst>
          </p:cNvPr>
          <p:cNvSpPr txBox="1"/>
          <p:nvPr/>
        </p:nvSpPr>
        <p:spPr>
          <a:xfrm>
            <a:off x="10668000" y="6457244"/>
            <a:ext cx="1524000" cy="40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9050C3-6399-D4E2-6EA3-522AA9DDD4D8}"/>
              </a:ext>
            </a:extLst>
          </p:cNvPr>
          <p:cNvSpPr txBox="1"/>
          <p:nvPr/>
        </p:nvSpPr>
        <p:spPr>
          <a:xfrm>
            <a:off x="9821334" y="6396335"/>
            <a:ext cx="268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By </a:t>
            </a:r>
            <a:r>
              <a:rPr lang="fr-FR" sz="2400" b="1" dirty="0" err="1"/>
              <a:t>Mouderas</a:t>
            </a:r>
            <a:r>
              <a:rPr lang="fr-FR" sz="2400" b="1" dirty="0"/>
              <a:t> F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13D3F6-A5E1-6F98-980A-C0A7E8EAE9C9}"/>
              </a:ext>
            </a:extLst>
          </p:cNvPr>
          <p:cNvSpPr txBox="1"/>
          <p:nvPr/>
        </p:nvSpPr>
        <p:spPr>
          <a:xfrm>
            <a:off x="191911" y="563631"/>
            <a:ext cx="11925661" cy="5720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11.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Discuss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relationship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vaccine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development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Molecular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biology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aids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in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understanding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pathogens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leading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to the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creation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of effective vaccines</a:t>
            </a:r>
            <a:r>
              <a:rPr lang="fr-FR" sz="1200" kern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kern="1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has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improved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pharmaceutical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products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It enables the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development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of more effective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drugs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targeted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therapies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13.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Provide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impacts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lives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It leads to the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creation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of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better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pharmaceuticals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dietary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supplements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for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improved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health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14.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some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public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applications of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Tracking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disease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outbreaks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developing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prevention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strategies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based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on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pathogen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genetics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genetic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testing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important in modern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medicine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It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helps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identify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predispositions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to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hereditary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conditions,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guiding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personalized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treatment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approaches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16.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molecular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enhance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food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safety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By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identifying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eliminating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pathogens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in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food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products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through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advanced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detection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</a:rPr>
              <a:t> techniques.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48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1421</Words>
  <Application>Microsoft Office PowerPoint</Application>
  <PresentationFormat>Grand écran</PresentationFormat>
  <Paragraphs>90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Courier New</vt:lpstr>
      <vt:lpstr>Source Serif Pro Semi Bold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bachire</dc:creator>
  <cp:lastModifiedBy>ranamouderas@gmail.com</cp:lastModifiedBy>
  <cp:revision>15</cp:revision>
  <dcterms:created xsi:type="dcterms:W3CDTF">2024-10-19T16:18:03Z</dcterms:created>
  <dcterms:modified xsi:type="dcterms:W3CDTF">2024-10-25T18:32:47Z</dcterms:modified>
</cp:coreProperties>
</file>