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96" r:id="rId2"/>
    <p:sldId id="498" r:id="rId3"/>
    <p:sldId id="494" r:id="rId4"/>
    <p:sldId id="499" r:id="rId5"/>
    <p:sldId id="506" r:id="rId6"/>
    <p:sldId id="505" r:id="rId7"/>
    <p:sldId id="507" r:id="rId8"/>
    <p:sldId id="497" r:id="rId9"/>
    <p:sldId id="508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9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s://gamma.app/?utm_source=made-with-gamma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0B5439-DACC-D188-8813-CC32719106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A387174-29BD-19EE-BC15-2A580E2DA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FE3DBC-A930-AF8E-67BC-C912F32B1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1A8B-02B0-4F96-816D-BF44BEE64BC3}" type="datetimeFigureOut">
              <a:rPr lang="fr-FR" smtClean="0"/>
              <a:t>25/10/2024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922063-738D-7DE6-7F22-9879B5D81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EBAA94-252A-FA91-F6A8-F3DF45D29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7A49-D3E2-41A8-A248-7635B11116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6637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342541-67E7-0483-7037-33C1201F9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2463C35-DFF8-45CD-F2AE-629C59FADB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E2833D-DC97-B422-73A0-0B99197D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1A8B-02B0-4F96-816D-BF44BEE64BC3}" type="datetimeFigureOut">
              <a:rPr lang="fr-FR" smtClean="0"/>
              <a:t>25/10/2024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7E503E-019D-305F-2DFB-75E6DDFFC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46F2D1-6B2A-0B7E-BDE8-F46A46239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7A49-D3E2-41A8-A248-7635B11116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9848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AA983B2-0744-7693-BBDD-C3B0061198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6C36606-DA01-3E67-18D8-A7D4432DFD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60B854-A0D9-087E-B4C6-5753C5B64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1A8B-02B0-4F96-816D-BF44BEE64BC3}" type="datetimeFigureOut">
              <a:rPr lang="fr-FR" smtClean="0"/>
              <a:t>25/10/2024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FDA54E-ED50-3DE4-2047-19C6782FF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D21541-5B72-05A4-9FB4-A2B178BF7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7A49-D3E2-41A8-A248-7635B11116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0792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8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>
              <a:alpha val="75000"/>
            </a:srgbClr>
          </a:solidFill>
          <a:ln/>
        </p:spPr>
      </p:sp>
      <p:pic>
        <p:nvPicPr>
          <p:cNvPr id="4" name="Image 1" descr="preencoded.pn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99346" y="6457950"/>
            <a:ext cx="1435504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336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704B7E-5587-6DEB-F870-9ACA9A5E6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DA037F-CD1A-AB2D-F90A-469DC9790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AD75C5-9310-7127-B2CE-2FFBE0F30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1A8B-02B0-4F96-816D-BF44BEE64BC3}" type="datetimeFigureOut">
              <a:rPr lang="fr-FR" smtClean="0"/>
              <a:t>25/10/2024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0A1604-EC34-C73A-92D6-A942394AD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B4E628-CEB7-7336-8503-BD04FB02A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7A49-D3E2-41A8-A248-7635B11116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1433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B09EA5-C92B-A4E4-1E46-3925F4A61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F2B535D-4853-DB62-365D-DECCE1ED7B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592940-3DB8-7ECD-D3A9-6639F649E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1A8B-02B0-4F96-816D-BF44BEE64BC3}" type="datetimeFigureOut">
              <a:rPr lang="fr-FR" smtClean="0"/>
              <a:t>25/10/2024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483DB4-0090-D1F3-52C0-0A3903879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C9F2C5-ABED-6358-3938-C20287C11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7A49-D3E2-41A8-A248-7635B11116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1298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8D9F37-7AF1-A09C-80B3-B49DCB077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C18CC1-49C3-EFAA-8BC5-81C874C8DC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590CF48-5B42-A197-CDAD-CA34E6605D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F90CA9B-29E7-C3DD-6B8E-8AF3C5F61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1A8B-02B0-4F96-816D-BF44BEE64BC3}" type="datetimeFigureOut">
              <a:rPr lang="fr-FR" smtClean="0"/>
              <a:t>25/10/2024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738EA65-D74A-7EAD-75F7-3A33E4F47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B84850-D3DB-062E-B5F6-537FB4EF6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7A49-D3E2-41A8-A248-7635B11116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4210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8B51E1-D586-98C4-737B-C13EC086E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6F06A3D-4557-7DED-3A19-0855C99655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8DF47EB-2D48-F9E8-509D-7A26E3D7C7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4278AE4-A73F-2F2B-C5FD-ADDDEF40BA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4E51E1-21DC-C416-6390-8892B671CE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935659A-6646-3A6F-7C3A-62099D4E6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1A8B-02B0-4F96-816D-BF44BEE64BC3}" type="datetimeFigureOut">
              <a:rPr lang="fr-FR" smtClean="0"/>
              <a:t>25/10/2024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A85EA08-305B-B93D-E049-12DABED46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E07A3CA-C2A0-263D-68A8-93F4A5C82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7A49-D3E2-41A8-A248-7635B11116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9443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713B88-5036-948D-A3A4-04BA66BE0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F6B1B13-0095-96DD-343B-43B52B4EA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1A8B-02B0-4F96-816D-BF44BEE64BC3}" type="datetimeFigureOut">
              <a:rPr lang="fr-FR" smtClean="0"/>
              <a:t>25/10/2024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4F6DDCF-D80E-A8AF-727E-55983EF0E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0A37984-C17D-0FB4-7EAE-F4C18EDD9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7A49-D3E2-41A8-A248-7635B11116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0899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30D0F5C-1E04-219D-DEE3-559952CD5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1A8B-02B0-4F96-816D-BF44BEE64BC3}" type="datetimeFigureOut">
              <a:rPr lang="fr-FR" smtClean="0"/>
              <a:t>25/10/2024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FF41E53-049D-D1FE-C153-2333D023C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F44EEF4-17C2-1BAF-1B39-55CCE4603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7A49-D3E2-41A8-A248-7635B11116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1372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CF58E2-C210-0B17-3229-F5A87DAC9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7A4201-4C4B-899E-8EBC-D5D79E6B3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0F12DC3-A9E1-3449-3E23-65D50FA05B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F50B526-464C-27AF-BA90-C1297D3FD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1A8B-02B0-4F96-816D-BF44BEE64BC3}" type="datetimeFigureOut">
              <a:rPr lang="fr-FR" smtClean="0"/>
              <a:t>25/10/2024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1AA1D06-8088-6B8E-2162-A61518DFC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5284CE7-F7DA-115A-64B7-014CC75A7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7A49-D3E2-41A8-A248-7635B11116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6062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B7104C-01A5-62C8-9C6C-2A07E2017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7DA25D8-E1BF-E0DA-EDD4-BCF1176F66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BC5D92C-0A0B-D4E3-CFEE-FB6281E6D7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844715E-056B-010B-AA25-25F82F6CA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1A8B-02B0-4F96-816D-BF44BEE64BC3}" type="datetimeFigureOut">
              <a:rPr lang="fr-FR" smtClean="0"/>
              <a:t>25/10/2024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E22C57A-AFE2-BEAC-9C30-BE4C4584F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4316C44-E89E-3ACE-CDEB-6F5D65155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C7A49-D3E2-41A8-A248-7635B11116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6639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D0AC499-967F-391C-FCB0-1DC081E12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FA196F9-4C85-757D-CD6D-E3FF534D3E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9A82C1-E778-FB4C-D231-604110CA95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51A8B-02B0-4F96-816D-BF44BEE64BC3}" type="datetimeFigureOut">
              <a:rPr lang="fr-FR" smtClean="0"/>
              <a:t>25/10/2024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2CABBB-0E29-263F-74DC-64237877E9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906D55-E49D-1598-BF0D-ECFD5212F8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C7A49-D3E2-41A8-A248-7635B11116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74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>
            <a:extLst>
              <a:ext uri="{FF2B5EF4-FFF2-40B4-BE49-F238E27FC236}">
                <a16:creationId xmlns:a16="http://schemas.microsoft.com/office/drawing/2014/main" id="{81898C24-F5BC-F56B-729D-CB9F9D3185E1}"/>
              </a:ext>
            </a:extLst>
          </p:cNvPr>
          <p:cNvSpPr/>
          <p:nvPr/>
        </p:nvSpPr>
        <p:spPr>
          <a:xfrm>
            <a:off x="527884" y="2619375"/>
            <a:ext cx="11472730" cy="16192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>
              <a:lnSpc>
                <a:spcPts val="6375"/>
              </a:lnSpc>
            </a:pPr>
            <a:r>
              <a:rPr lang="fr-FR" sz="6000" kern="0" spc="-102" dirty="0">
                <a:solidFill>
                  <a:srgbClr val="D73AD7"/>
                </a:solidFill>
                <a:latin typeface="Source Serif Pro Semi Bold" pitchFamily="34" charset="0"/>
                <a:ea typeface="Source Serif Pro Semi Bold" pitchFamily="34" charset="-122"/>
              </a:rPr>
              <a:t>The Importance of </a:t>
            </a:r>
            <a:r>
              <a:rPr lang="fr-FR" sz="6000" kern="0" spc="-102" dirty="0" err="1">
                <a:solidFill>
                  <a:srgbClr val="D73AD7"/>
                </a:solidFill>
                <a:latin typeface="Source Serif Pro Semi Bold" pitchFamily="34" charset="0"/>
                <a:ea typeface="Source Serif Pro Semi Bold" pitchFamily="34" charset="-122"/>
              </a:rPr>
              <a:t>Molecular</a:t>
            </a:r>
            <a:r>
              <a:rPr lang="fr-FR" sz="6000" kern="0" spc="-102" dirty="0">
                <a:solidFill>
                  <a:srgbClr val="D73AD7"/>
                </a:solidFill>
                <a:latin typeface="Source Serif Pro Semi Bold" pitchFamily="34" charset="0"/>
                <a:ea typeface="Source Serif Pro Semi Bold" pitchFamily="34" charset="-122"/>
              </a:rPr>
              <a:t> </a:t>
            </a:r>
            <a:r>
              <a:rPr lang="fr-FR" sz="6000" kern="0" spc="-102" dirty="0" err="1">
                <a:solidFill>
                  <a:srgbClr val="D73AD7"/>
                </a:solidFill>
                <a:latin typeface="Source Serif Pro Semi Bold" pitchFamily="34" charset="0"/>
                <a:ea typeface="Source Serif Pro Semi Bold" pitchFamily="34" charset="-122"/>
              </a:rPr>
              <a:t>Biology</a:t>
            </a:r>
            <a:endParaRPr lang="fr-FR" sz="6000" kern="0" spc="-102" dirty="0">
              <a:solidFill>
                <a:srgbClr val="D73AD7"/>
              </a:solidFill>
              <a:latin typeface="Source Serif Pro Semi Bold" pitchFamily="34" charset="0"/>
              <a:ea typeface="Source Serif Pro Semi Bold" pitchFamily="34" charset="-122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68B883E-5C8B-31E8-D03B-4ABC2BFF03E9}"/>
              </a:ext>
            </a:extLst>
          </p:cNvPr>
          <p:cNvSpPr txBox="1"/>
          <p:nvPr/>
        </p:nvSpPr>
        <p:spPr>
          <a:xfrm>
            <a:off x="10668000" y="6457244"/>
            <a:ext cx="1524000" cy="4007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18F0A2A-4BB8-0957-649F-EB041747247C}"/>
              </a:ext>
            </a:extLst>
          </p:cNvPr>
          <p:cNvSpPr txBox="1"/>
          <p:nvPr/>
        </p:nvSpPr>
        <p:spPr>
          <a:xfrm>
            <a:off x="9810045" y="6226411"/>
            <a:ext cx="2686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By </a:t>
            </a:r>
            <a:r>
              <a:rPr lang="fr-FR" sz="2400" b="1" dirty="0" err="1"/>
              <a:t>Mouderas</a:t>
            </a:r>
            <a:r>
              <a:rPr lang="fr-FR" sz="2400" b="1" dirty="0"/>
              <a:t> F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6611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3F18D24-C67A-5FAB-1DD2-39BBC2004689}"/>
              </a:ext>
            </a:extLst>
          </p:cNvPr>
          <p:cNvSpPr txBox="1"/>
          <p:nvPr/>
        </p:nvSpPr>
        <p:spPr>
          <a:xfrm>
            <a:off x="10668000" y="6457244"/>
            <a:ext cx="1524000" cy="4007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E9050C3-6399-D4E2-6EA3-522AA9DDD4D8}"/>
              </a:ext>
            </a:extLst>
          </p:cNvPr>
          <p:cNvSpPr txBox="1"/>
          <p:nvPr/>
        </p:nvSpPr>
        <p:spPr>
          <a:xfrm>
            <a:off x="9731023" y="6396335"/>
            <a:ext cx="2686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By </a:t>
            </a:r>
            <a:r>
              <a:rPr lang="fr-FR" sz="2400" b="1" dirty="0" err="1"/>
              <a:t>Mouderas</a:t>
            </a:r>
            <a:r>
              <a:rPr lang="fr-FR" sz="2400" b="1" dirty="0"/>
              <a:t> F</a:t>
            </a:r>
            <a:r>
              <a:rPr lang="fr-FR" dirty="0"/>
              <a:t>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5D9DD28-6EDD-C8D0-9D5B-1C2BA4BE0AC1}"/>
              </a:ext>
            </a:extLst>
          </p:cNvPr>
          <p:cNvSpPr txBox="1"/>
          <p:nvPr/>
        </p:nvSpPr>
        <p:spPr>
          <a:xfrm>
            <a:off x="135467" y="96453"/>
            <a:ext cx="12101689" cy="6665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 pivotal discipline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that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explores the interactions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between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various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systems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a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cell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including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interactions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between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DNA, RNA,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proteins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their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biosynthesis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Its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importance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spans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multiple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fields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significantly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impacting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clinical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realm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medical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laboratory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science, agriculture, and public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health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as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well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as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influencing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our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daily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lives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 the </a:t>
            </a:r>
            <a:r>
              <a:rPr lang="fr-FR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clinical</a:t>
            </a:r>
            <a:r>
              <a:rPr lang="fr-F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field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has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revolutionized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diagnostics and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treatment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Techniques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such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as PCR (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Polymerase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Chain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Reaction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allow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for the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rapid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detection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pathogens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enabling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timely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intervention in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infectious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diseases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Genetic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testing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can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identify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predispositions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to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various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hereditary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conditions,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allowing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for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personalized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medicine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where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treatments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can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tailored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to an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individual's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genetic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makeup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 </a:t>
            </a:r>
            <a:r>
              <a:rPr lang="fr-FR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medical</a:t>
            </a:r>
            <a:r>
              <a:rPr lang="fr-F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laboratory</a:t>
            </a:r>
            <a:r>
              <a:rPr lang="fr-F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science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provides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essential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tools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for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analyzing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biological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samples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Advances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genomics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proteomics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facilitate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understanding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diseases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at a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level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improving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accuracy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diagnoses and the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effectiveness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therapies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For instance,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identifying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specific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biomarkers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can lead to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targeted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treatments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increasing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success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rates of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therapies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for conditions like cancer.</a:t>
            </a: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 </a:t>
            </a:r>
            <a:r>
              <a:rPr lang="fr-F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agriculture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plays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 crucial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role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enhancing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crop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resilience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yield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Through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genetic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engineering and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biotechnological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innovations,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scientists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can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develop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genetically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modified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organisms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GMOs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that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are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resistant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to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pests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diseases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and adverse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environmental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conditions. This not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only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helps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secure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food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production but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also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reduces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need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for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chemical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pesticides,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contributing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to more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sustainable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farming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practices.</a:t>
            </a: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425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3F18D24-C67A-5FAB-1DD2-39BBC2004689}"/>
              </a:ext>
            </a:extLst>
          </p:cNvPr>
          <p:cNvSpPr txBox="1"/>
          <p:nvPr/>
        </p:nvSpPr>
        <p:spPr>
          <a:xfrm>
            <a:off x="10668000" y="6457244"/>
            <a:ext cx="1524000" cy="4007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E9050C3-6399-D4E2-6EA3-522AA9DDD4D8}"/>
              </a:ext>
            </a:extLst>
          </p:cNvPr>
          <p:cNvSpPr txBox="1"/>
          <p:nvPr/>
        </p:nvSpPr>
        <p:spPr>
          <a:xfrm>
            <a:off x="9674578" y="6226411"/>
            <a:ext cx="2686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By </a:t>
            </a:r>
            <a:r>
              <a:rPr lang="fr-FR" sz="2400" b="1" dirty="0" err="1"/>
              <a:t>Mouderas</a:t>
            </a:r>
            <a:r>
              <a:rPr lang="fr-FR" sz="2400" b="1" dirty="0"/>
              <a:t> F</a:t>
            </a:r>
            <a:r>
              <a:rPr lang="fr-FR" dirty="0"/>
              <a:t>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5D9DD28-6EDD-C8D0-9D5B-1C2BA4BE0AC1}"/>
              </a:ext>
            </a:extLst>
          </p:cNvPr>
          <p:cNvSpPr txBox="1"/>
          <p:nvPr/>
        </p:nvSpPr>
        <p:spPr>
          <a:xfrm>
            <a:off x="191911" y="169924"/>
            <a:ext cx="12000089" cy="62495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 the </a:t>
            </a:r>
            <a:r>
              <a:rPr lang="fr-F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modern world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the applications of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are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ubiquitous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From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development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novel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vaccines to the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creation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biofuels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helps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address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some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the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most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pressing challenges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face,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such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as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climate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change and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pandemics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The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ongoing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research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continues to lead to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groundbreaking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discoveries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that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can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significantly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alter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our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approach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to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health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environment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technology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our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daily</a:t>
            </a:r>
            <a:r>
              <a:rPr lang="fr-F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lives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the influence of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evident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 the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products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use and the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foods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eat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Understanding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mechanisms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allows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for the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development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better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pharmaceuticals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dietary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supplements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promoting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overall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health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well-being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Furthermore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has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paved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way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for innovative solutions in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food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production,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ensuring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that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have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access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to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safe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nutritious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food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Finally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in </a:t>
            </a:r>
            <a:r>
              <a:rPr lang="fr-FR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public </a:t>
            </a:r>
            <a:r>
              <a:rPr lang="fr-FR" sz="18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health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instrumental in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tracking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disease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outbreaks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developing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strategies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for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prevention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and control. By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understanding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genetic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makeup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pathogens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public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health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officials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can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respond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more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effectively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to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emerging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threats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ultimately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saving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lives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improving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health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outcomes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for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communities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worldwide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 conclusion, the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significance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extends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beyond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laboratory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into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fabric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our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society.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Its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applications are essential for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advancing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healthcare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improving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agricultural practices, and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enhancing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our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understanding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the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natural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world,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making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cornerstone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modern science.</a:t>
            </a: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875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>
            <a:extLst>
              <a:ext uri="{FF2B5EF4-FFF2-40B4-BE49-F238E27FC236}">
                <a16:creationId xmlns:a16="http://schemas.microsoft.com/office/drawing/2014/main" id="{81898C24-F5BC-F56B-729D-CB9F9D3185E1}"/>
              </a:ext>
            </a:extLst>
          </p:cNvPr>
          <p:cNvSpPr/>
          <p:nvPr/>
        </p:nvSpPr>
        <p:spPr>
          <a:xfrm>
            <a:off x="74428" y="-158465"/>
            <a:ext cx="11472730" cy="16192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6375"/>
              </a:lnSpc>
            </a:pPr>
            <a:endParaRPr lang="en-US" sz="28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3F18D24-C67A-5FAB-1DD2-39BBC2004689}"/>
              </a:ext>
            </a:extLst>
          </p:cNvPr>
          <p:cNvSpPr txBox="1"/>
          <p:nvPr/>
        </p:nvSpPr>
        <p:spPr>
          <a:xfrm>
            <a:off x="10668000" y="6457244"/>
            <a:ext cx="1524000" cy="4007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E9050C3-6399-D4E2-6EA3-522AA9DDD4D8}"/>
              </a:ext>
            </a:extLst>
          </p:cNvPr>
          <p:cNvSpPr txBox="1"/>
          <p:nvPr/>
        </p:nvSpPr>
        <p:spPr>
          <a:xfrm>
            <a:off x="9821334" y="6396335"/>
            <a:ext cx="2686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By </a:t>
            </a:r>
            <a:r>
              <a:rPr lang="fr-FR" sz="2400" b="1" dirty="0" err="1"/>
              <a:t>Mouderas</a:t>
            </a:r>
            <a:r>
              <a:rPr lang="fr-FR" sz="2400" b="1" dirty="0"/>
              <a:t> F</a:t>
            </a:r>
            <a:r>
              <a:rPr lang="fr-FR" dirty="0"/>
              <a:t>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213D3F6-A5E1-6F98-980A-C0A7E8EAE9C9}"/>
              </a:ext>
            </a:extLst>
          </p:cNvPr>
          <p:cNvSpPr txBox="1"/>
          <p:nvPr/>
        </p:nvSpPr>
        <p:spPr>
          <a:xfrm>
            <a:off x="191911" y="239742"/>
            <a:ext cx="11925661" cy="6308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800" b="1" kern="0" spc="-102" dirty="0" err="1">
                <a:solidFill>
                  <a:srgbClr val="D73AD7"/>
                </a:solidFill>
                <a:latin typeface="Aharoni" panose="02010803020104030203" pitchFamily="2" charset="-79"/>
                <a:ea typeface="Source Serif Pro Semi Bold" pitchFamily="34" charset="-122"/>
                <a:cs typeface="Aharoni" panose="02010803020104030203" pitchFamily="2" charset="-79"/>
              </a:rPr>
              <a:t>Comprehension</a:t>
            </a:r>
            <a:r>
              <a:rPr lang="fr-FR" sz="2800" b="1" kern="0" spc="-102" dirty="0">
                <a:solidFill>
                  <a:srgbClr val="D73AD7"/>
                </a:solidFill>
                <a:latin typeface="Aharoni" panose="02010803020104030203" pitchFamily="2" charset="-79"/>
                <a:ea typeface="Source Serif Pro Semi Bold" pitchFamily="34" charset="-122"/>
                <a:cs typeface="Aharoni" panose="02010803020104030203" pitchFamily="2" charset="-79"/>
              </a:rPr>
              <a:t> questions</a:t>
            </a:r>
            <a:r>
              <a:rPr lang="fr-FR" sz="1600" b="1" kern="1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are the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primary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focuses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How has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impacted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clinical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field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fr-FR" dirty="0">
              <a:effectLst/>
            </a:endParaRPr>
          </a:p>
          <a:p>
            <a:pPr marL="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It has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revolutionized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diagnostics and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treatment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,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enabling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rapid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detection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of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pathogens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and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personalized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medicine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Describe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one technique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mentioned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that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used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 diagnostics.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</a:endParaRPr>
          </a:p>
          <a:p>
            <a:pPr marL="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PCR (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Polymerase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Chain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Reaction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)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is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used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for the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rapid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detection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of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pathogens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personalized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medicine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and how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related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to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fr-FR" sz="1800" kern="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Personalized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medicine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tailors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treatments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to an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individual's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genetic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makeup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,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facilitated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by insights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from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molecular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biology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5.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Explain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role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medical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laboratory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science.</a:t>
            </a:r>
            <a:endParaRPr lang="fr-FR" kern="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It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provides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tools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for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analyzing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biological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samples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,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improving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diagnosis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and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therapy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through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genomics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and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proteomics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6.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biomarker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important?</a:t>
            </a:r>
            <a:endParaRPr lang="fr-FR" kern="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A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biomarker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is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a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biological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indicator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of a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disease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, crucial for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targeted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treatments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and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improved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therapy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success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rates.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BF475DC-C004-C116-C825-A0EB6302CF16}"/>
              </a:ext>
            </a:extLst>
          </p:cNvPr>
          <p:cNvSpPr txBox="1"/>
          <p:nvPr/>
        </p:nvSpPr>
        <p:spPr>
          <a:xfrm>
            <a:off x="117483" y="1307552"/>
            <a:ext cx="109773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Molecular</a:t>
            </a:r>
            <a:r>
              <a:rPr lang="fr-FR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biology</a:t>
            </a:r>
            <a:r>
              <a:rPr lang="fr-FR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focuses</a:t>
            </a:r>
            <a:r>
              <a:rPr lang="fr-FR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the interactions </a:t>
            </a:r>
            <a:r>
              <a:rPr lang="fr-FR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between</a:t>
            </a:r>
            <a:r>
              <a:rPr lang="fr-FR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DNA, RNA, </a:t>
            </a:r>
            <a:r>
              <a:rPr lang="fr-FR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proteins</a:t>
            </a:r>
            <a:r>
              <a:rPr lang="fr-FR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and </a:t>
            </a:r>
            <a:r>
              <a:rPr lang="fr-FR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their</a:t>
            </a:r>
            <a:r>
              <a:rPr lang="fr-FR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biosynthesis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181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>
            <a:extLst>
              <a:ext uri="{FF2B5EF4-FFF2-40B4-BE49-F238E27FC236}">
                <a16:creationId xmlns:a16="http://schemas.microsoft.com/office/drawing/2014/main" id="{81898C24-F5BC-F56B-729D-CB9F9D3185E1}"/>
              </a:ext>
            </a:extLst>
          </p:cNvPr>
          <p:cNvSpPr/>
          <p:nvPr/>
        </p:nvSpPr>
        <p:spPr>
          <a:xfrm>
            <a:off x="74428" y="-158465"/>
            <a:ext cx="11472730" cy="16192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6375"/>
              </a:lnSpc>
            </a:pPr>
            <a:endParaRPr lang="en-US" sz="28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3F18D24-C67A-5FAB-1DD2-39BBC2004689}"/>
              </a:ext>
            </a:extLst>
          </p:cNvPr>
          <p:cNvSpPr txBox="1"/>
          <p:nvPr/>
        </p:nvSpPr>
        <p:spPr>
          <a:xfrm>
            <a:off x="10668000" y="6457244"/>
            <a:ext cx="1524000" cy="4007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E9050C3-6399-D4E2-6EA3-522AA9DDD4D8}"/>
              </a:ext>
            </a:extLst>
          </p:cNvPr>
          <p:cNvSpPr txBox="1"/>
          <p:nvPr/>
        </p:nvSpPr>
        <p:spPr>
          <a:xfrm>
            <a:off x="9821334" y="6396335"/>
            <a:ext cx="2686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By </a:t>
            </a:r>
            <a:r>
              <a:rPr lang="fr-FR" sz="2400" b="1" dirty="0" err="1"/>
              <a:t>Mouderas</a:t>
            </a:r>
            <a:r>
              <a:rPr lang="fr-FR" sz="2400" b="1" dirty="0"/>
              <a:t> F</a:t>
            </a:r>
            <a:r>
              <a:rPr lang="fr-FR" dirty="0"/>
              <a:t>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213D3F6-A5E1-6F98-980A-C0A7E8EAE9C9}"/>
              </a:ext>
            </a:extLst>
          </p:cNvPr>
          <p:cNvSpPr txBox="1"/>
          <p:nvPr/>
        </p:nvSpPr>
        <p:spPr>
          <a:xfrm>
            <a:off x="191911" y="239742"/>
            <a:ext cx="11925661" cy="6308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800" b="1" kern="0" spc="-102" dirty="0" err="1">
                <a:solidFill>
                  <a:srgbClr val="D73AD7"/>
                </a:solidFill>
                <a:latin typeface="Aharoni" panose="02010803020104030203" pitchFamily="2" charset="-79"/>
                <a:ea typeface="Source Serif Pro Semi Bold" pitchFamily="34" charset="-122"/>
                <a:cs typeface="Aharoni" panose="02010803020104030203" pitchFamily="2" charset="-79"/>
              </a:rPr>
              <a:t>Comprehension</a:t>
            </a:r>
            <a:r>
              <a:rPr lang="fr-FR" sz="2800" b="1" kern="0" spc="-102" dirty="0">
                <a:solidFill>
                  <a:srgbClr val="D73AD7"/>
                </a:solidFill>
                <a:latin typeface="Aharoni" panose="02010803020104030203" pitchFamily="2" charset="-79"/>
                <a:ea typeface="Source Serif Pro Semi Bold" pitchFamily="34" charset="-122"/>
                <a:cs typeface="Aharoni" panose="02010803020104030203" pitchFamily="2" charset="-79"/>
              </a:rPr>
              <a:t> questions</a:t>
            </a:r>
            <a:r>
              <a:rPr lang="fr-FR" sz="1600" b="1" kern="1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are the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primary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focuses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How has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impacted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clinical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field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fr-FR" dirty="0">
              <a:effectLst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It has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revolutionized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diagnostics and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treatment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,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enabling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rapid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detection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of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pathogens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and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personalized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medicine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.</a:t>
            </a: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Describe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one technique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mentioned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that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used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 diagnostics.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PCR (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Polymerase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Chain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Reaction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)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is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used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for the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rapid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detection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of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pathogens</a:t>
            </a:r>
            <a:r>
              <a:rPr lang="fr-FR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personalized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medicine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and how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related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to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fr-FR" sz="1800" kern="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Personalized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medicine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tailors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treatments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to an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individual's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genetic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makeup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,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facilitated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by insights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from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molecular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biology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.</a:t>
            </a: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5.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Explain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role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medical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laboratory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science.</a:t>
            </a:r>
            <a:endParaRPr lang="fr-FR" kern="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It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provides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tools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for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analyzing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biological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samples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,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improving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diagnosis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and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therapy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through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genomics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and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proteomics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.</a:t>
            </a: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6.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biomarker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important?</a:t>
            </a:r>
            <a:endParaRPr lang="fr-FR" kern="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A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biomarker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is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a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biological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indicator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of a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disease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, crucial for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targeted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treatments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and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improved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therapy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success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rates.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BF475DC-C004-C116-C825-A0EB6302CF16}"/>
              </a:ext>
            </a:extLst>
          </p:cNvPr>
          <p:cNvSpPr txBox="1"/>
          <p:nvPr/>
        </p:nvSpPr>
        <p:spPr>
          <a:xfrm>
            <a:off x="117483" y="1307552"/>
            <a:ext cx="109773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Molecular</a:t>
            </a:r>
            <a:r>
              <a:rPr lang="fr-FR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biology</a:t>
            </a:r>
            <a:r>
              <a:rPr lang="fr-FR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focuses</a:t>
            </a:r>
            <a:r>
              <a:rPr lang="fr-FR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the interactions </a:t>
            </a:r>
            <a:r>
              <a:rPr lang="fr-FR" sz="18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between</a:t>
            </a:r>
            <a:r>
              <a:rPr lang="fr-FR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DNA, RNA, </a:t>
            </a:r>
            <a:r>
              <a:rPr lang="fr-FR" sz="18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proteins</a:t>
            </a:r>
            <a:r>
              <a:rPr lang="fr-FR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and </a:t>
            </a:r>
            <a:r>
              <a:rPr lang="fr-FR" sz="18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their</a:t>
            </a:r>
            <a:r>
              <a:rPr lang="fr-FR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biosynthesis</a:t>
            </a:r>
            <a:endParaRPr lang="fr-FR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464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>
            <a:extLst>
              <a:ext uri="{FF2B5EF4-FFF2-40B4-BE49-F238E27FC236}">
                <a16:creationId xmlns:a16="http://schemas.microsoft.com/office/drawing/2014/main" id="{81898C24-F5BC-F56B-729D-CB9F9D3185E1}"/>
              </a:ext>
            </a:extLst>
          </p:cNvPr>
          <p:cNvSpPr/>
          <p:nvPr/>
        </p:nvSpPr>
        <p:spPr>
          <a:xfrm>
            <a:off x="74428" y="-158465"/>
            <a:ext cx="11472730" cy="16192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6375"/>
              </a:lnSpc>
            </a:pPr>
            <a:endParaRPr lang="en-US" sz="28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3F18D24-C67A-5FAB-1DD2-39BBC2004689}"/>
              </a:ext>
            </a:extLst>
          </p:cNvPr>
          <p:cNvSpPr txBox="1"/>
          <p:nvPr/>
        </p:nvSpPr>
        <p:spPr>
          <a:xfrm>
            <a:off x="10668000" y="6457244"/>
            <a:ext cx="1524000" cy="4007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E9050C3-6399-D4E2-6EA3-522AA9DDD4D8}"/>
              </a:ext>
            </a:extLst>
          </p:cNvPr>
          <p:cNvSpPr txBox="1"/>
          <p:nvPr/>
        </p:nvSpPr>
        <p:spPr>
          <a:xfrm>
            <a:off x="9821334" y="6396335"/>
            <a:ext cx="2686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By </a:t>
            </a:r>
            <a:r>
              <a:rPr lang="fr-FR" sz="2400" b="1" dirty="0" err="1"/>
              <a:t>Mouderas</a:t>
            </a:r>
            <a:r>
              <a:rPr lang="fr-FR" sz="2400" b="1" dirty="0"/>
              <a:t> F</a:t>
            </a:r>
            <a:r>
              <a:rPr lang="fr-FR" dirty="0"/>
              <a:t>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213D3F6-A5E1-6F98-980A-C0A7E8EAE9C9}"/>
              </a:ext>
            </a:extLst>
          </p:cNvPr>
          <p:cNvSpPr txBox="1"/>
          <p:nvPr/>
        </p:nvSpPr>
        <p:spPr>
          <a:xfrm>
            <a:off x="74428" y="138591"/>
            <a:ext cx="11925661" cy="53222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800" b="1" kern="0" spc="-102" dirty="0" err="1">
                <a:solidFill>
                  <a:srgbClr val="D73AD7"/>
                </a:solidFill>
                <a:latin typeface="Aharoni" panose="02010803020104030203" pitchFamily="2" charset="-79"/>
                <a:ea typeface="Source Serif Pro Semi Bold" pitchFamily="34" charset="-122"/>
                <a:cs typeface="Aharoni" panose="02010803020104030203" pitchFamily="2" charset="-79"/>
              </a:rPr>
              <a:t>Comprehension</a:t>
            </a:r>
            <a:r>
              <a:rPr lang="fr-FR" sz="2800" b="1" kern="0" spc="-102" dirty="0">
                <a:solidFill>
                  <a:srgbClr val="D73AD7"/>
                </a:solidFill>
                <a:latin typeface="Aharoni" panose="02010803020104030203" pitchFamily="2" charset="-79"/>
                <a:ea typeface="Source Serif Pro Semi Bold" pitchFamily="34" charset="-122"/>
                <a:cs typeface="Aharoni" panose="02010803020104030203" pitchFamily="2" charset="-79"/>
              </a:rPr>
              <a:t> questions</a:t>
            </a:r>
            <a:r>
              <a:rPr lang="fr-FR" sz="1600" b="1" kern="1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600" b="1" kern="100" dirty="0">
                <a:effectLst/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7. 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How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does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contribute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to agricultural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advancements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fr-FR" dirty="0">
              <a:effectLst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It enables the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development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of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genetically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modified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organisms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(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GMOs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)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that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enhance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crop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resilience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and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yield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16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8.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Define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GMOs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their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significance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 agriculture.</a:t>
            </a:r>
            <a:endParaRPr lang="fr-FR" kern="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GMOs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are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organisms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whose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genetic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material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has been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altered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;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they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are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significant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for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increasing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food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production and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reducing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pesticide use.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kern="0" dirty="0">
                <a:latin typeface="Times New Roman" panose="02020603050405020304" pitchFamily="18" charset="0"/>
                <a:cs typeface="Arial" panose="020B0604020202020204" pitchFamily="34" charset="0"/>
              </a:rPr>
              <a:t>9.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are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some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environmental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benefits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using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farming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fr-FR" kern="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It can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reduce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the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need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for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chemical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pesticides and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promote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more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sustainable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farming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practices.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1600" kern="1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10. 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ways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does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address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climate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change?</a:t>
            </a:r>
            <a:endParaRPr lang="fr-FR" kern="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By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developing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crops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that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can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withstand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climate-related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stresses and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creating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biofuels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from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biological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materials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endParaRPr lang="fr-FR" dirty="0">
              <a:solidFill>
                <a:srgbClr val="00B0F0"/>
              </a:solidFill>
              <a:latin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059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>
            <a:extLst>
              <a:ext uri="{FF2B5EF4-FFF2-40B4-BE49-F238E27FC236}">
                <a16:creationId xmlns:a16="http://schemas.microsoft.com/office/drawing/2014/main" id="{81898C24-F5BC-F56B-729D-CB9F9D3185E1}"/>
              </a:ext>
            </a:extLst>
          </p:cNvPr>
          <p:cNvSpPr/>
          <p:nvPr/>
        </p:nvSpPr>
        <p:spPr>
          <a:xfrm>
            <a:off x="74428" y="-158465"/>
            <a:ext cx="11472730" cy="16192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6375"/>
              </a:lnSpc>
            </a:pPr>
            <a:endParaRPr lang="en-US" sz="28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3F18D24-C67A-5FAB-1DD2-39BBC2004689}"/>
              </a:ext>
            </a:extLst>
          </p:cNvPr>
          <p:cNvSpPr txBox="1"/>
          <p:nvPr/>
        </p:nvSpPr>
        <p:spPr>
          <a:xfrm>
            <a:off x="10668000" y="6457244"/>
            <a:ext cx="1524000" cy="4007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E9050C3-6399-D4E2-6EA3-522AA9DDD4D8}"/>
              </a:ext>
            </a:extLst>
          </p:cNvPr>
          <p:cNvSpPr txBox="1"/>
          <p:nvPr/>
        </p:nvSpPr>
        <p:spPr>
          <a:xfrm>
            <a:off x="9821334" y="6396335"/>
            <a:ext cx="2686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By </a:t>
            </a:r>
            <a:r>
              <a:rPr lang="fr-FR" sz="2400" b="1" dirty="0" err="1"/>
              <a:t>Mouderas</a:t>
            </a:r>
            <a:r>
              <a:rPr lang="fr-FR" sz="2400" b="1" dirty="0"/>
              <a:t> F</a:t>
            </a:r>
            <a:r>
              <a:rPr lang="fr-FR" dirty="0"/>
              <a:t>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213D3F6-A5E1-6F98-980A-C0A7E8EAE9C9}"/>
              </a:ext>
            </a:extLst>
          </p:cNvPr>
          <p:cNvSpPr txBox="1"/>
          <p:nvPr/>
        </p:nvSpPr>
        <p:spPr>
          <a:xfrm>
            <a:off x="74428" y="138591"/>
            <a:ext cx="11925661" cy="53222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800" b="1" kern="0" spc="-102" dirty="0" err="1">
                <a:solidFill>
                  <a:srgbClr val="D73AD7"/>
                </a:solidFill>
                <a:latin typeface="Aharoni" panose="02010803020104030203" pitchFamily="2" charset="-79"/>
                <a:ea typeface="Source Serif Pro Semi Bold" pitchFamily="34" charset="-122"/>
                <a:cs typeface="Aharoni" panose="02010803020104030203" pitchFamily="2" charset="-79"/>
              </a:rPr>
              <a:t>Comprehension</a:t>
            </a:r>
            <a:r>
              <a:rPr lang="fr-FR" sz="2800" b="1" kern="0" spc="-102" dirty="0">
                <a:solidFill>
                  <a:srgbClr val="D73AD7"/>
                </a:solidFill>
                <a:latin typeface="Aharoni" panose="02010803020104030203" pitchFamily="2" charset="-79"/>
                <a:ea typeface="Source Serif Pro Semi Bold" pitchFamily="34" charset="-122"/>
                <a:cs typeface="Aharoni" panose="02010803020104030203" pitchFamily="2" charset="-79"/>
              </a:rPr>
              <a:t> questions</a:t>
            </a:r>
            <a:r>
              <a:rPr lang="fr-FR" sz="1600" b="1" kern="1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600" b="1" kern="100" dirty="0">
                <a:effectLst/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7. 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How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does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contribute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to agricultural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advancements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fr-FR" dirty="0">
              <a:effectLst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It enables the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development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of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genetically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modified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organisms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(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GMOs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)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that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enhance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crop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resilience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and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yield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16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8.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Define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GMOs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their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significance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 agriculture.</a:t>
            </a:r>
            <a:endParaRPr lang="fr-FR" kern="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GMOs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are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organisms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whose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genetic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material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has been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altered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;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they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are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significant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for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increasing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food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production and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reducing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pesticide use.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kern="0" dirty="0">
                <a:latin typeface="Times New Roman" panose="02020603050405020304" pitchFamily="18" charset="0"/>
                <a:cs typeface="Arial" panose="020B0604020202020204" pitchFamily="34" charset="0"/>
              </a:rPr>
              <a:t>9.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are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some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environmental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benefits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using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farming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fr-FR" kern="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It can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reduce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the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need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for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chemical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pesticides and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promote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more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sustainable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farming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practices.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1600" kern="1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10. 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ways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does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address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climate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change?</a:t>
            </a:r>
            <a:endParaRPr lang="fr-FR" kern="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By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developing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crops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that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can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withstand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climate-related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stresses and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creating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biofuels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from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biological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materials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endParaRPr lang="fr-FR" dirty="0">
              <a:solidFill>
                <a:srgbClr val="00B0F0"/>
              </a:solidFill>
              <a:latin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732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>
            <a:extLst>
              <a:ext uri="{FF2B5EF4-FFF2-40B4-BE49-F238E27FC236}">
                <a16:creationId xmlns:a16="http://schemas.microsoft.com/office/drawing/2014/main" id="{81898C24-F5BC-F56B-729D-CB9F9D3185E1}"/>
              </a:ext>
            </a:extLst>
          </p:cNvPr>
          <p:cNvSpPr/>
          <p:nvPr/>
        </p:nvSpPr>
        <p:spPr>
          <a:xfrm>
            <a:off x="74428" y="-158465"/>
            <a:ext cx="11472730" cy="16192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6375"/>
              </a:lnSpc>
            </a:pPr>
            <a:r>
              <a:rPr lang="en-US" sz="2800" kern="0" spc="-102" dirty="0">
                <a:solidFill>
                  <a:srgbClr val="D73AD7"/>
                </a:solidFill>
                <a:latin typeface="Source Serif Pro Semi Bold" pitchFamily="34" charset="0"/>
                <a:ea typeface="Source Serif Pro Semi Bold" pitchFamily="34" charset="-122"/>
                <a:cs typeface="Source Serif Pro Semi Bold" pitchFamily="34" charset="-120"/>
              </a:rPr>
              <a:t>Comprehension questions</a:t>
            </a:r>
            <a:endParaRPr lang="en-US" sz="28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3F18D24-C67A-5FAB-1DD2-39BBC2004689}"/>
              </a:ext>
            </a:extLst>
          </p:cNvPr>
          <p:cNvSpPr txBox="1"/>
          <p:nvPr/>
        </p:nvSpPr>
        <p:spPr>
          <a:xfrm>
            <a:off x="10668000" y="6457244"/>
            <a:ext cx="1524000" cy="4007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E9050C3-6399-D4E2-6EA3-522AA9DDD4D8}"/>
              </a:ext>
            </a:extLst>
          </p:cNvPr>
          <p:cNvSpPr txBox="1"/>
          <p:nvPr/>
        </p:nvSpPr>
        <p:spPr>
          <a:xfrm>
            <a:off x="9821334" y="6396335"/>
            <a:ext cx="2686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By </a:t>
            </a:r>
            <a:r>
              <a:rPr lang="fr-FR" sz="2400" b="1" dirty="0" err="1"/>
              <a:t>Mouderas</a:t>
            </a:r>
            <a:r>
              <a:rPr lang="fr-FR" sz="2400" b="1" dirty="0"/>
              <a:t> F</a:t>
            </a:r>
            <a:r>
              <a:rPr lang="fr-FR" dirty="0"/>
              <a:t>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213D3F6-A5E1-6F98-980A-C0A7E8EAE9C9}"/>
              </a:ext>
            </a:extLst>
          </p:cNvPr>
          <p:cNvSpPr txBox="1"/>
          <p:nvPr/>
        </p:nvSpPr>
        <p:spPr>
          <a:xfrm>
            <a:off x="191911" y="563631"/>
            <a:ext cx="11925661" cy="57202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11.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Discuss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relationship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between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and vaccine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development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SzPts val="1000"/>
              <a:tabLst>
                <a:tab pos="914400" algn="l"/>
              </a:tabLst>
            </a:pP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Molecular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biology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aids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in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understanding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pathogens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,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leading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to the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creation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of effective vaccines</a:t>
            </a:r>
            <a:r>
              <a:rPr lang="fr-FR" sz="12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1600" kern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16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12. 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How has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improved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pharmaceutical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products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fr-FR" dirty="0">
              <a:effectLst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It enables the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development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of more effective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drugs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and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targeted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therapies</a:t>
            </a:r>
            <a:r>
              <a:rPr lang="fr-FR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13.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Provide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example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how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impacts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our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daily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lives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dirty="0">
              <a:effectLst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It leads to the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creation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of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better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pharmaceuticals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and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dietary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supplements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for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improved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health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14.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are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some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public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health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applications of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fr-FR" dirty="0">
              <a:effectLst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Tracking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disease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outbreaks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and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developing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prevention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strategies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based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on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pathogen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genetics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.</a:t>
            </a:r>
            <a:endParaRPr lang="fr-FR" sz="1600" kern="1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16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15.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genetic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testing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important in modern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medicine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fr-FR" dirty="0">
              <a:effectLst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It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helps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identify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predispositions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to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hereditary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conditions,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guiding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personalized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treatment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approaches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16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16. 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How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does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enhance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food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safety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fr-FR" dirty="0">
              <a:effectLst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By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identifying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and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eliminating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pathogens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in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food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products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through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advanced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detection</a:t>
            </a:r>
            <a:r>
              <a:rPr lang="fr-FR" dirty="0">
                <a:solidFill>
                  <a:schemeClr val="bg1"/>
                </a:solidFill>
                <a:latin typeface="Times New Roman" panose="02020603050405020304" pitchFamily="18" charset="0"/>
              </a:rPr>
              <a:t> techniques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336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>
            <a:extLst>
              <a:ext uri="{FF2B5EF4-FFF2-40B4-BE49-F238E27FC236}">
                <a16:creationId xmlns:a16="http://schemas.microsoft.com/office/drawing/2014/main" id="{81898C24-F5BC-F56B-729D-CB9F9D3185E1}"/>
              </a:ext>
            </a:extLst>
          </p:cNvPr>
          <p:cNvSpPr/>
          <p:nvPr/>
        </p:nvSpPr>
        <p:spPr>
          <a:xfrm>
            <a:off x="74428" y="-158465"/>
            <a:ext cx="11472730" cy="16192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6375"/>
              </a:lnSpc>
            </a:pPr>
            <a:r>
              <a:rPr lang="en-US" sz="2800" kern="0" spc="-102" dirty="0">
                <a:solidFill>
                  <a:srgbClr val="D73AD7"/>
                </a:solidFill>
                <a:latin typeface="Source Serif Pro Semi Bold" pitchFamily="34" charset="0"/>
                <a:ea typeface="Source Serif Pro Semi Bold" pitchFamily="34" charset="-122"/>
                <a:cs typeface="Source Serif Pro Semi Bold" pitchFamily="34" charset="-120"/>
              </a:rPr>
              <a:t>Comprehension questions</a:t>
            </a:r>
            <a:endParaRPr lang="en-US" sz="28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3F18D24-C67A-5FAB-1DD2-39BBC2004689}"/>
              </a:ext>
            </a:extLst>
          </p:cNvPr>
          <p:cNvSpPr txBox="1"/>
          <p:nvPr/>
        </p:nvSpPr>
        <p:spPr>
          <a:xfrm>
            <a:off x="10668000" y="6457244"/>
            <a:ext cx="1524000" cy="4007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E9050C3-6399-D4E2-6EA3-522AA9DDD4D8}"/>
              </a:ext>
            </a:extLst>
          </p:cNvPr>
          <p:cNvSpPr txBox="1"/>
          <p:nvPr/>
        </p:nvSpPr>
        <p:spPr>
          <a:xfrm>
            <a:off x="9821334" y="6396335"/>
            <a:ext cx="2686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By </a:t>
            </a:r>
            <a:r>
              <a:rPr lang="fr-FR" sz="2400" b="1" dirty="0" err="1"/>
              <a:t>Mouderas</a:t>
            </a:r>
            <a:r>
              <a:rPr lang="fr-FR" sz="2400" b="1" dirty="0"/>
              <a:t> F</a:t>
            </a:r>
            <a:r>
              <a:rPr lang="fr-FR" dirty="0"/>
              <a:t>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213D3F6-A5E1-6F98-980A-C0A7E8EAE9C9}"/>
              </a:ext>
            </a:extLst>
          </p:cNvPr>
          <p:cNvSpPr txBox="1"/>
          <p:nvPr/>
        </p:nvSpPr>
        <p:spPr>
          <a:xfrm>
            <a:off x="191911" y="563631"/>
            <a:ext cx="11925661" cy="57202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11.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Discuss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relationship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between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and vaccine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development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SzPts val="1000"/>
              <a:tabLst>
                <a:tab pos="914400" algn="l"/>
              </a:tabLst>
            </a:pP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Molecular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biology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aids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in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understanding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pathogens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,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leading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to the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creation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of effective vaccines</a:t>
            </a:r>
            <a:r>
              <a:rPr lang="fr-FR" sz="1200" kern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1600" kern="100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16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12. 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How has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improved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pharmaceutical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products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fr-FR" dirty="0">
              <a:effectLst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It enables the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development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of more effective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drugs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and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targeted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therapies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13.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Provide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example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how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impacts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our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daily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lives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dirty="0">
              <a:effectLst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It leads to the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creation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of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better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pharmaceuticals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and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dietary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supplements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for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improved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health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14.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are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some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public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health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applications of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fr-FR" dirty="0">
              <a:effectLst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Tracking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disease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outbreaks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and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developing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prevention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strategies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based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on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pathogen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genetics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16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15.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genetic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testing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important in modern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medicine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fr-FR" dirty="0">
              <a:effectLst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It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helps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identify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predispositions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to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hereditary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conditions,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guiding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personalized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treatment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approaches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16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16. 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How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does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molecular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enhance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food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safety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fr-FR" dirty="0">
              <a:effectLst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By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identifying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and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eliminating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pathogens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in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food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products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through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advanced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detection</a:t>
            </a:r>
            <a:r>
              <a:rPr lang="fr-FR" dirty="0">
                <a:solidFill>
                  <a:srgbClr val="00B0F0"/>
                </a:solidFill>
                <a:latin typeface="Times New Roman" panose="02020603050405020304" pitchFamily="18" charset="0"/>
              </a:rPr>
              <a:t> techniques.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8486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1421</Words>
  <Application>Microsoft Office PowerPoint</Application>
  <PresentationFormat>Grand écran</PresentationFormat>
  <Paragraphs>90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7" baseType="lpstr">
      <vt:lpstr>Aharoni</vt:lpstr>
      <vt:lpstr>Arial</vt:lpstr>
      <vt:lpstr>Calibri</vt:lpstr>
      <vt:lpstr>Calibri Light</vt:lpstr>
      <vt:lpstr>Courier New</vt:lpstr>
      <vt:lpstr>Source Serif Pro Semi Bold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bachire</dc:creator>
  <cp:lastModifiedBy>ranamouderas@gmail.com</cp:lastModifiedBy>
  <cp:revision>15</cp:revision>
  <dcterms:created xsi:type="dcterms:W3CDTF">2024-10-19T16:18:03Z</dcterms:created>
  <dcterms:modified xsi:type="dcterms:W3CDTF">2024-10-25T18:32:47Z</dcterms:modified>
</cp:coreProperties>
</file>