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6" r:id="rId4"/>
    <p:sldId id="258" r:id="rId5"/>
    <p:sldId id="278" r:id="rId6"/>
    <p:sldId id="265" r:id="rId7"/>
    <p:sldId id="282" r:id="rId8"/>
    <p:sldId id="266" r:id="rId9"/>
    <p:sldId id="267" r:id="rId10"/>
    <p:sldId id="268" r:id="rId11"/>
    <p:sldId id="269" r:id="rId12"/>
    <p:sldId id="277" r:id="rId13"/>
    <p:sldId id="270" r:id="rId14"/>
    <p:sldId id="271" r:id="rId15"/>
    <p:sldId id="280" r:id="rId16"/>
    <p:sldId id="272" r:id="rId17"/>
    <p:sldId id="281" r:id="rId18"/>
    <p:sldId id="283" r:id="rId19"/>
    <p:sldId id="284" r:id="rId20"/>
    <p:sldId id="287" r:id="rId21"/>
    <p:sldId id="288" r:id="rId22"/>
    <p:sldId id="285" r:id="rId23"/>
    <p:sldId id="286" r:id="rId24"/>
    <p:sldId id="289" r:id="rId25"/>
    <p:sldId id="290" r:id="rId26"/>
    <p:sldId id="291" r:id="rId27"/>
    <p:sldId id="292" r:id="rId28"/>
    <p:sldId id="293" r:id="rId29"/>
    <p:sldId id="294" r:id="rId30"/>
    <p:sldId id="295" r:id="rId31"/>
    <p:sldId id="296" r:id="rId32"/>
    <p:sldId id="297" r:id="rId33"/>
    <p:sldId id="298"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p:scale>
          <a:sx n="81" d="100"/>
          <a:sy n="81" d="100"/>
        </p:scale>
        <p:origin x="-3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44D51B8-49A3-4525-B69A-7CBFF66D00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AC87F090-8366-4D30-8E8E-74441991D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A53CB79-4C8B-4276-90C6-54EE4DE5F728}"/>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5" name="Espace réservé du pied de page 4">
            <a:extLst>
              <a:ext uri="{FF2B5EF4-FFF2-40B4-BE49-F238E27FC236}">
                <a16:creationId xmlns:a16="http://schemas.microsoft.com/office/drawing/2014/main" xmlns="" id="{F7BE29CC-756F-4079-B11B-4F6A2578CA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F40F970-1870-4FE3-A4BF-7F0D49FAA896}"/>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383590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39CC0C-6A9B-410A-B263-572B6F8C88E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30D363DF-B038-428D-9E5F-36F6A013FC7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926299D-7D6C-46C0-9A80-2F90BFC1E879}"/>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5" name="Espace réservé du pied de page 4">
            <a:extLst>
              <a:ext uri="{FF2B5EF4-FFF2-40B4-BE49-F238E27FC236}">
                <a16:creationId xmlns:a16="http://schemas.microsoft.com/office/drawing/2014/main" xmlns="" id="{14D184F2-1277-43D6-8198-451CA7907B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140C1A6-C1D3-4B0F-AE21-0AC7953CE224}"/>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339073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746458AD-EBCC-4D86-9764-528FDBCB504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1AE246E8-E9DE-4566-A550-0A5F0C4499B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CF334D7-C802-44AE-A665-0148F495E652}"/>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5" name="Espace réservé du pied de page 4">
            <a:extLst>
              <a:ext uri="{FF2B5EF4-FFF2-40B4-BE49-F238E27FC236}">
                <a16:creationId xmlns:a16="http://schemas.microsoft.com/office/drawing/2014/main" xmlns="" id="{EBE2A991-F26A-41D6-B457-BFFB07155B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2AB931B-1378-43DB-9F53-2E11FBBF9D4A}"/>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80010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B7E632-40E7-4A23-8A8D-D8A982600F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DA6EA4DA-844D-40AB-9F1C-CF018C1698F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0A054F1-367D-4919-BD4B-68BE6930BA87}"/>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5" name="Espace réservé du pied de page 4">
            <a:extLst>
              <a:ext uri="{FF2B5EF4-FFF2-40B4-BE49-F238E27FC236}">
                <a16:creationId xmlns:a16="http://schemas.microsoft.com/office/drawing/2014/main" xmlns="" id="{07DE1B0D-ECD6-4B64-B222-F3EC83B3FC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AFF3CF6-0FA2-4259-8458-265CCF3F9C6F}"/>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69926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C4FE329-791B-4894-B06E-84C4C6CF3AF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76638A86-AE35-43B9-B27B-AB1BE876B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8A5E5BAA-5322-4812-AC71-07C8FA376BEC}"/>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5" name="Espace réservé du pied de page 4">
            <a:extLst>
              <a:ext uri="{FF2B5EF4-FFF2-40B4-BE49-F238E27FC236}">
                <a16:creationId xmlns:a16="http://schemas.microsoft.com/office/drawing/2014/main" xmlns="" id="{3F9C1B63-288C-4BB5-9981-B9279FE56F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7401E7D-7F0B-4E3F-BFDF-7D89715F7915}"/>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182748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5DE87FA-2B03-4305-B076-0D516DBA0E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0873381-BA4D-40B1-8CAD-C8DD218978E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3013582E-D32E-4272-9EB2-59ECCE4A1F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4E9B1623-CFA4-4D37-86E4-032796F89AD0}"/>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6" name="Espace réservé du pied de page 5">
            <a:extLst>
              <a:ext uri="{FF2B5EF4-FFF2-40B4-BE49-F238E27FC236}">
                <a16:creationId xmlns:a16="http://schemas.microsoft.com/office/drawing/2014/main" xmlns="" id="{69919B1D-5BA2-4AAE-B873-C21F536B47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B07CD53-6841-4F69-94FA-5EC21808056D}"/>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415215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26103E0-EB45-4470-BCA8-B73E54DEAEC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656D79AA-BAD8-40B8-A072-715C1DB75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FFE01ED5-9E88-4BDC-9F82-0C9B6C697B1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19D9B453-7B13-4166-A793-827B6F698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4A514A31-17BE-4A29-86C4-BFFF5E752C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112A5D8-D9FE-46A1-93AE-2742E129E931}"/>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8" name="Espace réservé du pied de page 7">
            <a:extLst>
              <a:ext uri="{FF2B5EF4-FFF2-40B4-BE49-F238E27FC236}">
                <a16:creationId xmlns:a16="http://schemas.microsoft.com/office/drawing/2014/main" xmlns="" id="{E3C07A31-014A-4C89-89FF-84AE5D2989A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1B51784-7F19-4B98-B993-3E33FBDDB3C4}"/>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203744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64950B-AC36-413B-AF77-E92D52826E1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6CFD7B22-6B68-4B1D-9224-CEE462A457B1}"/>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4" name="Espace réservé du pied de page 3">
            <a:extLst>
              <a:ext uri="{FF2B5EF4-FFF2-40B4-BE49-F238E27FC236}">
                <a16:creationId xmlns:a16="http://schemas.microsoft.com/office/drawing/2014/main" xmlns="" id="{1DB58D07-26FA-4283-9BAB-481317EFB9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19D4F4B-31F2-4153-BBA9-FEDB2933B3C1}"/>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299419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9323028-5093-4F1E-90F6-16A8C8A255EE}"/>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3" name="Espace réservé du pied de page 2">
            <a:extLst>
              <a:ext uri="{FF2B5EF4-FFF2-40B4-BE49-F238E27FC236}">
                <a16:creationId xmlns:a16="http://schemas.microsoft.com/office/drawing/2014/main" xmlns="" id="{05D4A8A5-1680-4914-BF9E-224CA32FFB8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AE3BAF88-6E13-496C-8673-89A1526B7CA2}"/>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324781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9938CB-14DA-4C3F-ADCF-2561CDCD5D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BA08DCF-F23B-41E5-89DA-953E313019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83619832-9926-4F48-9A11-1F6256982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90BC099D-6989-46DD-85B6-E3D4B33C7182}"/>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6" name="Espace réservé du pied de page 5">
            <a:extLst>
              <a:ext uri="{FF2B5EF4-FFF2-40B4-BE49-F238E27FC236}">
                <a16:creationId xmlns:a16="http://schemas.microsoft.com/office/drawing/2014/main" xmlns="" id="{23EEB615-9517-4A80-85CA-AF5C55CF41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2407D0C-76CF-4099-B2C7-A23188D0196D}"/>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99976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F67384-A140-403E-BBD3-7AAC1EE9D1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C0BCE6D4-16E5-45BE-8E4C-D6131DB95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8B13AC41-8AC7-4C59-8452-9EBACFAE8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2924FCEA-6228-4345-AEBC-2C067399541A}"/>
              </a:ext>
            </a:extLst>
          </p:cNvPr>
          <p:cNvSpPr>
            <a:spLocks noGrp="1"/>
          </p:cNvSpPr>
          <p:nvPr>
            <p:ph type="dt" sz="half" idx="10"/>
          </p:nvPr>
        </p:nvSpPr>
        <p:spPr/>
        <p:txBody>
          <a:bodyPr/>
          <a:lstStyle/>
          <a:p>
            <a:fld id="{CF8E473B-BD4A-4156-876C-1647E85B229F}" type="datetimeFigureOut">
              <a:rPr lang="fr-FR" smtClean="0"/>
              <a:t>14/05/2023</a:t>
            </a:fld>
            <a:endParaRPr lang="fr-FR"/>
          </a:p>
        </p:txBody>
      </p:sp>
      <p:sp>
        <p:nvSpPr>
          <p:cNvPr id="6" name="Espace réservé du pied de page 5">
            <a:extLst>
              <a:ext uri="{FF2B5EF4-FFF2-40B4-BE49-F238E27FC236}">
                <a16:creationId xmlns:a16="http://schemas.microsoft.com/office/drawing/2014/main" xmlns="" id="{7FAE6C36-52B3-4DC2-8E45-CF5C9754C0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21C1ED9-A547-4976-B8A3-6702A747355C}"/>
              </a:ext>
            </a:extLst>
          </p:cNvPr>
          <p:cNvSpPr>
            <a:spLocks noGrp="1"/>
          </p:cNvSpPr>
          <p:nvPr>
            <p:ph type="sldNum" sz="quarter" idx="12"/>
          </p:nvPr>
        </p:nvSpPr>
        <p:spPr/>
        <p:txBody>
          <a:bodyPr/>
          <a:lstStyle/>
          <a:p>
            <a:fld id="{90721B13-D4B1-4F75-9DB1-172B9E643C79}" type="slidenum">
              <a:rPr lang="fr-FR" smtClean="0"/>
              <a:t>‹N°›</a:t>
            </a:fld>
            <a:endParaRPr lang="fr-FR"/>
          </a:p>
        </p:txBody>
      </p:sp>
    </p:spTree>
    <p:extLst>
      <p:ext uri="{BB962C8B-B14F-4D97-AF65-F5344CB8AC3E}">
        <p14:creationId xmlns:p14="http://schemas.microsoft.com/office/powerpoint/2010/main" val="57372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010D64E8-B058-4BB8-8EC3-2B76BEF2F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2D82538C-2762-4E32-80A7-830F0A77B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19658B9-9137-4BE6-9107-1567E23E3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E473B-BD4A-4156-876C-1647E85B229F}" type="datetimeFigureOut">
              <a:rPr lang="fr-FR" smtClean="0"/>
              <a:t>14/05/2023</a:t>
            </a:fld>
            <a:endParaRPr lang="fr-FR"/>
          </a:p>
        </p:txBody>
      </p:sp>
      <p:sp>
        <p:nvSpPr>
          <p:cNvPr id="5" name="Espace réservé du pied de page 4">
            <a:extLst>
              <a:ext uri="{FF2B5EF4-FFF2-40B4-BE49-F238E27FC236}">
                <a16:creationId xmlns:a16="http://schemas.microsoft.com/office/drawing/2014/main" xmlns="" id="{20752C45-48A4-4A05-9F75-13BE58732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B7E2A702-BE4C-426D-9E5C-BC98EF4A2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21B13-D4B1-4F75-9DB1-172B9E643C79}" type="slidenum">
              <a:rPr lang="fr-FR" smtClean="0"/>
              <a:t>‹N°›</a:t>
            </a:fld>
            <a:endParaRPr lang="fr-FR"/>
          </a:p>
        </p:txBody>
      </p:sp>
    </p:spTree>
    <p:extLst>
      <p:ext uri="{BB962C8B-B14F-4D97-AF65-F5344CB8AC3E}">
        <p14:creationId xmlns:p14="http://schemas.microsoft.com/office/powerpoint/2010/main" val="627479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journals.openedition.org/bch/docannexe/image/1108/img-15-small580.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49955280-7EC5-4395-B798-06AE5014BECC}"/>
              </a:ext>
            </a:extLst>
          </p:cNvPr>
          <p:cNvSpPr>
            <a:spLocks noGrp="1"/>
          </p:cNvSpPr>
          <p:nvPr>
            <p:ph type="subTitle" idx="1"/>
          </p:nvPr>
        </p:nvSpPr>
        <p:spPr>
          <a:xfrm>
            <a:off x="450166" y="309489"/>
            <a:ext cx="11338560" cy="6217920"/>
          </a:xfrm>
          <a:solidFill>
            <a:schemeClr val="accent6">
              <a:lumMod val="20000"/>
              <a:lumOff val="80000"/>
            </a:schemeClr>
          </a:solidFill>
          <a:ln>
            <a:solidFill>
              <a:schemeClr val="tx1"/>
            </a:solidFill>
          </a:ln>
        </p:spPr>
        <p:txBody>
          <a:bodyPr/>
          <a:lstStyle/>
          <a:p>
            <a:pPr algn="r" rtl="1"/>
            <a:endParaRPr lang="ar-DZ"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71500" indent="-571500" rtl="1">
              <a:buFont typeface="Arial" panose="020B0604020202020204" pitchFamily="34" charset="0"/>
              <a:buChar char="•"/>
            </a:pPr>
            <a:r>
              <a:rPr lang="ar-DZ" sz="4400" b="1" u="sng" dirty="0">
                <a:solidFill>
                  <a:schemeClr val="accent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الفسيفساء </a:t>
            </a:r>
            <a:r>
              <a:rPr lang="fr-FR" sz="4400" b="1" u="sng" dirty="0">
                <a:solidFill>
                  <a:schemeClr val="accent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Opuss tesselateum</a:t>
            </a:r>
            <a:r>
              <a:rPr lang="ar-DZ" sz="4400" b="1" u="sng" dirty="0">
                <a:solidFill>
                  <a:schemeClr val="accent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
            </a:r>
          </a:p>
          <a:p>
            <a:pPr algn="r" rtl="1"/>
            <a:endParaRPr lang="ar-DZ" sz="2800" b="1"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rtl="1"/>
            <a:endParaRPr lang="fr-FR"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8960199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8F4824C9-C50F-414F-824D-3BCEABCB7DC2}"/>
              </a:ext>
            </a:extLst>
          </p:cNvPr>
          <p:cNvSpPr>
            <a:spLocks noGrp="1"/>
          </p:cNvSpPr>
          <p:nvPr>
            <p:ph type="body" idx="1"/>
          </p:nvPr>
        </p:nvSpPr>
        <p:spPr>
          <a:xfrm>
            <a:off x="379828" y="256381"/>
            <a:ext cx="4881489" cy="823912"/>
          </a:xfrm>
          <a:solidFill>
            <a:schemeClr val="accent6">
              <a:lumMod val="20000"/>
              <a:lumOff val="80000"/>
            </a:schemeClr>
          </a:solidFill>
          <a:ln>
            <a:solidFill>
              <a:schemeClr val="tx1"/>
            </a:solidFill>
          </a:ln>
        </p:spPr>
        <p:txBody>
          <a:bodyPr>
            <a:normAutofit/>
          </a:bodyPr>
          <a:lstStyle/>
          <a:p>
            <a:pPr algn="ctr"/>
            <a:r>
              <a:rPr lang="ar-DZ"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أبوس تيسلاتوم هندسي و تصويري متعدد الألوان</a:t>
            </a:r>
            <a:endParaRPr lang="fr-FR"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9" name="Espace réservé du contenu 8">
            <a:extLst>
              <a:ext uri="{FF2B5EF4-FFF2-40B4-BE49-F238E27FC236}">
                <a16:creationId xmlns:a16="http://schemas.microsoft.com/office/drawing/2014/main" xmlns="" id="{579CE429-E7B1-4786-8D0C-82F11943B6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338" y="1448971"/>
            <a:ext cx="4881489" cy="5152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Espace réservé du texte 4">
            <a:extLst>
              <a:ext uri="{FF2B5EF4-FFF2-40B4-BE49-F238E27FC236}">
                <a16:creationId xmlns:a16="http://schemas.microsoft.com/office/drawing/2014/main" xmlns="" id="{B5732BE4-A82F-40D5-B278-EDAB527817A2}"/>
              </a:ext>
            </a:extLst>
          </p:cNvPr>
          <p:cNvSpPr>
            <a:spLocks noGrp="1"/>
          </p:cNvSpPr>
          <p:nvPr>
            <p:ph type="body" sz="quarter" idx="3"/>
          </p:nvPr>
        </p:nvSpPr>
        <p:spPr>
          <a:xfrm>
            <a:off x="6930684" y="256381"/>
            <a:ext cx="4424703" cy="823912"/>
          </a:xfrm>
          <a:solidFill>
            <a:schemeClr val="accent6">
              <a:lumMod val="20000"/>
              <a:lumOff val="80000"/>
            </a:schemeClr>
          </a:solidFill>
          <a:ln>
            <a:solidFill>
              <a:schemeClr val="tx1"/>
            </a:solidFill>
          </a:ln>
        </p:spPr>
        <p:txBody>
          <a:bodyPr>
            <a:normAutofit/>
          </a:bodyPr>
          <a:lstStyle/>
          <a:p>
            <a:pPr algn="ctr"/>
            <a:r>
              <a:rPr lang="ar-DZ"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أبوس تيسلاتوم تصويري متعدد الالوان</a:t>
            </a:r>
            <a:endParaRPr lang="fr-FR"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7" name="Espace réservé du contenu 6">
            <a:extLst>
              <a:ext uri="{FF2B5EF4-FFF2-40B4-BE49-F238E27FC236}">
                <a16:creationId xmlns:a16="http://schemas.microsoft.com/office/drawing/2014/main" xmlns="" id="{2BAF8882-E590-48B7-B324-1BD8C79F28A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79174" y="1448971"/>
            <a:ext cx="5183187" cy="5152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452023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EC05D5-604D-4FD5-A707-F81380A0CF45}"/>
              </a:ext>
            </a:extLst>
          </p:cNvPr>
          <p:cNvSpPr>
            <a:spLocks noGrp="1"/>
          </p:cNvSpPr>
          <p:nvPr>
            <p:ph type="ctrTitle"/>
          </p:nvPr>
        </p:nvSpPr>
        <p:spPr>
          <a:xfrm>
            <a:off x="2307102" y="253219"/>
            <a:ext cx="7638756" cy="914400"/>
          </a:xfrm>
          <a:solidFill>
            <a:schemeClr val="accent6">
              <a:lumMod val="20000"/>
              <a:lumOff val="80000"/>
            </a:schemeClr>
          </a:solidFill>
          <a:ln>
            <a:solidFill>
              <a:schemeClr val="tx1"/>
            </a:solidFill>
          </a:ln>
        </p:spPr>
        <p:txBody>
          <a:bodyPr>
            <a:normAutofit/>
          </a:bodyPr>
          <a:lstStyle/>
          <a:p>
            <a:r>
              <a:rPr lang="ar-DZ" sz="5400" b="1" u="sng"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6- مواضيع الفسيفساء:</a:t>
            </a:r>
            <a:endParaRPr lang="fr-FR" sz="5400" b="1" u="sng"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Sous-titre 2">
            <a:extLst>
              <a:ext uri="{FF2B5EF4-FFF2-40B4-BE49-F238E27FC236}">
                <a16:creationId xmlns:a16="http://schemas.microsoft.com/office/drawing/2014/main" xmlns="" id="{5B5B51B6-FE94-4AE7-8FE9-59B104D81503}"/>
              </a:ext>
            </a:extLst>
          </p:cNvPr>
          <p:cNvSpPr>
            <a:spLocks noGrp="1"/>
          </p:cNvSpPr>
          <p:nvPr>
            <p:ph type="subTitle" idx="1"/>
          </p:nvPr>
        </p:nvSpPr>
        <p:spPr>
          <a:xfrm>
            <a:off x="307145" y="1434904"/>
            <a:ext cx="11608190" cy="5169877"/>
          </a:xfrm>
          <a:solidFill>
            <a:schemeClr val="accent6">
              <a:lumMod val="20000"/>
              <a:lumOff val="80000"/>
            </a:schemeClr>
          </a:solidFill>
          <a:ln>
            <a:solidFill>
              <a:schemeClr val="tx1"/>
            </a:solidFill>
          </a:ln>
        </p:spPr>
        <p:txBody>
          <a:bodyPr>
            <a:normAutofit/>
          </a:bodyPr>
          <a:lstStyle/>
          <a:p>
            <a:r>
              <a:rPr lang="ar-DZ" sz="40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 فسيفساء الأوراق المتناثرة:</a:t>
            </a:r>
          </a:p>
          <a:p>
            <a:pPr algn="r"/>
            <a:r>
              <a:rPr lang="ar-DZ"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تتمثل هذه الفسيفساء من المواضيع الطبيعية التي ظهرت بصمتها في </a:t>
            </a:r>
            <a:r>
              <a:rPr lang="ar-DZ" sz="3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القرن 3م</a:t>
            </a:r>
            <a:r>
              <a:rPr lang="ar-DZ" sz="3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بشمال افريقيا، اكتشفت </a:t>
            </a:r>
            <a:r>
              <a:rPr lang="ar-DZ" sz="3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سنة 1964م</a:t>
            </a:r>
            <a:r>
              <a:rPr lang="ar-DZ" sz="3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في ملكية مهاوشي بشرشال وهي أبرز الورشات بموريتانيا القيصرية، حيث اكتشفت في حفرية قام بها الباحث " لاسوس" ذات الطول </a:t>
            </a:r>
            <a:r>
              <a:rPr lang="ar-DZ" sz="3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7,60م</a:t>
            </a:r>
            <a:r>
              <a:rPr lang="ar-DZ" sz="3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والعرض </a:t>
            </a:r>
            <a:r>
              <a:rPr lang="ar-DZ" sz="3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4,50م</a:t>
            </a:r>
            <a:r>
              <a:rPr lang="ar-DZ" sz="3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توجد بها </a:t>
            </a:r>
            <a:r>
              <a:rPr lang="ar-DZ" sz="34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99</a:t>
            </a:r>
            <a:r>
              <a:rPr lang="ar-DZ" sz="3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مكعب، ومزخرفة بعدة ألوان مختلفة: الأزرق، الأخضر، الأصفر، الوردي، الأسود و الأبيض ،ومن ناحية التشكيل والإعطاء صورة لها استعملوا مواد عديدة منها: الحجارة الجيرية، مكعبات من الفخار، عجينة الزجاج والرخام، وهي الآن في حالة حفظ جيدة في حديقة المتحف الجديد بشرشال ، كما يعتبر هذا المشهد من المشاهد النباتية المستوحى من المواضيع الهلينستية والتي تبدو كأننا نمشي فوق أرضية سوداء مغطاة بزربية مزخرفة بأغصان متقاطعة بها </a:t>
            </a:r>
            <a:r>
              <a:rPr lang="ar-DZ" sz="34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أوراق ملونة </a:t>
            </a:r>
            <a:r>
              <a:rPr lang="ar-DZ" sz="3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ما يُميز هذا النوع أو الموضوع تبليطاته التي لا تختلط فيما بينها."1 </a:t>
            </a:r>
          </a:p>
          <a:p>
            <a:pPr algn="r"/>
            <a:endParaRPr lang="ar-DZ"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endParaRPr lang="ar-DZ"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Flèche : double flèche horizontale 3">
            <a:extLst>
              <a:ext uri="{FF2B5EF4-FFF2-40B4-BE49-F238E27FC236}">
                <a16:creationId xmlns:a16="http://schemas.microsoft.com/office/drawing/2014/main" xmlns="" id="{0D69C41C-A0EF-44C7-9750-0265796528EA}"/>
              </a:ext>
            </a:extLst>
          </p:cNvPr>
          <p:cNvSpPr/>
          <p:nvPr/>
        </p:nvSpPr>
        <p:spPr>
          <a:xfrm>
            <a:off x="8033824" y="5324621"/>
            <a:ext cx="3824067" cy="984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702704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xmlns="" id="{FB7E7C00-E660-4C62-8D58-CEDEED543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773723"/>
            <a:ext cx="10508566" cy="5387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8323721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BC6C6BF6-D501-4C9B-B4BC-A24D59BEA8B7}"/>
              </a:ext>
            </a:extLst>
          </p:cNvPr>
          <p:cNvSpPr>
            <a:spLocks noGrp="1"/>
          </p:cNvSpPr>
          <p:nvPr>
            <p:ph type="subTitle" idx="1"/>
          </p:nvPr>
        </p:nvSpPr>
        <p:spPr>
          <a:xfrm>
            <a:off x="314178" y="320040"/>
            <a:ext cx="11563643" cy="6217920"/>
          </a:xfrm>
          <a:solidFill>
            <a:schemeClr val="accent6">
              <a:lumMod val="20000"/>
              <a:lumOff val="80000"/>
            </a:schemeClr>
          </a:solidFill>
          <a:ln>
            <a:solidFill>
              <a:schemeClr val="tx1"/>
            </a:solidFill>
          </a:ln>
        </p:spPr>
        <p:txBody>
          <a:bodyPr>
            <a:normAutofit/>
          </a:bodyPr>
          <a:lstStyle/>
          <a:p>
            <a:r>
              <a:rPr lang="ar-DZ" sz="40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 فسيفساء هندسية:</a:t>
            </a:r>
            <a:endParaRPr lang="ar-DZ" sz="4000" b="1" u="sng"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DZ"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يتميز هذا الموضوع بأشكال هندسية متنوعة ذات أهمية كبيرة في إنتاج الفسيفساء كصورة جمالية، حيث استخدم هذا النوع كعنصر زخرفي يزين به حاشيات التبليطات، مما جعل الفسيفسائيون دمجه م إثرائه كموضوع مهم له تقنيات تمثلت في تقنية يبرزون، عمدوا على استعمالها لأنها تقدم الأشكال بتقنية المنظور التي تبرز على شكل ثلاثية الأبعاد، ومن هنا نستعرض فسيفساء هندسية عثروا عليها في حفريات قاموا بها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سنة 1914م</a:t>
            </a:r>
            <a:r>
              <a:rPr lang="ar-DZ"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بمدينة تيبازة التي وجدت في القاعة الباردة للحمامات الصغرى طولها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7,65م</a:t>
            </a:r>
            <a:r>
              <a:rPr lang="ar-DZ"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عرضه</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ا7م</a:t>
            </a:r>
            <a:r>
              <a:rPr lang="ar-DZ"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يوجد بها</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63</a:t>
            </a:r>
            <a:r>
              <a:rPr lang="ar-DZ"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مكعب بألوان مختلفة منها: الأبيض، الأحمر، الأخضر و الأسود ، كما أنها مكونة من مثمنات متعامدة، متقاطعة ومتجاورة من الجوانب ، بها معينات من الداخل، إلا أنها في حالة حفظ سيئة، ولا يوجد دراسات سابقة حول هذه الفسيفساء. "</a:t>
            </a:r>
            <a:r>
              <a:rPr lang="ar-DZ"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a:t>
            </a:r>
          </a:p>
          <a:p>
            <a:pPr algn="r"/>
            <a:r>
              <a:rPr lang="ar-DZ"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r"/>
            <a:endParaRPr lang="ar-DZ"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Flèche : double flèche horizontale 1">
            <a:extLst>
              <a:ext uri="{FF2B5EF4-FFF2-40B4-BE49-F238E27FC236}">
                <a16:creationId xmlns:a16="http://schemas.microsoft.com/office/drawing/2014/main" xmlns="" id="{443C4315-D4AE-4B93-8E99-FBA876D672E6}"/>
              </a:ext>
            </a:extLst>
          </p:cNvPr>
          <p:cNvSpPr/>
          <p:nvPr/>
        </p:nvSpPr>
        <p:spPr>
          <a:xfrm>
            <a:off x="7182196" y="5237018"/>
            <a:ext cx="4695625" cy="14963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479796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5374F8ED-2154-45B3-BC5B-75E4E2F7B408}"/>
              </a:ext>
            </a:extLst>
          </p:cNvPr>
          <p:cNvSpPr>
            <a:spLocks noGrp="1"/>
          </p:cNvSpPr>
          <p:nvPr>
            <p:ph type="subTitle" idx="1"/>
          </p:nvPr>
        </p:nvSpPr>
        <p:spPr>
          <a:xfrm>
            <a:off x="365760" y="295421"/>
            <a:ext cx="11451102" cy="6288259"/>
          </a:xfrm>
          <a:solidFill>
            <a:schemeClr val="accent6">
              <a:lumMod val="20000"/>
              <a:lumOff val="80000"/>
            </a:schemeClr>
          </a:solidFill>
          <a:ln>
            <a:solidFill>
              <a:schemeClr val="tx1"/>
            </a:solidFill>
          </a:ln>
        </p:spPr>
        <p:txBody>
          <a:bodyPr>
            <a:normAutofit/>
          </a:bodyPr>
          <a:lstStyle/>
          <a:p>
            <a:r>
              <a:rPr lang="ar-DZ" sz="40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 فسيفساء صيد النمر:</a:t>
            </a:r>
            <a:endParaRPr lang="fr-FR" sz="40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rtl="1"/>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اكتشفت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سنة 1893م</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في طريق المستشفى بتنس القديمة ، خلال حفريات . طولها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2.34م</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عرضها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2م</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عدد مكعباتها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80</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مكعبة في الخلفية و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120 </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للشخصيات صنعت بواسطة حجارة جيرية رخامية استعمل الفنان ستة الوان تمثلت في الأبيض والأسود، الأخضر، البني، الأحمر الآج</a:t>
            </a:r>
            <a:r>
              <a:rPr lang="ar-DZ" sz="4400" b="1"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ري ، الأصفر و الوردي . صورت هذه اللوحة رجلا و كلبه يصطادان نمرا هذا الأخير صور مصابا بسهم في صدره."</a:t>
            </a:r>
            <a:r>
              <a:rPr lang="ar-DZ"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r" rtl="1"/>
            <a:endParaRPr lang="ar-DZ" sz="4400" b="1" u="sng"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rtl="1"/>
            <a:endParaRPr lang="ar-DZ" u="sng" dirty="0">
              <a:solidFill>
                <a:srgbClr val="050505"/>
              </a:solidFill>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ar-DZ"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rtl="1"/>
            <a:endParaRPr lang="fr-FR"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Flèche : double flèche horizontale 1">
            <a:extLst>
              <a:ext uri="{FF2B5EF4-FFF2-40B4-BE49-F238E27FC236}">
                <a16:creationId xmlns:a16="http://schemas.microsoft.com/office/drawing/2014/main" xmlns="" id="{69C32734-8B19-4F82-8235-5CB7F035C44B}"/>
              </a:ext>
            </a:extLst>
          </p:cNvPr>
          <p:cNvSpPr/>
          <p:nvPr/>
        </p:nvSpPr>
        <p:spPr>
          <a:xfrm>
            <a:off x="7476565" y="5280211"/>
            <a:ext cx="4340297" cy="9861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366658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84C4006F-0D5A-47F6-A934-8E0B0CA4B4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2190" y="225083"/>
            <a:ext cx="8806375" cy="63726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5178819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191A9309-511B-4053-BE1B-6F3CECC657EA}"/>
              </a:ext>
            </a:extLst>
          </p:cNvPr>
          <p:cNvSpPr>
            <a:spLocks noGrp="1"/>
          </p:cNvSpPr>
          <p:nvPr>
            <p:ph type="subTitle" idx="1"/>
          </p:nvPr>
        </p:nvSpPr>
        <p:spPr>
          <a:xfrm>
            <a:off x="267286" y="253217"/>
            <a:ext cx="11704320" cy="6372666"/>
          </a:xfrm>
          <a:solidFill>
            <a:schemeClr val="accent6">
              <a:lumMod val="20000"/>
              <a:lumOff val="80000"/>
            </a:schemeClr>
          </a:solidFill>
          <a:ln>
            <a:solidFill>
              <a:schemeClr val="tx1"/>
            </a:solidFill>
          </a:ln>
        </p:spPr>
        <p:txBody>
          <a:bodyPr>
            <a:normAutofit/>
          </a:bodyPr>
          <a:lstStyle/>
          <a:p>
            <a:r>
              <a:rPr lang="ar-DZ" sz="40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د)- فسيفساء قطف العنب:</a:t>
            </a:r>
          </a:p>
          <a:p>
            <a:pPr algn="r" rtl="1"/>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تم اكتشافها صدفة خلال إحدى الأشغال العمومية بمدينة شرشال و استخرجت من طرف فريق </a:t>
            </a:r>
            <a:r>
              <a:rPr lang="ar-DZ" sz="4400" b="1" i="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تنس</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سنة 1985م،</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تعتبر هذه الفسيفساء كبيرة الحجم نوعا ما قدر طولها ب</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4,49م</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عرضها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3,86م</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بينما تراوحت مقاسات مبيعاتها من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3ملم</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إلى </a:t>
            </a:r>
            <a:r>
              <a:rPr lang="ar-DZ" sz="4400" b="1" i="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14 ملم </a:t>
            </a:r>
            <a:r>
              <a:rPr lang="ar-DZ" sz="4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،صنعت من مادة الرخام الكلس الطين المحروق و عجينة الزجاج أما الألوان استعمل الأزرق و الأخضر الاصفر الآجري و الاسود و الأبيض، صوت 4مشاهد كلها مرتبطة بشجرة العنب ،إذ حاول الفنان أن يظهر لنا أهميتها في المجمع الروماني و كذلك مراحل تصنيع الخمر ."</a:t>
            </a:r>
            <a:r>
              <a:rPr lang="ar-DZ"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a:t>
            </a:r>
          </a:p>
          <a:p>
            <a:endParaRPr lang="ar-DZ" u="sng" dirty="0">
              <a:solidFill>
                <a:srgbClr val="050505"/>
              </a:solidFill>
              <a:latin typeface="Segoe UI Historic" panose="020B0502040204020203" pitchFamily="34" charset="0"/>
              <a:cs typeface="Arabic Typesetting" panose="03020402040406030203" pitchFamily="66" charset="-78"/>
            </a:endParaRPr>
          </a:p>
          <a:p>
            <a:endParaRPr lang="ar-DZ" sz="3200"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endParaRPr lang="ar-DZ" sz="3200"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endParaRPr lang="ar-DZ" sz="3200" b="1" u="sng" dirty="0">
              <a:solidFill>
                <a:srgbClr val="050505"/>
              </a:solidFill>
              <a:effectLst>
                <a:outerShdw blurRad="38100" dist="38100" dir="2700000" algn="tl">
                  <a:srgbClr val="000000">
                    <a:alpha val="43137"/>
                  </a:srgbClr>
                </a:outerShdw>
              </a:effectLst>
              <a:latin typeface="Segoe UI Historic" panose="020B0502040204020203" pitchFamily="34" charset="0"/>
              <a:cs typeface="Arabic Typesetting" panose="03020402040406030203" pitchFamily="66" charset="-78"/>
            </a:endParaRPr>
          </a:p>
          <a:p>
            <a:pPr algn="r"/>
            <a:endParaRPr lang="fr-FR" sz="32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Flèche : double flèche horizontale 1">
            <a:extLst>
              <a:ext uri="{FF2B5EF4-FFF2-40B4-BE49-F238E27FC236}">
                <a16:creationId xmlns:a16="http://schemas.microsoft.com/office/drawing/2014/main" xmlns="" id="{DC798557-88D2-44FB-A3BE-9F9895FB3B3C}"/>
              </a:ext>
            </a:extLst>
          </p:cNvPr>
          <p:cNvSpPr/>
          <p:nvPr/>
        </p:nvSpPr>
        <p:spPr>
          <a:xfrm>
            <a:off x="7639584" y="5383714"/>
            <a:ext cx="4285130" cy="10757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14717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3753E6BB-E8F8-46FB-BD31-BAC17FDA0F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703" y="263769"/>
            <a:ext cx="9509760" cy="63304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540613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2"/>
                </a:solidFill>
              </a:rPr>
              <a:t>Opus</a:t>
            </a:r>
            <a:r>
              <a:rPr lang="ar-DZ" dirty="0" smtClean="0">
                <a:solidFill>
                  <a:schemeClr val="accent2"/>
                </a:solidFill>
              </a:rPr>
              <a:t> </a:t>
            </a:r>
            <a:r>
              <a:rPr lang="fr-FR" dirty="0" err="1" smtClean="0">
                <a:solidFill>
                  <a:schemeClr val="accent2"/>
                </a:solidFill>
              </a:rPr>
              <a:t>verticulatum</a:t>
            </a:r>
            <a:endParaRPr lang="fr-FR" dirty="0">
              <a:solidFill>
                <a:schemeClr val="accent2"/>
              </a:solidFill>
            </a:endParaRPr>
          </a:p>
        </p:txBody>
      </p:sp>
      <p:sp>
        <p:nvSpPr>
          <p:cNvPr id="3" name="Espace réservé du contenu 2"/>
          <p:cNvSpPr>
            <a:spLocks noGrp="1"/>
          </p:cNvSpPr>
          <p:nvPr>
            <p:ph idx="1"/>
          </p:nvPr>
        </p:nvSpPr>
        <p:spPr/>
        <p:txBody>
          <a:bodyPr>
            <a:normAutofit fontScale="92500" lnSpcReduction="20000"/>
          </a:bodyPr>
          <a:lstStyle/>
          <a:p>
            <a:pPr lvl="1" algn="just" rtl="1"/>
            <a:r>
              <a:rPr lang="ar-DZ" sz="3600" dirty="0" smtClean="0"/>
              <a:t>نوع من </a:t>
            </a:r>
            <a:r>
              <a:rPr lang="ar-DZ" sz="3600" dirty="0" err="1" smtClean="0"/>
              <a:t>الأوبوس</a:t>
            </a:r>
            <a:r>
              <a:rPr lang="ar-DZ" sz="3600" dirty="0" smtClean="0"/>
              <a:t> </a:t>
            </a:r>
            <a:r>
              <a:rPr lang="ar-DZ" sz="3600" dirty="0" err="1"/>
              <a:t>تسالاتوم</a:t>
            </a:r>
            <a:r>
              <a:rPr lang="ar-DZ" sz="3600" dirty="0"/>
              <a:t> يتكون من </a:t>
            </a:r>
            <a:r>
              <a:rPr lang="ar-DZ" sz="3600" dirty="0" smtClean="0"/>
              <a:t>مكعبات ذات </a:t>
            </a:r>
            <a:r>
              <a:rPr lang="ar-DZ" sz="3600" dirty="0"/>
              <a:t>حجم صغري جداً ّ (عموما أقل ّ من ٤ </a:t>
            </a:r>
            <a:r>
              <a:rPr lang="ar-DZ" sz="3600" dirty="0" err="1"/>
              <a:t>مم</a:t>
            </a:r>
            <a:r>
              <a:rPr lang="ar-DZ" sz="3600" dirty="0"/>
              <a:t> للضلع الواحد). وهو لوح صغري (أقل من متر مربع عموما) مصنوع من </a:t>
            </a:r>
            <a:r>
              <a:rPr lang="ar-DZ" sz="3600" dirty="0" err="1"/>
              <a:t>أوبوس</a:t>
            </a:r>
            <a:r>
              <a:rPr lang="ar-DZ" sz="3600" dirty="0"/>
              <a:t> </a:t>
            </a:r>
            <a:r>
              <a:rPr lang="ar-DZ" sz="3600" dirty="0" err="1" smtClean="0"/>
              <a:t>فرتيكولاتوم</a:t>
            </a:r>
            <a:r>
              <a:rPr lang="ar-DZ" sz="3600" dirty="0" smtClean="0"/>
              <a:t> </a:t>
            </a:r>
            <a:r>
              <a:rPr lang="ar-DZ" sz="3600" dirty="0"/>
              <a:t>يتم إدخاله في أرضية فسيفسائية (أو أحياناً على سطح عمودي) فيسمى </a:t>
            </a:r>
            <a:r>
              <a:rPr lang="ar-DZ" sz="3600" dirty="0" err="1" smtClean="0"/>
              <a:t>إمبيلما</a:t>
            </a:r>
            <a:r>
              <a:rPr lang="ar-DZ" sz="3600" dirty="0" smtClean="0"/>
              <a:t>، </a:t>
            </a:r>
            <a:r>
              <a:rPr lang="ar-DZ" sz="3600" dirty="0"/>
              <a:t>وهو مصنوع عموما على حدة على لوحة حجرية أو بلاطة خزفية </a:t>
            </a:r>
            <a:r>
              <a:rPr lang="ar-DZ" sz="3600" dirty="0" smtClean="0"/>
              <a:t>كبيرة </a:t>
            </a:r>
            <a:r>
              <a:rPr lang="ar-DZ" sz="3600" dirty="0"/>
              <a:t>في ورشة عمل قبل صنع الفسيفساء الذي يتم إدخالها فيه. </a:t>
            </a:r>
            <a:r>
              <a:rPr lang="ar-DZ" sz="3600" dirty="0" smtClean="0"/>
              <a:t>كما </a:t>
            </a:r>
            <a:r>
              <a:rPr lang="ar-DZ" sz="3600" dirty="0"/>
              <a:t>أن هذا النوع من الفسيفساء يصنع لعمل فني محمول، منفصل عن أي </a:t>
            </a:r>
            <a:r>
              <a:rPr lang="ar-DZ" sz="3600" dirty="0" smtClean="0"/>
              <a:t>مبنى،</a:t>
            </a:r>
            <a:r>
              <a:rPr lang="ar-DZ" sz="3600" dirty="0" smtClean="0">
                <a:latin typeface="Arial"/>
              </a:rPr>
              <a:t> </a:t>
            </a:r>
            <a:r>
              <a:rPr lang="ar-DZ" sz="3600" dirty="0">
                <a:latin typeface="Arial"/>
              </a:rPr>
              <a:t>شديدة الشبه باللوحات الزيتية المرسومة لذلك تعتبر </a:t>
            </a:r>
            <a:r>
              <a:rPr lang="ar-DZ" sz="3600" dirty="0" err="1" smtClean="0">
                <a:latin typeface="Arial"/>
              </a:rPr>
              <a:t>منأجود</a:t>
            </a:r>
            <a:r>
              <a:rPr lang="ar-DZ" sz="3600" dirty="0" smtClean="0">
                <a:latin typeface="Arial"/>
              </a:rPr>
              <a:t> </a:t>
            </a:r>
            <a:r>
              <a:rPr lang="ar-DZ" sz="3600" dirty="0">
                <a:latin typeface="Arial"/>
              </a:rPr>
              <a:t>بلاطات العالم </a:t>
            </a:r>
            <a:r>
              <a:rPr lang="ar-DZ" sz="3600" dirty="0" smtClean="0">
                <a:latin typeface="Arial"/>
              </a:rPr>
              <a:t>القديم، </a:t>
            </a:r>
            <a:r>
              <a:rPr lang="ar-DZ" sz="3600" dirty="0">
                <a:latin typeface="Arial"/>
              </a:rPr>
              <a:t>كان الفسيفسائي القديم من أجل إعطاء الفسيفساء مظهر اللوحة الزيتية</a:t>
            </a:r>
            <a:r>
              <a:rPr lang="ar-DZ" sz="3600" dirty="0"/>
              <a:t/>
            </a:r>
            <a:br>
              <a:rPr lang="ar-DZ" sz="3600" dirty="0"/>
            </a:br>
            <a:r>
              <a:rPr lang="ar-DZ" sz="3600" dirty="0">
                <a:latin typeface="Arial"/>
              </a:rPr>
              <a:t>يلون التوصيل بين المكعبتين </a:t>
            </a:r>
            <a:r>
              <a:rPr lang="ar-DZ" sz="3600" dirty="0" smtClean="0">
                <a:latin typeface="Arial"/>
              </a:rPr>
              <a:t>لإخفائه. دعمت </a:t>
            </a:r>
            <a:r>
              <a:rPr lang="ar-DZ" sz="3600" dirty="0">
                <a:latin typeface="Arial"/>
              </a:rPr>
              <a:t>هذه التقنية بظهور </a:t>
            </a:r>
            <a:r>
              <a:rPr lang="ar-DZ" sz="3600" dirty="0" err="1" smtClean="0">
                <a:latin typeface="Arial"/>
              </a:rPr>
              <a:t>الأمبليما</a:t>
            </a:r>
            <a:r>
              <a:rPr lang="ar-DZ" sz="3600" dirty="0" smtClean="0">
                <a:latin typeface="Courier New"/>
              </a:rPr>
              <a:t>*</a:t>
            </a:r>
            <a:r>
              <a:rPr lang="fr-FR" sz="3600" dirty="0" err="1" smtClean="0">
                <a:latin typeface="Courier New"/>
              </a:rPr>
              <a:t>Emblema</a:t>
            </a:r>
            <a:endParaRPr lang="fr-FR" sz="3600" dirty="0"/>
          </a:p>
        </p:txBody>
      </p:sp>
    </p:spTree>
    <p:extLst>
      <p:ext uri="{BB962C8B-B14F-4D97-AF65-F5344CB8AC3E}">
        <p14:creationId xmlns:p14="http://schemas.microsoft.com/office/powerpoint/2010/main" val="265379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a:solidFill>
                  <a:schemeClr val="accent2"/>
                </a:solidFill>
              </a:rPr>
              <a:t>شبه- </a:t>
            </a:r>
            <a:r>
              <a:rPr lang="ar-DZ" dirty="0" err="1">
                <a:solidFill>
                  <a:schemeClr val="accent2"/>
                </a:solidFill>
              </a:rPr>
              <a:t>فيغلينوم</a:t>
            </a:r>
            <a:r>
              <a:rPr lang="ar-DZ" dirty="0">
                <a:solidFill>
                  <a:schemeClr val="accent2"/>
                </a:solidFill>
              </a:rPr>
              <a:t> (</a:t>
            </a:r>
            <a:r>
              <a:rPr lang="fr-FR" dirty="0" err="1" smtClean="0">
                <a:solidFill>
                  <a:schemeClr val="accent2"/>
                </a:solidFill>
              </a:rPr>
              <a:t>Figlinum</a:t>
            </a:r>
            <a:r>
              <a:rPr lang="fr-FR" dirty="0" smtClean="0">
                <a:solidFill>
                  <a:schemeClr val="accent2"/>
                </a:solidFill>
              </a:rPr>
              <a:t>-Pseu</a:t>
            </a:r>
            <a:r>
              <a:rPr lang="fr-FR" dirty="0" smtClean="0"/>
              <a:t>do(</a:t>
            </a:r>
            <a:r>
              <a:rPr lang="ar-DZ" dirty="0" smtClean="0"/>
              <a:t>هي </a:t>
            </a:r>
            <a:r>
              <a:rPr lang="ar-DZ" dirty="0"/>
              <a:t>أرضية تتكون من </a:t>
            </a:r>
            <a:r>
              <a:rPr lang="ar-DZ" dirty="0" err="1"/>
              <a:t>أوبوس</a:t>
            </a:r>
            <a:r>
              <a:rPr lang="ar-DZ" dirty="0"/>
              <a:t> </a:t>
            </a:r>
            <a:r>
              <a:rPr lang="ar-DZ" dirty="0" err="1"/>
              <a:t>تسالاتوم</a:t>
            </a:r>
            <a:r>
              <a:rPr lang="ar-DZ" dirty="0"/>
              <a:t> ذات ألوان مختلفة جميعها بنفس الحجم والشكل المستطيل. </a:t>
            </a:r>
            <a:r>
              <a:rPr lang="ar-DZ" dirty="0" smtClean="0"/>
              <a:t>كما </a:t>
            </a:r>
            <a:r>
              <a:rPr lang="ar-DZ" dirty="0"/>
              <a:t>في </a:t>
            </a:r>
            <a:r>
              <a:rPr lang="ar-DZ" dirty="0" smtClean="0"/>
              <a:t>ّ. </a:t>
            </a:r>
            <a:r>
              <a:rPr lang="ar-DZ" dirty="0"/>
              <a:t>حال </a:t>
            </a:r>
            <a:r>
              <a:rPr lang="ar-DZ" dirty="0" err="1"/>
              <a:t>الأوبوس</a:t>
            </a:r>
            <a:r>
              <a:rPr lang="ar-DZ" dirty="0"/>
              <a:t> </a:t>
            </a:r>
            <a:r>
              <a:rPr lang="ar-DZ" dirty="0" err="1" smtClean="0"/>
              <a:t>فيغلينوم</a:t>
            </a:r>
            <a:r>
              <a:rPr lang="ar-DZ" dirty="0" smtClean="0"/>
              <a:t>(فترتيب </a:t>
            </a:r>
            <a:r>
              <a:rPr lang="ar-DZ" dirty="0"/>
              <a:t>المكعبات يخلق </a:t>
            </a:r>
            <a:r>
              <a:rPr lang="ar-DZ" dirty="0" err="1"/>
              <a:t>إنطباع</a:t>
            </a:r>
            <a:r>
              <a:rPr lang="ar-DZ" dirty="0"/>
              <a:t> بصري </a:t>
            </a:r>
            <a:r>
              <a:rPr lang="ar-DZ" dirty="0" smtClean="0"/>
              <a:t>ممثل </a:t>
            </a:r>
            <a:r>
              <a:rPr lang="ar-DZ" dirty="0"/>
              <a:t>لنسج </a:t>
            </a:r>
            <a:r>
              <a:rPr lang="ar-DZ" dirty="0" smtClean="0"/>
              <a:t>السلة </a:t>
            </a:r>
            <a:endParaRPr lang="fr-FR" dirty="0"/>
          </a:p>
        </p:txBody>
      </p:sp>
    </p:spTree>
    <p:extLst>
      <p:ext uri="{BB962C8B-B14F-4D97-AF65-F5344CB8AC3E}">
        <p14:creationId xmlns:p14="http://schemas.microsoft.com/office/powerpoint/2010/main" val="358615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18D331-27EC-4063-A6EC-958FE64F5806}"/>
              </a:ext>
            </a:extLst>
          </p:cNvPr>
          <p:cNvSpPr>
            <a:spLocks noGrp="1"/>
          </p:cNvSpPr>
          <p:nvPr>
            <p:ph type="title"/>
          </p:nvPr>
        </p:nvSpPr>
        <p:spPr>
          <a:xfrm>
            <a:off x="2264898" y="365125"/>
            <a:ext cx="7990450" cy="1325563"/>
          </a:xfrm>
          <a:solidFill>
            <a:schemeClr val="accent6">
              <a:lumMod val="20000"/>
              <a:lumOff val="80000"/>
            </a:schemeClr>
          </a:solidFill>
          <a:ln>
            <a:solidFill>
              <a:schemeClr val="tx1"/>
            </a:solidFill>
          </a:ln>
        </p:spPr>
        <p:txBody>
          <a:bodyPr/>
          <a:lstStyle/>
          <a:p>
            <a:pPr algn="ctr"/>
            <a:r>
              <a:rPr lang="ar-DZ" sz="4400" b="1" u="sng" dirty="0">
                <a:solidFill>
                  <a:schemeClr val="tx2">
                    <a:lumMod val="90000"/>
                    <a:lumOff val="1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لوحة فسيفسائية تعود للفترة الرومانية </a:t>
            </a:r>
            <a:endParaRPr lang="fr-FR" dirty="0"/>
          </a:p>
        </p:txBody>
      </p:sp>
      <p:pic>
        <p:nvPicPr>
          <p:cNvPr id="4" name="Picture 2">
            <a:extLst>
              <a:ext uri="{FF2B5EF4-FFF2-40B4-BE49-F238E27FC236}">
                <a16:creationId xmlns:a16="http://schemas.microsoft.com/office/drawing/2014/main" xmlns="" id="{80429AA9-0CCD-4150-B7DF-A3478BECD4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8153" y="1991214"/>
            <a:ext cx="9495694" cy="4501661"/>
          </a:xfrm>
          <a:prstGeom prst="roundRect">
            <a:avLst>
              <a:gd name="adj" fmla="val 16667"/>
            </a:avLst>
          </a:prstGeom>
          <a:solidFill>
            <a:schemeClr val="bg2">
              <a:lumMod val="90000"/>
            </a:schemeClr>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8630046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2800" dirty="0">
                <a:solidFill>
                  <a:srgbClr val="ED7D31"/>
                </a:solidFill>
                <a:latin typeface="Calibri"/>
                <a:ea typeface="+mn-ea"/>
                <a:cs typeface="Arial"/>
              </a:rPr>
              <a:t>شبه- </a:t>
            </a:r>
            <a:r>
              <a:rPr lang="ar-DZ" sz="2800" dirty="0" err="1">
                <a:solidFill>
                  <a:srgbClr val="ED7D31"/>
                </a:solidFill>
                <a:latin typeface="Calibri"/>
                <a:ea typeface="+mn-ea"/>
                <a:cs typeface="Arial"/>
              </a:rPr>
              <a:t>فيغلينوم</a:t>
            </a:r>
            <a:r>
              <a:rPr lang="ar-DZ" sz="2800" dirty="0">
                <a:solidFill>
                  <a:srgbClr val="ED7D31"/>
                </a:solidFill>
                <a:latin typeface="Calibri"/>
                <a:ea typeface="+mn-ea"/>
                <a:cs typeface="Arial"/>
              </a:rPr>
              <a:t> (</a:t>
            </a:r>
            <a:r>
              <a:rPr lang="fr-FR" sz="2800" dirty="0" err="1">
                <a:solidFill>
                  <a:srgbClr val="ED7D31"/>
                </a:solidFill>
                <a:latin typeface="Calibri"/>
                <a:ea typeface="+mn-ea"/>
                <a:cs typeface="+mn-cs"/>
              </a:rPr>
              <a:t>Figlinum</a:t>
            </a:r>
            <a:r>
              <a:rPr lang="fr-FR" sz="2800" dirty="0">
                <a:solidFill>
                  <a:srgbClr val="ED7D31"/>
                </a:solidFill>
                <a:latin typeface="Calibri"/>
                <a:ea typeface="+mn-ea"/>
                <a:cs typeface="+mn-cs"/>
              </a:rPr>
              <a:t>-Pseu</a:t>
            </a:r>
            <a:r>
              <a:rPr lang="fr-FR" sz="2800" dirty="0">
                <a:solidFill>
                  <a:prstClr val="black"/>
                </a:solidFill>
                <a:latin typeface="Calibri"/>
                <a:ea typeface="+mn-ea"/>
                <a:cs typeface="+mn-cs"/>
              </a:rPr>
              <a:t>do</a:t>
            </a:r>
            <a:endParaRPr lang="fr-FR" dirty="0"/>
          </a:p>
        </p:txBody>
      </p:sp>
      <p:pic>
        <p:nvPicPr>
          <p:cNvPr id="2050" name="Picture 2" descr="C:\Users\NTIC\Desktop\Captureغغغ.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76" t="7165" r="25915" b="4659"/>
          <a:stretch/>
        </p:blipFill>
        <p:spPr bwMode="auto">
          <a:xfrm>
            <a:off x="1570892" y="1828800"/>
            <a:ext cx="8323385" cy="481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90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solidFill>
                  <a:srgbClr val="005598"/>
                </a:solidFill>
                <a:latin typeface="latin_ext"/>
                <a:hlinkClick r:id="rId2"/>
              </a:rPr>
              <a:t/>
            </a:r>
            <a:br>
              <a:rPr lang="fr-FR" dirty="0">
                <a:solidFill>
                  <a:srgbClr val="005598"/>
                </a:solidFill>
                <a:latin typeface="latin_ext"/>
                <a:hlinkClick r:id="rId2"/>
              </a:rPr>
            </a:br>
            <a:r>
              <a:rPr lang="fr-FR" dirty="0"/>
              <a:t/>
            </a:r>
            <a:br>
              <a:rPr lang="fr-FR" dirty="0"/>
            </a:br>
            <a:r>
              <a:rPr lang="fr-FR" dirty="0">
                <a:solidFill>
                  <a:srgbClr val="005598"/>
                </a:solidFill>
                <a:latin typeface="latin_ext"/>
                <a:hlinkClick r:id="rId2"/>
              </a:rPr>
              <a:t/>
            </a:r>
            <a:br>
              <a:rPr lang="fr-FR" dirty="0">
                <a:solidFill>
                  <a:srgbClr val="005598"/>
                </a:solidFill>
                <a:latin typeface="latin_ext"/>
                <a:hlinkClick r:id="rId2"/>
              </a:rPr>
            </a:br>
            <a:r>
              <a:rPr lang="fr-FR" dirty="0"/>
              <a:t/>
            </a:r>
            <a:br>
              <a:rPr lang="fr-FR" dirty="0"/>
            </a:br>
            <a:endParaRPr lang="fr-FR" dirty="0"/>
          </a:p>
        </p:txBody>
      </p:sp>
      <p:pic>
        <p:nvPicPr>
          <p:cNvPr id="3074" name="Picture 2" descr="C:\Users\NTIC\Desktop\tt.PNG"/>
          <p:cNvPicPr>
            <a:picLocks noChangeAspect="1" noChangeArrowheads="1"/>
          </p:cNvPicPr>
          <p:nvPr/>
        </p:nvPicPr>
        <p:blipFill rotWithShape="1">
          <a:blip r:embed="rId3">
            <a:extLst>
              <a:ext uri="{28A0092B-C50C-407E-A947-70E740481C1C}">
                <a14:useLocalDpi xmlns:a14="http://schemas.microsoft.com/office/drawing/2010/main" val="0"/>
              </a:ext>
            </a:extLst>
          </a:blip>
          <a:srcRect l="32529" t="26202" r="22421"/>
          <a:stretch/>
        </p:blipFill>
        <p:spPr bwMode="auto">
          <a:xfrm>
            <a:off x="3247291" y="1711568"/>
            <a:ext cx="5064371" cy="539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1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r>
              <a:rPr lang="ar-DZ" dirty="0" err="1"/>
              <a:t>أوبوس</a:t>
            </a:r>
            <a:r>
              <a:rPr lang="ar-DZ" dirty="0"/>
              <a:t> </a:t>
            </a:r>
            <a:r>
              <a:rPr lang="ar-DZ" dirty="0" err="1"/>
              <a:t>فيغلينوم</a:t>
            </a:r>
            <a:r>
              <a:rPr lang="ar-DZ" dirty="0"/>
              <a:t> </a:t>
            </a:r>
            <a:r>
              <a:rPr lang="ar-DZ" dirty="0" smtClean="0"/>
              <a:t>(</a:t>
            </a:r>
            <a:r>
              <a:rPr lang="fr-FR" dirty="0" smtClean="0"/>
              <a:t> ( </a:t>
            </a:r>
            <a:r>
              <a:rPr lang="ar-DZ" dirty="0"/>
              <a:t>أرضية مرصوفة مصنوعة في العادة من قطع خزفية مستطيلة الشكل و متساوية الحجم، يتم إدخالها من حافتها المكسورة وتجمع معاً في مجموعات مؤلفة من عناصر قليلة، ويتم تغيري اتجاه المجموعات المتلاصقة حتى </a:t>
            </a:r>
            <a:r>
              <a:rPr lang="ar-DZ" dirty="0" smtClean="0"/>
              <a:t>ّ </a:t>
            </a:r>
            <a:r>
              <a:rPr lang="ar-DZ" dirty="0"/>
              <a:t>يشكل تجاورها انطباعاً بصرياً لنسج </a:t>
            </a:r>
            <a:r>
              <a:rPr lang="ar-DZ" dirty="0" smtClean="0"/>
              <a:t>السلة</a:t>
            </a:r>
            <a:endParaRPr lang="fr-FR" dirty="0"/>
          </a:p>
        </p:txBody>
      </p:sp>
    </p:spTree>
    <p:extLst>
      <p:ext uri="{BB962C8B-B14F-4D97-AF65-F5344CB8AC3E}">
        <p14:creationId xmlns:p14="http://schemas.microsoft.com/office/powerpoint/2010/main" val="171554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TIC\Desktop\ففففف.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462" t="7348" r="27279" b="9404"/>
          <a:stretch/>
        </p:blipFill>
        <p:spPr bwMode="auto">
          <a:xfrm>
            <a:off x="2274277" y="926123"/>
            <a:ext cx="7807569" cy="556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54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a:t>فسيفساء مصنوعة من الحصى أرضية مرصوفة تكون عموماً ثنائية اللون، وفي حالات نادرة متعددة اللون، مصنوعة من الحصى الطبيعي للأنهار من مختلف ّ الأحجام وتوضع على الحافة جنبا إلى جنب لتشكل </a:t>
            </a:r>
            <a:r>
              <a:rPr lang="ar-DZ" dirty="0" err="1"/>
              <a:t>تصميامت</a:t>
            </a:r>
            <a:r>
              <a:rPr lang="ar-DZ" dirty="0"/>
              <a:t> هندسية أو تصويرية</a:t>
            </a:r>
            <a:endParaRPr lang="fr-FR" dirty="0"/>
          </a:p>
        </p:txBody>
      </p:sp>
    </p:spTree>
    <p:extLst>
      <p:ext uri="{BB962C8B-B14F-4D97-AF65-F5344CB8AC3E}">
        <p14:creationId xmlns:p14="http://schemas.microsoft.com/office/powerpoint/2010/main" val="729378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TIC\Desktop\kk.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522" t="15061" r="31521" b="3980"/>
          <a:stretch/>
        </p:blipFill>
        <p:spPr bwMode="auto">
          <a:xfrm>
            <a:off x="984738" y="222738"/>
            <a:ext cx="8604739" cy="575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18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err="1">
                <a:solidFill>
                  <a:schemeClr val="accent2"/>
                </a:solidFill>
              </a:rPr>
              <a:t>أوبوس</a:t>
            </a:r>
            <a:r>
              <a:rPr lang="ar-DZ" dirty="0">
                <a:solidFill>
                  <a:schemeClr val="accent2"/>
                </a:solidFill>
              </a:rPr>
              <a:t> </a:t>
            </a:r>
            <a:r>
              <a:rPr lang="ar-DZ" dirty="0" err="1">
                <a:solidFill>
                  <a:schemeClr val="accent2"/>
                </a:solidFill>
              </a:rPr>
              <a:t>سيغمنتاتوم</a:t>
            </a:r>
            <a:r>
              <a:rPr lang="ar-DZ" dirty="0">
                <a:solidFill>
                  <a:schemeClr val="accent2"/>
                </a:solidFill>
              </a:rPr>
              <a:t> (</a:t>
            </a:r>
            <a:r>
              <a:rPr lang="fr-FR" dirty="0" err="1">
                <a:solidFill>
                  <a:schemeClr val="accent2"/>
                </a:solidFill>
              </a:rPr>
              <a:t>Segmentatum</a:t>
            </a:r>
            <a:r>
              <a:rPr lang="fr-FR" dirty="0">
                <a:solidFill>
                  <a:schemeClr val="accent2"/>
                </a:solidFill>
              </a:rPr>
              <a:t> Opus </a:t>
            </a:r>
            <a:r>
              <a:rPr lang="fr-FR" dirty="0"/>
              <a:t>( </a:t>
            </a:r>
            <a:r>
              <a:rPr lang="ar-DZ" dirty="0"/>
              <a:t>أرضية مرصوفة متكونة من قطع من الألواح الحجرية، تكون في معظم الأحيان من رخام، </a:t>
            </a:r>
            <a:r>
              <a:rPr lang="ar-DZ" dirty="0" smtClean="0"/>
              <a:t>مختلف </a:t>
            </a:r>
            <a:r>
              <a:rPr lang="ar-DZ" dirty="0"/>
              <a:t>الألوان والأشكال، وتوضع جنباً ّ إلى جنب دون أن تشكل </a:t>
            </a:r>
            <a:r>
              <a:rPr lang="ar-DZ" dirty="0" smtClean="0"/>
              <a:t>تصميم هندسي </a:t>
            </a:r>
            <a:r>
              <a:rPr lang="ar-DZ" dirty="0"/>
              <a:t>أو </a:t>
            </a:r>
            <a:r>
              <a:rPr lang="ar-DZ" dirty="0" smtClean="0"/>
              <a:t>تصويري.</a:t>
            </a:r>
            <a:endParaRPr lang="fr-FR" dirty="0"/>
          </a:p>
        </p:txBody>
      </p:sp>
    </p:spTree>
    <p:extLst>
      <p:ext uri="{BB962C8B-B14F-4D97-AF65-F5344CB8AC3E}">
        <p14:creationId xmlns:p14="http://schemas.microsoft.com/office/powerpoint/2010/main" val="2135617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NTIC\Desktop\Captureiiii.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576" t="46681" r="25161" b="11021"/>
          <a:stretch/>
        </p:blipFill>
        <p:spPr bwMode="auto">
          <a:xfrm>
            <a:off x="1383323" y="1910862"/>
            <a:ext cx="10187354" cy="494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42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C:\Users\NTIC\Desktop\Capturehhhhhh.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068" t="29169" r="26067" b="12099"/>
          <a:stretch/>
        </p:blipFill>
        <p:spPr bwMode="auto">
          <a:xfrm>
            <a:off x="1512277" y="1910863"/>
            <a:ext cx="8733691" cy="512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3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err="1">
                <a:solidFill>
                  <a:schemeClr val="accent2"/>
                </a:solidFill>
              </a:rPr>
              <a:t>أوبوس</a:t>
            </a:r>
            <a:r>
              <a:rPr lang="ar-DZ" dirty="0">
                <a:solidFill>
                  <a:schemeClr val="accent2"/>
                </a:solidFill>
              </a:rPr>
              <a:t> </a:t>
            </a:r>
            <a:r>
              <a:rPr lang="ar-DZ" dirty="0" err="1">
                <a:solidFill>
                  <a:schemeClr val="accent2"/>
                </a:solidFill>
              </a:rPr>
              <a:t>سيكتيل</a:t>
            </a:r>
            <a:r>
              <a:rPr lang="ar-DZ" dirty="0">
                <a:solidFill>
                  <a:schemeClr val="accent2"/>
                </a:solidFill>
              </a:rPr>
              <a:t> </a:t>
            </a:r>
            <a:r>
              <a:rPr lang="ar-DZ" dirty="0"/>
              <a:t>(</a:t>
            </a:r>
            <a:r>
              <a:rPr lang="fr-FR" dirty="0" err="1"/>
              <a:t>Sectile</a:t>
            </a:r>
            <a:r>
              <a:rPr lang="fr-FR" dirty="0"/>
              <a:t> Opus ( </a:t>
            </a:r>
            <a:r>
              <a:rPr lang="ar-DZ" dirty="0"/>
              <a:t>أرضية مرصوفة مصنوعة من ألواح حجرية، تكون في أغلب الأحيان من الرخام، من مختلف الألوان، تقص بأشكال منتظمة توضع جنباً ّ إلى جنب لتشكل </a:t>
            </a:r>
            <a:r>
              <a:rPr lang="ar-DZ" dirty="0" smtClean="0"/>
              <a:t>تصميم هندسي </a:t>
            </a:r>
            <a:r>
              <a:rPr lang="ar-DZ" dirty="0"/>
              <a:t>أو </a:t>
            </a:r>
            <a:r>
              <a:rPr lang="ar-DZ" dirty="0" smtClean="0"/>
              <a:t>تصويري </a:t>
            </a:r>
            <a:r>
              <a:rPr lang="ar-DZ" dirty="0" err="1" smtClean="0">
                <a:latin typeface="Arial"/>
              </a:rPr>
              <a:t>مختلفةمستطيلة</a:t>
            </a:r>
            <a:r>
              <a:rPr lang="ar-DZ" dirty="0" smtClean="0">
                <a:latin typeface="Arial"/>
              </a:rPr>
              <a:t> </a:t>
            </a:r>
            <a:r>
              <a:rPr lang="ar-DZ" dirty="0">
                <a:latin typeface="Arial"/>
              </a:rPr>
              <a:t>و مربعة و مثلثة و </a:t>
            </a:r>
            <a:r>
              <a:rPr lang="ar-DZ" dirty="0" smtClean="0">
                <a:latin typeface="Arial"/>
              </a:rPr>
              <a:t>سداسية.</a:t>
            </a:r>
            <a:endParaRPr lang="fr-FR" dirty="0"/>
          </a:p>
        </p:txBody>
      </p:sp>
    </p:spTree>
    <p:extLst>
      <p:ext uri="{BB962C8B-B14F-4D97-AF65-F5344CB8AC3E}">
        <p14:creationId xmlns:p14="http://schemas.microsoft.com/office/powerpoint/2010/main" val="395251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7725746A-71A3-42EF-80BC-85F14ACF0F07}"/>
              </a:ext>
            </a:extLst>
          </p:cNvPr>
          <p:cNvSpPr>
            <a:spLocks noGrp="1"/>
          </p:cNvSpPr>
          <p:nvPr>
            <p:ph type="subTitle" idx="1"/>
          </p:nvPr>
        </p:nvSpPr>
        <p:spPr>
          <a:xfrm>
            <a:off x="196948" y="1139483"/>
            <a:ext cx="11746523" cy="5718517"/>
          </a:xfrm>
          <a:solidFill>
            <a:schemeClr val="accent6">
              <a:lumMod val="20000"/>
              <a:lumOff val="80000"/>
            </a:schemeClr>
          </a:solidFill>
          <a:ln>
            <a:solidFill>
              <a:schemeClr val="tx1"/>
            </a:solidFill>
          </a:ln>
        </p:spPr>
        <p:txBody>
          <a:bodyPr>
            <a:normAutofit lnSpcReduction="10000"/>
          </a:bodyPr>
          <a:lstStyle/>
          <a:p>
            <a:r>
              <a:rPr lang="ar-DZ" sz="32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 الأرض:</a:t>
            </a:r>
          </a:p>
          <a:p>
            <a:pPr algn="r"/>
            <a:r>
              <a:rPr lang="ar-DZ" sz="32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"طريقة اعدادها للتصوير بالفسيفساء : أولا تحفر الأرض الى عمق معين يسمح بوضع الطبقات التالية : الدعامة : تتكون في الغالب من كسور الحجر او الطوب او الحصى و الزلط مع مادة رابطة من الاسمنت الطبيعي كما في الارضيات الرومانية .الاساس: و تتكون من طبقة من خامات </a:t>
            </a:r>
            <a:r>
              <a:rPr lang="ar-DZ" sz="3400" b="1" i="0" dirty="0" err="1">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طمبقة</a:t>
            </a:r>
            <a:r>
              <a:rPr lang="ar-DZ" sz="3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الدعامة ولكن بحجم اصغر . القاعدة : تتكون من ملاط الاسمنت او الجبس وغيرهما . البساط او المهد: و هي طبقة الملاط التي توضع فوق القاعدة على مراحل وتتكون غالبا من ملاط الاسمنت او الجبس او الجير . تتبع هذه الطريقة فيما اذا كانت الفسيفساء ستنفذ بالطريقة المباشرة حيث تنظم قطع الفسيفساء مباشرة على طبقة البساط اما اذا كانت ستنفذ بطريقة غير مباشرة فيتم بعد تجميع قطع الفسيفساء عكسيا على الرسم صب ملاط الأساس على ضهر الفسيفساء وذلك بعد عمل اطار حول التصميم ارتفاعه يساوي سمك الملاط المطلوب صبها فيه."</a:t>
            </a:r>
            <a:r>
              <a:rPr lang="ar-DZ" sz="32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a:t>
            </a:r>
          </a:p>
          <a:p>
            <a:pPr algn="r"/>
            <a:endParaRPr lang="ar-DZ"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endParaRPr lang="ar-DZ"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endParaRPr lang="ar-DZ" sz="2400" b="1" u="sng"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DZ" sz="2400" b="1" u="sng"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a:t>
            </a:r>
            <a:r>
              <a:rPr lang="ar-DZ" sz="2400" b="1"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عطية أحمد ابراهيم  </a:t>
            </a:r>
            <a:r>
              <a:rPr lang="ar-DZ" sz="24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،ترميم الفسيفساء الأثرية ، دار الفجر للنشر و التوزيع الطبعة الأولى، القاهرة 2003م، ص 37-39 .</a:t>
            </a:r>
            <a:endParaRPr lang="fr-FR"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Titre 1">
            <a:extLst>
              <a:ext uri="{FF2B5EF4-FFF2-40B4-BE49-F238E27FC236}">
                <a16:creationId xmlns:a16="http://schemas.microsoft.com/office/drawing/2014/main" xmlns="" id="{01CC743E-3426-4CFE-B813-44690E25B12A}"/>
              </a:ext>
            </a:extLst>
          </p:cNvPr>
          <p:cNvSpPr>
            <a:spLocks noGrp="1"/>
          </p:cNvSpPr>
          <p:nvPr>
            <p:ph type="ctrTitle"/>
          </p:nvPr>
        </p:nvSpPr>
        <p:spPr>
          <a:xfrm>
            <a:off x="2171112" y="0"/>
            <a:ext cx="7849773" cy="998805"/>
          </a:xfrm>
          <a:solidFill>
            <a:schemeClr val="accent6">
              <a:lumMod val="20000"/>
              <a:lumOff val="80000"/>
            </a:schemeClr>
          </a:solidFill>
          <a:ln>
            <a:solidFill>
              <a:schemeClr val="tx1"/>
            </a:solidFill>
          </a:ln>
        </p:spPr>
        <p:txBody>
          <a:bodyPr>
            <a:normAutofit fontScale="90000"/>
          </a:bodyPr>
          <a:lstStyle/>
          <a:p>
            <a:r>
              <a:rPr lang="ar-DZ" sz="5400" b="1" u="sng"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3- الحوامل الرئيسية لتصوير الفسيفساء:</a:t>
            </a:r>
            <a:endParaRPr lang="fr-FR" sz="5400" u="sng" dirty="0">
              <a:solidFill>
                <a:schemeClr val="accent6">
                  <a:lumMod val="50000"/>
                </a:schemeClr>
              </a:solidFill>
              <a:latin typeface="Andalus" panose="02020603050405020304" pitchFamily="18" charset="-78"/>
              <a:cs typeface="Andalus" panose="02020603050405020304" pitchFamily="18" charset="-78"/>
            </a:endParaRPr>
          </a:p>
        </p:txBody>
      </p:sp>
      <p:sp>
        <p:nvSpPr>
          <p:cNvPr id="2" name="Flèche : double flèche horizontale 1">
            <a:extLst>
              <a:ext uri="{FF2B5EF4-FFF2-40B4-BE49-F238E27FC236}">
                <a16:creationId xmlns:a16="http://schemas.microsoft.com/office/drawing/2014/main" xmlns="" id="{019125E7-0EB1-4068-B0A6-9365C7E1C7B0}"/>
              </a:ext>
            </a:extLst>
          </p:cNvPr>
          <p:cNvSpPr/>
          <p:nvPr/>
        </p:nvSpPr>
        <p:spPr>
          <a:xfrm>
            <a:off x="7915423" y="5521569"/>
            <a:ext cx="4028048" cy="9847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650312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err="1">
                <a:solidFill>
                  <a:schemeClr val="accent2"/>
                </a:solidFill>
              </a:rPr>
              <a:t>أوبوس</a:t>
            </a:r>
            <a:r>
              <a:rPr lang="ar-DZ" dirty="0">
                <a:solidFill>
                  <a:schemeClr val="accent2"/>
                </a:solidFill>
              </a:rPr>
              <a:t> </a:t>
            </a:r>
            <a:r>
              <a:rPr lang="ar-DZ" dirty="0" err="1">
                <a:solidFill>
                  <a:schemeClr val="accent2"/>
                </a:solidFill>
              </a:rPr>
              <a:t>سبيكاتوم</a:t>
            </a:r>
            <a:r>
              <a:rPr lang="ar-DZ" dirty="0">
                <a:solidFill>
                  <a:schemeClr val="accent2"/>
                </a:solidFill>
              </a:rPr>
              <a:t> </a:t>
            </a:r>
            <a:r>
              <a:rPr lang="ar-DZ" dirty="0"/>
              <a:t>(</a:t>
            </a:r>
            <a:r>
              <a:rPr lang="fr-FR" dirty="0" err="1"/>
              <a:t>Spicatum</a:t>
            </a:r>
            <a:r>
              <a:rPr lang="fr-FR" dirty="0"/>
              <a:t> Opus( </a:t>
            </a:r>
            <a:r>
              <a:rPr lang="ar-DZ" dirty="0"/>
              <a:t>أرضية متكونة من عناصر خزفية. تكون العناصر عامة بنفس الحجم وبشكل مستطيل وترتب بشكل الهيكل العظمي للسمكة أو بشكل سنابل </a:t>
            </a:r>
            <a:r>
              <a:rPr lang="ar-DZ" dirty="0" smtClean="0"/>
              <a:t>القمح.</a:t>
            </a:r>
            <a:endParaRPr lang="fr-FR" dirty="0"/>
          </a:p>
        </p:txBody>
      </p:sp>
    </p:spTree>
    <p:extLst>
      <p:ext uri="{BB962C8B-B14F-4D97-AF65-F5344CB8AC3E}">
        <p14:creationId xmlns:p14="http://schemas.microsoft.com/office/powerpoint/2010/main" val="616473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NTIC\Desktop\Captureللل.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128" t="18124" r="26522" b="5631"/>
          <a:stretch/>
        </p:blipFill>
        <p:spPr bwMode="auto">
          <a:xfrm>
            <a:off x="1301262" y="2086707"/>
            <a:ext cx="7995138" cy="430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05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err="1">
                <a:solidFill>
                  <a:schemeClr val="accent2"/>
                </a:solidFill>
              </a:rPr>
              <a:t>أوبوس</a:t>
            </a:r>
            <a:r>
              <a:rPr lang="ar-DZ" dirty="0">
                <a:solidFill>
                  <a:schemeClr val="accent2"/>
                </a:solidFill>
              </a:rPr>
              <a:t> </a:t>
            </a:r>
            <a:r>
              <a:rPr lang="ar-DZ" dirty="0" err="1">
                <a:solidFill>
                  <a:schemeClr val="accent2"/>
                </a:solidFill>
              </a:rPr>
              <a:t>سيغنينوم</a:t>
            </a:r>
            <a:r>
              <a:rPr lang="ar-DZ" dirty="0">
                <a:solidFill>
                  <a:schemeClr val="accent2"/>
                </a:solidFill>
              </a:rPr>
              <a:t> (</a:t>
            </a:r>
            <a:r>
              <a:rPr lang="fr-FR" dirty="0" err="1"/>
              <a:t>Signinum</a:t>
            </a:r>
            <a:r>
              <a:rPr lang="fr-FR" dirty="0"/>
              <a:t> Opus ( </a:t>
            </a:r>
            <a:r>
              <a:rPr lang="ar-DZ" dirty="0"/>
              <a:t>أرضية مرصوفة مكونة من ملاط جريي تم مزجه بقطع خزفية أدخلت عليه مكعبات مربعة الزوايا أو قطع حجرية صغرية، إما عشوائيا أو لتشكل </a:t>
            </a:r>
            <a:r>
              <a:rPr lang="ar-DZ" dirty="0" err="1" smtClean="0"/>
              <a:t>تصميامات</a:t>
            </a:r>
            <a:r>
              <a:rPr lang="ar-DZ" dirty="0" smtClean="0"/>
              <a:t> </a:t>
            </a:r>
            <a:r>
              <a:rPr lang="ar-DZ" dirty="0"/>
              <a:t>هندسية </a:t>
            </a:r>
            <a:r>
              <a:rPr lang="ar-DZ" dirty="0" smtClean="0"/>
              <a:t>مبسطة</a:t>
            </a:r>
          </a:p>
          <a:p>
            <a:pPr algn="r" rtl="1"/>
            <a:r>
              <a:rPr lang="ar-DZ" dirty="0" smtClean="0">
                <a:latin typeface="Arial"/>
              </a:rPr>
              <a:t>تقنية </a:t>
            </a:r>
            <a:r>
              <a:rPr lang="ar-DZ" dirty="0">
                <a:latin typeface="Arial"/>
              </a:rPr>
              <a:t>تتمثل في وضع قطع رخامية صغيرة ملونة </a:t>
            </a:r>
            <a:r>
              <a:rPr lang="ar-DZ" dirty="0" smtClean="0">
                <a:latin typeface="Arial"/>
              </a:rPr>
              <a:t>على ملاط </a:t>
            </a:r>
            <a:r>
              <a:rPr lang="ar-DZ" dirty="0">
                <a:latin typeface="Arial"/>
              </a:rPr>
              <a:t>كلسي ممزوج بمسحوق </a:t>
            </a:r>
            <a:r>
              <a:rPr lang="ar-DZ" dirty="0" smtClean="0">
                <a:latin typeface="Arial"/>
              </a:rPr>
              <a:t>القرميد هذا ما يعطيه </a:t>
            </a:r>
            <a:r>
              <a:rPr lang="ar-DZ" dirty="0">
                <a:latin typeface="Arial"/>
              </a:rPr>
              <a:t>اللون </a:t>
            </a:r>
            <a:r>
              <a:rPr lang="ar-DZ" dirty="0" smtClean="0">
                <a:latin typeface="Arial"/>
              </a:rPr>
              <a:t>الأحمر</a:t>
            </a:r>
            <a:endParaRPr lang="fr-FR" dirty="0"/>
          </a:p>
        </p:txBody>
      </p:sp>
    </p:spTree>
    <p:extLst>
      <p:ext uri="{BB962C8B-B14F-4D97-AF65-F5344CB8AC3E}">
        <p14:creationId xmlns:p14="http://schemas.microsoft.com/office/powerpoint/2010/main" val="3861336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descr="C:\Users\NTIC\Desktop\Captureفففف.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281" t="28900" r="24402" b="4285"/>
          <a:stretch/>
        </p:blipFill>
        <p:spPr bwMode="auto">
          <a:xfrm>
            <a:off x="1254369" y="1863969"/>
            <a:ext cx="9237785" cy="467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5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599FCCD6-CA82-453C-AA77-8B5E28444C24}"/>
              </a:ext>
            </a:extLst>
          </p:cNvPr>
          <p:cNvSpPr>
            <a:spLocks noGrp="1"/>
          </p:cNvSpPr>
          <p:nvPr>
            <p:ph type="subTitle" idx="1"/>
          </p:nvPr>
        </p:nvSpPr>
        <p:spPr>
          <a:xfrm>
            <a:off x="225083" y="295422"/>
            <a:ext cx="11760591" cy="6407833"/>
          </a:xfrm>
          <a:solidFill>
            <a:schemeClr val="accent6">
              <a:lumMod val="20000"/>
              <a:lumOff val="80000"/>
            </a:schemeClr>
          </a:solidFill>
          <a:ln>
            <a:solidFill>
              <a:schemeClr val="tx1"/>
            </a:solidFill>
          </a:ln>
        </p:spPr>
        <p:txBody>
          <a:bodyPr>
            <a:normAutofit/>
          </a:bodyPr>
          <a:lstStyle/>
          <a:p>
            <a:r>
              <a:rPr lang="ar-DZ" sz="32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 الجدران:</a:t>
            </a:r>
            <a:endParaRPr lang="ar-DZ" sz="40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DZ" sz="40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1"-يعالج سطح الجدار الذي سينفذ عليه الفسيفساء الجدارية معالجة خاصة قبل وضع طبقات الملاط عليه لعزله ضد الرطوبة باستخدام مادة عازلة .</a:t>
            </a:r>
          </a:p>
          <a:p>
            <a:pPr algn="r"/>
            <a:r>
              <a:rPr lang="ar-DZ" sz="40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2 - طبقة الأساس تتكون من ملاط خشن نوعا ما لاحتوائه على الرمل او مسحوق الطوب . </a:t>
            </a:r>
          </a:p>
          <a:p>
            <a:pPr algn="r"/>
            <a:r>
              <a:rPr lang="ar-DZ" sz="40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 طبقة ثانية من ملاط ذو مكونات ناعمة . </a:t>
            </a:r>
          </a:p>
          <a:p>
            <a:pPr algn="r"/>
            <a:r>
              <a:rPr lang="ar-DZ" sz="40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4000" b="1"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40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طبقة البساط تتكون عادة من معجون الجير توضع على أجزاء بقدر ما يسمح به عمل اليوم وكل جزء تشطف حافته بزاوية حادة ليتسنى ربط الأجزاء ببعضها خاصة في اللوحات الكبيرة ."</a:t>
            </a:r>
            <a:r>
              <a:rPr lang="ar-DZ"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a:t>
            </a:r>
          </a:p>
          <a:p>
            <a:endParaRPr lang="ar-DZ" u="sng" dirty="0">
              <a:solidFill>
                <a:srgbClr val="050505"/>
              </a:solidFill>
              <a:latin typeface="Segoe UI Historic" panose="020B0502040204020203" pitchFamily="34" charset="0"/>
              <a:cs typeface="Arabic Typesetting" panose="03020402040406030203" pitchFamily="66" charset="-78"/>
            </a:endParaRPr>
          </a:p>
          <a:p>
            <a:pPr algn="r"/>
            <a:endParaRPr lang="ar-DZ" sz="2200" b="1" u="sng"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endParaRPr lang="ar-DZ" sz="2200" b="1" u="sng"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r>
              <a:rPr lang="ar-DZ" sz="2200" b="1" u="sng"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a:t>
            </a:r>
            <a:r>
              <a:rPr lang="ar-DZ" sz="2200" b="1"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عطية أحمد ابراهيم  </a:t>
            </a:r>
            <a:r>
              <a:rPr lang="ar-DZ" sz="22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،المرجع  السابق،</a:t>
            </a:r>
            <a:r>
              <a:rPr lang="ar-DZ" sz="2000" b="1" i="0"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ص</a:t>
            </a:r>
            <a:r>
              <a:rPr lang="ar-DZ" sz="2000" b="1"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43-45 . </a:t>
            </a:r>
            <a:endParaRPr lang="fr-FR" sz="2000" b="1" u="sng"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Flèche : double flèche horizontale 3">
            <a:extLst>
              <a:ext uri="{FF2B5EF4-FFF2-40B4-BE49-F238E27FC236}">
                <a16:creationId xmlns:a16="http://schemas.microsoft.com/office/drawing/2014/main" xmlns="" id="{F797A401-B9FA-4E34-A67C-51B1DFF7C82D}"/>
              </a:ext>
            </a:extLst>
          </p:cNvPr>
          <p:cNvSpPr/>
          <p:nvPr/>
        </p:nvSpPr>
        <p:spPr>
          <a:xfrm>
            <a:off x="7737231" y="5510949"/>
            <a:ext cx="4229686" cy="14426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85176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0CABD8-2A4D-4211-BD33-EBEAD834B326}"/>
              </a:ext>
            </a:extLst>
          </p:cNvPr>
          <p:cNvSpPr>
            <a:spLocks noGrp="1"/>
          </p:cNvSpPr>
          <p:nvPr>
            <p:ph type="title"/>
          </p:nvPr>
        </p:nvSpPr>
        <p:spPr>
          <a:xfrm>
            <a:off x="2053882" y="112543"/>
            <a:ext cx="7863841" cy="1069143"/>
          </a:xfrm>
          <a:solidFill>
            <a:schemeClr val="accent6">
              <a:lumMod val="20000"/>
              <a:lumOff val="80000"/>
            </a:schemeClr>
          </a:solidFill>
          <a:ln>
            <a:solidFill>
              <a:schemeClr val="tx1"/>
            </a:solidFill>
          </a:ln>
        </p:spPr>
        <p:txBody>
          <a:bodyPr/>
          <a:lstStyle/>
          <a:p>
            <a:pPr algn="ctr"/>
            <a:r>
              <a:rPr lang="ar-DZ" b="1"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الصور توضح طريقة إعداد الفسيفساء على الأرض و الجدران</a:t>
            </a:r>
            <a:endParaRPr lang="fr-FR" b="1"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8" name="Espace réservé du contenu 7">
            <a:extLst>
              <a:ext uri="{FF2B5EF4-FFF2-40B4-BE49-F238E27FC236}">
                <a16:creationId xmlns:a16="http://schemas.microsoft.com/office/drawing/2014/main" xmlns="" id="{8FDA55AC-1566-406A-A4D7-373F6DF1D7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88923" y="1434905"/>
            <a:ext cx="2674034" cy="5190978"/>
          </a:xfrm>
          <a:prstGeom prst="rect">
            <a:avLst/>
          </a:prstGeom>
          <a:ln>
            <a:noFill/>
          </a:ln>
          <a:effectLst>
            <a:outerShdw blurRad="292100" dist="139700" dir="2700000" algn="tl" rotWithShape="0">
              <a:srgbClr val="333333">
                <a:alpha val="65000"/>
              </a:srgbClr>
            </a:outerShdw>
          </a:effectLst>
        </p:spPr>
      </p:pic>
      <p:pic>
        <p:nvPicPr>
          <p:cNvPr id="7" name="Espace réservé du contenu 6">
            <a:extLst>
              <a:ext uri="{FF2B5EF4-FFF2-40B4-BE49-F238E27FC236}">
                <a16:creationId xmlns:a16="http://schemas.microsoft.com/office/drawing/2014/main" xmlns="" id="{D5AF6427-B016-4B7E-9D7A-69DD1381F2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434905"/>
            <a:ext cx="7011572" cy="519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584622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C14F9F-FD94-4415-92D7-F0ECF644625E}"/>
              </a:ext>
            </a:extLst>
          </p:cNvPr>
          <p:cNvSpPr>
            <a:spLocks noGrp="1"/>
          </p:cNvSpPr>
          <p:nvPr>
            <p:ph type="ctrTitle"/>
          </p:nvPr>
        </p:nvSpPr>
        <p:spPr>
          <a:xfrm>
            <a:off x="1434905" y="1"/>
            <a:ext cx="8510953" cy="914400"/>
          </a:xfrm>
          <a:solidFill>
            <a:schemeClr val="accent6">
              <a:lumMod val="20000"/>
              <a:lumOff val="80000"/>
            </a:schemeClr>
          </a:solidFill>
          <a:ln>
            <a:solidFill>
              <a:schemeClr val="tx1"/>
            </a:solidFill>
          </a:ln>
        </p:spPr>
        <p:txBody>
          <a:bodyPr>
            <a:normAutofit/>
          </a:bodyPr>
          <a:lstStyle/>
          <a:p>
            <a:pPr rtl="1"/>
            <a:r>
              <a:rPr lang="ar-DZ" sz="5400" b="1" u="sng"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4- الفسيفساء </a:t>
            </a:r>
            <a:r>
              <a:rPr lang="fr-FR" sz="5400" b="1" u="sng"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Opuss tesselateum</a:t>
            </a:r>
            <a:endParaRPr lang="fr-FR" sz="5400" u="sng" dirty="0">
              <a:solidFill>
                <a:schemeClr val="accent6">
                  <a:lumMod val="50000"/>
                </a:schemeClr>
              </a:solidFill>
              <a:latin typeface="Andalus" panose="02020603050405020304" pitchFamily="18" charset="-78"/>
              <a:cs typeface="Andalus" panose="02020603050405020304" pitchFamily="18" charset="-78"/>
            </a:endParaRPr>
          </a:p>
        </p:txBody>
      </p:sp>
      <p:sp>
        <p:nvSpPr>
          <p:cNvPr id="3" name="Sous-titre 2">
            <a:extLst>
              <a:ext uri="{FF2B5EF4-FFF2-40B4-BE49-F238E27FC236}">
                <a16:creationId xmlns:a16="http://schemas.microsoft.com/office/drawing/2014/main" xmlns="" id="{3B0A1711-2C0F-4D09-8BF6-E9DFFD11F725}"/>
              </a:ext>
            </a:extLst>
          </p:cNvPr>
          <p:cNvSpPr>
            <a:spLocks noGrp="1"/>
          </p:cNvSpPr>
          <p:nvPr>
            <p:ph type="subTitle" idx="1"/>
          </p:nvPr>
        </p:nvSpPr>
        <p:spPr>
          <a:xfrm>
            <a:off x="239151" y="914401"/>
            <a:ext cx="11704320" cy="5943598"/>
          </a:xfrm>
          <a:solidFill>
            <a:schemeClr val="accent6">
              <a:lumMod val="20000"/>
              <a:lumOff val="80000"/>
            </a:schemeClr>
          </a:solidFill>
          <a:ln>
            <a:solidFill>
              <a:schemeClr val="tx1"/>
            </a:solidFill>
          </a:ln>
        </p:spPr>
        <p:txBody>
          <a:bodyPr>
            <a:normAutofit fontScale="92500"/>
          </a:bodyPr>
          <a:lstStyle/>
          <a:p>
            <a:pPr algn="r" rtl="1"/>
            <a:r>
              <a:rPr lang="ar-DZ"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0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4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هي عبارة عن مكعبات صغيرة تسمى </a:t>
            </a:r>
            <a:r>
              <a:rPr lang="fr-FR" sz="4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tessles</a:t>
            </a:r>
            <a:r>
              <a:rPr lang="ar-DZ" sz="4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حيث تتم هذه المكعبات بطريقة منتظمة في شكل صفوف أي مرتبة ، وتسمى بالطبقة السطحية للفسيفساء التي تتضمن المكعبات تسلا توم."</a:t>
            </a:r>
            <a:r>
              <a:rPr lang="ar-DZ" sz="2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a:t>
            </a:r>
          </a:p>
          <a:p>
            <a:pPr algn="r" rtl="1"/>
            <a:r>
              <a:rPr lang="ar-DZ" sz="4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كما أن هذه المكعبات تتميز و تتصف بالحجم الصغير  ذات زوايا رباعية ، عامة تكون ما بين</a:t>
            </a:r>
            <a:r>
              <a:rPr lang="ar-DZ" sz="4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4 و 20 ملم </a:t>
            </a:r>
            <a:r>
              <a:rPr lang="ar-DZ" sz="4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للضلع، مما تتكون من عدة مواد مختلفة، كالحجر الكلسي أو الرخام أو الخزف أو عجين الزجاج وغيرهم من المواد التي يتم قصها في شكل مكعبات صغيرة وبذلك تعطي لوحة فسيفسائية مزخرفة بتقنية أبوس تيسلاتوم."</a:t>
            </a:r>
            <a:r>
              <a:rPr lang="ar-DZ"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a:t>
            </a:r>
          </a:p>
          <a:p>
            <a:pPr algn="r" rtl="1"/>
            <a:r>
              <a:rPr lang="ar-DZ" sz="4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إضافة إلى ذلك تتميز مكعبات هذه الفسيفساء بعدة خصائص وصفات منهم ذات شكل أحادي اللون ، ثنائي اللون ،كما تتشكل في صورة رمزية تسمى بالفسيفساء التصويرية ، أيضا تخلق تصميم هندسي والمسمات بالفسيفساء الهندسية وهي متعددة الألوان ظهرت في روما على حافة الطريق الإمبريالي ، تهدف أيضا إلى تغطية أسطح الأرضيات الكبيرة ، وهي كفن لها أهمية كبيرة تطورت في الفترة الهلينستية</a:t>
            </a:r>
            <a:r>
              <a:rPr lang="ar-DZ" sz="30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ar-DZ" sz="2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a:t>
            </a:r>
          </a:p>
          <a:p>
            <a:pPr algn="r" rtl="1"/>
            <a:endParaRPr lang="ar-DZ"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Flèche : double flèche horizontale 3">
            <a:extLst>
              <a:ext uri="{FF2B5EF4-FFF2-40B4-BE49-F238E27FC236}">
                <a16:creationId xmlns:a16="http://schemas.microsoft.com/office/drawing/2014/main" xmlns="" id="{B6BADD2B-5BC5-48CB-9410-C11185CD5702}"/>
              </a:ext>
            </a:extLst>
          </p:cNvPr>
          <p:cNvSpPr/>
          <p:nvPr/>
        </p:nvSpPr>
        <p:spPr>
          <a:xfrm>
            <a:off x="7596555" y="5240216"/>
            <a:ext cx="4346916" cy="12660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17148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846119F-BF50-4506-9241-684028FD8A82}"/>
              </a:ext>
            </a:extLst>
          </p:cNvPr>
          <p:cNvSpPr>
            <a:spLocks noGrp="1"/>
          </p:cNvSpPr>
          <p:nvPr>
            <p:ph type="title"/>
          </p:nvPr>
        </p:nvSpPr>
        <p:spPr>
          <a:xfrm>
            <a:off x="1580271" y="168813"/>
            <a:ext cx="9031458" cy="1153550"/>
          </a:xfrm>
          <a:solidFill>
            <a:schemeClr val="accent6">
              <a:lumMod val="20000"/>
              <a:lumOff val="80000"/>
            </a:schemeClr>
          </a:solidFill>
          <a:ln>
            <a:solidFill>
              <a:schemeClr val="tx1"/>
            </a:solidFill>
          </a:ln>
        </p:spPr>
        <p:txBody>
          <a:bodyPr>
            <a:normAutofit/>
          </a:bodyPr>
          <a:lstStyle/>
          <a:p>
            <a:pPr algn="ctr"/>
            <a:r>
              <a:rPr lang="ar-DZ" sz="4000" b="1"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فسيفساء بشكل صورة كلب مصنوعة بمكعبات صغيرة وهي بنوع أبوس تيسلاتوم</a:t>
            </a:r>
            <a:endParaRPr lang="fr-FR" sz="4000" b="1"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5" name="Espace réservé du contenu 4">
            <a:extLst>
              <a:ext uri="{FF2B5EF4-FFF2-40B4-BE49-F238E27FC236}">
                <a16:creationId xmlns:a16="http://schemas.microsoft.com/office/drawing/2014/main" xmlns="" id="{46FFA665-905B-4EC3-9959-932A59B99F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018" y="1463041"/>
            <a:ext cx="8074856" cy="5226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7128810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5C00E8E-6FE9-40AF-B769-E616EF65F144}"/>
              </a:ext>
            </a:extLst>
          </p:cNvPr>
          <p:cNvSpPr>
            <a:spLocks noGrp="1"/>
          </p:cNvSpPr>
          <p:nvPr>
            <p:ph type="title"/>
          </p:nvPr>
        </p:nvSpPr>
        <p:spPr>
          <a:solidFill>
            <a:schemeClr val="accent6">
              <a:lumMod val="20000"/>
              <a:lumOff val="80000"/>
            </a:schemeClr>
          </a:solidFill>
          <a:ln>
            <a:solidFill>
              <a:schemeClr val="tx1"/>
            </a:solidFill>
          </a:ln>
        </p:spPr>
        <p:txBody>
          <a:bodyPr>
            <a:normAutofit/>
          </a:bodyPr>
          <a:lstStyle/>
          <a:p>
            <a:pPr algn="ctr" rtl="1"/>
            <a:r>
              <a:rPr lang="ar-DZ" sz="5400" b="1" u="sng"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5- خصائص الفسيفساء </a:t>
            </a:r>
            <a:r>
              <a:rPr lang="fr-FR" sz="5400" b="1" u="sng" dirty="0">
                <a:solidFill>
                  <a:schemeClr val="accent6">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Opuss tesselateum</a:t>
            </a:r>
            <a:endParaRPr lang="fr-FR" sz="5400" u="sng" dirty="0">
              <a:solidFill>
                <a:schemeClr val="accent6">
                  <a:lumMod val="50000"/>
                </a:schemeClr>
              </a:solidFill>
              <a:latin typeface="Andalus" panose="02020603050405020304" pitchFamily="18" charset="-78"/>
              <a:cs typeface="Andalus" panose="02020603050405020304" pitchFamily="18" charset="-78"/>
            </a:endParaRPr>
          </a:p>
        </p:txBody>
      </p:sp>
      <p:sp>
        <p:nvSpPr>
          <p:cNvPr id="3" name="Espace réservé du texte 2">
            <a:extLst>
              <a:ext uri="{FF2B5EF4-FFF2-40B4-BE49-F238E27FC236}">
                <a16:creationId xmlns:a16="http://schemas.microsoft.com/office/drawing/2014/main" xmlns="" id="{264A4EF8-8833-49D1-A4C8-CA1BC7C5E623}"/>
              </a:ext>
            </a:extLst>
          </p:cNvPr>
          <p:cNvSpPr>
            <a:spLocks noGrp="1"/>
          </p:cNvSpPr>
          <p:nvPr>
            <p:ph type="body" idx="1"/>
          </p:nvPr>
        </p:nvSpPr>
        <p:spPr>
          <a:xfrm>
            <a:off x="839788" y="1800665"/>
            <a:ext cx="5157787" cy="823912"/>
          </a:xfrm>
          <a:solidFill>
            <a:schemeClr val="accent6">
              <a:lumMod val="20000"/>
              <a:lumOff val="80000"/>
            </a:schemeClr>
          </a:solidFill>
          <a:ln>
            <a:solidFill>
              <a:schemeClr val="tx1"/>
            </a:solidFill>
          </a:ln>
        </p:spPr>
        <p:txBody>
          <a:bodyPr>
            <a:normAutofit/>
          </a:bodyPr>
          <a:lstStyle/>
          <a:p>
            <a:pPr algn="ctr"/>
            <a:r>
              <a:rPr lang="ar-DZ"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أبوس تيسلاتوم هندسي تنائي اللون</a:t>
            </a:r>
            <a:endParaRPr lang="fr-FR"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0" name="Espace réservé du contenu 9">
            <a:extLst>
              <a:ext uri="{FF2B5EF4-FFF2-40B4-BE49-F238E27FC236}">
                <a16:creationId xmlns:a16="http://schemas.microsoft.com/office/drawing/2014/main" xmlns="" id="{EF0F24A2-EC65-41E9-91BD-654C67993D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1692" y="2855740"/>
            <a:ext cx="5317588" cy="37982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Espace réservé du texte 4">
            <a:extLst>
              <a:ext uri="{FF2B5EF4-FFF2-40B4-BE49-F238E27FC236}">
                <a16:creationId xmlns:a16="http://schemas.microsoft.com/office/drawing/2014/main" xmlns="" id="{80A94EF3-239A-4396-8A6C-901CB1B3B90B}"/>
              </a:ext>
            </a:extLst>
          </p:cNvPr>
          <p:cNvSpPr>
            <a:spLocks noGrp="1"/>
          </p:cNvSpPr>
          <p:nvPr>
            <p:ph type="body" sz="quarter" idx="3"/>
          </p:nvPr>
        </p:nvSpPr>
        <p:spPr>
          <a:xfrm>
            <a:off x="6172200" y="1800665"/>
            <a:ext cx="5183188" cy="823912"/>
          </a:xfrm>
          <a:solidFill>
            <a:schemeClr val="accent6">
              <a:lumMod val="20000"/>
              <a:lumOff val="80000"/>
            </a:schemeClr>
          </a:solidFill>
          <a:ln>
            <a:solidFill>
              <a:schemeClr val="tx1"/>
            </a:solidFill>
          </a:ln>
        </p:spPr>
        <p:txBody>
          <a:bodyPr>
            <a:normAutofit/>
          </a:bodyPr>
          <a:lstStyle/>
          <a:p>
            <a:pPr algn="ctr"/>
            <a:r>
              <a:rPr lang="ar-DZ"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أبوس تيسلاتوم أحادي اللون </a:t>
            </a:r>
            <a:endParaRPr lang="fr-FR"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8" name="Espace réservé du contenu 7">
            <a:extLst>
              <a:ext uri="{FF2B5EF4-FFF2-40B4-BE49-F238E27FC236}">
                <a16:creationId xmlns:a16="http://schemas.microsoft.com/office/drawing/2014/main" xmlns="" id="{7B5C534B-0154-4540-AB26-B275C0C8CCD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22720" y="2855741"/>
            <a:ext cx="5317588" cy="37982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937248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29945A64-82C4-4868-B0CC-739CE9025D82}"/>
              </a:ext>
            </a:extLst>
          </p:cNvPr>
          <p:cNvSpPr>
            <a:spLocks noGrp="1"/>
          </p:cNvSpPr>
          <p:nvPr>
            <p:ph type="body" idx="1"/>
          </p:nvPr>
        </p:nvSpPr>
        <p:spPr>
          <a:xfrm>
            <a:off x="558018" y="126609"/>
            <a:ext cx="4822811" cy="823912"/>
          </a:xfrm>
          <a:solidFill>
            <a:schemeClr val="accent6">
              <a:lumMod val="20000"/>
              <a:lumOff val="80000"/>
            </a:schemeClr>
          </a:solidFill>
          <a:ln>
            <a:solidFill>
              <a:schemeClr val="tx1"/>
            </a:solidFill>
          </a:ln>
        </p:spPr>
        <p:txBody>
          <a:bodyPr>
            <a:normAutofit/>
          </a:bodyPr>
          <a:lstStyle/>
          <a:p>
            <a:pPr algn="ctr"/>
            <a:r>
              <a:rPr lang="ar-DZ"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أبوس تيسلاتوم هندسي متعدد الألوان</a:t>
            </a:r>
            <a:endParaRPr lang="fr-FR"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9" name="Espace réservé du contenu 8">
            <a:extLst>
              <a:ext uri="{FF2B5EF4-FFF2-40B4-BE49-F238E27FC236}">
                <a16:creationId xmlns:a16="http://schemas.microsoft.com/office/drawing/2014/main" xmlns="" id="{794FE34F-CE59-4C71-853A-2DA947D9349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8018" y="1477108"/>
            <a:ext cx="4822811" cy="49518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Espace réservé du texte 4">
            <a:extLst>
              <a:ext uri="{FF2B5EF4-FFF2-40B4-BE49-F238E27FC236}">
                <a16:creationId xmlns:a16="http://schemas.microsoft.com/office/drawing/2014/main" xmlns="" id="{C5DF783C-583A-4C43-AD1E-59A37D93DD4E}"/>
              </a:ext>
            </a:extLst>
          </p:cNvPr>
          <p:cNvSpPr>
            <a:spLocks noGrp="1"/>
          </p:cNvSpPr>
          <p:nvPr>
            <p:ph type="body" sz="quarter" idx="3"/>
          </p:nvPr>
        </p:nvSpPr>
        <p:spPr>
          <a:xfrm>
            <a:off x="6811170" y="126609"/>
            <a:ext cx="4822811" cy="823912"/>
          </a:xfrm>
          <a:solidFill>
            <a:schemeClr val="accent6">
              <a:lumMod val="20000"/>
              <a:lumOff val="80000"/>
            </a:schemeClr>
          </a:solidFill>
          <a:ln>
            <a:solidFill>
              <a:schemeClr val="tx1"/>
            </a:solidFill>
          </a:ln>
        </p:spPr>
        <p:txBody>
          <a:bodyPr>
            <a:normAutofit/>
          </a:bodyPr>
          <a:lstStyle/>
          <a:p>
            <a:pPr algn="ctr"/>
            <a:r>
              <a:rPr lang="ar-DZ"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أبوس تيسلاتوم تصويري ثنائي اللون</a:t>
            </a:r>
            <a:endParaRPr lang="fr-FR" sz="3200" u="sng"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7" name="Espace réservé du contenu 6">
            <a:extLst>
              <a:ext uri="{FF2B5EF4-FFF2-40B4-BE49-F238E27FC236}">
                <a16:creationId xmlns:a16="http://schemas.microsoft.com/office/drawing/2014/main" xmlns="" id="{47B2C04D-65B2-4EFF-8EC9-4CCE93E6EA4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11171" y="1477107"/>
            <a:ext cx="4822811" cy="49518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07356317"/>
      </p:ext>
    </p:extLst>
  </p:cSld>
  <p:clrMapOvr>
    <a:masterClrMapping/>
  </p:clrMapOvr>
  <p:transition spd="slow">
    <p:fade/>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TotalTime>
  <Words>1368</Words>
  <Application>Microsoft Office PowerPoint</Application>
  <PresentationFormat>Personnalisé</PresentationFormat>
  <Paragraphs>81</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Présentation PowerPoint</vt:lpstr>
      <vt:lpstr>لوحة فسيفسائية تعود للفترة الرومانية </vt:lpstr>
      <vt:lpstr>3- الحوامل الرئيسية لتصوير الفسيفساء:</vt:lpstr>
      <vt:lpstr>Présentation PowerPoint</vt:lpstr>
      <vt:lpstr>الصور توضح طريقة إعداد الفسيفساء على الأرض و الجدران</vt:lpstr>
      <vt:lpstr>4- الفسيفساء Opuss tesselateum</vt:lpstr>
      <vt:lpstr>فسيفساء بشكل صورة كلب مصنوعة بمكعبات صغيرة وهي بنوع أبوس تيسلاتوم</vt:lpstr>
      <vt:lpstr>5- خصائص الفسيفساء Opuss tesselateum</vt:lpstr>
      <vt:lpstr>Présentation PowerPoint</vt:lpstr>
      <vt:lpstr>Présentation PowerPoint</vt:lpstr>
      <vt:lpstr>6- مواضيع الفسيفساء:</vt:lpstr>
      <vt:lpstr>Présentation PowerPoint</vt:lpstr>
      <vt:lpstr>Présentation PowerPoint</vt:lpstr>
      <vt:lpstr>Présentation PowerPoint</vt:lpstr>
      <vt:lpstr>Présentation PowerPoint</vt:lpstr>
      <vt:lpstr>Présentation PowerPoint</vt:lpstr>
      <vt:lpstr>Présentation PowerPoint</vt:lpstr>
      <vt:lpstr>Opus verticulatum</vt:lpstr>
      <vt:lpstr>Présentation PowerPoint</vt:lpstr>
      <vt:lpstr>شبه- فيغلينوم (Figlinum-Pseudo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Souhila Driouche</dc:creator>
  <cp:lastModifiedBy>NTIC</cp:lastModifiedBy>
  <cp:revision>21</cp:revision>
  <dcterms:created xsi:type="dcterms:W3CDTF">2022-03-14T14:36:55Z</dcterms:created>
  <dcterms:modified xsi:type="dcterms:W3CDTF">2023-05-14T17:35:45Z</dcterms:modified>
</cp:coreProperties>
</file>