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68" r:id="rId3"/>
    <p:sldId id="256" r:id="rId4"/>
    <p:sldId id="269" r:id="rId5"/>
    <p:sldId id="261" r:id="rId6"/>
    <p:sldId id="270" r:id="rId7"/>
    <p:sldId id="257" r:id="rId8"/>
    <p:sldId id="259" r:id="rId9"/>
    <p:sldId id="260" r:id="rId10"/>
    <p:sldId id="281" r:id="rId11"/>
    <p:sldId id="264" r:id="rId12"/>
    <p:sldId id="265" r:id="rId13"/>
    <p:sldId id="266" r:id="rId14"/>
    <p:sldId id="279" r:id="rId15"/>
    <p:sldId id="273" r:id="rId16"/>
    <p:sldId id="275" r:id="rId17"/>
    <p:sldId id="274" r:id="rId18"/>
    <p:sldId id="272" r:id="rId19"/>
    <p:sldId id="258" r:id="rId20"/>
    <p:sldId id="276" r:id="rId21"/>
    <p:sldId id="277" r:id="rId22"/>
    <p:sldId id="280" r:id="rId2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910" autoAdjust="0"/>
  </p:normalViewPr>
  <p:slideViewPr>
    <p:cSldViewPr>
      <p:cViewPr>
        <p:scale>
          <a:sx n="70" d="100"/>
          <a:sy n="70" d="100"/>
        </p:scale>
        <p:origin x="-128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E2569-82D0-4A51-B709-3175980531A2}" type="datetimeFigureOut">
              <a:rPr lang="fr-FR" smtClean="0"/>
              <a:pPr/>
              <a:t>10/04/2020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738B7-CA41-4E9D-8136-32AFEA8BA38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E2569-82D0-4A51-B709-3175980531A2}" type="datetimeFigureOut">
              <a:rPr lang="fr-FR" smtClean="0"/>
              <a:pPr/>
              <a:t>10/04/2020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738B7-CA41-4E9D-8136-32AFEA8BA38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E2569-82D0-4A51-B709-3175980531A2}" type="datetimeFigureOut">
              <a:rPr lang="fr-FR" smtClean="0"/>
              <a:pPr/>
              <a:t>10/04/2020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738B7-CA41-4E9D-8136-32AFEA8BA38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E2569-82D0-4A51-B709-3175980531A2}" type="datetimeFigureOut">
              <a:rPr lang="fr-FR" smtClean="0"/>
              <a:pPr/>
              <a:t>10/04/2020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738B7-CA41-4E9D-8136-32AFEA8BA38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E2569-82D0-4A51-B709-3175980531A2}" type="datetimeFigureOut">
              <a:rPr lang="fr-FR" smtClean="0"/>
              <a:pPr/>
              <a:t>10/04/2020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738B7-CA41-4E9D-8136-32AFEA8BA38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E2569-82D0-4A51-B709-3175980531A2}" type="datetimeFigureOut">
              <a:rPr lang="fr-FR" smtClean="0"/>
              <a:pPr/>
              <a:t>10/04/2020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738B7-CA41-4E9D-8136-32AFEA8BA38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E2569-82D0-4A51-B709-3175980531A2}" type="datetimeFigureOut">
              <a:rPr lang="fr-FR" smtClean="0"/>
              <a:pPr/>
              <a:t>10/04/2020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738B7-CA41-4E9D-8136-32AFEA8BA38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E2569-82D0-4A51-B709-3175980531A2}" type="datetimeFigureOut">
              <a:rPr lang="fr-FR" smtClean="0"/>
              <a:pPr/>
              <a:t>10/04/2020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738B7-CA41-4E9D-8136-32AFEA8BA38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E2569-82D0-4A51-B709-3175980531A2}" type="datetimeFigureOut">
              <a:rPr lang="fr-FR" smtClean="0"/>
              <a:pPr/>
              <a:t>10/04/2020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738B7-CA41-4E9D-8136-32AFEA8BA38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E2569-82D0-4A51-B709-3175980531A2}" type="datetimeFigureOut">
              <a:rPr lang="fr-FR" smtClean="0"/>
              <a:pPr/>
              <a:t>10/04/2020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738B7-CA41-4E9D-8136-32AFEA8BA38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E2569-82D0-4A51-B709-3175980531A2}" type="datetimeFigureOut">
              <a:rPr lang="fr-FR" smtClean="0"/>
              <a:pPr/>
              <a:t>10/04/2020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738B7-CA41-4E9D-8136-32AFEA8BA38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E2569-82D0-4A51-B709-3175980531A2}" type="datetimeFigureOut">
              <a:rPr lang="fr-FR" smtClean="0"/>
              <a:pPr/>
              <a:t>10/04/2020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738B7-CA41-4E9D-8136-32AFEA8BA38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843808" y="1196752"/>
            <a:ext cx="367240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             Cours Génie forestier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2051720" y="2636912"/>
            <a:ext cx="5112568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800" dirty="0" smtClean="0">
                <a:latin typeface="Arial" pitchFamily="34" charset="0"/>
                <a:cs typeface="Arial" pitchFamily="34" charset="0"/>
              </a:rPr>
              <a:t>             La couche de forme</a:t>
            </a:r>
            <a:endParaRPr lang="fr-FR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2" cstate="print"/>
          <a:srcRect l="18199" t="27344" r="20036" b="11132"/>
          <a:stretch>
            <a:fillRect/>
          </a:stretch>
        </p:blipFill>
        <p:spPr bwMode="auto">
          <a:xfrm>
            <a:off x="500034" y="714356"/>
            <a:ext cx="8001056" cy="492922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214282" y="142852"/>
            <a:ext cx="6715140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Les conditions de mise en </a:t>
            </a:r>
            <a:r>
              <a:rPr kumimoji="0" lang="fr-FR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oeuvre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d’une couche de forme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611560" y="692696"/>
            <a:ext cx="7704856" cy="313932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Un choix de matériau défini pour la  couche de forme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La couche de forme doit être composée si possible :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 sable et de graves traités,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 matériaux graveleux non traités.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Certains types de matériaux sont à éviter pour la couche de forme :</a:t>
            </a:r>
            <a:endParaRPr kumimoji="0" lang="fr-FR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sable argileux,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sable fin limoneux,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sol marneux,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limons, etc.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55576" y="0"/>
            <a:ext cx="6481261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Les conditions de mise en </a:t>
            </a:r>
            <a:r>
              <a:rPr kumimoji="0" lang="fr-FR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oeuvre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d’une couche de forme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95536" y="0"/>
            <a:ext cx="7884368" cy="4001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Fonctions de la couche de forme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23528" y="548680"/>
            <a:ext cx="8424936" cy="92333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La couche de forme répond à la fois à des objectifs 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à 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court terme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(vis-à-vis de la phase de réalisation de la chaussée)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à 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long terme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(lorsque l'ouvrage est en service).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2483768" y="1628800"/>
            <a:ext cx="4320480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Fonctions à court terme</a:t>
            </a:r>
            <a:endParaRPr kumimoji="0" lang="fr-FR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Image 7" descr="http://www.ente-aix.fr/documents/135-geotechnique/4_ConditionsUtilisation/res/image_4_FonctionsCourtTerme_SETRA_1.gif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r="43602" b="53543"/>
          <a:stretch>
            <a:fillRect/>
          </a:stretch>
        </p:blipFill>
        <p:spPr bwMode="auto">
          <a:xfrm>
            <a:off x="395536" y="2132856"/>
            <a:ext cx="3131840" cy="278777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9" name="Image 8" descr="http://www.ente-aix.fr/documents/135-geotechnique/4_ConditionsUtilisation/res/image_4_FonctionsCourtTerme_SETRA_1.gif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t="52799" r="40351"/>
          <a:stretch>
            <a:fillRect/>
          </a:stretch>
        </p:blipFill>
        <p:spPr bwMode="auto">
          <a:xfrm>
            <a:off x="5500694" y="2786058"/>
            <a:ext cx="3312368" cy="283239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323528" y="5085184"/>
            <a:ext cx="3240360" cy="6463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Bonne traficabilité (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permettre la circulation de chantier)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3529" y="5877272"/>
            <a:ext cx="324036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Qu’elle </a:t>
            </a:r>
            <a:r>
              <a:rPr lang="fr-FR" dirty="0">
                <a:latin typeface="Arial" pitchFamily="34" charset="0"/>
                <a:cs typeface="Arial" pitchFamily="34" charset="0"/>
              </a:rPr>
              <a:t>permette le compactage de la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chaussée 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429256" y="5715016"/>
            <a:ext cx="3384376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Qu’elle </a:t>
            </a:r>
            <a:r>
              <a:rPr lang="fr-FR" dirty="0">
                <a:latin typeface="Arial" pitchFamily="34" charset="0"/>
                <a:cs typeface="Arial" pitchFamily="34" charset="0"/>
              </a:rPr>
              <a:t>protège le remblai (PST) de l’eau et les effets des intempéries 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5004048" y="50131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4357686" y="2071678"/>
            <a:ext cx="45720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Atténuer les irrégularités altimétriques de l’arase.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267744" y="332656"/>
            <a:ext cx="4320480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Fonctions à long terme</a:t>
            </a:r>
            <a:endParaRPr kumimoji="0" lang="fr-FR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 rot="10800000" flipV="1">
            <a:off x="467544" y="764704"/>
            <a:ext cx="8208912" cy="147732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homogénéiser la portance du sol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permettant ainsi de concevoir des chaussée d'épaisseur constante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assurer le maintien dans le temps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 :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en dépit des fluctuations de l'état hydrique des sols supports sensibles à l'eau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467544" y="2415371"/>
            <a:ext cx="8280920" cy="92333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assurer la protection thermique des sols supports gélifs</a:t>
            </a:r>
            <a:endParaRPr kumimoji="0" lang="fr-FR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contribuer au drainage de la chaussée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8" name="Image 7" descr="Que se passe t’il au&#10;moment du dégel ?&#10; 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b="11660"/>
          <a:stretch>
            <a:fillRect/>
          </a:stretch>
        </p:blipFill>
        <p:spPr bwMode="auto">
          <a:xfrm>
            <a:off x="1857356" y="3857628"/>
            <a:ext cx="4968552" cy="252028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valorisation des graves en technique routi�re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3816424" cy="259228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5" name="Image 4" descr="valorisation des graves en technique routi�re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04664"/>
            <a:ext cx="3621782" cy="259228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6" name="ZoneTexte 5"/>
          <p:cNvSpPr txBox="1"/>
          <p:nvPr/>
        </p:nvSpPr>
        <p:spPr>
          <a:xfrm>
            <a:off x="2915816" y="3068960"/>
            <a:ext cx="367240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Couche de forme  sur géotextile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3429000"/>
            <a:ext cx="4824536" cy="314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467544" y="0"/>
            <a:ext cx="6480720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Détermination de l’épaisseur de la couche de forme</a:t>
            </a:r>
            <a:endParaRPr kumimoji="0" lang="fr-FR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467544" y="2060848"/>
            <a:ext cx="8352928" cy="147732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L’épaisseur de la couche de forme dépend de plusieurs paramètres 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 la classe de la 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PST n° i 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et de l’arase (</a:t>
            </a:r>
            <a:r>
              <a:rPr kumimoji="0" lang="fr-FR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ARj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),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 la classe de la plate-forme (</a:t>
            </a:r>
            <a:r>
              <a:rPr kumimoji="0" lang="fr-FR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PFi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) visée à long terme,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 la classe géotechnique du matériau constituant la future couche de forme.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95536" y="548680"/>
            <a:ext cx="8424936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fr-FR" b="1" dirty="0">
                <a:latin typeface="Arial" pitchFamily="34" charset="0"/>
                <a:cs typeface="Arial" pitchFamily="34" charset="0"/>
              </a:rPr>
              <a:t>La couche de forme</a:t>
            </a:r>
            <a:r>
              <a:rPr lang="fr-FR" dirty="0">
                <a:latin typeface="Arial" pitchFamily="34" charset="0"/>
                <a:cs typeface="Arial" pitchFamily="34" charset="0"/>
              </a:rPr>
              <a:t> sert </a:t>
            </a:r>
            <a:r>
              <a:rPr lang="fr-FR" b="1" dirty="0">
                <a:latin typeface="Arial" pitchFamily="34" charset="0"/>
                <a:cs typeface="Arial" pitchFamily="34" charset="0"/>
              </a:rPr>
              <a:t>à améliorer et à optimiser la portance du sol</a:t>
            </a:r>
            <a:r>
              <a:rPr lang="fr-FR" dirty="0">
                <a:latin typeface="Arial" pitchFamily="34" charset="0"/>
                <a:cs typeface="Arial" pitchFamily="34" charset="0"/>
              </a:rPr>
              <a:t>. Elle peut être constituée soit de matériaux </a:t>
            </a:r>
            <a:r>
              <a:rPr lang="fr-FR" b="1" dirty="0">
                <a:latin typeface="Arial" pitchFamily="34" charset="0"/>
                <a:cs typeface="Arial" pitchFamily="34" charset="0"/>
              </a:rPr>
              <a:t>grenus roulés ou concassés</a:t>
            </a:r>
            <a:r>
              <a:rPr lang="fr-FR" dirty="0">
                <a:latin typeface="Arial" pitchFamily="34" charset="0"/>
                <a:cs typeface="Arial" pitchFamily="34" charset="0"/>
              </a:rPr>
              <a:t>, soit de </a:t>
            </a:r>
            <a:r>
              <a:rPr lang="fr-FR" b="1" dirty="0">
                <a:latin typeface="Arial" pitchFamily="34" charset="0"/>
                <a:cs typeface="Arial" pitchFamily="34" charset="0"/>
              </a:rPr>
              <a:t>matériaux traités aux liants 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 hydrauliques.</a:t>
            </a:r>
            <a:endParaRPr lang="fr-F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Flèche vers le bas 6"/>
          <p:cNvSpPr/>
          <p:nvPr/>
        </p:nvSpPr>
        <p:spPr>
          <a:xfrm>
            <a:off x="4283968" y="1484784"/>
            <a:ext cx="360040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539552" y="3645024"/>
            <a:ext cx="813690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>
                <a:latin typeface="Arial" pitchFamily="34" charset="0"/>
                <a:cs typeface="Arial" pitchFamily="34" charset="0"/>
              </a:rPr>
              <a:t>Le croisement de la PF demandée et de l'AR permet de déterminer l'épaisseur de la couche de forme suivant le matériau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choisi.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99592" y="4437112"/>
            <a:ext cx="7488832" cy="2031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 classes de plate-forme en fonction des 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portances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à long terme sont visées 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"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PF1 (20 </a:t>
            </a:r>
            <a:r>
              <a:rPr kumimoji="0" lang="fr-FR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MPa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"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PF2 (50 </a:t>
            </a:r>
            <a:r>
              <a:rPr kumimoji="0" lang="fr-FR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MPa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"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PF3 (120 </a:t>
            </a:r>
            <a:r>
              <a:rPr kumimoji="0" lang="fr-FR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MPa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"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PF4 ( 200 </a:t>
            </a:r>
            <a:r>
              <a:rPr kumimoji="0" lang="fr-FR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MPa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Flèche vers le bas 11"/>
          <p:cNvSpPr/>
          <p:nvPr/>
        </p:nvSpPr>
        <p:spPr>
          <a:xfrm>
            <a:off x="8532440" y="4365104"/>
            <a:ext cx="216024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2" cstate="print"/>
          <a:srcRect l="26956" t="12422" r="24683" b="8829"/>
          <a:stretch>
            <a:fillRect/>
          </a:stretch>
        </p:blipFill>
        <p:spPr bwMode="auto">
          <a:xfrm>
            <a:off x="1763688" y="548680"/>
            <a:ext cx="6264696" cy="576064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6" name="ZoneTexte 5"/>
          <p:cNvSpPr txBox="1"/>
          <p:nvPr/>
        </p:nvSpPr>
        <p:spPr>
          <a:xfrm>
            <a:off x="5364088" y="3140968"/>
            <a:ext cx="2448272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PST4,PST5, PST6</a:t>
            </a:r>
          </a:p>
          <a:p>
            <a:r>
              <a:rPr lang="fr-FR" dirty="0" smtClean="0">
                <a:latin typeface="Arial" pitchFamily="34" charset="0"/>
                <a:cs typeface="Arial" pitchFamily="34" charset="0"/>
              </a:rPr>
              <a:t>AR2, AR3,AR4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23528" y="3212976"/>
            <a:ext cx="287701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PST0,PST1, PST2,PST3</a:t>
            </a:r>
          </a:p>
          <a:p>
            <a:r>
              <a:rPr lang="fr-FR" dirty="0" smtClean="0">
                <a:latin typeface="Arial" pitchFamily="34" charset="0"/>
                <a:cs typeface="Arial" pitchFamily="34" charset="0"/>
              </a:rPr>
              <a:t>AR0, AR1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508104" y="3933056"/>
            <a:ext cx="2376264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Pas de couche  de forme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323528" y="3933056"/>
            <a:ext cx="2376264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Obligation  de la  couche  de forme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500034" y="5572140"/>
            <a:ext cx="2376264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     PF1, PF2,PF3, PF4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611560" y="764704"/>
            <a:ext cx="338437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Pour les sols traités en place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67544" y="1268760"/>
            <a:ext cx="7848872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Ces sols sont traités à la chaux  industrielle  et ou au ciment ou avec un traitement mixte  à des doses bien définis par le labo de géotechnie.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67544" y="2060848"/>
            <a:ext cx="7776864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L’épaisseur  à adopter varie entre :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20 et 30 cm pour les sols  à la chaux seule.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20 à 25 cm pour les  sols traités à la chaux et au ciment.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683568" y="3140968"/>
            <a:ext cx="338437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Pour les sols non  traités 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395536" y="3717032"/>
            <a:ext cx="842493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L’épaisseur  à adopter varie entre  20 et 70 cm avec un compactage intense.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27512" t="35063" r="49697" b="14735"/>
          <a:stretch>
            <a:fillRect/>
          </a:stretch>
        </p:blipFill>
        <p:spPr bwMode="auto">
          <a:xfrm>
            <a:off x="539552" y="1340768"/>
            <a:ext cx="2952328" cy="367240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3" cstate="print"/>
          <a:srcRect l="22509" t="27188" r="19680" b="14735"/>
          <a:stretch>
            <a:fillRect/>
          </a:stretch>
        </p:blipFill>
        <p:spPr bwMode="auto">
          <a:xfrm>
            <a:off x="3635896" y="1700808"/>
            <a:ext cx="5004048" cy="324036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8" name="ZoneTexte 7"/>
          <p:cNvSpPr txBox="1"/>
          <p:nvPr/>
        </p:nvSpPr>
        <p:spPr>
          <a:xfrm>
            <a:off x="4644008" y="1052736"/>
            <a:ext cx="331236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    Pendant les travaux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187624" y="332656"/>
            <a:ext cx="576064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             Après réception de la couche de forme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Flèche vers le bas 9"/>
          <p:cNvSpPr/>
          <p:nvPr/>
        </p:nvSpPr>
        <p:spPr>
          <a:xfrm>
            <a:off x="4572000" y="4941168"/>
            <a:ext cx="432048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1691680" y="5877272"/>
            <a:ext cx="5976664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                     Exécution du corps de  la chaussée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899592" y="0"/>
            <a:ext cx="7092280" cy="70788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Techniques de préparation et de protection des matériaux pour emploi en couche de forme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539552" y="975211"/>
            <a:ext cx="7416824" cy="175432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Les techniques considérées se rangent en quatre rubriques :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 : Action sur la granularité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 : Action sur l'état hydrique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 : Traitement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 : Protection superficielle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395536" y="2996952"/>
            <a:ext cx="8352928" cy="92333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Les actions envisageables sur 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la granularité 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sont  :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élimination à la fois de la fraction fine sensible à l'eau et de la fraction grossière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par criblage  et lavage .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4365104"/>
            <a:ext cx="4695825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4968552" cy="2043608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" name="ZoneTexte 4"/>
          <p:cNvSpPr txBox="1"/>
          <p:nvPr/>
        </p:nvSpPr>
        <p:spPr>
          <a:xfrm>
            <a:off x="251520" y="2420888"/>
            <a:ext cx="532859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b="1" dirty="0" smtClean="0">
                <a:latin typeface="Arial" pitchFamily="34" charset="0"/>
                <a:cs typeface="Arial" pitchFamily="34" charset="0"/>
              </a:rPr>
              <a:t> Un rapport géotechnique de sondage </a:t>
            </a:r>
            <a:endParaRPr lang="fr-FR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418" t="17456" r="16878" b="46822"/>
          <a:stretch/>
        </p:blipFill>
        <p:spPr bwMode="auto">
          <a:xfrm>
            <a:off x="179512" y="3284984"/>
            <a:ext cx="5256584" cy="208823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9" name="Flèche droite 8"/>
          <p:cNvSpPr/>
          <p:nvPr/>
        </p:nvSpPr>
        <p:spPr>
          <a:xfrm rot="5400000">
            <a:off x="6768244" y="3392996"/>
            <a:ext cx="108012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6156176" y="4293096"/>
            <a:ext cx="2304256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b="1" dirty="0" smtClean="0">
                <a:latin typeface="Arial" pitchFamily="34" charset="0"/>
                <a:cs typeface="Arial" pitchFamily="34" charset="0"/>
              </a:rPr>
              <a:t>La  couche de forme n’est  pas indispensable</a:t>
            </a:r>
            <a:endParaRPr lang="fr-F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6228184" y="2564904"/>
            <a:ext cx="2376264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Calcul du CBR</a:t>
            </a: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567" t="41953" r="29722" b="21042"/>
          <a:stretch/>
        </p:blipFill>
        <p:spPr bwMode="auto">
          <a:xfrm>
            <a:off x="5724128" y="260648"/>
            <a:ext cx="3240360" cy="223032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3" name="ZoneTexte 12"/>
          <p:cNvSpPr txBox="1"/>
          <p:nvPr/>
        </p:nvSpPr>
        <p:spPr>
          <a:xfrm>
            <a:off x="1187624" y="5445224"/>
            <a:ext cx="295232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b="1" dirty="0" smtClean="0">
                <a:latin typeface="Arial" pitchFamily="34" charset="0"/>
                <a:cs typeface="Arial" pitchFamily="34" charset="0"/>
              </a:rPr>
              <a:t>Analyse  de portance</a:t>
            </a:r>
            <a:endParaRPr lang="fr-F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Flèche vers le bas 13"/>
          <p:cNvSpPr/>
          <p:nvPr/>
        </p:nvSpPr>
        <p:spPr>
          <a:xfrm>
            <a:off x="6804248" y="5445224"/>
            <a:ext cx="864096" cy="10527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7500958" y="3214686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&gt;5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332656"/>
            <a:ext cx="345261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 : Action sur l'état hydrique</a:t>
            </a:r>
            <a:endParaRPr kumimoji="0" lang="fr-FR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3528" y="908720"/>
            <a:ext cx="8424936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dirty="0">
                <a:latin typeface="Arial" pitchFamily="34" charset="0"/>
                <a:cs typeface="Arial" pitchFamily="34" charset="0"/>
              </a:rPr>
              <a:t>Les actions envisageables sur l'état hydrique sont :</a:t>
            </a:r>
          </a:p>
          <a:p>
            <a:r>
              <a:rPr lang="fr-FR" dirty="0" smtClean="0">
                <a:latin typeface="Arial" pitchFamily="34" charset="0"/>
                <a:cs typeface="Arial" pitchFamily="34" charset="0"/>
              </a:rPr>
              <a:t> </a:t>
            </a:r>
            <a:r>
              <a:rPr lang="fr-FR" dirty="0">
                <a:latin typeface="Arial" pitchFamily="34" charset="0"/>
                <a:cs typeface="Arial" pitchFamily="34" charset="0"/>
              </a:rPr>
              <a:t>une humidification de la masse du matériau pour ramener son état hydrique</a:t>
            </a:r>
          </a:p>
          <a:p>
            <a:r>
              <a:rPr lang="fr-FR" dirty="0">
                <a:latin typeface="Arial" pitchFamily="34" charset="0"/>
                <a:cs typeface="Arial" pitchFamily="34" charset="0"/>
              </a:rPr>
              <a:t>de sec à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moyen</a:t>
            </a:r>
          </a:p>
          <a:p>
            <a:r>
              <a:rPr lang="fr-FR" dirty="0" smtClean="0">
                <a:latin typeface="Arial" pitchFamily="34" charset="0"/>
                <a:cs typeface="Arial" pitchFamily="34" charset="0"/>
              </a:rPr>
              <a:t> </a:t>
            </a:r>
            <a:r>
              <a:rPr lang="fr-F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 arrosage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pour maintenir la teneur en eau durant le malaxage et le compactage</a:t>
            </a:r>
          </a:p>
          <a:p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5536" y="2564904"/>
            <a:ext cx="177811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 : Traitement</a:t>
            </a:r>
            <a:endParaRPr kumimoji="0" lang="fr-FR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3528" y="2996952"/>
            <a:ext cx="7704856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dirty="0">
                <a:latin typeface="Arial" pitchFamily="34" charset="0"/>
                <a:cs typeface="Arial" pitchFamily="34" charset="0"/>
              </a:rPr>
              <a:t>Les traitements envisageables sont :</a:t>
            </a:r>
          </a:p>
          <a:p>
            <a:r>
              <a:rPr lang="fr-FR" dirty="0">
                <a:latin typeface="Arial" pitchFamily="34" charset="0"/>
                <a:cs typeface="Arial" pitchFamily="34" charset="0"/>
              </a:rPr>
              <a:t> liant hydraulique</a:t>
            </a:r>
          </a:p>
          <a:p>
            <a:r>
              <a:rPr lang="fr-FR" dirty="0">
                <a:latin typeface="Arial" pitchFamily="34" charset="0"/>
                <a:cs typeface="Arial" pitchFamily="34" charset="0"/>
              </a:rPr>
              <a:t> chaux</a:t>
            </a:r>
          </a:p>
          <a:p>
            <a:r>
              <a:rPr lang="fr-FR" dirty="0" smtClean="0">
                <a:latin typeface="Arial" pitchFamily="34" charset="0"/>
                <a:cs typeface="Arial" pitchFamily="34" charset="0"/>
              </a:rPr>
              <a:t> </a:t>
            </a:r>
            <a:r>
              <a:rPr lang="fr-FR" dirty="0">
                <a:latin typeface="Arial" pitchFamily="34" charset="0"/>
                <a:cs typeface="Arial" pitchFamily="34" charset="0"/>
              </a:rPr>
              <a:t>mixte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 l="25844" t="60656" r="30798" b="17688"/>
          <a:stretch>
            <a:fillRect/>
          </a:stretch>
        </p:blipFill>
        <p:spPr bwMode="auto">
          <a:xfrm>
            <a:off x="1835696" y="4509120"/>
            <a:ext cx="5616624" cy="158417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9" name="Rectangle 8"/>
          <p:cNvSpPr/>
          <p:nvPr/>
        </p:nvSpPr>
        <p:spPr>
          <a:xfrm>
            <a:off x="2267744" y="6165304"/>
            <a:ext cx="2159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Arial" pitchFamily="34" charset="0"/>
                <a:cs typeface="Arial" pitchFamily="34" charset="0"/>
              </a:rPr>
              <a:t>Epandeur moderne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5292080" y="623731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Malaxeur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476672"/>
            <a:ext cx="316304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: 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Protection superficielle</a:t>
            </a:r>
            <a:endParaRPr kumimoji="0" lang="fr-FR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7544" y="2132856"/>
            <a:ext cx="8462174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dirty="0">
                <a:latin typeface="Arial" pitchFamily="34" charset="0"/>
                <a:cs typeface="Arial" pitchFamily="34" charset="0"/>
              </a:rPr>
              <a:t>Suivant les matériaux de couche de forme utilisés, les techniques de protection</a:t>
            </a:r>
          </a:p>
          <a:p>
            <a:r>
              <a:rPr lang="fr-FR" dirty="0">
                <a:latin typeface="Arial" pitchFamily="34" charset="0"/>
                <a:cs typeface="Arial" pitchFamily="34" charset="0"/>
              </a:rPr>
              <a:t>superficielle pouvant être appliquées sont :</a:t>
            </a:r>
          </a:p>
          <a:p>
            <a:r>
              <a:rPr lang="fr-FR" dirty="0">
                <a:latin typeface="Arial" pitchFamily="34" charset="0"/>
                <a:cs typeface="Arial" pitchFamily="34" charset="0"/>
              </a:rPr>
              <a:t> réalisation d'un enduit de cure gravillonné ou éventuellement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clouté.</a:t>
            </a:r>
            <a:endParaRPr lang="fr-FR" dirty="0">
              <a:latin typeface="Arial" pitchFamily="34" charset="0"/>
              <a:cs typeface="Arial" pitchFamily="34" charset="0"/>
            </a:endParaRPr>
          </a:p>
          <a:p>
            <a:r>
              <a:rPr lang="fr-FR" dirty="0">
                <a:latin typeface="Arial" pitchFamily="34" charset="0"/>
                <a:cs typeface="Arial" pitchFamily="34" charset="0"/>
              </a:rPr>
              <a:t> réalisation d'une couche de fin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réglage à base de sable fin </a:t>
            </a:r>
            <a:r>
              <a:rPr lang="fr-FR" dirty="0" smtClean="0"/>
              <a:t>enduit de cure gravillonné 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2" cstate="print"/>
          <a:srcRect l="55032" t="21656" r="29960" b="45860"/>
          <a:stretch>
            <a:fillRect/>
          </a:stretch>
        </p:blipFill>
        <p:spPr bwMode="auto">
          <a:xfrm>
            <a:off x="6300192" y="3789040"/>
            <a:ext cx="1944216" cy="237626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9" name="Rectangle 8"/>
          <p:cNvSpPr/>
          <p:nvPr/>
        </p:nvSpPr>
        <p:spPr>
          <a:xfrm>
            <a:off x="251520" y="908720"/>
            <a:ext cx="8568952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Cette </a:t>
            </a:r>
            <a:r>
              <a:rPr lang="fr-FR" dirty="0">
                <a:latin typeface="Arial" pitchFamily="34" charset="0"/>
                <a:cs typeface="Arial" pitchFamily="34" charset="0"/>
              </a:rPr>
              <a:t>protection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vise un </a:t>
            </a:r>
            <a:r>
              <a:rPr lang="fr-FR" dirty="0">
                <a:latin typeface="Arial" pitchFamily="34" charset="0"/>
                <a:cs typeface="Arial" pitchFamily="34" charset="0"/>
              </a:rPr>
              <a:t>bon accrochage avec la couche de fondation, la réduction des poussières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sous le </a:t>
            </a:r>
            <a:r>
              <a:rPr lang="fr-FR" dirty="0">
                <a:latin typeface="Arial" pitchFamily="34" charset="0"/>
                <a:cs typeface="Arial" pitchFamily="34" charset="0"/>
              </a:rPr>
              <a:t>trafic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..et  donner un aspect durcis pour les matériaux utilisés soit traités ou non.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3" cstate="print"/>
          <a:srcRect l="39741" t="34078" r="23015" b="42297"/>
          <a:stretch>
            <a:fillRect/>
          </a:stretch>
        </p:blipFill>
        <p:spPr bwMode="auto">
          <a:xfrm>
            <a:off x="323528" y="3789040"/>
            <a:ext cx="4824536" cy="172819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cxnSp>
        <p:nvCxnSpPr>
          <p:cNvPr id="12" name="Connecteur droit avec flèche 11"/>
          <p:cNvCxnSpPr/>
          <p:nvPr/>
        </p:nvCxnSpPr>
        <p:spPr>
          <a:xfrm>
            <a:off x="6588224" y="3284984"/>
            <a:ext cx="432048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2915816" y="5589240"/>
            <a:ext cx="230425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Couche de bitume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6372200" y="6309320"/>
            <a:ext cx="230425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Couche de fin réglage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èche vers le bas 3"/>
          <p:cNvSpPr/>
          <p:nvPr/>
        </p:nvSpPr>
        <p:spPr>
          <a:xfrm>
            <a:off x="4355975" y="764704"/>
            <a:ext cx="720081" cy="14052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2123728" y="2204864"/>
            <a:ext cx="5976664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                           Couches d’assises</a:t>
            </a:r>
          </a:p>
          <a:p>
            <a:r>
              <a:rPr lang="fr-FR" dirty="0" smtClean="0">
                <a:latin typeface="Arial" pitchFamily="34" charset="0"/>
                <a:cs typeface="Arial" pitchFamily="34" charset="0"/>
              </a:rPr>
              <a:t>                             Fondation et de base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051720" y="332656"/>
            <a:ext cx="488543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b="1" dirty="0" smtClean="0">
                <a:latin typeface="Arial" pitchFamily="34" charset="0"/>
                <a:cs typeface="Arial" pitchFamily="34" charset="0"/>
              </a:rPr>
              <a:t>              Un sol support de  bonne portance</a:t>
            </a:r>
            <a:endParaRPr lang="fr-F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Flèche vers le bas 5"/>
          <p:cNvSpPr/>
          <p:nvPr/>
        </p:nvSpPr>
        <p:spPr>
          <a:xfrm>
            <a:off x="4499992" y="692696"/>
            <a:ext cx="288032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704594" y="5517232"/>
            <a:ext cx="2163549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Classe de PST</a:t>
            </a:r>
          </a:p>
          <a:p>
            <a:r>
              <a:rPr lang="fr-FR" dirty="0" smtClean="0">
                <a:latin typeface="Arial" pitchFamily="34" charset="0"/>
                <a:cs typeface="Arial" pitchFamily="34" charset="0"/>
              </a:rPr>
              <a:t>Classe d’Arase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084168" y="5373216"/>
            <a:ext cx="2448272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PST4,PST5, PST6</a:t>
            </a:r>
          </a:p>
          <a:p>
            <a:r>
              <a:rPr lang="fr-FR" dirty="0" smtClean="0">
                <a:latin typeface="Arial" pitchFamily="34" charset="0"/>
                <a:cs typeface="Arial" pitchFamily="34" charset="0"/>
              </a:rPr>
              <a:t>AR2, AR3,AR4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Connecteur en angle 9"/>
          <p:cNvCxnSpPr/>
          <p:nvPr/>
        </p:nvCxnSpPr>
        <p:spPr>
          <a:xfrm rot="16200000" flipH="1">
            <a:off x="5832140" y="2816932"/>
            <a:ext cx="5184576" cy="50405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611560" y="5949280"/>
            <a:ext cx="27718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Sols insensibles à l’eau</a:t>
            </a:r>
          </a:p>
          <a:p>
            <a:r>
              <a:rPr lang="fr-FR" dirty="0" err="1" smtClean="0">
                <a:latin typeface="Arial" pitchFamily="34" charset="0"/>
                <a:cs typeface="Arial" pitchFamily="34" charset="0"/>
              </a:rPr>
              <a:t>Rés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 mécanique élevée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2" name="Connecteur droit avec flèche 31"/>
          <p:cNvCxnSpPr/>
          <p:nvPr/>
        </p:nvCxnSpPr>
        <p:spPr>
          <a:xfrm flipH="1">
            <a:off x="7092280" y="476672"/>
            <a:ext cx="108012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ZoneTexte 32"/>
          <p:cNvSpPr txBox="1"/>
          <p:nvPr/>
        </p:nvSpPr>
        <p:spPr>
          <a:xfrm>
            <a:off x="6084168" y="5949280"/>
            <a:ext cx="2448272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dirty="0">
                <a:latin typeface="Arial" pitchFamily="34" charset="0"/>
                <a:cs typeface="Arial" pitchFamily="34" charset="0"/>
              </a:rPr>
              <a:t>Ps </a:t>
            </a:r>
            <a:r>
              <a:rPr lang="fr-FR" dirty="0" smtClean="0"/>
              <a:t>≥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50 MPa </a:t>
            </a:r>
            <a:endParaRPr lang="fr-FR" dirty="0" smtClean="0"/>
          </a:p>
          <a:p>
            <a:r>
              <a:rPr lang="sv-SE" dirty="0" smtClean="0">
                <a:latin typeface="Arial" pitchFamily="34" charset="0"/>
                <a:cs typeface="Arial" pitchFamily="34" charset="0"/>
              </a:rPr>
              <a:t> Ps </a:t>
            </a:r>
            <a:r>
              <a:rPr lang="fr-FR" dirty="0" smtClean="0"/>
              <a:t>≥ 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200MPa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3491880" y="6237312"/>
            <a:ext cx="237626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Portance du sol (Ps)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611560" y="5445224"/>
            <a:ext cx="259228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Sondage  et  IP en place</a:t>
            </a:r>
            <a:endParaRPr lang="fr-FR" dirty="0"/>
          </a:p>
        </p:txBody>
      </p:sp>
      <p:sp>
        <p:nvSpPr>
          <p:cNvPr id="39" name="ZoneTexte 38"/>
          <p:cNvSpPr txBox="1"/>
          <p:nvPr/>
        </p:nvSpPr>
        <p:spPr>
          <a:xfrm>
            <a:off x="1547664" y="332656"/>
            <a:ext cx="612068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b="1" dirty="0" smtClean="0">
                <a:latin typeface="Arial" pitchFamily="34" charset="0"/>
                <a:cs typeface="Arial" pitchFamily="34" charset="0"/>
              </a:rPr>
              <a:t>              Un sol support de  bonne  portance</a:t>
            </a:r>
            <a:endParaRPr lang="fr-FR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6905625" cy="3638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41" name="Image 40" descr="Mauvais drainage&#10;Augmentation de la teneur en eau du sol&#10;Perte de portance du sol&#10;Insuffisance des couches de structures d...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t="8369" r="49411" b="13364"/>
          <a:stretch>
            <a:fillRect/>
          </a:stretch>
        </p:blipFill>
        <p:spPr bwMode="auto">
          <a:xfrm>
            <a:off x="7092280" y="980728"/>
            <a:ext cx="2051720" cy="28803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95536" y="1340768"/>
            <a:ext cx="8496944" cy="39703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b="1" dirty="0" smtClean="0">
                <a:latin typeface="Arial" pitchFamily="34" charset="0"/>
                <a:cs typeface="Arial" pitchFamily="34" charset="0"/>
              </a:rPr>
              <a:t>1-Les </a:t>
            </a:r>
            <a:r>
              <a:rPr lang="fr-FR" b="1" dirty="0">
                <a:latin typeface="Arial" pitchFamily="34" charset="0"/>
                <a:cs typeface="Arial" pitchFamily="34" charset="0"/>
              </a:rPr>
              <a:t>paramètres de nature</a:t>
            </a:r>
            <a:r>
              <a:rPr lang="fr-FR" dirty="0">
                <a:latin typeface="Arial" pitchFamily="34" charset="0"/>
                <a:cs typeface="Arial" pitchFamily="34" charset="0"/>
              </a:rPr>
              <a:t>, dont les caractéristiques sont :</a:t>
            </a:r>
          </a:p>
          <a:p>
            <a:r>
              <a:rPr lang="fr-FR" dirty="0">
                <a:latin typeface="Arial" pitchFamily="34" charset="0"/>
                <a:cs typeface="Arial" pitchFamily="34" charset="0"/>
              </a:rPr>
              <a:t>-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Granularité (Tamisage)</a:t>
            </a:r>
            <a:endParaRPr lang="fr-FR" dirty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 Argilosité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(limites d’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Atterberg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éssai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au bleu de méthylène, équivalent de sable)</a:t>
            </a:r>
          </a:p>
          <a:p>
            <a:pPr>
              <a:buFontTx/>
              <a:buChar char="-"/>
            </a:pPr>
            <a:endParaRPr lang="fr-FR" dirty="0">
              <a:latin typeface="Arial" pitchFamily="34" charset="0"/>
              <a:cs typeface="Arial" pitchFamily="34" charset="0"/>
            </a:endParaRPr>
          </a:p>
          <a:p>
            <a:r>
              <a:rPr lang="fr-FR" b="1" dirty="0" smtClean="0">
                <a:latin typeface="Arial" pitchFamily="34" charset="0"/>
                <a:cs typeface="Arial" pitchFamily="34" charset="0"/>
              </a:rPr>
              <a:t>2-Les </a:t>
            </a:r>
            <a:r>
              <a:rPr lang="fr-FR" b="1" dirty="0">
                <a:latin typeface="Arial" pitchFamily="34" charset="0"/>
                <a:cs typeface="Arial" pitchFamily="34" charset="0"/>
              </a:rPr>
              <a:t>paramètres de comportement mécanique</a:t>
            </a:r>
            <a:r>
              <a:rPr lang="fr-FR" dirty="0">
                <a:latin typeface="Arial" pitchFamily="34" charset="0"/>
                <a:cs typeface="Arial" pitchFamily="34" charset="0"/>
              </a:rPr>
              <a:t>, dont les caractéristiques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sont:</a:t>
            </a:r>
            <a:endParaRPr lang="fr-FR" dirty="0">
              <a:latin typeface="Arial" pitchFamily="34" charset="0"/>
              <a:cs typeface="Arial" pitchFamily="34" charset="0"/>
            </a:endParaRPr>
          </a:p>
          <a:p>
            <a:r>
              <a:rPr lang="fr-FR" dirty="0">
                <a:latin typeface="Arial" pitchFamily="34" charset="0"/>
                <a:cs typeface="Arial" pitchFamily="34" charset="0"/>
              </a:rPr>
              <a:t>- R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ésistance </a:t>
            </a:r>
            <a:r>
              <a:rPr lang="fr-FR" dirty="0">
                <a:latin typeface="Arial" pitchFamily="34" charset="0"/>
                <a:cs typeface="Arial" pitchFamily="34" charset="0"/>
              </a:rPr>
              <a:t>à la fragmentation</a:t>
            </a:r>
          </a:p>
          <a:p>
            <a:r>
              <a:rPr lang="fr-FR" dirty="0">
                <a:latin typeface="Arial" pitchFamily="34" charset="0"/>
                <a:cs typeface="Arial" pitchFamily="34" charset="0"/>
              </a:rPr>
              <a:t>-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Résistance </a:t>
            </a:r>
            <a:r>
              <a:rPr lang="fr-FR" dirty="0">
                <a:latin typeface="Arial" pitchFamily="34" charset="0"/>
                <a:cs typeface="Arial" pitchFamily="34" charset="0"/>
              </a:rPr>
              <a:t>à l'usure</a:t>
            </a:r>
          </a:p>
          <a:p>
            <a:pPr>
              <a:buFontTx/>
              <a:buChar char="-"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Friabilité</a:t>
            </a:r>
          </a:p>
          <a:p>
            <a:endParaRPr lang="fr-FR" dirty="0">
              <a:latin typeface="Arial" pitchFamily="34" charset="0"/>
              <a:cs typeface="Arial" pitchFamily="34" charset="0"/>
            </a:endParaRPr>
          </a:p>
          <a:p>
            <a:r>
              <a:rPr lang="fr-FR" b="1" dirty="0" smtClean="0">
                <a:latin typeface="Arial" pitchFamily="34" charset="0"/>
                <a:cs typeface="Arial" pitchFamily="34" charset="0"/>
              </a:rPr>
              <a:t>3-Les </a:t>
            </a:r>
            <a:r>
              <a:rPr lang="fr-FR" b="1" dirty="0">
                <a:latin typeface="Arial" pitchFamily="34" charset="0"/>
                <a:cs typeface="Arial" pitchFamily="34" charset="0"/>
              </a:rPr>
              <a:t>paramètres d'état hydrique </a:t>
            </a:r>
            <a:r>
              <a:rPr lang="fr-FR" dirty="0"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buFontTx/>
              <a:buChar char="-"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état hydrique ( très humide, humide, moyen humide, sec et très sec)</a:t>
            </a:r>
          </a:p>
          <a:p>
            <a:r>
              <a:rPr lang="fr-FR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fr-FR" dirty="0">
                <a:latin typeface="Arial" pitchFamily="34" charset="0"/>
                <a:cs typeface="Arial" pitchFamily="34" charset="0"/>
              </a:rPr>
              <a:t>. Teneur en eau</a:t>
            </a:r>
          </a:p>
          <a:p>
            <a:r>
              <a:rPr lang="fr-FR" dirty="0">
                <a:latin typeface="Arial" pitchFamily="34" charset="0"/>
                <a:cs typeface="Arial" pitchFamily="34" charset="0"/>
              </a:rPr>
              <a:t>b. Essai Proctor</a:t>
            </a:r>
          </a:p>
          <a:p>
            <a:r>
              <a:rPr lang="fr-FR" dirty="0">
                <a:latin typeface="Arial" pitchFamily="34" charset="0"/>
                <a:cs typeface="Arial" pitchFamily="34" charset="0"/>
              </a:rPr>
              <a:t>c. Poinçonnement IPI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547664" y="332656"/>
            <a:ext cx="612068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b="1" dirty="0" smtClean="0">
                <a:latin typeface="Arial" pitchFamily="34" charset="0"/>
                <a:cs typeface="Arial" pitchFamily="34" charset="0"/>
              </a:rPr>
              <a:t>              Un sol support de  mauvaise  portance</a:t>
            </a:r>
            <a:endParaRPr lang="fr-F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Flèche vers le bas 5"/>
          <p:cNvSpPr/>
          <p:nvPr/>
        </p:nvSpPr>
        <p:spPr>
          <a:xfrm>
            <a:off x="4139952" y="764704"/>
            <a:ext cx="360040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4716016" y="836712"/>
            <a:ext cx="3024336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b="1" dirty="0" smtClean="0">
                <a:latin typeface="Arial" pitchFamily="34" charset="0"/>
                <a:cs typeface="Arial" pitchFamily="34" charset="0"/>
              </a:rPr>
              <a:t>Analyse au labo</a:t>
            </a:r>
            <a:endParaRPr lang="fr-F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Flèche vers le bas 7"/>
          <p:cNvSpPr/>
          <p:nvPr/>
        </p:nvSpPr>
        <p:spPr>
          <a:xfrm>
            <a:off x="3635896" y="5373216"/>
            <a:ext cx="360040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4067944" y="5517232"/>
            <a:ext cx="352839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b="1" dirty="0" smtClean="0">
                <a:latin typeface="Arial" pitchFamily="34" charset="0"/>
                <a:cs typeface="Arial" pitchFamily="34" charset="0"/>
              </a:rPr>
              <a:t>Remblai  rapporté  ou emprunt</a:t>
            </a:r>
            <a:endParaRPr lang="fr-F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923928" y="6021288"/>
            <a:ext cx="3672408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b="1" dirty="0" smtClean="0">
                <a:latin typeface="Arial" pitchFamily="34" charset="0"/>
                <a:cs typeface="Arial" pitchFamily="34" charset="0"/>
              </a:rPr>
              <a:t>Améliorer la portance  du sol et reclasser la PST et l’Arase </a:t>
            </a:r>
            <a:endParaRPr lang="fr-FR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http://www.ente-aix.fr/documents/135-geotechnique/4_ConditionsUtilisation/res/image_1_CoupeTypeChaussee_SETRAavecAjouts_1.gif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6744791" cy="388843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6" name="ZoneTexte 5"/>
          <p:cNvSpPr txBox="1"/>
          <p:nvPr/>
        </p:nvSpPr>
        <p:spPr>
          <a:xfrm>
            <a:off x="1475656" y="332656"/>
            <a:ext cx="612068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b="1" dirty="0" smtClean="0">
                <a:latin typeface="Arial" pitchFamily="34" charset="0"/>
                <a:cs typeface="Arial" pitchFamily="34" charset="0"/>
              </a:rPr>
              <a:t>              Un sol support de  mauvaise  portance</a:t>
            </a:r>
            <a:endParaRPr lang="fr-F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707904" y="5301208"/>
            <a:ext cx="2163549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Classe de PST</a:t>
            </a:r>
          </a:p>
          <a:p>
            <a:r>
              <a:rPr lang="fr-FR" dirty="0" smtClean="0">
                <a:latin typeface="Arial" pitchFamily="34" charset="0"/>
                <a:cs typeface="Arial" pitchFamily="34" charset="0"/>
              </a:rPr>
              <a:t>Classe d’Arase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015470" y="5301208"/>
            <a:ext cx="287701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PST0,PST1, PST2,PST3</a:t>
            </a:r>
          </a:p>
          <a:p>
            <a:r>
              <a:rPr lang="fr-FR" dirty="0" smtClean="0">
                <a:latin typeface="Arial" pitchFamily="34" charset="0"/>
                <a:cs typeface="Arial" pitchFamily="34" charset="0"/>
              </a:rPr>
              <a:t>AR0, AR1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611560" y="5805264"/>
            <a:ext cx="27718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Sols sensibles à l’eau</a:t>
            </a:r>
          </a:p>
          <a:p>
            <a:r>
              <a:rPr lang="fr-FR" dirty="0" err="1" smtClean="0">
                <a:latin typeface="Arial" pitchFamily="34" charset="0"/>
                <a:cs typeface="Arial" pitchFamily="34" charset="0"/>
              </a:rPr>
              <a:t>Res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 mécanique faible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6015470" y="6093296"/>
            <a:ext cx="288032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dirty="0" smtClean="0">
                <a:latin typeface="Arial" pitchFamily="34" charset="0"/>
                <a:cs typeface="Arial" pitchFamily="34" charset="0"/>
              </a:rPr>
              <a:t>Ps </a:t>
            </a:r>
            <a:r>
              <a:rPr lang="fr-FR" dirty="0" smtClean="0"/>
              <a:t>≤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 20 Mpa</a:t>
            </a:r>
          </a:p>
          <a:p>
            <a:r>
              <a:rPr lang="sv-SE" dirty="0" smtClean="0">
                <a:latin typeface="Arial" pitchFamily="34" charset="0"/>
                <a:cs typeface="Arial" pitchFamily="34" charset="0"/>
              </a:rPr>
              <a:t>Ps </a:t>
            </a:r>
            <a:r>
              <a:rPr lang="fr-FR" dirty="0" smtClean="0"/>
              <a:t>&lt;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50 </a:t>
            </a:r>
            <a:r>
              <a:rPr lang="sv-SE" dirty="0">
                <a:latin typeface="Arial" pitchFamily="34" charset="0"/>
                <a:cs typeface="Arial" pitchFamily="34" charset="0"/>
              </a:rPr>
              <a:t>MPa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495190" y="6021288"/>
            <a:ext cx="237626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Portance du sol (Ps)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539552" y="5085184"/>
            <a:ext cx="287701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Sondage  et  analyse au labo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" name="Connecteur en angle 15"/>
          <p:cNvCxnSpPr/>
          <p:nvPr/>
        </p:nvCxnSpPr>
        <p:spPr>
          <a:xfrm rot="16200000" flipH="1">
            <a:off x="5580112" y="2636912"/>
            <a:ext cx="4824536" cy="36004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 flipH="1">
            <a:off x="7596336" y="404664"/>
            <a:ext cx="21602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9" name="Image 18" descr="Mauvais drainage&#10;Augmentation de la teneur en eau du sol&#10;Perte de portance du sol&#10;Insuffisance des couches de structures d...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50589" t="8369" r="7058" b="-1443"/>
          <a:stretch>
            <a:fillRect/>
          </a:stretch>
        </p:blipFill>
        <p:spPr bwMode="auto">
          <a:xfrm>
            <a:off x="6948264" y="1052736"/>
            <a:ext cx="2016224" cy="316835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èche vers le bas 3"/>
          <p:cNvSpPr/>
          <p:nvPr/>
        </p:nvSpPr>
        <p:spPr>
          <a:xfrm>
            <a:off x="4788024" y="0"/>
            <a:ext cx="432048" cy="6429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1428728" y="642918"/>
            <a:ext cx="712879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La portance du sol est  assurée  à court terme  durant les travaux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428728" y="1071546"/>
            <a:ext cx="7128792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La portance du sol  n’est pas assurée à long terme après l’utilisation de la route 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Flèche vers le bas 6"/>
          <p:cNvSpPr/>
          <p:nvPr/>
        </p:nvSpPr>
        <p:spPr>
          <a:xfrm>
            <a:off x="4714876" y="1714488"/>
            <a:ext cx="504056" cy="642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1000100" y="2500306"/>
            <a:ext cx="7416824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b="1" dirty="0" smtClean="0">
                <a:latin typeface="Arial" pitchFamily="34" charset="0"/>
                <a:cs typeface="Arial" pitchFamily="34" charset="0"/>
              </a:rPr>
              <a:t>La  couche de forme est indispensable et obligatoire</a:t>
            </a:r>
            <a:endParaRPr lang="fr-F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714348" y="3500438"/>
            <a:ext cx="8001056" cy="92333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La couche de forme est définie comme la structure d'adaptation réalisant l'interface entre la partie supérieure des terrassements PST (zone correspondant environ au mètre supérieur) et le corps de la chaussée.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Flèche vers le bas 7"/>
          <p:cNvSpPr/>
          <p:nvPr/>
        </p:nvSpPr>
        <p:spPr>
          <a:xfrm>
            <a:off x="4714876" y="2928934"/>
            <a:ext cx="504056" cy="642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4572008"/>
            <a:ext cx="6357983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251520" y="4935651"/>
            <a:ext cx="7848872" cy="120032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Définition: Partie Supérieure des Terrassements ou PST :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Zone supérieure d'environ 1 mètre des terrain en place (déblais)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Définition: Arase ou AR :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Plate-forme de la Partie Supérieure des Terrassements (PST).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259632" y="332656"/>
            <a:ext cx="612068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b="1" dirty="0" smtClean="0">
                <a:latin typeface="Arial" pitchFamily="34" charset="0"/>
                <a:cs typeface="Arial" pitchFamily="34" charset="0"/>
              </a:rPr>
              <a:t>              Un sol support de  bonne  portance</a:t>
            </a:r>
            <a:endParaRPr lang="fr-FR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980728"/>
            <a:ext cx="6934200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467544" y="4077072"/>
            <a:ext cx="7992888" cy="92333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Définition: Plate-forme support de chaussée (PFSC)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La plate-forme support de chaussée (PF Ou PFSC) est la surface supérieure de la couche de forme.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395536" y="5157192"/>
            <a:ext cx="8208912" cy="147732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Plate-forme support de chaussée 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comprend de bas en haut 3 couches :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 la partie sup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rieure des terrassements (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-BoldMT"/>
              </a:rPr>
              <a:t>PST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), qui concerne le premier m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è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tre environ,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 la couche de forme (</a:t>
            </a:r>
            <a:r>
              <a:rPr kumimoji="0" lang="fr-FR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-BoldMT"/>
              </a:rPr>
              <a:t>CdF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),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 la couche de fin r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glage (</a:t>
            </a:r>
            <a:r>
              <a:rPr kumimoji="0" lang="fr-FR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-BoldMT"/>
              </a:rPr>
              <a:t>CfR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).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age 6"/>
          <p:cNvPicPr/>
          <p:nvPr/>
        </p:nvPicPr>
        <p:blipFill>
          <a:blip r:embed="rId2" cstate="print"/>
          <a:srcRect l="30032" t="52927" r="16119" b="9836"/>
          <a:stretch>
            <a:fillRect/>
          </a:stretch>
        </p:blipFill>
        <p:spPr bwMode="auto">
          <a:xfrm>
            <a:off x="1043608" y="476672"/>
            <a:ext cx="7200800" cy="345638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899592" y="0"/>
            <a:ext cx="7416824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b="1" dirty="0" smtClean="0">
                <a:latin typeface="Arial" pitchFamily="34" charset="0"/>
                <a:cs typeface="Arial" pitchFamily="34" charset="0"/>
              </a:rPr>
              <a:t>La conception de la plate-forme support de chaussée (PFSC)</a:t>
            </a:r>
            <a:endParaRPr lang="fr-FR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484784"/>
            <a:ext cx="6912768" cy="316835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6" name="Flèche vers le bas 5"/>
          <p:cNvSpPr/>
          <p:nvPr/>
        </p:nvSpPr>
        <p:spPr>
          <a:xfrm>
            <a:off x="4139952" y="188640"/>
            <a:ext cx="432048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1403648" y="4941168"/>
            <a:ext cx="5442517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Coupe type d’une structure de chaussée souple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043608" y="908720"/>
            <a:ext cx="7416824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b="1" dirty="0" smtClean="0">
                <a:latin typeface="Arial" pitchFamily="34" charset="0"/>
                <a:cs typeface="Arial" pitchFamily="34" charset="0"/>
              </a:rPr>
              <a:t>La  couche de forme est indispensable et obligatoire</a:t>
            </a:r>
            <a:endParaRPr lang="fr-FR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1083</TotalTime>
  <Words>949</Words>
  <Application>Microsoft Office PowerPoint</Application>
  <PresentationFormat>Affichage à l'écran (4:3)</PresentationFormat>
  <Paragraphs>159</Paragraphs>
  <Slides>22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3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MSI</dc:creator>
  <cp:lastModifiedBy>MSI</cp:lastModifiedBy>
  <cp:revision>91</cp:revision>
  <dcterms:created xsi:type="dcterms:W3CDTF">2017-02-26T14:22:56Z</dcterms:created>
  <dcterms:modified xsi:type="dcterms:W3CDTF">2020-04-10T21:15:35Z</dcterms:modified>
</cp:coreProperties>
</file>