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6" r:id="rId2"/>
    <p:sldMasterId id="2147483698" r:id="rId3"/>
    <p:sldMasterId id="2147483710" r:id="rId4"/>
    <p:sldMasterId id="2147483722" r:id="rId5"/>
    <p:sldMasterId id="2147483734" r:id="rId6"/>
  </p:sldMasterIdLst>
  <p:notesMasterIdLst>
    <p:notesMasterId r:id="rId32"/>
  </p:notesMasterIdLst>
  <p:sldIdLst>
    <p:sldId id="305" r:id="rId7"/>
    <p:sldId id="344" r:id="rId8"/>
    <p:sldId id="316" r:id="rId9"/>
    <p:sldId id="385" r:id="rId10"/>
    <p:sldId id="345" r:id="rId11"/>
    <p:sldId id="331" r:id="rId12"/>
    <p:sldId id="377" r:id="rId13"/>
    <p:sldId id="379" r:id="rId14"/>
    <p:sldId id="383" r:id="rId15"/>
    <p:sldId id="384" r:id="rId16"/>
    <p:sldId id="381" r:id="rId17"/>
    <p:sldId id="374" r:id="rId18"/>
    <p:sldId id="333" r:id="rId19"/>
    <p:sldId id="347" r:id="rId20"/>
    <p:sldId id="332" r:id="rId21"/>
    <p:sldId id="367" r:id="rId22"/>
    <p:sldId id="334" r:id="rId23"/>
    <p:sldId id="328" r:id="rId24"/>
    <p:sldId id="327" r:id="rId25"/>
    <p:sldId id="357" r:id="rId26"/>
    <p:sldId id="358" r:id="rId27"/>
    <p:sldId id="364" r:id="rId28"/>
    <p:sldId id="386" r:id="rId29"/>
    <p:sldId id="365" r:id="rId30"/>
    <p:sldId id="307" r:id="rId31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26" autoAdjust="0"/>
    <p:restoredTop sz="94286" autoAdjust="0"/>
  </p:normalViewPr>
  <p:slideViewPr>
    <p:cSldViewPr>
      <p:cViewPr>
        <p:scale>
          <a:sx n="70" d="100"/>
          <a:sy n="70" d="100"/>
        </p:scale>
        <p:origin x="-11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2EA499-8A36-49A9-8567-C8734C20C012}" type="datetimeFigureOut">
              <a:rPr lang="fr-FR" smtClean="0"/>
              <a:t>19/10/2024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77BFD4-5C19-4C1A-B423-27CB1E1FF3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8451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B4A94-1761-4206-B3BF-D8D0E900556A}" type="datetime1">
              <a:rPr lang="fr-FR" smtClean="0"/>
              <a:t>19/10/2024</a:t>
            </a:fld>
            <a:endParaRPr lang="fr-FR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L2 GM (MS 371)</a:t>
            </a:r>
            <a:endParaRPr lang="fr-FR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1909C-E1EB-4BC8-A5D9-3B06F639B679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19766356"/>
      </p:ext>
    </p:extLst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B75DC-F9F0-428A-887F-367B166F4104}" type="datetime1">
              <a:rPr lang="fr-FR" smtClean="0"/>
              <a:t>19/10/2024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L2 GM (MS 371)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4FCD5-6BB6-42F8-A64A-E85F9ADB3FD7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10554820"/>
      </p:ext>
    </p:extLst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BF11B-E653-4681-AE66-58DA85BC8A03}" type="datetime1">
              <a:rPr lang="fr-FR" smtClean="0"/>
              <a:t>19/10/2024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L2 GM (MS 371)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D776D-5AF3-4582-8959-6DC54E06C8DA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32476299"/>
      </p:ext>
    </p:extLst>
  </p:cSld>
  <p:clrMapOvr>
    <a:masterClrMapping/>
  </p:clrMapOvr>
  <p:transition spd="slow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B1ADA-6A5E-467D-AAE2-C5E62D8B1EEB}" type="datetime1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19/10/2024</a:t>
            </a:fld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L2 GM (MS 371)</a:t>
            </a:r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61E04-58D7-4BD1-8445-13C8E63ECFD9}" type="slidenum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459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C0C72-9B50-4B1A-AF05-F13AC1323EEB}" type="datetime1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19/10/2024</a:t>
            </a:fld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L2 GM (MS 371)</a:t>
            </a:r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61E04-58D7-4BD1-8445-13C8E63ECFD9}" type="slidenum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431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39153-426B-49B5-B965-FFD539E5AA24}" type="datetime1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19/10/2024</a:t>
            </a:fld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L2 GM (MS 371)</a:t>
            </a:r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61E04-58D7-4BD1-8445-13C8E63ECFD9}" type="slidenum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497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6DF1F-DA5C-4420-AFFF-F96F2297AACF}" type="datetime1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19/10/2024</a:t>
            </a:fld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L2 GM (MS 371)</a:t>
            </a:r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61E04-58D7-4BD1-8445-13C8E63ECFD9}" type="slidenum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016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A828B-4C81-4967-9C18-7EEFD83F151F}" type="datetime1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19/10/2024</a:t>
            </a:fld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L2 GM (MS 371)</a:t>
            </a:r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61E04-58D7-4BD1-8445-13C8E63ECFD9}" type="slidenum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481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D6CD4-8E07-4781-A0B6-D3A3C8E61CB2}" type="datetime1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19/10/2024</a:t>
            </a:fld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L2 GM (MS 371)</a:t>
            </a:r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61E04-58D7-4BD1-8445-13C8E63ECFD9}" type="slidenum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995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5F6AC-4E40-47D5-B681-E1A9F6B3F180}" type="datetime1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19/10/2024</a:t>
            </a:fld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L2 GM (MS 371)</a:t>
            </a:r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61E04-58D7-4BD1-8445-13C8E63ECFD9}" type="slidenum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958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016D-98EF-4ABA-AB19-5BC4ED405184}" type="datetime1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19/10/2024</a:t>
            </a:fld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L2 GM (MS 371)</a:t>
            </a:r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61E04-58D7-4BD1-8445-13C8E63ECFD9}" type="slidenum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62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3841E-789D-4F0D-9467-521878A82966}" type="datetime1">
              <a:rPr lang="fr-FR" smtClean="0"/>
              <a:t>19/10/2024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L2 GM (MS 371)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3F0FD-B41A-417E-8F5A-A92CAD9C45C5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79332437"/>
      </p:ext>
    </p:extLst>
  </p:cSld>
  <p:clrMapOvr>
    <a:masterClrMapping/>
  </p:clrMapOvr>
  <p:transition spd="slow"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58F65-087B-43A4-89FD-1FEB7CF11D14}" type="datetime1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19/10/2024</a:t>
            </a:fld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L2 GM (MS 371)</a:t>
            </a:r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61E04-58D7-4BD1-8445-13C8E63ECFD9}" type="slidenum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670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134CC-1112-4765-8E1E-9DBAD52ECC55}" type="datetime1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19/10/2024</a:t>
            </a:fld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L2 GM (MS 371)</a:t>
            </a:r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61E04-58D7-4BD1-8445-13C8E63ECFD9}" type="slidenum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06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2FAB-A91B-4C33-82CA-FFAC49EE8FB5}" type="datetime1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19/10/2024</a:t>
            </a:fld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L2 GM (MS 371)</a:t>
            </a:r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61E04-58D7-4BD1-8445-13C8E63ECFD9}" type="slidenum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270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2C136-2C8F-42BA-AB56-DAA795463D8B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19/10/2024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L2 GM (MS 371)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011C7-4E0F-47D4-BB7B-7D715D0B43B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0007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FE504-2641-49FF-9556-C4DB2F9DC534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19/10/2024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L2 GM (MS 371)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011C7-4E0F-47D4-BB7B-7D715D0B43B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2986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49081-A305-45CB-8FA3-F9B972A0990C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19/10/2024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L2 GM (MS 371)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011C7-4E0F-47D4-BB7B-7D715D0B43B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9215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76475-5760-4C7E-B078-AFC682A1DB7E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19/10/2024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L2 GM (MS 371)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011C7-4E0F-47D4-BB7B-7D715D0B43B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9492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AB0A9-B84A-4C0F-A1DF-8AD8E3624FCB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19/10/2024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L2 GM (MS 371)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011C7-4E0F-47D4-BB7B-7D715D0B43B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5349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A02C0-E16D-4965-8151-246B38195C50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19/10/2024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L2 GM (MS 371)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011C7-4E0F-47D4-BB7B-7D715D0B43B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0918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1C094-4ACC-4CE2-BF0E-C65BF144EB98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19/10/2024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L2 GM (MS 371)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011C7-4E0F-47D4-BB7B-7D715D0B43B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228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737F1-7446-4966-8A32-80E0AC5AB910}" type="datetime1">
              <a:rPr lang="fr-FR" smtClean="0"/>
              <a:t>19/10/2024</a:t>
            </a:fld>
            <a:endParaRPr lang="fr-FR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L2 GM (MS 371)</a:t>
            </a:r>
            <a:endParaRPr lang="fr-FR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45A08-75F4-480D-813D-EEBBC7E08795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93277408"/>
      </p:ext>
    </p:extLst>
  </p:cSld>
  <p:clrMapOvr>
    <a:masterClrMapping/>
  </p:clrMapOvr>
  <p:transition spd="slow">
    <p:dissolv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541E6-AEF6-4B0B-BF9D-994B2E5675AD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19/10/2024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L2 GM (MS 371)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011C7-4E0F-47D4-BB7B-7D715D0B43B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57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51535-7832-42A5-B91D-548AD9F0C9E0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19/10/2024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L2 GM (MS 371)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011C7-4E0F-47D4-BB7B-7D715D0B43B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7333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04DDF-5C6C-4E69-9E5F-5B219D1E6EA3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19/10/2024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L2 GM (MS 371)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011C7-4E0F-47D4-BB7B-7D715D0B43B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9040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5175-3AB9-4D72-A9A9-862F63A23860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19/10/2024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L2 GM (MS 371)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011C7-4E0F-47D4-BB7B-7D715D0B43B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6896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14007-B973-4736-A3D5-0878682B919A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19/10/2024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L2 GM (MS 371)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011C7-4E0F-47D4-BB7B-7D715D0B43B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1408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0278-5E32-45B9-83FA-0319FE9BDB43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19/10/2024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L2 GM (MS 371)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011C7-4E0F-47D4-BB7B-7D715D0B43B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1726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EFEBA-52AA-476F-B90C-AAC2B4624FBD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19/10/2024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L2 GM (MS 371)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011C7-4E0F-47D4-BB7B-7D715D0B43B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4730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FB993-E483-46C1-BE9C-C68489570B38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19/10/2024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L2 GM (MS 371)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011C7-4E0F-47D4-BB7B-7D715D0B43B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5607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4B319-2D71-4190-82AC-3F4F5B289607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19/10/2024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L2 GM (MS 371)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011C7-4E0F-47D4-BB7B-7D715D0B43B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6048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E846E-77D8-4D70-ABF2-4EDCFE932419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19/10/2024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L2 GM (MS 371)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011C7-4E0F-47D4-BB7B-7D715D0B43B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767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A08AF-6631-421B-8F2F-9BDDCDE82F49}" type="datetime1">
              <a:rPr lang="fr-FR" smtClean="0"/>
              <a:t>19/10/2024</a:t>
            </a:fld>
            <a:endParaRPr lang="fr-FR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L2 GM (MS 371)</a:t>
            </a: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85BA4-23EC-4FFE-842E-E57787CFEBD6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54302290"/>
      </p:ext>
    </p:extLst>
  </p:cSld>
  <p:clrMapOvr>
    <a:masterClrMapping/>
  </p:clrMapOvr>
  <p:transition spd="slow">
    <p:dissolv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1FE9F-A055-448A-A196-A9999B262AB0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19/10/2024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L2 GM (MS 371)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011C7-4E0F-47D4-BB7B-7D715D0B43B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8410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A95E4-FCA0-49FD-A3BA-627915D4B1CF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19/10/2024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L2 GM (MS 371)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011C7-4E0F-47D4-BB7B-7D715D0B43B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5682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C2131-6F91-437D-B111-CB1027F50353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19/10/2024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L2 GM (MS 371)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011C7-4E0F-47D4-BB7B-7D715D0B43B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9352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0F2D2-5BFE-4DBC-894C-090C2CEF9FDB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19/10/2024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L2 GM (MS 371)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011C7-4E0F-47D4-BB7B-7D715D0B43B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9917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B0F5-94F6-4BBB-B253-9AEF1D82229A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19/10/2024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L2 GM (MS 371)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011C7-4E0F-47D4-BB7B-7D715D0B43B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88707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216C4-B8D6-482A-BD61-80A9621D142B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19/10/2024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L2 GM (MS 371)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011C7-4E0F-47D4-BB7B-7D715D0B43B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24073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7E279-F665-4C7A-BF44-F09D1C97ADED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19/10/2024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L2 GM (MS 371)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011C7-4E0F-47D4-BB7B-7D715D0B43B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23438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725B5-FEA4-4D11-AC70-1751614D5C22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19/10/2024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L2 GM (MS 371)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011C7-4E0F-47D4-BB7B-7D715D0B43B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5489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DAB84-0136-48E0-8380-0C004335AA09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19/10/2024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L2 GM (MS 371)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011C7-4E0F-47D4-BB7B-7D715D0B43B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86162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FC7B5-02E4-47AF-BB63-FEBE843440CC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19/10/2024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L2 GM (MS 371)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011C7-4E0F-47D4-BB7B-7D715D0B43B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581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01254-4C72-4988-85DC-6E4C78D2874C}" type="datetime1">
              <a:rPr lang="fr-FR" smtClean="0"/>
              <a:t>19/10/2024</a:t>
            </a:fld>
            <a:endParaRPr lang="fr-FR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L2 GM (MS 371)</a:t>
            </a:r>
            <a:endParaRPr lang="fr-F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F98B4-88DF-476D-A25A-B5F5A708DE4B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09548764"/>
      </p:ext>
    </p:extLst>
  </p:cSld>
  <p:clrMapOvr>
    <a:masterClrMapping/>
  </p:clrMapOvr>
  <p:transition spd="slow">
    <p:dissolv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4CBE5-A0DA-4365-9111-C3A9897FA8DC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19/10/2024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L2 GM (MS 371)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011C7-4E0F-47D4-BB7B-7D715D0B43B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9925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86CEF-0471-4C9C-B70B-B00A03E2300F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19/10/2024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L2 GM (MS 371)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011C7-4E0F-47D4-BB7B-7D715D0B43B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44323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BC23D-B42C-4A6E-ADD6-9678AEA3F400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19/10/2024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L2 GM (MS 371)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011C7-4E0F-47D4-BB7B-7D715D0B43B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85094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75C44-417D-46D4-A427-9F54780EDC96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19/10/2024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L2 GM (MS 371)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011C7-4E0F-47D4-BB7B-7D715D0B43B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85388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C4959-844F-4EBB-B328-CDE3C94C651E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19/10/2024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L2 GM (MS 371)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011C7-4E0F-47D4-BB7B-7D715D0B43B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22768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E613D-BAD0-4C66-BF4F-7B0A6FF6630A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19/10/2024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L2 GM (MS 371)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011C7-4E0F-47D4-BB7B-7D715D0B43B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34687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A5C1C-89EA-41A1-AB88-078A18C9ACB5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19/10/2024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L2 GM (MS 371)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011C7-4E0F-47D4-BB7B-7D715D0B43B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5866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8E0C8-8673-4DC3-AC6C-EE96EA9D4DD6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19/10/2024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L2 GM (MS 371)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011C7-4E0F-47D4-BB7B-7D715D0B43B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26914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54A1C-353E-4963-87BA-0385D74266CE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19/10/2024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L2 GM (MS 371)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011C7-4E0F-47D4-BB7B-7D715D0B43B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28309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350BC-09AA-488A-9505-37AC59940383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19/10/2024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L2 GM (MS 371)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011C7-4E0F-47D4-BB7B-7D715D0B43B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821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DCF44-C25F-4360-B11A-F6192BE25EA5}" type="datetime1">
              <a:rPr lang="fr-FR" smtClean="0"/>
              <a:t>19/10/2024</a:t>
            </a:fld>
            <a:endParaRPr lang="fr-FR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L2 GM (MS 371)</a:t>
            </a:r>
            <a:endParaRPr lang="fr-F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0B124-7C68-4E7E-93FF-09D14E237A4D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30899339"/>
      </p:ext>
    </p:extLst>
  </p:cSld>
  <p:clrMapOvr>
    <a:masterClrMapping/>
  </p:clrMapOvr>
  <p:transition spd="slow">
    <p:dissolv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92953-C33F-42A3-98C2-F32D4C5CEBD3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19/10/2024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L2 GM (MS 371)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011C7-4E0F-47D4-BB7B-7D715D0B43B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30822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B44F8-7AF4-4286-8704-59E10F9B903C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19/10/2024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L2 GM (MS 371)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011C7-4E0F-47D4-BB7B-7D715D0B43B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53599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223FC-C6F7-490E-8046-74D152B3AE28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19/10/2024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L2 GM (MS 371)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011C7-4E0F-47D4-BB7B-7D715D0B43B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02163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8C094-C353-4888-B82F-F30EE15C7679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19/10/2024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L2 GM (MS 371)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011C7-4E0F-47D4-BB7B-7D715D0B43B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897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4C1E3-C115-40A4-B2F3-93D72278E66F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19/10/2024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L2 GM (MS 371)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011C7-4E0F-47D4-BB7B-7D715D0B43B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85797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B3E7D-A688-484D-BD11-E96796B36B86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19/10/2024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L2 GM (MS 371)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011C7-4E0F-47D4-BB7B-7D715D0B43B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62506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92C7-A2F8-4C1C-900C-E7E6FE2FD3E4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19/10/2024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L2 GM (MS 371)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011C7-4E0F-47D4-BB7B-7D715D0B43B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498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DB85C-46A0-4EEF-A86D-46363C7E12DC}" type="datetime1">
              <a:rPr lang="fr-FR" smtClean="0"/>
              <a:t>19/10/2024</a:t>
            </a:fld>
            <a:endParaRPr lang="fr-FR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L2 GM (MS 371)</a:t>
            </a:r>
            <a:endParaRPr lang="fr-F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92E37-3109-428F-BFD1-EA40751681C6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55665280"/>
      </p:ext>
    </p:extLst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43799-3F82-47BE-8000-8A487B28C6B6}" type="datetime1">
              <a:rPr lang="fr-FR" smtClean="0"/>
              <a:t>19/10/2024</a:t>
            </a:fld>
            <a:endParaRPr lang="fr-FR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L2 GM (MS 371)</a:t>
            </a: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B36501-6560-4AE9-BAD8-77324CEE3CF0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53555314"/>
      </p:ext>
    </p:extLst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dirty="0" smtClean="0"/>
              <a:t>Cliquez sur l'icône pour ajouter une image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4AFB5-F0A2-4DD0-A46D-FBC2FE803BFA}" type="datetime1">
              <a:rPr lang="fr-FR" smtClean="0"/>
              <a:t>19/10/2024</a:t>
            </a:fld>
            <a:endParaRPr lang="fr-FR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L2 GM (MS 371)</a:t>
            </a:r>
            <a:endParaRPr lang="fr-FR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70CB1-D788-4A5A-897A-F5F8CD51E4D8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119219"/>
      </p:ext>
    </p:extLst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E1A2681-FC3B-40F1-8236-6A8BB6E69614}" type="datetime1">
              <a:rPr lang="fr-FR" smtClean="0"/>
              <a:t>19/10/2024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FR" smtClean="0"/>
              <a:t>L2 GM (MS 371)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A254882-CCC3-406E-BD51-6A7912651A74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5" r:id="rId2"/>
    <p:sldLayoutId id="2147483684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5" r:id="rId9"/>
    <p:sldLayoutId id="2147483681" r:id="rId10"/>
    <p:sldLayoutId id="2147483682" r:id="rId11"/>
  </p:sldLayoutIdLst>
  <p:transition spd="slow">
    <p:dissolve/>
  </p:transition>
  <p:timing>
    <p:tnLst>
      <p:par>
        <p:cTn id="1" dur="indefinite" restart="never" nodeType="tmRoot"/>
      </p:par>
    </p:tnLst>
  </p:timing>
  <p:hf hdr="0"/>
  <p:txStyles>
    <p:titleStyle>
      <a:lvl1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DE90776-9EEF-4352-8E15-3555A992EE2C}" type="datetime1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  <a:cs typeface="+mn-cs"/>
              </a:rPr>
              <a:t>19/10/2024</a:t>
            </a:fld>
            <a:endParaRPr lang="fr-FR">
              <a:solidFill>
                <a:prstClr val="black">
                  <a:lumMod val="50000"/>
                  <a:lumOff val="50000"/>
                </a:prstClr>
              </a:solidFill>
              <a:latin typeface="Trebuchet MS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  <a:cs typeface="+mn-cs"/>
              </a:rPr>
              <a:t>L2 GM (MS 371)</a:t>
            </a:r>
            <a:endParaRPr lang="fr-FR">
              <a:solidFill>
                <a:prstClr val="black">
                  <a:lumMod val="50000"/>
                  <a:lumOff val="50000"/>
                </a:prstClr>
              </a:solidFill>
              <a:latin typeface="Trebuchet MS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8F61E04-58D7-4BD1-8445-13C8E63ECFD9}" type="slidenum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fr-FR">
              <a:solidFill>
                <a:prstClr val="black">
                  <a:lumMod val="50000"/>
                  <a:lumOff val="50000"/>
                </a:prstClr>
              </a:solidFill>
              <a:latin typeface="Trebuchet M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5264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iming>
    <p:tnLst>
      <p:par>
        <p:cTn id="1" dur="indefinite" restart="never" nodeType="tmRoot"/>
      </p:par>
    </p:tnLst>
  </p:timing>
  <p:hf hdr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146BA4A-761D-46E9-93ED-D2F5882CFEBF}" type="datetime1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t>19/10/2024</a:t>
            </a:fld>
            <a:endParaRPr lang="fr-FR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t>L2 GM (MS 371)</a:t>
            </a:r>
            <a:endParaRPr lang="fr-FR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3F011C7-4E0F-47D4-BB7B-7D715D0B43B7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8713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FC1D5FD-5602-4FBC-91E4-2134FFB09632}" type="datetime1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t>19/10/2024</a:t>
            </a:fld>
            <a:endParaRPr lang="fr-FR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t>L2 GM (MS 371)</a:t>
            </a:r>
            <a:endParaRPr lang="fr-FR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3F011C7-4E0F-47D4-BB7B-7D715D0B43B7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7443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A719242-EA29-45DF-949F-9EAC6294122D}" type="datetime1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t>19/10/2024</a:t>
            </a:fld>
            <a:endParaRPr lang="fr-FR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t>L2 GM (MS 371)</a:t>
            </a:r>
            <a:endParaRPr lang="fr-FR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3F011C7-4E0F-47D4-BB7B-7D715D0B43B7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7851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A923337-E576-48AC-BCA5-5E9F3AAEFC7D}" type="datetime1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t>19/10/2024</a:t>
            </a:fld>
            <a:endParaRPr lang="fr-FR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t>L2 GM (MS 371)</a:t>
            </a:r>
            <a:endParaRPr lang="fr-FR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3F011C7-4E0F-47D4-BB7B-7D715D0B43B7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1492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Photo\Photo portable\picture\attachmentD (1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2500313" y="2214563"/>
            <a:ext cx="59293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ar-SA" sz="5400" b="1" i="1" dirty="0">
                <a:latin typeface="Cambria" pitchFamily="18" charset="0"/>
                <a:ea typeface="Calibri" pitchFamily="34" charset="0"/>
              </a:rPr>
              <a:t>بسم الله الرحمان الرحيم</a:t>
            </a:r>
            <a:endParaRPr lang="en-US" sz="5400" dirty="0">
              <a:latin typeface="Arial" charset="0"/>
              <a:ea typeface="Calibri" pitchFamily="34" charset="0"/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22B1C6-C139-4FC8-8450-EE4465AE0B0E}" type="datetime1">
              <a:rPr lang="fr-FR" smtClean="0"/>
              <a:t>19/10/2024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L2 GM (MS 371)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792E37-3109-428F-BFD1-EA40751681C6}" type="slidenum">
              <a:rPr lang="fr-FR" smtClean="0"/>
              <a:pPr>
                <a:defRPr/>
              </a:pPr>
              <a:t>1</a:t>
            </a:fld>
            <a:endParaRPr lang="fr-FR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103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A09E-8659-4C04-AA4F-43F0C8A52F3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74" name="Picture 2" descr="G:\Arcelor-Mittal-Annab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7965E-B064-47AE-8CDC-53B32E0BAFC3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19/10/2024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L2 GM (MS 371)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627784" y="5949280"/>
            <a:ext cx="38417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</a:rPr>
              <a:t>Blast furnace </a:t>
            </a:r>
            <a:r>
              <a:rPr kumimoji="0" lang="fr-FR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of ANNABA</a:t>
            </a:r>
          </a:p>
        </p:txBody>
      </p:sp>
    </p:spTree>
    <p:extLst>
      <p:ext uri="{BB962C8B-B14F-4D97-AF65-F5344CB8AC3E}">
        <p14:creationId xmlns:p14="http://schemas.microsoft.com/office/powerpoint/2010/main" val="25103304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640960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78A21-2A7D-48B5-A20D-6C71BC5D9649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19/10/2024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L2 GM (MS 371)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011C7-4E0F-47D4-BB7B-7D715D0B43B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67544" y="5949280"/>
            <a:ext cx="38417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</a:rPr>
              <a:t>Blast furnace </a:t>
            </a:r>
            <a:r>
              <a:rPr kumimoji="0" lang="fr-FR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of ANNABA</a:t>
            </a:r>
          </a:p>
        </p:txBody>
      </p:sp>
    </p:spTree>
    <p:extLst>
      <p:ext uri="{BB962C8B-B14F-4D97-AF65-F5344CB8AC3E}">
        <p14:creationId xmlns:p14="http://schemas.microsoft.com/office/powerpoint/2010/main" val="3353623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0" name="Picture 2"/>
          <p:cNvPicPr>
            <a:picLocks noChangeAspect="1" noChangeArrowheads="1"/>
          </p:cNvPicPr>
          <p:nvPr/>
        </p:nvPicPr>
        <p:blipFill rotWithShape="1">
          <a:blip r:embed="rId2"/>
          <a:srcRect l="2216" t="18284" r="58346" b="61038"/>
          <a:stretch/>
        </p:blipFill>
        <p:spPr bwMode="auto">
          <a:xfrm>
            <a:off x="1883391" y="1514901"/>
            <a:ext cx="3411832" cy="1255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2CC6F-3265-4F52-AF2D-4876E1864C14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19/10/2024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L2 GM (MS 371)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011C7-4E0F-47D4-BB7B-7D715D0B43B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81"/>
          <a:stretch/>
        </p:blipFill>
        <p:spPr bwMode="auto">
          <a:xfrm>
            <a:off x="1259633" y="5090614"/>
            <a:ext cx="4783468" cy="1200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65" t="33691"/>
          <a:stretch/>
        </p:blipFill>
        <p:spPr bwMode="auto">
          <a:xfrm>
            <a:off x="1992573" y="3521122"/>
            <a:ext cx="3302650" cy="1058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1" t="28054" b="11657"/>
          <a:stretch/>
        </p:blipFill>
        <p:spPr bwMode="auto">
          <a:xfrm>
            <a:off x="6223378" y="1677968"/>
            <a:ext cx="2309061" cy="4775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5868144" y="548680"/>
            <a:ext cx="36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Blast </a:t>
            </a:r>
            <a:r>
              <a:rPr lang="fr-FR" sz="2400" b="1" dirty="0" err="1" smtClean="0"/>
              <a:t>furnace</a:t>
            </a:r>
            <a:endParaRPr lang="fr-FR" sz="2400" b="1" dirty="0" smtClean="0"/>
          </a:p>
          <a:p>
            <a:r>
              <a:rPr lang="fr-FR" sz="2400" b="1" dirty="0" smtClean="0"/>
              <a:t>(</a:t>
            </a:r>
            <a:r>
              <a:rPr lang="fr-FR" sz="2400" b="1" dirty="0" err="1"/>
              <a:t>cast</a:t>
            </a:r>
            <a:r>
              <a:rPr lang="fr-FR" sz="2400" b="1" dirty="0"/>
              <a:t> iron production</a:t>
            </a:r>
            <a:r>
              <a:rPr lang="fr-FR" dirty="0"/>
              <a:t>)</a:t>
            </a:r>
          </a:p>
        </p:txBody>
      </p:sp>
      <p:sp>
        <p:nvSpPr>
          <p:cNvPr id="6" name="Rectangle 5"/>
          <p:cNvSpPr/>
          <p:nvPr/>
        </p:nvSpPr>
        <p:spPr>
          <a:xfrm>
            <a:off x="2267744" y="964178"/>
            <a:ext cx="15327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/>
              <a:t>iron ore</a:t>
            </a:r>
          </a:p>
        </p:txBody>
      </p:sp>
      <p:sp>
        <p:nvSpPr>
          <p:cNvPr id="7" name="Rectangle 6"/>
          <p:cNvSpPr/>
          <p:nvPr/>
        </p:nvSpPr>
        <p:spPr>
          <a:xfrm>
            <a:off x="2017010" y="3151790"/>
            <a:ext cx="19944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/>
              <a:t>fluxes (lime)</a:t>
            </a:r>
          </a:p>
        </p:txBody>
      </p:sp>
      <p:sp>
        <p:nvSpPr>
          <p:cNvPr id="8" name="Rectangle 7"/>
          <p:cNvSpPr/>
          <p:nvPr/>
        </p:nvSpPr>
        <p:spPr>
          <a:xfrm>
            <a:off x="1883391" y="4679496"/>
            <a:ext cx="31213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/>
              <a:t>  </a:t>
            </a:r>
            <a:r>
              <a:rPr lang="fr-FR" sz="2400" b="1" dirty="0" err="1" smtClean="0"/>
              <a:t>coal</a:t>
            </a:r>
            <a:r>
              <a:rPr lang="fr-FR" sz="2400" b="1" dirty="0" smtClean="0"/>
              <a:t>                coke</a:t>
            </a:r>
            <a:endParaRPr lang="fr-FR" sz="2400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189140" y="102404"/>
            <a:ext cx="22226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PRINCIPLE</a:t>
            </a:r>
          </a:p>
        </p:txBody>
      </p:sp>
    </p:spTree>
    <p:extLst>
      <p:ext uri="{BB962C8B-B14F-4D97-AF65-F5344CB8AC3E}">
        <p14:creationId xmlns:p14="http://schemas.microsoft.com/office/powerpoint/2010/main" val="3688009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9512" y="115669"/>
            <a:ext cx="428396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3200" b="1" dirty="0"/>
              <a:t>5 - Blast </a:t>
            </a:r>
            <a:r>
              <a:rPr lang="fr-FR" sz="3200" b="1" dirty="0" err="1"/>
              <a:t>furnace</a:t>
            </a:r>
            <a:endParaRPr lang="fr-FR" sz="2000" dirty="0" smtClean="0"/>
          </a:p>
          <a:p>
            <a:endParaRPr lang="fr-FR" sz="2000" dirty="0"/>
          </a:p>
          <a:p>
            <a:r>
              <a:rPr lang="en-US" sz="2000" dirty="0"/>
              <a:t>It consists of the following parts </a:t>
            </a:r>
            <a:endParaRPr lang="en-US" sz="2000" dirty="0" smtClean="0"/>
          </a:p>
          <a:p>
            <a:r>
              <a:rPr lang="en-US" sz="2000" dirty="0" smtClean="0"/>
              <a:t>from </a:t>
            </a:r>
            <a:r>
              <a:rPr lang="en-US" sz="2000" dirty="0"/>
              <a:t>bottom to top</a:t>
            </a:r>
            <a:r>
              <a:rPr lang="en-US" sz="2000" dirty="0" smtClean="0"/>
              <a:t>:</a:t>
            </a:r>
          </a:p>
          <a:p>
            <a:endParaRPr lang="en-US" sz="2000" dirty="0"/>
          </a:p>
          <a:p>
            <a:endParaRPr lang="fr-FR" sz="2000" dirty="0"/>
          </a:p>
          <a:p>
            <a:pPr>
              <a:lnSpc>
                <a:spcPct val="150000"/>
              </a:lnSpc>
            </a:pPr>
            <a:r>
              <a:rPr lang="en-US" sz="2000" dirty="0"/>
              <a:t>1- The </a:t>
            </a:r>
            <a:r>
              <a:rPr lang="en-US" sz="2000" dirty="0" smtClean="0"/>
              <a:t>crucible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2- </a:t>
            </a:r>
            <a:r>
              <a:rPr lang="en-US" sz="2000" dirty="0"/>
              <a:t>The </a:t>
            </a:r>
            <a:r>
              <a:rPr lang="en-US" sz="2000" dirty="0" smtClean="0"/>
              <a:t>tank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3- </a:t>
            </a:r>
            <a:r>
              <a:rPr lang="en-US" sz="2000" dirty="0"/>
              <a:t>The </a:t>
            </a:r>
            <a:r>
              <a:rPr lang="en-US" sz="2000" dirty="0" smtClean="0"/>
              <a:t>belly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4- </a:t>
            </a:r>
            <a:r>
              <a:rPr lang="en-US" sz="2000" dirty="0"/>
              <a:t>The </a:t>
            </a:r>
            <a:r>
              <a:rPr lang="en-US" sz="2000" dirty="0" smtClean="0"/>
              <a:t>display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5- </a:t>
            </a:r>
            <a:r>
              <a:rPr lang="en-US" sz="2000" dirty="0"/>
              <a:t>The </a:t>
            </a:r>
            <a:r>
              <a:rPr lang="en-US" sz="2000" dirty="0" smtClean="0"/>
              <a:t>throat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6- </a:t>
            </a:r>
            <a:r>
              <a:rPr lang="en-US" sz="2000" dirty="0"/>
              <a:t>Metal shielding</a:t>
            </a:r>
            <a:endParaRPr lang="fr-FR" sz="20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3" y="116632"/>
            <a:ext cx="4860032" cy="6528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ce réservé de la date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F317EFE1-3245-466C-89AD-90F2F93E711A}" type="datetime1">
              <a:rPr lang="fr-FR" smtClean="0"/>
              <a:t>19/10/2024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L2 GM (MS 371)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7B3F0FD-B41A-417E-8F5A-A92CAD9C45C5}" type="slidenum">
              <a:rPr lang="fr-FR" smtClean="0"/>
              <a:pPr>
                <a:defRPr/>
              </a:pPr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67028316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7504" y="116632"/>
            <a:ext cx="889248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prstClr val="black"/>
                </a:solidFill>
              </a:rPr>
              <a:t>	</a:t>
            </a:r>
            <a:r>
              <a:rPr lang="fr-FR" sz="3200" b="1" dirty="0">
                <a:solidFill>
                  <a:prstClr val="black"/>
                </a:solidFill>
              </a:rPr>
              <a:t> </a:t>
            </a:r>
            <a:r>
              <a:rPr lang="en-US" sz="3200" b="1" dirty="0">
                <a:solidFill>
                  <a:prstClr val="black"/>
                </a:solidFill>
              </a:rPr>
              <a:t>5 - Blast </a:t>
            </a:r>
            <a:r>
              <a:rPr lang="en-US" sz="3200" b="1" dirty="0" smtClean="0">
                <a:solidFill>
                  <a:prstClr val="black"/>
                </a:solidFill>
              </a:rPr>
              <a:t>furnace</a:t>
            </a:r>
          </a:p>
          <a:p>
            <a:endParaRPr lang="en-US" sz="3200" b="1" dirty="0" smtClean="0">
              <a:solidFill>
                <a:prstClr val="black"/>
              </a:solidFill>
            </a:endParaRPr>
          </a:p>
          <a:p>
            <a:r>
              <a:rPr lang="en-US" sz="2800" b="1" dirty="0" smtClean="0">
                <a:solidFill>
                  <a:prstClr val="black"/>
                </a:solidFill>
              </a:rPr>
              <a:t>1- </a:t>
            </a:r>
            <a:r>
              <a:rPr lang="en-US" sz="2800" b="1" dirty="0">
                <a:solidFill>
                  <a:prstClr val="black"/>
                </a:solidFill>
              </a:rPr>
              <a:t>The crucible: </a:t>
            </a:r>
            <a:r>
              <a:rPr lang="en-US" sz="2800" dirty="0">
                <a:solidFill>
                  <a:prstClr val="black"/>
                </a:solidFill>
              </a:rPr>
              <a:t>cylindrical part, the upper part of which is called the work and carries the pipes that bring the hot air. </a:t>
            </a:r>
            <a:endParaRPr lang="en-US" sz="2800" dirty="0" smtClean="0">
              <a:solidFill>
                <a:prstClr val="black"/>
              </a:solidFill>
            </a:endParaRPr>
          </a:p>
          <a:p>
            <a:r>
              <a:rPr lang="en-US" sz="2800" b="1" dirty="0" smtClean="0">
                <a:solidFill>
                  <a:prstClr val="black"/>
                </a:solidFill>
              </a:rPr>
              <a:t>2- </a:t>
            </a:r>
            <a:r>
              <a:rPr lang="en-US" sz="2800" b="1" dirty="0">
                <a:solidFill>
                  <a:prstClr val="black"/>
                </a:solidFill>
              </a:rPr>
              <a:t>The tank: </a:t>
            </a:r>
            <a:r>
              <a:rPr lang="en-US" sz="2800" dirty="0">
                <a:solidFill>
                  <a:prstClr val="black"/>
                </a:solidFill>
              </a:rPr>
              <a:t>truncated cone flared towards the bottom</a:t>
            </a:r>
            <a:r>
              <a:rPr lang="en-US" sz="2800" dirty="0" smtClean="0">
                <a:solidFill>
                  <a:prstClr val="black"/>
                </a:solidFill>
              </a:rPr>
              <a:t>.</a:t>
            </a:r>
          </a:p>
          <a:p>
            <a:r>
              <a:rPr lang="en-US" sz="2800" b="1" dirty="0" smtClean="0">
                <a:solidFill>
                  <a:prstClr val="black"/>
                </a:solidFill>
              </a:rPr>
              <a:t>3- </a:t>
            </a:r>
            <a:r>
              <a:rPr lang="en-US" sz="2800" b="1" dirty="0">
                <a:solidFill>
                  <a:prstClr val="black"/>
                </a:solidFill>
              </a:rPr>
              <a:t>The belly: </a:t>
            </a:r>
            <a:r>
              <a:rPr lang="en-US" sz="2800" dirty="0">
                <a:solidFill>
                  <a:prstClr val="black"/>
                </a:solidFill>
              </a:rPr>
              <a:t>cylindrical part</a:t>
            </a:r>
            <a:r>
              <a:rPr lang="en-US" sz="2800" dirty="0" smtClean="0">
                <a:solidFill>
                  <a:prstClr val="black"/>
                </a:solidFill>
              </a:rPr>
              <a:t>.</a:t>
            </a:r>
          </a:p>
          <a:p>
            <a:r>
              <a:rPr lang="en-US" sz="2800" b="1" dirty="0" smtClean="0">
                <a:solidFill>
                  <a:prstClr val="black"/>
                </a:solidFill>
              </a:rPr>
              <a:t>4-The </a:t>
            </a:r>
            <a:r>
              <a:rPr lang="en-US" sz="2800" b="1" dirty="0">
                <a:solidFill>
                  <a:prstClr val="black"/>
                </a:solidFill>
              </a:rPr>
              <a:t>display: </a:t>
            </a:r>
            <a:r>
              <a:rPr lang="en-US" sz="2800" dirty="0">
                <a:solidFill>
                  <a:prstClr val="black"/>
                </a:solidFill>
              </a:rPr>
              <a:t>truncated cone flared towards the </a:t>
            </a:r>
            <a:r>
              <a:rPr lang="en-US" sz="2800" dirty="0" smtClean="0">
                <a:solidFill>
                  <a:prstClr val="black"/>
                </a:solidFill>
              </a:rPr>
              <a:t>top</a:t>
            </a:r>
          </a:p>
          <a:p>
            <a:r>
              <a:rPr lang="en-US" sz="2800" b="1" dirty="0" smtClean="0">
                <a:solidFill>
                  <a:prstClr val="black"/>
                </a:solidFill>
              </a:rPr>
              <a:t>5- </a:t>
            </a:r>
            <a:r>
              <a:rPr lang="en-US" sz="2800" b="1" dirty="0">
                <a:solidFill>
                  <a:prstClr val="black"/>
                </a:solidFill>
              </a:rPr>
              <a:t>The throat: </a:t>
            </a:r>
            <a:r>
              <a:rPr lang="en-US" sz="2800" dirty="0">
                <a:solidFill>
                  <a:prstClr val="black"/>
                </a:solidFill>
              </a:rPr>
              <a:t>opening through which the charge is introduced and from which the gases escape</a:t>
            </a:r>
            <a:r>
              <a:rPr lang="en-US" sz="2800" dirty="0" smtClean="0">
                <a:solidFill>
                  <a:prstClr val="black"/>
                </a:solidFill>
              </a:rPr>
              <a:t>.</a:t>
            </a:r>
          </a:p>
          <a:p>
            <a:r>
              <a:rPr lang="en-US" sz="2800" b="1" dirty="0" smtClean="0">
                <a:solidFill>
                  <a:prstClr val="black"/>
                </a:solidFill>
              </a:rPr>
              <a:t>6- </a:t>
            </a:r>
            <a:r>
              <a:rPr lang="en-US" sz="2800" b="1" dirty="0">
                <a:solidFill>
                  <a:prstClr val="black"/>
                </a:solidFill>
              </a:rPr>
              <a:t>Metal shielding</a:t>
            </a:r>
            <a:r>
              <a:rPr lang="en-US" sz="2800" dirty="0">
                <a:solidFill>
                  <a:prstClr val="black"/>
                </a:solidFill>
              </a:rPr>
              <a:t> with the same profile as the blast </a:t>
            </a:r>
            <a:r>
              <a:rPr lang="en-US" sz="2800" dirty="0" smtClean="0">
                <a:solidFill>
                  <a:prstClr val="black"/>
                </a:solidFill>
              </a:rPr>
              <a:t>furnace</a:t>
            </a:r>
            <a:endParaRPr lang="fr-FR" sz="2800" dirty="0">
              <a:solidFill>
                <a:prstClr val="black"/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F09A469C-158B-414F-BD68-E36EE37DE931}" type="datetime1">
              <a:rPr lang="fr-FR" smtClean="0"/>
              <a:t>19/10/2024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L2 GM (MS 371)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7B3F0FD-B41A-417E-8F5A-A92CAD9C45C5}" type="slidenum">
              <a:rPr lang="fr-FR" smtClean="0"/>
              <a:pPr>
                <a:defRPr/>
              </a:pPr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7333031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300" y="116632"/>
            <a:ext cx="6372199" cy="662473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179512" y="233100"/>
            <a:ext cx="2376264" cy="6076220"/>
          </a:xfrm>
        </p:spPr>
        <p:txBody>
          <a:bodyPr/>
          <a:lstStyle/>
          <a:p>
            <a:pPr marL="46037" indent="0">
              <a:buNone/>
            </a:pPr>
            <a:r>
              <a:rPr lang="fr-FR" b="1" dirty="0">
                <a:solidFill>
                  <a:schemeClr val="tx1"/>
                </a:solidFill>
              </a:rPr>
              <a:t>Transformation </a:t>
            </a:r>
            <a:r>
              <a:rPr lang="fr-FR" b="1" dirty="0" err="1">
                <a:solidFill>
                  <a:schemeClr val="tx1"/>
                </a:solidFill>
              </a:rPr>
              <a:t>inside</a:t>
            </a:r>
            <a:r>
              <a:rPr lang="fr-FR" b="1" dirty="0">
                <a:solidFill>
                  <a:schemeClr val="tx1"/>
                </a:solidFill>
              </a:rPr>
              <a:t> the blast </a:t>
            </a:r>
            <a:r>
              <a:rPr lang="fr-FR" b="1" dirty="0" err="1" smtClean="0">
                <a:solidFill>
                  <a:schemeClr val="tx1"/>
                </a:solidFill>
              </a:rPr>
              <a:t>furnace</a:t>
            </a:r>
            <a:endParaRPr lang="fr-FR" b="1" dirty="0" smtClean="0">
              <a:solidFill>
                <a:schemeClr val="tx1"/>
              </a:solidFill>
            </a:endParaRPr>
          </a:p>
          <a:p>
            <a:pPr marL="46037" indent="0">
              <a:buNone/>
            </a:pPr>
            <a:endParaRPr lang="fr-FR" dirty="0">
              <a:solidFill>
                <a:schemeClr val="tx1"/>
              </a:solidFill>
            </a:endParaRPr>
          </a:p>
          <a:p>
            <a:pPr marL="46037" indent="0">
              <a:buNone/>
            </a:pPr>
            <a:endParaRPr lang="fr-FR" dirty="0" smtClean="0">
              <a:solidFill>
                <a:schemeClr val="tx1"/>
              </a:solidFill>
            </a:endParaRPr>
          </a:p>
          <a:p>
            <a:pPr marL="46037" indent="0">
              <a:buNone/>
            </a:pPr>
            <a:r>
              <a:rPr lang="fr-FR" dirty="0" err="1" smtClean="0">
                <a:solidFill>
                  <a:schemeClr val="tx1"/>
                </a:solidFill>
              </a:rPr>
              <a:t>Dehydration</a:t>
            </a:r>
            <a:endParaRPr lang="fr-FR" dirty="0" smtClean="0">
              <a:solidFill>
                <a:schemeClr val="tx1"/>
              </a:solidFill>
            </a:endParaRPr>
          </a:p>
          <a:p>
            <a:pPr marL="46037" indent="0">
              <a:buNone/>
            </a:pPr>
            <a:endParaRPr lang="fr-FR" dirty="0">
              <a:solidFill>
                <a:schemeClr val="tx1"/>
              </a:solidFill>
            </a:endParaRPr>
          </a:p>
          <a:p>
            <a:pPr marL="46037" indent="0">
              <a:buNone/>
            </a:pPr>
            <a:r>
              <a:rPr lang="fr-FR" dirty="0" smtClean="0">
                <a:solidFill>
                  <a:schemeClr val="tx1"/>
                </a:solidFill>
              </a:rPr>
              <a:t>Dissociation</a:t>
            </a:r>
          </a:p>
          <a:p>
            <a:pPr marL="46037" indent="0">
              <a:buNone/>
            </a:pPr>
            <a:endParaRPr lang="fr-FR" dirty="0">
              <a:solidFill>
                <a:schemeClr val="tx1"/>
              </a:solidFill>
            </a:endParaRPr>
          </a:p>
          <a:p>
            <a:pPr marL="46037" indent="0">
              <a:buNone/>
            </a:pPr>
            <a:r>
              <a:rPr lang="fr-FR" dirty="0" err="1" smtClean="0">
                <a:solidFill>
                  <a:schemeClr val="tx1"/>
                </a:solidFill>
              </a:rPr>
              <a:t>Decarbonation</a:t>
            </a:r>
            <a:endParaRPr lang="fr-FR" dirty="0">
              <a:solidFill>
                <a:schemeClr val="tx1"/>
              </a:solidFill>
            </a:endParaRPr>
          </a:p>
        </p:txBody>
      </p:sp>
      <p:cxnSp>
        <p:nvCxnSpPr>
          <p:cNvPr id="4" name="Connecteur droit avec flèche 3"/>
          <p:cNvCxnSpPr/>
          <p:nvPr/>
        </p:nvCxnSpPr>
        <p:spPr>
          <a:xfrm>
            <a:off x="1331640" y="2564904"/>
            <a:ext cx="2952328" cy="10801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>
            <a:off x="1331640" y="3441379"/>
            <a:ext cx="3096344" cy="10081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>
            <a:off x="1115616" y="4449491"/>
            <a:ext cx="3024336" cy="6175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922E8752-6EB3-4E43-BC05-BD4A02233E92}" type="datetime1">
              <a:rPr lang="fr-FR" smtClean="0"/>
              <a:t>19/10/2024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L2 GM (MS 371)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7B3F0FD-B41A-417E-8F5A-A92CAD9C45C5}" type="slidenum">
              <a:rPr lang="fr-FR" smtClean="0"/>
              <a:pPr>
                <a:defRPr/>
              </a:pPr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70811659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720080"/>
          </a:xfrm>
        </p:spPr>
        <p:txBody>
          <a:bodyPr/>
          <a:lstStyle/>
          <a:p>
            <a:pPr marL="0" indent="0" algn="l">
              <a:buNone/>
            </a:pPr>
            <a:r>
              <a:rPr lang="en-US" sz="3200" dirty="0" err="1"/>
              <a:t>Iron+carbon</a:t>
            </a:r>
            <a:r>
              <a:rPr lang="en-US" sz="3200" dirty="0"/>
              <a:t> diagram (Cast iron and Steel)</a:t>
            </a:r>
            <a:endParaRPr lang="fr-FR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504" y="764704"/>
            <a:ext cx="8928992" cy="5688632"/>
          </a:xfrm>
        </p:spPr>
      </p:pic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75697394-D99E-4858-948B-71A323050314}" type="datetime1">
              <a:rPr lang="fr-FR" smtClean="0"/>
              <a:t>19/10/2024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L2 GM (MS 371)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7B3F0FD-B41A-417E-8F5A-A92CAD9C45C5}" type="slidenum">
              <a:rPr lang="fr-FR" smtClean="0"/>
              <a:pPr>
                <a:defRPr/>
              </a:pPr>
              <a:t>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1529429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7504" y="116632"/>
            <a:ext cx="8892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cast irons obtained in the </a:t>
            </a:r>
            <a:r>
              <a:rPr lang="en-US" sz="2400" b="1" dirty="0"/>
              <a:t>blast furnace </a:t>
            </a:r>
            <a:r>
              <a:rPr lang="en-US" sz="2400" dirty="0"/>
              <a:t>are distinguished from each other by their chemical compositions.</a:t>
            </a:r>
            <a:endParaRPr lang="fr-FR" sz="2400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0569959"/>
              </p:ext>
            </p:extLst>
          </p:nvPr>
        </p:nvGraphicFramePr>
        <p:xfrm>
          <a:off x="134675" y="1052736"/>
          <a:ext cx="8901821" cy="54726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12280"/>
                <a:gridCol w="1275949"/>
                <a:gridCol w="1377538"/>
                <a:gridCol w="1267010"/>
                <a:gridCol w="1267010"/>
                <a:gridCol w="1302034"/>
              </a:tblGrid>
              <a:tr h="4443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Type de fontes H-F</a:t>
                      </a:r>
                      <a:endParaRPr lang="fr-FR" sz="1600" dirty="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4751" marR="647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C %</a:t>
                      </a:r>
                      <a:endParaRPr lang="fr-FR" sz="160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4751" marR="647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Si %</a:t>
                      </a:r>
                      <a:endParaRPr lang="fr-FR" sz="1600" dirty="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4751" marR="647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Mn %</a:t>
                      </a:r>
                      <a:endParaRPr lang="fr-FR" sz="160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4751" marR="647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P %</a:t>
                      </a:r>
                      <a:endParaRPr lang="fr-FR" sz="160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4751" marR="647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S %</a:t>
                      </a:r>
                      <a:endParaRPr lang="fr-FR" sz="160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4751" marR="64751" marT="0" marB="0" anchor="ctr"/>
                </a:tc>
              </a:tr>
              <a:tr h="8279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Fonte pauvre en Mn</a:t>
                      </a:r>
                      <a:endParaRPr lang="fr-FR" sz="160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4751" marR="647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≈4%</a:t>
                      </a:r>
                      <a:endParaRPr lang="fr-FR" sz="160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4751" marR="647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Jusqu’à 1</a:t>
                      </a:r>
                      <a:endParaRPr lang="fr-FR" sz="1600" dirty="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4751" marR="647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(&lt;1)</a:t>
                      </a:r>
                      <a:endParaRPr lang="fr-FR" sz="160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4751" marR="647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0.08-0,12</a:t>
                      </a:r>
                      <a:endParaRPr lang="fr-FR" sz="160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4751" marR="647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Jusqu’à 0.05</a:t>
                      </a:r>
                      <a:endParaRPr lang="fr-FR" sz="160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4751" marR="64751" marT="0" marB="0" anchor="ctr"/>
                </a:tc>
              </a:tr>
              <a:tr h="8279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Fonte riche en Mn</a:t>
                      </a:r>
                      <a:endParaRPr lang="fr-FR" sz="160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4751" marR="647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≈4%</a:t>
                      </a:r>
                      <a:endParaRPr lang="fr-FR" sz="160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4751" marR="647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Jusqu’à 1</a:t>
                      </a:r>
                      <a:endParaRPr lang="fr-FR" sz="160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4751" marR="647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(2 - 3)</a:t>
                      </a:r>
                      <a:endParaRPr lang="fr-FR" sz="160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4751" marR="647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0.08-0,12</a:t>
                      </a:r>
                      <a:endParaRPr lang="fr-FR" sz="160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4751" marR="647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Jusqu’à 0.05</a:t>
                      </a:r>
                      <a:endParaRPr lang="fr-FR" sz="160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4751" marR="64751" marT="0" marB="0" anchor="ctr"/>
                </a:tc>
              </a:tr>
              <a:tr h="4443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Fonte Thomas</a:t>
                      </a:r>
                      <a:endParaRPr lang="fr-FR" sz="160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4751" marR="647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3.2 - 3,6</a:t>
                      </a:r>
                      <a:endParaRPr lang="fr-FR" sz="160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4751" marR="647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0,3 - 0,6</a:t>
                      </a:r>
                      <a:endParaRPr lang="fr-FR" sz="160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4751" marR="647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0.5 - 1,5</a:t>
                      </a:r>
                      <a:endParaRPr lang="fr-FR" sz="160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4751" marR="647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1,7-2.2</a:t>
                      </a:r>
                      <a:endParaRPr lang="fr-FR" sz="160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4751" marR="647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0,05-0.15</a:t>
                      </a:r>
                      <a:endParaRPr lang="fr-FR" sz="160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4751" marR="64751" marT="0" marB="0" anchor="ctr"/>
                </a:tc>
              </a:tr>
              <a:tr h="8279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Fonte Bessmer</a:t>
                      </a:r>
                      <a:endParaRPr lang="fr-FR" sz="160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4751" marR="647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3.8</a:t>
                      </a:r>
                      <a:endParaRPr lang="fr-FR" sz="160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4751" marR="647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1.0-2.5</a:t>
                      </a:r>
                      <a:endParaRPr lang="fr-FR" sz="160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4751" marR="647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1 -3</a:t>
                      </a:r>
                      <a:endParaRPr lang="fr-FR" sz="160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4751" marR="647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0,07 - 0,1</a:t>
                      </a:r>
                      <a:endParaRPr lang="fr-FR" sz="160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4751" marR="647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Jusqu’à 0.04</a:t>
                      </a:r>
                      <a:endParaRPr lang="fr-FR" sz="160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4751" marR="64751" marT="0" marB="0" anchor="ctr"/>
                </a:tc>
              </a:tr>
              <a:tr h="8279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Fonte de Fonderie</a:t>
                      </a:r>
                      <a:endParaRPr lang="fr-FR" sz="160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4751" marR="647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3,5 - 4.2</a:t>
                      </a:r>
                      <a:endParaRPr lang="fr-FR" sz="160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4751" marR="647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2-3</a:t>
                      </a:r>
                      <a:endParaRPr lang="fr-FR" sz="160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4751" marR="647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Jusqu’à 1.0</a:t>
                      </a:r>
                      <a:endParaRPr lang="fr-FR" sz="160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4751" marR="647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0.5- 1.0</a:t>
                      </a:r>
                      <a:endParaRPr lang="fr-FR" sz="160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4751" marR="647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Jusqu’à 0.07</a:t>
                      </a:r>
                      <a:endParaRPr lang="fr-FR" sz="160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4751" marR="64751" marT="0" marB="0" anchor="ctr"/>
                </a:tc>
              </a:tr>
              <a:tr h="8279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Fonte Hématite</a:t>
                      </a:r>
                      <a:endParaRPr lang="fr-FR" sz="160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4751" marR="647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3,5 - 4.2</a:t>
                      </a:r>
                      <a:endParaRPr lang="fr-FR" sz="160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4751" marR="647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2 - 2.5</a:t>
                      </a:r>
                      <a:endParaRPr lang="fr-FR" sz="160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4751" marR="647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0,7- 1.5</a:t>
                      </a:r>
                      <a:endParaRPr lang="fr-FR" sz="1600" dirty="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4751" marR="647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0,08-0.12</a:t>
                      </a:r>
                      <a:endParaRPr lang="fr-FR" sz="160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4751" marR="647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Jusqu’à 0.04</a:t>
                      </a:r>
                      <a:endParaRPr lang="fr-FR" sz="160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4751" marR="64751" marT="0" marB="0" anchor="ctr"/>
                </a:tc>
              </a:tr>
              <a:tr h="4443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Fonte-manganèse</a:t>
                      </a:r>
                      <a:endParaRPr lang="fr-FR" sz="1600" dirty="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4751" marR="647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6-8</a:t>
                      </a:r>
                      <a:endParaRPr lang="fr-FR" sz="1600" dirty="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4751" marR="647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&lt; 1.5</a:t>
                      </a:r>
                      <a:endParaRPr lang="fr-FR" sz="1600" dirty="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4751" marR="647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</a:rPr>
                        <a:t>3 </a:t>
                      </a:r>
                      <a:r>
                        <a:rPr lang="fr-FR" sz="1600" dirty="0">
                          <a:effectLst/>
                        </a:rPr>
                        <a:t>- </a:t>
                      </a:r>
                      <a:r>
                        <a:rPr lang="fr-FR" sz="1600" dirty="0" smtClean="0">
                          <a:effectLst/>
                        </a:rPr>
                        <a:t>8</a:t>
                      </a:r>
                      <a:endParaRPr lang="fr-FR" sz="1600" dirty="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4751" marR="647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0.2 - 0.3</a:t>
                      </a:r>
                      <a:endParaRPr lang="fr-FR" sz="160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4751" marR="647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0.02</a:t>
                      </a:r>
                      <a:endParaRPr lang="fr-FR" sz="1600" dirty="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4751" marR="64751" marT="0" marB="0" anchor="ctr"/>
                </a:tc>
              </a:tr>
            </a:tbl>
          </a:graphicData>
        </a:graphic>
      </p:graphicFrame>
      <p:sp>
        <p:nvSpPr>
          <p:cNvPr id="4" name="Espace réservé de la date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03E43949-3C7D-4754-BF21-65932769D7BE}" type="datetime1">
              <a:rPr lang="fr-FR" smtClean="0"/>
              <a:t>19/10/2024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L2 GM (MS 371)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7B3F0FD-B41A-417E-8F5A-A92CAD9C45C5}" type="slidenum">
              <a:rPr lang="fr-FR" smtClean="0"/>
              <a:pPr>
                <a:defRPr/>
              </a:pPr>
              <a:t>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87283056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8864525" cy="659735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5BD39FBA-9418-4D64-91B0-3210C231B288}" type="datetime1">
              <a:rPr lang="fr-FR" smtClean="0"/>
              <a:t>19/10/2024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L2 GM (MS 371)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7B3F0FD-B41A-417E-8F5A-A92CAD9C45C5}" type="slidenum">
              <a:rPr lang="fr-FR" smtClean="0"/>
              <a:pPr>
                <a:defRPr/>
              </a:pPr>
              <a:t>18</a:t>
            </a:fld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107504" y="16417"/>
            <a:ext cx="237597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Iron and </a:t>
            </a:r>
            <a:endParaRPr lang="fr-FR" sz="2800" dirty="0" smtClean="0"/>
          </a:p>
          <a:p>
            <a:r>
              <a:rPr lang="fr-FR" sz="2800" dirty="0" err="1" smtClean="0"/>
              <a:t>steel</a:t>
            </a:r>
            <a:r>
              <a:rPr lang="fr-FR" sz="2800" dirty="0" smtClean="0"/>
              <a:t> </a:t>
            </a:r>
            <a:r>
              <a:rPr lang="fr-FR" sz="2800" dirty="0" err="1"/>
              <a:t>industry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34978949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7504" y="260648"/>
            <a:ext cx="8892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/>
              <a:t>The most used metal is iron and its alloys (cast iron and steel), because its technical importance is justified by production statistics</a:t>
            </a:r>
            <a:endParaRPr lang="fr-FR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268761"/>
            <a:ext cx="8892481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ce réservé de la date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1114C08A-3CA3-4132-B3D1-3AA0DAF2D0EB}" type="datetime1">
              <a:rPr lang="fr-FR" smtClean="0"/>
              <a:t>19/10/2024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L2 GM (MS 371)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7B3F0FD-B41A-417E-8F5A-A92CAD9C45C5}" type="slidenum">
              <a:rPr lang="fr-FR" smtClean="0"/>
              <a:pPr>
                <a:defRPr/>
              </a:pPr>
              <a:t>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15417717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179512" y="2348880"/>
            <a:ext cx="8784975" cy="4233857"/>
          </a:xfrm>
        </p:spPr>
        <p:txBody>
          <a:bodyPr/>
          <a:lstStyle/>
          <a:p>
            <a:pPr algn="ctr"/>
            <a:endParaRPr lang="fr-FR" dirty="0" smtClean="0"/>
          </a:p>
          <a:p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1 -  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Development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of the steel industry </a:t>
            </a:r>
            <a:endParaRPr lang="en-US" sz="28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2-   Cast </a:t>
            </a:r>
            <a:r>
              <a:rPr lang="fr-FR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iron </a:t>
            </a:r>
            <a:r>
              <a:rPr lang="fr-FR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production</a:t>
            </a:r>
          </a:p>
          <a:p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3 - 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Raw materials</a:t>
            </a:r>
          </a:p>
          <a:p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Blast furnace</a:t>
            </a:r>
          </a:p>
          <a:p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Standard 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designation of cast irons</a:t>
            </a:r>
            <a:endParaRPr lang="fr-FR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ctrTitle"/>
          </p:nvPr>
        </p:nvSpPr>
        <p:spPr>
          <a:xfrm>
            <a:off x="107504" y="332656"/>
            <a:ext cx="8784976" cy="1296144"/>
          </a:xfrm>
          <a:effectLst/>
        </p:spPr>
        <p:txBody>
          <a:bodyPr/>
          <a:lstStyle/>
          <a:p>
            <a:pPr marL="182880" indent="0" algn="ctr">
              <a:buNone/>
            </a:pPr>
            <a:r>
              <a:rPr lang="en-US" sz="3600" dirty="0"/>
              <a:t>PRODUCTION OF FERROUS </a:t>
            </a:r>
            <a:r>
              <a:rPr lang="en-US" sz="3600" dirty="0" smtClean="0"/>
              <a:t>METALS</a:t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Cast </a:t>
            </a:r>
            <a:r>
              <a:rPr lang="en-US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iron</a:t>
            </a:r>
            <a:endParaRPr lang="fr-FR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CF3E3E-37F7-4B25-BABD-645E1B979F77}" type="datetime1">
              <a:rPr lang="fr-FR" smtClean="0"/>
              <a:t>19/10/2024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L2 GM (MS 371)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81909C-E1EB-4BC8-A5D9-3B06F639B679}" type="slidenum">
              <a:rPr lang="fr-FR" smtClean="0"/>
              <a:pPr>
                <a:defRPr/>
              </a:pPr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39043278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7504" y="116632"/>
            <a:ext cx="889248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prstClr val="black"/>
                </a:solidFill>
              </a:rPr>
              <a:t>6 </a:t>
            </a:r>
            <a:r>
              <a:rPr lang="en-US" sz="3600" b="1" dirty="0">
                <a:solidFill>
                  <a:prstClr val="black"/>
                </a:solidFill>
              </a:rPr>
              <a:t>- Standardized designation of Cast irons </a:t>
            </a:r>
            <a:endParaRPr lang="en-US" sz="3600" b="1" dirty="0" smtClean="0">
              <a:solidFill>
                <a:prstClr val="black"/>
              </a:solidFill>
            </a:endParaRPr>
          </a:p>
          <a:p>
            <a:pPr algn="ctr"/>
            <a:endParaRPr lang="en-US" sz="2000" dirty="0" smtClean="0">
              <a:solidFill>
                <a:prstClr val="black"/>
              </a:solidFill>
            </a:endParaRPr>
          </a:p>
          <a:p>
            <a:pPr algn="just"/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Cast irons are divided into two groups according to their method of production, depending on the state of existence of carbon in the form of cementite or graphite.</a:t>
            </a:r>
          </a:p>
          <a:p>
            <a:pPr algn="just"/>
            <a:endParaRPr lang="fr-FR" sz="2000" dirty="0" smtClean="0">
              <a:solidFill>
                <a:prstClr val="black"/>
              </a:solidFill>
            </a:endParaRPr>
          </a:p>
          <a:p>
            <a:r>
              <a:rPr lang="fr-FR" sz="2000" b="1" i="1" dirty="0" smtClean="0">
                <a:solidFill>
                  <a:prstClr val="black"/>
                </a:solidFill>
              </a:rPr>
              <a:t>	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1 - White cast iron: 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All the carbon is in the form of cementite Fe3C, obtained when cooling is fast enough and the casting temperature is low enough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Grey cast iron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All 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 carbon is free and is in the form of graphite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They 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are obtained during slow cooling with a high enough casting temperature.</a:t>
            </a:r>
            <a:endParaRPr lang="fr-FR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01EA0846-64FA-491F-9D5C-6A4BBAA230AB}" type="datetime1">
              <a:rPr lang="fr-FR" smtClean="0"/>
              <a:t>19/10/2024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L2 GM (MS 371)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7B3F0FD-B41A-417E-8F5A-A92CAD9C45C5}" type="slidenum">
              <a:rPr lang="fr-FR" smtClean="0"/>
              <a:pPr>
                <a:defRPr/>
              </a:pPr>
              <a:t>20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06016286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276872"/>
            <a:ext cx="3960440" cy="4146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55843"/>
            <a:ext cx="3531627" cy="3669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ce réservé de la date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EBA2A86E-4670-4973-A7BC-0FA699172F51}" type="datetime1">
              <a:rPr lang="fr-FR" smtClean="0"/>
              <a:t>19/10/2024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L2 GM (MS 371)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7B3F0FD-B41A-417E-8F5A-A92CAD9C45C5}" type="slidenum">
              <a:rPr lang="fr-FR" smtClean="0"/>
              <a:pPr>
                <a:defRPr/>
              </a:pPr>
              <a:t>21</a:t>
            </a:fld>
            <a:endParaRPr lang="fr-FR" dirty="0"/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716" y="47531"/>
            <a:ext cx="4500500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9649833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49176" y="-27384"/>
            <a:ext cx="888732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2400" b="1" dirty="0" smtClean="0">
              <a:solidFill>
                <a:prstClr val="black"/>
              </a:solidFill>
              <a:latin typeface="Trebuchet MS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sz="2400" b="1" dirty="0" smtClean="0">
                <a:solidFill>
                  <a:prstClr val="black"/>
                </a:solidFill>
                <a:latin typeface="Trebuchet MS"/>
                <a:cs typeface="+mn-cs"/>
              </a:rPr>
              <a:t>7- </a:t>
            </a:r>
            <a:r>
              <a:rPr lang="fr-FR" sz="2400" b="1" dirty="0" err="1" smtClean="0">
                <a:solidFill>
                  <a:prstClr val="black"/>
                </a:solidFill>
                <a:latin typeface="Trebuchet MS"/>
                <a:cs typeface="+mn-cs"/>
              </a:rPr>
              <a:t>Examples</a:t>
            </a:r>
            <a:r>
              <a:rPr lang="fr-FR" sz="2400" b="1" dirty="0" smtClean="0">
                <a:solidFill>
                  <a:prstClr val="black"/>
                </a:solidFill>
                <a:latin typeface="Trebuchet MS"/>
                <a:cs typeface="+mn-cs"/>
              </a:rPr>
              <a:t> </a:t>
            </a:r>
            <a:r>
              <a:rPr lang="fr-FR" sz="2400" b="1" dirty="0">
                <a:solidFill>
                  <a:prstClr val="black"/>
                </a:solidFill>
                <a:latin typeface="Trebuchet MS"/>
                <a:cs typeface="+mn-cs"/>
              </a:rPr>
              <a:t>of </a:t>
            </a:r>
            <a:r>
              <a:rPr lang="fr-FR" sz="2400" b="1" dirty="0" err="1">
                <a:solidFill>
                  <a:prstClr val="black"/>
                </a:solidFill>
                <a:latin typeface="Trebuchet MS"/>
                <a:cs typeface="+mn-cs"/>
              </a:rPr>
              <a:t>designation</a:t>
            </a:r>
            <a:r>
              <a:rPr lang="fr-FR" sz="2400" b="1" dirty="0" smtClean="0">
                <a:solidFill>
                  <a:prstClr val="black"/>
                </a:solidFill>
                <a:latin typeface="Trebuchet MS"/>
                <a:cs typeface="+mn-cs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r-FR" sz="2400" dirty="0" smtClean="0">
              <a:solidFill>
                <a:prstClr val="black"/>
              </a:solidFill>
              <a:latin typeface="Trebuchet MS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r-FR" sz="2400" b="1" dirty="0" smtClean="0">
              <a:solidFill>
                <a:prstClr val="black"/>
              </a:solidFill>
              <a:latin typeface="Trebuchet MS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2400" b="1" dirty="0" smtClean="0">
                <a:solidFill>
                  <a:prstClr val="black"/>
                </a:solidFill>
                <a:latin typeface="Trebuchet MS"/>
                <a:cs typeface="+mn-cs"/>
              </a:rPr>
              <a:t>1-   </a:t>
            </a:r>
            <a:r>
              <a:rPr lang="fr-FR" sz="2400" b="1" dirty="0" err="1" smtClean="0">
                <a:solidFill>
                  <a:prstClr val="black"/>
                </a:solidFill>
                <a:latin typeface="Trebuchet MS"/>
                <a:cs typeface="+mn-cs"/>
              </a:rPr>
              <a:t>Ft</a:t>
            </a:r>
            <a:r>
              <a:rPr lang="fr-FR" sz="2400" b="1" dirty="0" smtClean="0">
                <a:solidFill>
                  <a:prstClr val="black"/>
                </a:solidFill>
                <a:latin typeface="Trebuchet MS"/>
                <a:cs typeface="+mn-cs"/>
              </a:rPr>
              <a:t> </a:t>
            </a:r>
            <a:r>
              <a:rPr lang="fr-FR" sz="2400" b="1" dirty="0">
                <a:solidFill>
                  <a:prstClr val="black"/>
                </a:solidFill>
                <a:latin typeface="Trebuchet MS"/>
                <a:cs typeface="+mn-cs"/>
              </a:rPr>
              <a:t>10, </a:t>
            </a:r>
            <a:r>
              <a:rPr lang="fr-FR" sz="2400" b="1" dirty="0" err="1">
                <a:solidFill>
                  <a:prstClr val="black"/>
                </a:solidFill>
                <a:latin typeface="Trebuchet MS"/>
                <a:cs typeface="+mn-cs"/>
              </a:rPr>
              <a:t>Ft</a:t>
            </a:r>
            <a:r>
              <a:rPr lang="fr-FR" sz="2400" b="1" dirty="0">
                <a:solidFill>
                  <a:prstClr val="black"/>
                </a:solidFill>
                <a:latin typeface="Trebuchet MS"/>
                <a:cs typeface="+mn-cs"/>
              </a:rPr>
              <a:t> 15, </a:t>
            </a:r>
            <a:r>
              <a:rPr lang="fr-FR" sz="2400" b="1" dirty="0" err="1">
                <a:solidFill>
                  <a:prstClr val="black"/>
                </a:solidFill>
                <a:latin typeface="Trebuchet MS"/>
                <a:cs typeface="+mn-cs"/>
              </a:rPr>
              <a:t>Ft</a:t>
            </a:r>
            <a:r>
              <a:rPr lang="fr-FR" sz="2400" b="1" dirty="0">
                <a:solidFill>
                  <a:prstClr val="black"/>
                </a:solidFill>
                <a:latin typeface="Trebuchet MS"/>
                <a:cs typeface="+mn-cs"/>
              </a:rPr>
              <a:t> 20, </a:t>
            </a:r>
            <a:r>
              <a:rPr lang="fr-FR" sz="2400" b="1" dirty="0" err="1">
                <a:solidFill>
                  <a:prstClr val="black"/>
                </a:solidFill>
                <a:latin typeface="Trebuchet MS"/>
                <a:cs typeface="+mn-cs"/>
              </a:rPr>
              <a:t>Ft</a:t>
            </a:r>
            <a:r>
              <a:rPr lang="fr-FR" sz="2400" b="1" dirty="0">
                <a:solidFill>
                  <a:prstClr val="black"/>
                </a:solidFill>
                <a:latin typeface="Trebuchet MS"/>
                <a:cs typeface="+mn-cs"/>
              </a:rPr>
              <a:t> </a:t>
            </a:r>
            <a:r>
              <a:rPr lang="fr-FR" sz="2400" b="1" dirty="0" smtClean="0">
                <a:solidFill>
                  <a:prstClr val="black"/>
                </a:solidFill>
                <a:latin typeface="Trebuchet MS"/>
                <a:cs typeface="+mn-cs"/>
              </a:rPr>
              <a:t>25.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r-FR" sz="2400" b="1" dirty="0" smtClean="0">
              <a:solidFill>
                <a:prstClr val="black"/>
              </a:solidFill>
              <a:latin typeface="Trebuchet MS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r-FR" sz="2400" b="1" dirty="0" smtClean="0">
              <a:solidFill>
                <a:prstClr val="black"/>
              </a:solidFill>
              <a:latin typeface="Trebuchet MS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2400" b="1" dirty="0" smtClean="0">
                <a:solidFill>
                  <a:prstClr val="black"/>
                </a:solidFill>
                <a:latin typeface="Trebuchet MS"/>
                <a:cs typeface="+mn-cs"/>
              </a:rPr>
              <a:t>2-   FGS </a:t>
            </a:r>
            <a:r>
              <a:rPr lang="fr-FR" sz="2400" b="1" dirty="0">
                <a:solidFill>
                  <a:prstClr val="black"/>
                </a:solidFill>
                <a:latin typeface="Trebuchet MS"/>
                <a:cs typeface="+mn-cs"/>
              </a:rPr>
              <a:t>370-17, FGS 500-17</a:t>
            </a:r>
            <a:r>
              <a:rPr lang="fr-FR" sz="2400" b="1" dirty="0" smtClean="0">
                <a:solidFill>
                  <a:prstClr val="black"/>
                </a:solidFill>
                <a:latin typeface="Trebuchet MS"/>
                <a:cs typeface="+mn-cs"/>
              </a:rPr>
              <a:t>,  </a:t>
            </a:r>
            <a:r>
              <a:rPr lang="fr-FR" sz="2400" b="1" dirty="0">
                <a:solidFill>
                  <a:prstClr val="black"/>
                </a:solidFill>
                <a:latin typeface="Trebuchet MS"/>
                <a:cs typeface="+mn-cs"/>
              </a:rPr>
              <a:t>FGS </a:t>
            </a:r>
            <a:r>
              <a:rPr lang="fr-FR" sz="2400" b="1" dirty="0" smtClean="0">
                <a:solidFill>
                  <a:prstClr val="black"/>
                </a:solidFill>
                <a:latin typeface="Trebuchet MS"/>
                <a:cs typeface="+mn-cs"/>
              </a:rPr>
              <a:t>700-2.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r-FR" sz="2400" b="1" dirty="0" smtClean="0">
              <a:solidFill>
                <a:prstClr val="black"/>
              </a:solidFill>
              <a:latin typeface="Trebuchet MS"/>
              <a:cs typeface="+mn-cs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endParaRPr lang="en-US" sz="2400" b="1" dirty="0" smtClean="0">
              <a:solidFill>
                <a:prstClr val="black"/>
              </a:solidFill>
              <a:latin typeface="Trebuchet MS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prstClr val="black"/>
                </a:solidFill>
                <a:latin typeface="Trebuchet MS"/>
              </a:rPr>
              <a:t>3-   MB </a:t>
            </a:r>
            <a:r>
              <a:rPr lang="en-US" sz="2400" b="1" dirty="0">
                <a:solidFill>
                  <a:prstClr val="black"/>
                </a:solidFill>
                <a:latin typeface="Trebuchet MS"/>
              </a:rPr>
              <a:t>35 - 10</a:t>
            </a:r>
            <a:r>
              <a:rPr lang="en-US" sz="2400" b="1" dirty="0" smtClean="0">
                <a:solidFill>
                  <a:prstClr val="black"/>
                </a:solidFill>
                <a:latin typeface="Trebuchet MS"/>
              </a:rPr>
              <a:t>,      </a:t>
            </a:r>
            <a:r>
              <a:rPr lang="en-US" sz="2400" b="1" dirty="0">
                <a:solidFill>
                  <a:prstClr val="black"/>
                </a:solidFill>
                <a:latin typeface="Trebuchet MS"/>
              </a:rPr>
              <a:t>MB 40 – 12, </a:t>
            </a:r>
            <a:r>
              <a:rPr lang="en-US" sz="2400" b="1" dirty="0" smtClean="0">
                <a:solidFill>
                  <a:prstClr val="black"/>
                </a:solidFill>
                <a:latin typeface="Trebuchet MS"/>
              </a:rPr>
              <a:t>    MN </a:t>
            </a:r>
            <a:r>
              <a:rPr lang="en-US" sz="2400" b="1" dirty="0">
                <a:solidFill>
                  <a:prstClr val="black"/>
                </a:solidFill>
                <a:latin typeface="Trebuchet MS"/>
              </a:rPr>
              <a:t>38 – 18, </a:t>
            </a:r>
            <a:r>
              <a:rPr lang="en-US" sz="2400" b="1" dirty="0" smtClean="0">
                <a:solidFill>
                  <a:prstClr val="black"/>
                </a:solidFill>
                <a:latin typeface="Trebuchet MS"/>
              </a:rPr>
              <a:t>      MN </a:t>
            </a:r>
            <a:r>
              <a:rPr lang="en-US" sz="2400" b="1" dirty="0">
                <a:solidFill>
                  <a:prstClr val="black"/>
                </a:solidFill>
                <a:latin typeface="Trebuchet MS"/>
              </a:rPr>
              <a:t>40 – </a:t>
            </a:r>
            <a:r>
              <a:rPr lang="en-US" sz="2400" b="1" dirty="0" smtClean="0">
                <a:solidFill>
                  <a:prstClr val="black"/>
                </a:solidFill>
                <a:latin typeface="Trebuchet MS"/>
              </a:rPr>
              <a:t>20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endParaRPr lang="en-US" sz="2400" b="1" dirty="0" smtClean="0">
              <a:solidFill>
                <a:prstClr val="black"/>
              </a:solidFill>
              <a:latin typeface="Trebuchet MS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prstClr val="black"/>
                </a:solidFill>
                <a:latin typeface="Trebuchet MS"/>
              </a:rPr>
              <a:t>      MP </a:t>
            </a:r>
            <a:r>
              <a:rPr lang="en-US" sz="2400" b="1" dirty="0">
                <a:solidFill>
                  <a:prstClr val="black"/>
                </a:solidFill>
                <a:latin typeface="Trebuchet MS"/>
              </a:rPr>
              <a:t>55 - 5, </a:t>
            </a:r>
            <a:r>
              <a:rPr lang="en-US" sz="2400" b="1" dirty="0" smtClean="0">
                <a:solidFill>
                  <a:prstClr val="black"/>
                </a:solidFill>
                <a:latin typeface="Trebuchet MS"/>
              </a:rPr>
              <a:t> MP </a:t>
            </a:r>
            <a:r>
              <a:rPr lang="en-US" sz="2400" b="1" dirty="0">
                <a:solidFill>
                  <a:prstClr val="black"/>
                </a:solidFill>
                <a:latin typeface="Trebuchet MS"/>
              </a:rPr>
              <a:t>65 – </a:t>
            </a:r>
            <a:r>
              <a:rPr lang="en-US" sz="2400" b="1" dirty="0" smtClean="0">
                <a:solidFill>
                  <a:prstClr val="black"/>
                </a:solidFill>
                <a:latin typeface="Trebuchet MS"/>
              </a:rPr>
              <a:t>8.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endParaRPr lang="fr-FR" sz="2400" b="1" dirty="0">
              <a:solidFill>
                <a:prstClr val="black"/>
              </a:solidFill>
              <a:latin typeface="Trebuchet MS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endParaRPr lang="en-US" sz="2400" b="1" dirty="0" smtClean="0">
              <a:solidFill>
                <a:prstClr val="black"/>
              </a:solidFill>
              <a:latin typeface="Trebuchet MS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prstClr val="black"/>
                </a:solidFill>
                <a:latin typeface="Trebuchet MS"/>
              </a:rPr>
              <a:t>4-    L </a:t>
            </a:r>
            <a:r>
              <a:rPr lang="en-US" sz="2400" b="1" dirty="0">
                <a:solidFill>
                  <a:prstClr val="black"/>
                </a:solidFill>
                <a:latin typeface="Trebuchet MS"/>
              </a:rPr>
              <a:t>– Ni Si Cr 30 – 5 – </a:t>
            </a:r>
            <a:r>
              <a:rPr lang="en-US" sz="2400" b="1" dirty="0" smtClean="0">
                <a:solidFill>
                  <a:prstClr val="black"/>
                </a:solidFill>
                <a:latin typeface="Trebuchet MS"/>
              </a:rPr>
              <a:t>5,        L </a:t>
            </a:r>
            <a:r>
              <a:rPr lang="en-US" sz="2400" b="1" dirty="0">
                <a:solidFill>
                  <a:prstClr val="black"/>
                </a:solidFill>
                <a:latin typeface="Trebuchet MS"/>
              </a:rPr>
              <a:t>– </a:t>
            </a:r>
            <a:r>
              <a:rPr lang="en-US" sz="2400" b="1" dirty="0" err="1">
                <a:solidFill>
                  <a:prstClr val="black"/>
                </a:solidFill>
                <a:latin typeface="Trebuchet MS"/>
              </a:rPr>
              <a:t>Mn</a:t>
            </a:r>
            <a:r>
              <a:rPr lang="en-US" sz="2400" b="1" dirty="0">
                <a:solidFill>
                  <a:prstClr val="black"/>
                </a:solidFill>
                <a:latin typeface="Trebuchet MS"/>
              </a:rPr>
              <a:t> Ti Co 25 – 8 – </a:t>
            </a:r>
            <a:r>
              <a:rPr lang="en-US" sz="2400" b="1" dirty="0" smtClean="0">
                <a:solidFill>
                  <a:prstClr val="black"/>
                </a:solidFill>
                <a:latin typeface="Trebuchet MS"/>
              </a:rPr>
              <a:t>7 .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endParaRPr lang="fr-FR" sz="2400" b="1" dirty="0" smtClean="0">
              <a:solidFill>
                <a:prstClr val="black"/>
              </a:solidFill>
              <a:latin typeface="Trebuchet MS"/>
              <a:cs typeface="+mn-cs"/>
            </a:endParaRPr>
          </a:p>
          <a:p>
            <a:pPr marL="0" lvl="1" fontAlgn="auto">
              <a:spcBef>
                <a:spcPts val="0"/>
              </a:spcBef>
              <a:spcAft>
                <a:spcPts val="0"/>
              </a:spcAft>
            </a:pPr>
            <a:r>
              <a:rPr lang="fr-FR" sz="2400" b="1" dirty="0" smtClean="0">
                <a:solidFill>
                  <a:prstClr val="black"/>
                </a:solidFill>
                <a:latin typeface="Trebuchet MS"/>
                <a:cs typeface="+mn-cs"/>
              </a:rPr>
              <a:t>    </a:t>
            </a:r>
            <a:endParaRPr lang="fr-FR" sz="2000" b="1" dirty="0">
              <a:solidFill>
                <a:prstClr val="black"/>
              </a:solidFill>
              <a:latin typeface="Trebuchet MS"/>
              <a:cs typeface="+mn-cs"/>
            </a:endParaRPr>
          </a:p>
        </p:txBody>
      </p:sp>
      <p:sp>
        <p:nvSpPr>
          <p:cNvPr id="4" name="AutoShape 2" descr="data:image/jpeg;base64,/9j/4AAQSkZJRgABAQAAAQABAAD/2wCEAAkGBxQQEBQUEhQUFBUUFBcUFRQVFBYUFRYVFBQXFhQUFRUYHCogGBomGxYVITEhJSkrLi4uFx8zODMsNygtLiwBCgoKDg0OGhAQGiwkHyQsLCwsLCwsLCwsLCwsLCwsLCwsLCwsLCwsLCwsLCwsLCwsLCwsLCwsLCwsLCwsLCwsLP/AABEIAQMAwgMBIgACEQEDEQH/xAAcAAABBQEBAQAAAAAAAAAAAAAAAQIDBAUGBwj/xAA6EAACAQMDAwMCBAUDAwQDAAABAhEAAxIEITEFIkETUWEGMiNxgZEUQqGx8DNSwUPR4QdiwvEVcpL/xAAYAQEBAQEBAAAAAAAAAAAAAAAAAQIDBP/EAB4RAQEBAAICAwEAAAAAAAAAAAABEQIhMUEDEmEy/9oADAMBAAIRAxEAPwDqw1LlUVLNcm0mdGVRinUD8qXKo6WhiTKkyptJNDEmVGVMmiaGH5UZUyaWaGFyoyps0UMOypJptE0MOmkmkmkmgdNE02aJoHTSTSTRNATRNJNJNAs0U2igWlpKWilpKKKApZpKKBZopBS0BRNJS0BNE0lZ13rNpGZWJXBgpYg4glctzwNqDSomqep6jbRC2amBIAYEn2iqF3ro9BbiruzAAEyCs9zAjxANDW3TLlzEE87EwNyQOYFclqup3tTbVkEW5CPjdwl5BKCRIJiAeNm3NQ6PU3kTO16hxZVRQyOfSdQWGbbr5G24ijP2dUNbmVFoG4XMDGcZiccgIn4rI1/1H6N1wcSqHCFDNLyVaHWRsQeQKqdB1DF2s23ewqubltlQ3GDpOYEHKIaN/beqWi0uTsqJmzAgoHw71Bm4W/2yJMwZ+Iomt3oPXxfhWDByTsVxAjwPfg71u1xek1AsXgVRvTRTOVtg0kqHA8EASQfb867G1cDAMpBBEgjgg8EUa406iiiikooooCiiigfQKWigSilpKBKWliigSKy+r9W9BlEA5bDndjOK7cDY7/kPNasVyH/qBeNoWHAByuemR5kgsjL8gg/vQrc0/WEYPIcMi5MoVmIAEk7Cs1+q3rgU5LaBJaCD6hQeCvHkbgz8eDR03Uke2jtbuEuwFxjJJAY5L8tBG08fnUSdNyZSEY2ySwOYDQAxUFgdjEeeRxRjUum19y7+IWPqJdC4FoUhohba/wAxg7nfYjiqvUuk3bZdvW9M4s5YDIXLux9Kd4IDbzsKi092EuKjDFImGBuFW8DL2EAkDxP5P1GqB0621uqTuWDSFUqQAz5bRDEyPiqiDUpglj1yLXYrG6EzJW4DLEKDI7TtE7VN1Z1axbe20oQRgoCyywVcCYXJWXfn5qHW9Ot27NoWroa42ZvOQXgsy4Ye/uCPmi5pzaYNkGRcQW9NvxGGJX4UHEtxMUD9FqUt2rfovkXUk2bjwoVSoIuFTkCXYRvMVb6Lft+nGoR7JtwcFf8A1c9ww22iRuKdYt2CHt2h3MocekDMwWd7jTMSJ/r4mqGpa26BnI+8pABJiDL7CY2Uf/VQJ1VbhuFtOLqlJIgEkALLlvcbmdh81W6RqXumMcbpJVSJX1MVLPbIBgkjcD4+DWn0Hqdhbdw3Hb7XS2VEli2UC6G5U4kz81nrqSEswj24L3SYwDiACFUkxHcPHIrUiJmuPbZUa24CLx6kiC3crCZEkDaZn9K6v6c1EobeOGAUqP8A2OJHn3nmuX/hzctWbiri9wm4GLPGCSu4P8pOO3grtzV3pXX7iwr2z+HCckzuMgJ442G396lajs6Kj019biBkMg/5B9j8VLFRslAFLQBQJFFPiigWKKdFLFAyKIp1EUDYop0UsUDa5n/1D0Ju6FysZWyt2TsQqnvIPg4k/wBq6iKwfrm3PTtRC5Rbn8oIJYfIG/6UHEfS2qWQyHhpVVncklgCoIggTvt5roOndQuLqrmHbaMiR2sCRJxtmYM7DeR5rzj6Zu/jqswrHcc+DjtI7gY/eu5fUraFq7dRjba46hk7y9tYyIA3BBY8ncj4mtWOaVrQQ3Gts5t4rcBKAubqcwBzDPz7UPpNTful9PdX1C263AG9QjYkTtMyf82rdQ1oDR6oIUgW4GSFIiCOFO6n4jerT9OxtKtkMWFo3CSShCCABbhu5fyPBPtUQlrqbuLatZyW3cfIL9+R7YLbdpO23xtUusV8FXIKhYtbskKVxIUks0yN53PAn5rI6dmodXUKmzElSLmQgmHI3YgA1o3ephnBuEKykG3FtVI+0gwg7mj+s0VR6k/okH0SWFvFgoxuHINBErlhuOBEA+9XcAVKqQpIB8kgwItr8z54qTq2pGsuPk627lkHC7gULFe4TJn4njccCs7ofUQWYOLbZEC4Qe4gg9ySp7pAP78TT0e01/pJFoyrBlUs0oRjlGzOR5HAqqt69eAFwkW5YiFUAuF+1WiSTisidoNdHb1LveKhFJJ29RgZ27MiWx2HAgDfzWZYtfhtZbJmRskSyAy5HZoYTBjiPNSC3q7ZdSrElVth2coIUnHASCARuY55PmnWtQnprLpc9BwoW3I9XMfiw/7gQPDVnq6lmkqilVUF0d19QEBmuqTEjuO3zvuIztTpVQrkxEEN2ZKjBhCMik7BjiZMVR2f0/Yay5tuuLlc7i79jGCoMjkhj/8Az8VvRXBdPsqA7K1y5hP4gJIV/wCVSd5mSZ34AkzXb6LVpeXK2wYTBiJBHIIBMH4qNSpooinRRFGjaWlooH0GloiiEoiliigSKWiiagIqHWWQ9t0YSrKyke4III2p73QPNU9T1ABWx3IBgfMbU1ZHz/p7kQRsQwMyJH+beK7joXcCAzAqN1LKoJOEEDySSxgfFcIynIyIadxBmfIPnaPzrf8Ao7XAahUuTjchcgYK4iQ0ngRE/lXSubsOrdOQAC923QzIX3CMMe0epsGcR+W/JpemdOuEFrvbaS6LReYG/kbZEQUMieeN6t9X6h6tpbGIJDbFLjOrEcHErAEv7DzBp6230vpLeEBfUZrVwdkhe09oJIl5+CB5FZFFyyl5YuAwIZpMKdoMnk/O+/irF9srDsBbUD04GKi4MTIKGJnmfg+adkRYVTjftrczuGxdUSBkCArJJMEGTECefGbb6mRauobd0EtIi1OVoxBzjzxHA/Wpho1qp6tptSrssyXyLFlHjc/kIk1Prum2rrzYeEyswwJSJGB+wbkGCZ8bfFT6OXuvbuWXAQKzWijXBMeWU9vaf9w3254ktXRZsXtM9jCYdGy3AZiynfhSoI2Pv71RDbttqcbTuq3LYbC6yw14FmKyy7TEb8e8Umi6pd08RcFsW5x7AZndjsDlM+fiqlx3W6gYqLeITI298WB3ie5vmeKe2pbUIbZCySUKDZoGOJ4HIXn2PzUF3rGpN/DDAFpDAgY4mRcukcLGXPz7xFPSa/FjlD+pbW33rJAiFcFjsYjg+KF6S7XGtekq3EhwSwyAhi2DTBn/AOIiKjdVtMt24xuIrDNSTOOMAEGTzI/SiqdvVkAqWARrhCBBtis/cNypk7AeOa6r6c0Daa2l5iGW5ca0QgWQzFcWbHZvt58ZD3Nc/q2s6go1rHESRiUPdOW/tsD87Ve6P1MLeS1ad1UspcNGDNMwi+J2Hv5ppI7yKKdRFGjaKWKKBSYokVDr0JXbxWH/ABLDzWbcak1uvqlHmqt3qKjisZ7hNMms/ZqcWiOpkGo73UCeKpUk1NrX1iW5fJ81GTUbXIphvVlXlvVbHp37qs0nJpYRucpkgbeeKpWmxIKkyCN/+au9ej+KvBRAzO3yYy/rJqlHP5bfmP8AxXqnh5r5eldI6t66teP/AFYD/aCrRk4QHzA/YD3qybAKO1y259QRagtCusYhf5COMtyZAri/pa7Fshv96gTJAldiAN5gRXo3TtTcS2z3oIVpW2rZb4yXCHYTO42P67VizBR0dwWzOnDpcgpcFwpB7YJG0Ek+PnamaVrqgKDi2YIT/qBl+0A7q6E7e8ADeKtdQ6ucmwMK7q5gQf5iojkDcml6mE012w1hQSW9RbqnNSVQnvE9vkfpUXPSrau42yFW4L+ZZ4kMExnfEwykTv8AFV0u37gYG2m4H+opBKCIw2gjf9RHxVrqKJdKXdI8XlW5cvfiA24IAAxBEjGYEzvTL97WK9kG6t26EDG2i4i0xaFSVJOUe3E70hekXUektaGVxiQWBAAK7e4BOxGwj+tZl/XpY73zDMckYJP2grAI25MSdq1utddvMAL1gZGbTYENi0ghsZ/ISNtjWC9x7t0fxNv8MEqrBxso4DDwJ3n5qyJrbs/UIvKLwZ1dkK3e0OsFu0Yx/uHj38bVYv6t7Fy20W2ZralWtAm4QCQQAxYBh3b8RGxrLuafSju09y5lvkAeyGWFYyMZ3+eDT9LfDBgLhNy2BmWiQdhjEjtgjcDz5qXrw1O52y+raJrb2wilGZfUwADRDGGdmXkRyfj3rf0fTs1sMoYXDcT1WlgqhjCpH28AngHneoeodRCWCzA3sQFAQbtIiJM9g334gn3rO6J1db75If4dkNsEMx7jlJI/IDfjmtTtLMesUlONJUUlFLRQOcSK5rqCYsa6ZhWF1vT/AM1Z5zprhe2U1ymNdqEmmk1ydUhvUxrhqMmmlqB5am5VGWpheg4z6ruRqm7QOxd95J5y/wCP0rIuAkTAHvHuBW79WKTdG38oE++5rn2I4G0jfz+c/vXp4eI8/LzW59L27jaj07UMxAIUiZIIxAEgg7ncV1ukHawe2/rIxwFvPbCSWDT9/dG5NcX9P6t7WoFy3GSIY2aZ24IPxzvxxXV9L6tc1Kag3Wdb+LCbUW/UDg7sQQQwI/lgHyKnKEq5qO5VLMqpDKCQ4YrMsOwfdOJ7uPPFQK+msufSJyUYNbUZb4gswExOxJ/M0y5027obxa6W/FtL/scNkmAaOVeFI8+9VPpu7bButj+LYvB1ttw8kwWO8bAD96zn6u/jT1enV8bljJEdJzYx3Aye32kT+tJoSAbYzOY7nsBWBViOJ2FwEEfqKjPV2WyoAUhCXNsHJA0/blHtyfc1du9RR7ltSt1SpBVreMou5JaRsTwI9vMVDGXq0Pf6QFvJie62S6gqNisxMiTueadce4Ql3O26TgbRtBCVI3aR3fEEmtXpuoUOzXXRSyNg962LomAAotgrkSeTvyfeRDZ0NllUOxVjcwZRBAA2bwd5+KumILdpQ4yUG2SF9VD2IWQEBtiSAZB22qMdLF605XFwCFBtLkfUIA7t5JhQDHlRxM0zUa9Ha/YteobbsHtu0KVK90qAVG5HJH6Ve0SG3uzNpyhZix7jkAIaF5JaB5P6VfCd1nOBbUpgdkFsk9r5RLFvAHj35mad0MFrx07WcAjLcQASIZravc9TljsYmR/arK6gX3cEtduTLCCA8j/ULHgbGdqmGk1K6j7FQoLcHIAATABIO47d43q6l4vRTSUoBjfnz+dLUaJFFLSUDzVTX2clIq6RUdxatiOGvrDEVAxrS6xYKuayzXGx3lITUbGlY1E5qKRmqIvQ5qFmqjE+rASqbCBPd/xH5b/pXNrcIMnf39oI3rpPqS2WRSJ2PH51gIYHwNuImeTt+ld+H8uHP+mr9K9SFjUZMVKFWUhgBIYNuT4g+a7DR6dcmxtrk34mzFgRB2RlJxI3H681590vUY3kOwh1YMdgCDIn4IBH616jY6HauaNtQj4X7ZIAW6QWQkFldfIksZ8QfFOUZnROldOF7JtQ/pgAlQWG4P2gFogfkCf71UfpVk3S+WLfZllEwp5UNJ39/Y1at2oRmSwt5AgzIeCoZc3YgzxxvHJ4pvTtZYvMtkoUKNdLZBUcscfTbGDKHE77zPjmswsUemhAt0JhcVlJcI4bdVAAkDYbSfO1B13oNiRBcgsFcsVlMiBKyYMAdwgT71oajC/f9W5b3uLiXtekqROIBVTPI/n5HFZuvtlTFnGVWGJXLlZFvZuzaZO/PxTq3F7k1B1PTWrhR7iu6puWgnFSdpH3RJ8EVc1B3eLjwGx9Q23RTjwMiIkrHz71N1F2squbtcARCFxGKHLI23EyFkAxvyOKt6m/ee4e62LjsC1sr9ykE5O+5ncHYDYDbanWLbdc9pHsPqbdq9ds28TK3QdmGJxDb9rZRseeR7DUsWiuL3vxbW6sQx9TER3ieV3A/Mfvm2Ppi09w+qFQFQoAjEOQcVyEATB/T8q2tJoLfo20tvlcsn72aWBmWQz4EHz7TVuMTVDRsisyL25eofxUZSLVwYGdhnA435MxV22LKXbLC87sMGJ3YTksqxJ3OwEj38VHf6h6l5fVCF0YRnOLwFLSwJAGK7yQdjQdShcWUe2ULqWdLUY5EMccjIgydj4/SprWPRqKUiiqpKKWiiH00in0RVGD1/Tys+1cq9d7q7WSke9cV1DTlGMiuXOOnC+lJqhepHqFzWW0LmoHapbhqtcNUUesCbfjYzv/AMDzXMOTJjwZ/wCxrpuoCbbflO/xXOKZjgHneYjfk/5xXX4/Dj8nklhCxCRufYc+3PmJrvtJqX0/ZeVmU2RARhiwbdHKExltHvE1wWJRhMSrD543kR4r1XTaq1/DjMG49yxbS3G+wMjc7R3QPge0VeTMVzrlb0WD38Tk5tJ2epuMlZwdzJXnlYis/JjfC3fsUYwQAVPO0jbgg/mKQvd0+pyWBb3OAAJHpqCWDRkPsmOP6Vdu37Oss+pctiSxJuOpFwAkgMZ7fPv7frkTP082nDWnQSu53SUcld4BEg7zWbp9Eti+GtNdUM/4yMEKzLDFSAABPnLz55q/0jT+jca2loPatp6ih9RkgV1iXkDAyfECasXdK7WENu+EVnLPaIUJO8QfuYgeRVNTavT3bXr2TagAes3oxcKiA2IBbYbqxgniqGo1LOifa2QBjHvDTPdiZMweeZ48Vb1upu6bUMiubivb39MGFQgMy9oOQBMY7zPipulEerbvvca6vbgsokODj6cEiFnztyeKyusnT9SuG2wgMVybA7IXx+7iVG/E7Zcmqmpts+lZ7FtbSEq1zBu8vdUbNG/OPHxNaeiC3mJRFUqWcK6ECCSp7z7ECB7frT9ZeYIpfBDDlQxAzwbuBXkCDsd/P5U9r6U2K44glwcT3DfMLi+/nfKDzvvTdRdly6LjgonEQFxUCT+m9P6h1K4HW2osendUujj/AFbckxIJ2bKJiYB+Ku/SugF3qDNiuNm3uSFbMt28bRAneDNDp39gdq//AKj+1Pp0UVoNiinRRRDyKSnkUkVoQutY3W9B6iyORW4wqF1qWaS4831FsqSDVZ66X6k6ficxwa5pxXGzHaXVd6rXKsvVa5RVPVLkpHuK5twQ23j/AJmuku1g3bOJIbbz+s8H/PNdODl8iALI3naI9x7rz8f0r0HoTraS3+IASoZCxQFAFyAQkzAmN/b4rgrTA5Lt+x45/Qg13/0n1WbFvTvbFxbo7ZFs4sJWcplZ7Rt5rXJiOl6xbS6yPZZmYJ+Idie5Qc4kwsSPnb3is7UaNlV2KWie0BTcyPpntJCiQvbJ33O42qHuVvTY3DbYhSi4gqCCCgKiTKkczG/vV3SdO0jvdPpYdtlECqTfU2yGIRYJO6CdqxFvjFfTaG/bvooVCt3YqSCICFleDIH7bz7gVW1GivWrjW7a+oC8pbK7ZgnJUZQcgJPvsDVgaW4xtsr3XIbFXgW5KkdrplOUjcwR/wAT6hFBCXL1wKytLFimLhmDG1cBkDnbz+tVFPT6rG6Ey9IXF2ZSIwMypcbjcwAY+Km1uhwYWyEZ9hkj+ooJB47RJ5qOwLTWGtsLrsWHpOo9R2BZirGDBUqyiSNo8Caqdc0T3kAQvaKwMsyA7p2/eBzipMbbk81Pxr9Vuo9KS6rXPUKsiQLmZti2QwPkgfbtB9x7CtjS9QvKrW/UFxGIz/FBR55fHk9qnYflPmn9F1hsoi3kV2S26kukEM+4eYJJ2Hj9qq3LNkXVchApMITAaMRxCk/G/ANXUxX/AIcHK4EKWxcNtQxCmQf5UmcT49orT+ltWbGq4OF9hbLEGAwBxAjaZO/51Dd062rZbuW0jswulTBmBLH+UQP3NbRuWQmlFs/ieorniCS4nKP788eJFZ9r6dZFFOIpK6ISKKWKKKkimmnxSRVRGaay1MVppFEUNXpw6lWHNcD1fRm1cI/avSHSsL6h6X6qSOVH71jlGuNxwD1WuCrl5IJFVrgrm6s+9WHq175EbcCf0n/Pat7UCsa4AXgk7GY9q6cHP5FUPv4kTwD5n3+RP611H0vdtKttL6dks05BVPdMGR2xI3B8CuS1THM4jmBI9663oNhblgbSDmGBMgMdgwE8ge+3O1b5eHON3V2Xt20tqAOIJ5GLBxuPaf2/OtDrWl1OkwdGD28JwtEN25ZZZRIM8RFQW+oEP3gGBkGUAEwsMIOw23/wCrOr6t6ahrNs3if9AAGLkgEEMBjwfmJrnG6pa2xa1NohXJbFXXAlDM5ZEZSu21TX+mqNMoe/lekES2RAOzFz4YmTVa/rNKDaLv6e+xClmTISOYk7nb3rU0urD2wQ5dCQSi6clmwx4ZeGjlT780Rg6fUuQqRae20qiYsjDgMTdP6SNuf1q1/+O1BzyuurI5bJGLYtHaCHkD5j4NbXWNHpb9y5b09i9FkEX7bYhRkFaRLHtPt4IPtWbYv2rK/hsVVwYzaTv/029tgI3g7bVUSaW9dCF7j23dQEK3MbrkDYlEAgiCNzxU/8OLz20dlNqDA7QbZIJZDj2oxheCeRVbWdM0S2kID3NRiysUuMoUtuJb+YjiqGl0F0tbSzeachNtkUglIAJneTsOQN6BbmmtYNiz3DbyCA3B2tzkZPePtEz780vTclNu39zMYIxBt3GBAhW5VhJbkftW/9OdKGp1F31QqFVIkrwAZKgcTJJ/Q81Su2PRBlF7NRm1ww0oNysfyk+DO+0VB6HFJFOBmkiuimxRT6KCQikinUGiGEU01JTSKCOKgvJVqKYwoOC+pej4HNB2nn4rmLgr1rUWQwIIkGvOevdONm6R4O4/KufLjjpx5b05++u1YOrQ5EwDIgf+f88V0l1a5/qQIYgeRt7jenDyfJ4Zb25O+3n3PtA/rXT/RnVGtepbb7chHYzMCZB3Udo4knbc+9c7eAJme47Eexn+xkmtb6ZYLnbIHduLu5KGOe3wYiut8OLtdZrLepZQqFV9PDNCAzEHuyU7EGRB+DIq9ZCXEtEG8l2SpBVQobIL2hZk7iQYmZBMVjWNFg4f1F9NbRO/2gkTjlxxvJ8/vWtor1t/UFu8clYdypK5EDKJHcsTuuxNcq3Kg1mlTvtPKpccXMXUkRHay77frA32q8mSo+r02NmFCHYwWSctuPbc+9O1F5BZBbT5XIdg3qkOW2gssEYH/il0S2H01yUuPcIP3ErZtsRuzCdgJ544olxRGtLW5tt2XGLXSpDBrhEKTcB33yMGOYq50WdRbOl9SzaV/xG9SRlgZBV44/zzVK5ati1ZXTobj2oFx5K5QwzQjkLAc7iJA81b/j7ZyuKTZNu5CxsMQQZFwyIxJ3BJnmqJdBqxZDtZ/h7wN1UYZBgCB3MD+jbcCPmqvV7H8W10acFLrlR2Oba+SSbhmCcQI+eabqOmi3m2nYXLbgXCUYE9xgZOfvgluPnipL9q2FUhXt3ghyDFx6oDwBKzgTltwKCr9IINTadXuPauZmJ3N7EAfcIA2BAiBz700dNRWd5hngbntbEbB53MZHjep9fZtMijEJhvCPBG+RYzGQHtPvtvVnpSKdSqXD6yO6lHML2gGBC7GTH7UHe2xAHwBTopaK6BKKKKCU0UtEVAlNinRSRQNIphFSxTSKoiK1hfUXR/XXbZl4+fiugimOk1LNNx45q7RUkHYgwa57rYMAj3r0z6y6NB9VAd/u+PmuC6hYyUiucmV0t2Obkb8gcE/2n+1X/pvUONQCoBJ+62f5gSAwHt5P61TuKCPnyD7irHRdThenZjuMTIykyBPwQCPeK7enF1/T+qxlbuWmTKUOC5KUMQ8MZBG0++1aulsWb+Cq2JtXLbHIFSoVpUgNseRxztWfpNNti7d5MFMm5nYgHbzzNaGqtK94eiGDH07YnJ5YAAkz4JWI8TXO4s1p63UXrYuOfUuQ5t3MzEjb7TLTIY/G4qn0PUu8qWAHpkNaS3LMMhlL+RiOP7VataV8r1u6z5K3qkXO1YEGFORAG3EyZq7cdrrB0t+mrMcdgB22YAJJ4GR3+aisK9YtX1dfVBfJSbakh0YnYuvk48Gfarh6Wbk20Fz1g4t4PgytgvcW5ExB2puqCad5uMfXuWVKm2yJcUBmXHDaRAMBuZJPMVVPWtb61q0lpBbco7FNrhLSpKOhx2BJgfJqyJq2lzBcTbOKsbboLioDk2wx3k7TJ23PvTNbogr2XR7kC2wKXNlHf+DjOx5Y7fFW9XeulAmIEtlcIWS5XYZz7DKqX8GWuwJJZg0ZZrERIA2URPG21RUl5Aw7nsrKOCpIkEH7ieMW4/SmavpVq3ZsPacm5HeF/l3nIHiINHXOg4Esp9RXUr2so3Vhw3AB+agtalRas20Fy27lVCr+IAFP25rwu36zVR6Yg2G87Df3+acaVRQRXQNpaIooqWKKWkqApDTqKBsUhFPIpKCOKQipYpCKIp6mwHUg8EQa8q6/0h9O5BHaScW8EV6+wrH+oOkjUWivkbqfZqnKasuPCOoWcW7RyZJiar9PJ9ZPTDFgZhdm2JMj5+K2uuaQiQeVO/6HesjQP6d5WTlTIjkjzE/BmnG9JynbsOm3RqEDy9y5i5ui4ygzMBlAEyN9pgx4rb1LNZu2LeBYahRcfK4Ve2SxDMRG2wyXfeOKheyot4raX1A4uG7wTO5tO+wAIkzvFXkcKboa2rC6qsSciQw443EA+Ofas1IXUay2zrjHdbxMERmslbo37Wkr/QVk9euRvZgahe+2SxIwP3ApHmPunwPirehsqAWhQFbCPTDNIIMqTupgxBqTq6rteCK8kyjbsEO223HxU8K5/wCmeqLqmYvaAuKywynIGeS2QmDuIB/vXZ3LJMusWIUlQihVUnZlBEQTud996xfpXpVvS6gG0JNzZwXXs3ZiAsHjER59q0nR0QO2ok3muKLAChSir3FYWQZg7mdqtSDQqx7Q4AKhiXk5lRkACON4/wDFVbTXS2ZZEREUvZQb3N8izMftAJiAfJqVUCR3uTiC20AnI7KQCfPkCq98AWSJe5cWX9QgYYEyB8RBG/NFXr0OEu2iERlNxrdzt3CyNtx77kcCs3Q3AxXCFZWGQCmNzAAY/J8Uyx0zT3rbvf8AU9QSoh4DZDtgg+/ggiodFpTav2yykMFQsiqcWCgTEHc+ZMCkR6uOKKVYgRxG35UproqOin0UDqIopRUCUUGnCgSgUtBoEAoIpRSxQMIpjLUtIRVHm3130AhjdRSVYEvHAPv+teW+kUuQhxcHZvy+3+9fSep04dSrCQRBHwa8P+tuinS6g7FVmQ3/ALZ2/P2qeKXuOs+n/T1Sp6rtbYI4bNQJMQvkBpnnYbVJYssnqP8Ac3nkg4zjtltwP388VFZuKbaFgDZhVV1UyPU2Yv3Ht5GxH5VKisrspllLHGLavbVGAUS24B8g7xNZrJumsKlw5WATcChirbI+QLNIIJZeD4rX9K3kJ/01OJJyJMCRkAPNZ1ssqACU5EmLmUkEPxtwRA9xUlprVy6ba3bhNtQbgwa2MyIKknmD7VFS29DbOoYiEbIHFgQoUqSDMnbb+tU8mbMDB3QwWQiBIEE+Zkjb4qzYsu/ciMyHY7NLGYO/Pgwa1umfSzBsj+GpIOHkiZ3PkyfPtVwcbb6hfGpFsnNIZCrAKRsTAdQOfmtBLFzVi4hRkCsqgKQTcSBO3PJO3wK7HT/Sdlbr3CWYsxME8A+Jrbs6VF+1QPyG/wC9a+o4nRdLdALdqwSgbllxJ5+7Iz+oq2v0rce4l24VDrtJJY48R8GAK7ECmmn1ghikIqQimkVRHFFOpaKKSlpKApaSnUBSUtJQLS0lLQFFFLQNIrK+oPp+1rbRS6PyYcg/H/atelFEcN0/6a1Fm21jtu2yfvmGK8BWU7be9aKfTLu2TkLiZQQCOIMhYETG3xXVAVJFMhjDsdAAZWczj9qgQo9uZP8AWr1npNkMzFAWYyxO/AAG35Cr/NEVcQxbYWAAABwAIpWomiKKbFFBFIaBTTaKDQIaYakphoG0UtFA2looqAopaKoKSlooCgUUUC0GiigUUooooHrT6KKBBTvFFFA00o4ooqhpppoooEoNFFAGmGiigSiiii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r-FR">
              <a:solidFill>
                <a:prstClr val="black"/>
              </a:solidFill>
              <a:latin typeface="Trebuchet MS"/>
              <a:cs typeface="+mn-cs"/>
            </a:endParaRPr>
          </a:p>
        </p:txBody>
      </p:sp>
      <p:sp>
        <p:nvSpPr>
          <p:cNvPr id="5" name="AutoShape 4" descr="data:image/jpeg;base64,/9j/4AAQSkZJRgABAQAAAQABAAD/2wCEAAkGBxQQEBQUEhQUFBUUFBcUFRQVFBYUFRYVFBQXFhQUFRUYHCogGBomGxYVITEhJSkrLi4uFx8zODMsNygtLiwBCgoKDg0OGhAQGiwkHyQsLCwsLCwsLCwsLCwsLCwsLCwsLCwsLCwsLCwsLCwsLCwsLCwsLCwsLCwsLCwsLCwsLP/AABEIAQMAwgMBIgACEQEDEQH/xAAcAAABBQEBAQAAAAAAAAAAAAAAAQIDBAUGBwj/xAA6EAACAQMDAwMCBAUDAwQDAAABAhEAAxIEITEFIkETUWEGMiNxgZEUQqGx8DNSwUPR4QdiwvEVcpL/xAAYAQEBAQEBAAAAAAAAAAAAAAAAAQIDBP/EAB4RAQEBAAICAwEAAAAAAAAAAAABEQIhMUEDEmEy/9oADAMBAAIRAxEAPwDqw1LlUVLNcm0mdGVRinUD8qXKo6WhiTKkyptJNDEmVGVMmiaGH5UZUyaWaGFyoyps0UMOypJptE0MOmkmkmkmgdNE02aJoHTSTSTRNATRNJNJNAs0U2igWlpKWilpKKKApZpKKBZopBS0BRNJS0BNE0lZ13rNpGZWJXBgpYg4glctzwNqDSomqep6jbRC2amBIAYEn2iqF3ro9BbiruzAAEyCs9zAjxANDW3TLlzEE87EwNyQOYFclqup3tTbVkEW5CPjdwl5BKCRIJiAeNm3NQ6PU3kTO16hxZVRQyOfSdQWGbbr5G24ijP2dUNbmVFoG4XMDGcZiccgIn4rI1/1H6N1wcSqHCFDNLyVaHWRsQeQKqdB1DF2s23ewqubltlQ3GDpOYEHKIaN/beqWi0uTsqJmzAgoHw71Bm4W/2yJMwZ+Iomt3oPXxfhWDByTsVxAjwPfg71u1xek1AsXgVRvTRTOVtg0kqHA8EASQfb867G1cDAMpBBEgjgg8EUa406iiiikooooCiiigfQKWigSilpKBKWliigSKy+r9W9BlEA5bDndjOK7cDY7/kPNasVyH/qBeNoWHAByuemR5kgsjL8gg/vQrc0/WEYPIcMi5MoVmIAEk7Cs1+q3rgU5LaBJaCD6hQeCvHkbgz8eDR03Uke2jtbuEuwFxjJJAY5L8tBG08fnUSdNyZSEY2ySwOYDQAxUFgdjEeeRxRjUum19y7+IWPqJdC4FoUhohba/wAxg7nfYjiqvUuk3bZdvW9M4s5YDIXLux9Kd4IDbzsKi092EuKjDFImGBuFW8DL2EAkDxP5P1GqB0621uqTuWDSFUqQAz5bRDEyPiqiDUpglj1yLXYrG6EzJW4DLEKDI7TtE7VN1Z1axbe20oQRgoCyywVcCYXJWXfn5qHW9Ot27NoWroa42ZvOQXgsy4Ye/uCPmi5pzaYNkGRcQW9NvxGGJX4UHEtxMUD9FqUt2rfovkXUk2bjwoVSoIuFTkCXYRvMVb6Lft+nGoR7JtwcFf8A1c9ww22iRuKdYt2CHt2h3MocekDMwWd7jTMSJ/r4mqGpa26BnI+8pABJiDL7CY2Uf/VQJ1VbhuFtOLqlJIgEkALLlvcbmdh81W6RqXumMcbpJVSJX1MVLPbIBgkjcD4+DWn0Hqdhbdw3Hb7XS2VEli2UC6G5U4kz81nrqSEswj24L3SYwDiACFUkxHcPHIrUiJmuPbZUa24CLx6kiC3crCZEkDaZn9K6v6c1EobeOGAUqP8A2OJHn3nmuX/hzctWbiri9wm4GLPGCSu4P8pOO3grtzV3pXX7iwr2z+HCckzuMgJ442G396lajs6Kj019biBkMg/5B9j8VLFRslAFLQBQJFFPiigWKKdFLFAyKIp1EUDYop0UsUDa5n/1D0Ju6FysZWyt2TsQqnvIPg4k/wBq6iKwfrm3PTtRC5Rbn8oIJYfIG/6UHEfS2qWQyHhpVVncklgCoIggTvt5roOndQuLqrmHbaMiR2sCRJxtmYM7DeR5rzj6Zu/jqswrHcc+DjtI7gY/eu5fUraFq7dRjba46hk7y9tYyIA3BBY8ncj4mtWOaVrQQ3Gts5t4rcBKAubqcwBzDPz7UPpNTful9PdX1C263AG9QjYkTtMyf82rdQ1oDR6oIUgW4GSFIiCOFO6n4jerT9OxtKtkMWFo3CSShCCABbhu5fyPBPtUQlrqbuLatZyW3cfIL9+R7YLbdpO23xtUusV8FXIKhYtbskKVxIUks0yN53PAn5rI6dmodXUKmzElSLmQgmHI3YgA1o3ephnBuEKykG3FtVI+0gwg7mj+s0VR6k/okH0SWFvFgoxuHINBErlhuOBEA+9XcAVKqQpIB8kgwItr8z54qTq2pGsuPk627lkHC7gULFe4TJn4njccCs7ofUQWYOLbZEC4Qe4gg9ySp7pAP78TT0e01/pJFoyrBlUs0oRjlGzOR5HAqqt69eAFwkW5YiFUAuF+1WiSTisidoNdHb1LveKhFJJ29RgZ27MiWx2HAgDfzWZYtfhtZbJmRskSyAy5HZoYTBjiPNSC3q7ZdSrElVth2coIUnHASCARuY55PmnWtQnprLpc9BwoW3I9XMfiw/7gQPDVnq6lmkqilVUF0d19QEBmuqTEjuO3zvuIztTpVQrkxEEN2ZKjBhCMik7BjiZMVR2f0/Yay5tuuLlc7i79jGCoMjkhj/8Az8VvRXBdPsqA7K1y5hP4gJIV/wCVSd5mSZ34AkzXb6LVpeXK2wYTBiJBHIIBMH4qNSpooinRRFGjaWlooH0GloiiEoiliigSKWiiagIqHWWQ9t0YSrKyke4III2p73QPNU9T1ABWx3IBgfMbU1ZHz/p7kQRsQwMyJH+beK7joXcCAzAqN1LKoJOEEDySSxgfFcIynIyIadxBmfIPnaPzrf8Ao7XAahUuTjchcgYK4iQ0ngRE/lXSubsOrdOQAC923QzIX3CMMe0epsGcR+W/JpemdOuEFrvbaS6LReYG/kbZEQUMieeN6t9X6h6tpbGIJDbFLjOrEcHErAEv7DzBp6230vpLeEBfUZrVwdkhe09oJIl5+CB5FZFFyyl5YuAwIZpMKdoMnk/O+/irF9srDsBbUD04GKi4MTIKGJnmfg+adkRYVTjftrczuGxdUSBkCArJJMEGTECefGbb6mRauobd0EtIi1OVoxBzjzxHA/Wpho1qp6tptSrssyXyLFlHjc/kIk1Prum2rrzYeEyswwJSJGB+wbkGCZ8bfFT6OXuvbuWXAQKzWijXBMeWU9vaf9w3254ktXRZsXtM9jCYdGy3AZiynfhSoI2Pv71RDbttqcbTuq3LYbC6yw14FmKyy7TEb8e8Umi6pd08RcFsW5x7AZndjsDlM+fiqlx3W6gYqLeITI298WB3ie5vmeKe2pbUIbZCySUKDZoGOJ4HIXn2PzUF3rGpN/DDAFpDAgY4mRcukcLGXPz7xFPSa/FjlD+pbW33rJAiFcFjsYjg+KF6S7XGtekq3EhwSwyAhi2DTBn/AOIiKjdVtMt24xuIrDNSTOOMAEGTzI/SiqdvVkAqWARrhCBBtis/cNypk7AeOa6r6c0Daa2l5iGW5ca0QgWQzFcWbHZvt58ZD3Nc/q2s6go1rHESRiUPdOW/tsD87Ve6P1MLeS1ad1UspcNGDNMwi+J2Hv5ppI7yKKdRFGjaKWKKBSYokVDr0JXbxWH/ABLDzWbcak1uvqlHmqt3qKjisZ7hNMms/ZqcWiOpkGo73UCeKpUk1NrX1iW5fJ81GTUbXIphvVlXlvVbHp37qs0nJpYRucpkgbeeKpWmxIKkyCN/+au9ej+KvBRAzO3yYy/rJqlHP5bfmP8AxXqnh5r5eldI6t66teP/AFYD/aCrRk4QHzA/YD3qybAKO1y259QRagtCusYhf5COMtyZAri/pa7Fshv96gTJAldiAN5gRXo3TtTcS2z3oIVpW2rZb4yXCHYTO42P67VizBR0dwWzOnDpcgpcFwpB7YJG0Ek+PnamaVrqgKDi2YIT/qBl+0A7q6E7e8ADeKtdQ6ucmwMK7q5gQf5iojkDcml6mE012w1hQSW9RbqnNSVQnvE9vkfpUXPSrau42yFW4L+ZZ4kMExnfEwykTv8AFV0u37gYG2m4H+opBKCIw2gjf9RHxVrqKJdKXdI8XlW5cvfiA24IAAxBEjGYEzvTL97WK9kG6t26EDG2i4i0xaFSVJOUe3E70hekXUektaGVxiQWBAAK7e4BOxGwj+tZl/XpY73zDMckYJP2grAI25MSdq1utddvMAL1gZGbTYENi0ghsZ/ISNtjWC9x7t0fxNv8MEqrBxso4DDwJ3n5qyJrbs/UIvKLwZ1dkK3e0OsFu0Yx/uHj38bVYv6t7Fy20W2ZralWtAm4QCQQAxYBh3b8RGxrLuafSju09y5lvkAeyGWFYyMZ3+eDT9LfDBgLhNy2BmWiQdhjEjtgjcDz5qXrw1O52y+raJrb2wilGZfUwADRDGGdmXkRyfj3rf0fTs1sMoYXDcT1WlgqhjCpH28AngHneoeodRCWCzA3sQFAQbtIiJM9g334gn3rO6J1db75If4dkNsEMx7jlJI/IDfjmtTtLMesUlONJUUlFLRQOcSK5rqCYsa6ZhWF1vT/AM1Z5zprhe2U1ymNdqEmmk1ydUhvUxrhqMmmlqB5am5VGWpheg4z6ruRqm7QOxd95J5y/wCP0rIuAkTAHvHuBW79WKTdG38oE++5rn2I4G0jfz+c/vXp4eI8/LzW59L27jaj07UMxAIUiZIIxAEgg7ncV1ukHawe2/rIxwFvPbCSWDT9/dG5NcX9P6t7WoFy3GSIY2aZ24IPxzvxxXV9L6tc1Kag3Wdb+LCbUW/UDg7sQQQwI/lgHyKnKEq5qO5VLMqpDKCQ4YrMsOwfdOJ7uPPFQK+msufSJyUYNbUZb4gswExOxJ/M0y5027obxa6W/FtL/scNkmAaOVeFI8+9VPpu7bButj+LYvB1ttw8kwWO8bAD96zn6u/jT1enV8bljJEdJzYx3Aye32kT+tJoSAbYzOY7nsBWBViOJ2FwEEfqKjPV2WyoAUhCXNsHJA0/blHtyfc1du9RR7ltSt1SpBVreMou5JaRsTwI9vMVDGXq0Pf6QFvJie62S6gqNisxMiTueadce4Ql3O26TgbRtBCVI3aR3fEEmtXpuoUOzXXRSyNg962LomAAotgrkSeTvyfeRDZ0NllUOxVjcwZRBAA2bwd5+KumILdpQ4yUG2SF9VD2IWQEBtiSAZB22qMdLF605XFwCFBtLkfUIA7t5JhQDHlRxM0zUa9Ha/YteobbsHtu0KVK90qAVG5HJH6Ve0SG3uzNpyhZix7jkAIaF5JaB5P6VfCd1nOBbUpgdkFsk9r5RLFvAHj35mad0MFrx07WcAjLcQASIZravc9TljsYmR/arK6gX3cEtduTLCCA8j/ULHgbGdqmGk1K6j7FQoLcHIAATABIO47d43q6l4vRTSUoBjfnz+dLUaJFFLSUDzVTX2clIq6RUdxatiOGvrDEVAxrS6xYKuayzXGx3lITUbGlY1E5qKRmqIvQ5qFmqjE+rASqbCBPd/xH5b/pXNrcIMnf39oI3rpPqS2WRSJ2PH51gIYHwNuImeTt+ld+H8uHP+mr9K9SFjUZMVKFWUhgBIYNuT4g+a7DR6dcmxtrk34mzFgRB2RlJxI3H681590vUY3kOwh1YMdgCDIn4IBH616jY6HauaNtQj4X7ZIAW6QWQkFldfIksZ8QfFOUZnROldOF7JtQ/pgAlQWG4P2gFogfkCf71UfpVk3S+WLfZllEwp5UNJ39/Y1at2oRmSwt5AgzIeCoZc3YgzxxvHJ4pvTtZYvMtkoUKNdLZBUcscfTbGDKHE77zPjmswsUemhAt0JhcVlJcI4bdVAAkDYbSfO1B13oNiRBcgsFcsVlMiBKyYMAdwgT71oajC/f9W5b3uLiXtekqROIBVTPI/n5HFZuvtlTFnGVWGJXLlZFvZuzaZO/PxTq3F7k1B1PTWrhR7iu6puWgnFSdpH3RJ8EVc1B3eLjwGx9Q23RTjwMiIkrHz71N1F2squbtcARCFxGKHLI23EyFkAxvyOKt6m/ee4e62LjsC1sr9ykE5O+5ncHYDYDbanWLbdc9pHsPqbdq9ds28TK3QdmGJxDb9rZRseeR7DUsWiuL3vxbW6sQx9TER3ieV3A/Mfvm2Ppi09w+qFQFQoAjEOQcVyEATB/T8q2tJoLfo20tvlcsn72aWBmWQz4EHz7TVuMTVDRsisyL25eofxUZSLVwYGdhnA435MxV22LKXbLC87sMGJ3YTksqxJ3OwEj38VHf6h6l5fVCF0YRnOLwFLSwJAGK7yQdjQdShcWUe2ULqWdLUY5EMccjIgydj4/SprWPRqKUiiqpKKWiiH00in0RVGD1/Tys+1cq9d7q7WSke9cV1DTlGMiuXOOnC+lJqhepHqFzWW0LmoHapbhqtcNUUesCbfjYzv/AMDzXMOTJjwZ/wCxrpuoCbbflO/xXOKZjgHneYjfk/5xXX4/Dj8nklhCxCRufYc+3PmJrvtJqX0/ZeVmU2RARhiwbdHKExltHvE1wWJRhMSrD543kR4r1XTaq1/DjMG49yxbS3G+wMjc7R3QPge0VeTMVzrlb0WD38Tk5tJ2epuMlZwdzJXnlYis/JjfC3fsUYwQAVPO0jbgg/mKQvd0+pyWBb3OAAJHpqCWDRkPsmOP6Vdu37Oss+pctiSxJuOpFwAkgMZ7fPv7frkTP082nDWnQSu53SUcld4BEg7zWbp9Eti+GtNdUM/4yMEKzLDFSAABPnLz55q/0jT+jca2loPatp6ih9RkgV1iXkDAyfECasXdK7WENu+EVnLPaIUJO8QfuYgeRVNTavT3bXr2TagAes3oxcKiA2IBbYbqxgniqGo1LOifa2QBjHvDTPdiZMweeZ48Vb1upu6bUMiubivb39MGFQgMy9oOQBMY7zPipulEerbvvca6vbgsokODj6cEiFnztyeKyusnT9SuG2wgMVybA7IXx+7iVG/E7Zcmqmpts+lZ7FtbSEq1zBu8vdUbNG/OPHxNaeiC3mJRFUqWcK6ECCSp7z7ECB7frT9ZeYIpfBDDlQxAzwbuBXkCDsd/P5U9r6U2K44glwcT3DfMLi+/nfKDzvvTdRdly6LjgonEQFxUCT+m9P6h1K4HW2osendUujj/AFbckxIJ2bKJiYB+Ku/SugF3qDNiuNm3uSFbMt28bRAneDNDp39gdq//AKj+1Pp0UVoNiinRRRDyKSnkUkVoQutY3W9B6iyORW4wqF1qWaS4831FsqSDVZ66X6k6ficxwa5pxXGzHaXVd6rXKsvVa5RVPVLkpHuK5twQ23j/AJmuku1g3bOJIbbz+s8H/PNdODl8iALI3naI9x7rz8f0r0HoTraS3+IASoZCxQFAFyAQkzAmN/b4rgrTA5Lt+x45/Qg13/0n1WbFvTvbFxbo7ZFs4sJWcplZ7Rt5rXJiOl6xbS6yPZZmYJ+Idie5Qc4kwsSPnb3is7UaNlV2KWie0BTcyPpntJCiQvbJ33O42qHuVvTY3DbYhSi4gqCCCgKiTKkczG/vV3SdO0jvdPpYdtlECqTfU2yGIRYJO6CdqxFvjFfTaG/bvooVCt3YqSCICFleDIH7bz7gVW1GivWrjW7a+oC8pbK7ZgnJUZQcgJPvsDVgaW4xtsr3XIbFXgW5KkdrplOUjcwR/wAT6hFBCXL1wKytLFimLhmDG1cBkDnbz+tVFPT6rG6Ey9IXF2ZSIwMypcbjcwAY+Km1uhwYWyEZ9hkj+ooJB47RJ5qOwLTWGtsLrsWHpOo9R2BZirGDBUqyiSNo8Caqdc0T3kAQvaKwMsyA7p2/eBzipMbbk81Pxr9Vuo9KS6rXPUKsiQLmZti2QwPkgfbtB9x7CtjS9QvKrW/UFxGIz/FBR55fHk9qnYflPmn9F1hsoi3kV2S26kukEM+4eYJJ2Hj9qq3LNkXVchApMITAaMRxCk/G/ANXUxX/AIcHK4EKWxcNtQxCmQf5UmcT49orT+ltWbGq4OF9hbLEGAwBxAjaZO/51Dd062rZbuW0jswulTBmBLH+UQP3NbRuWQmlFs/ieorniCS4nKP788eJFZ9r6dZFFOIpK6ISKKWKKKkimmnxSRVRGaay1MVppFEUNXpw6lWHNcD1fRm1cI/avSHSsL6h6X6qSOVH71jlGuNxwD1WuCrl5IJFVrgrm6s+9WHq175EbcCf0n/Pat7UCsa4AXgk7GY9q6cHP5FUPv4kTwD5n3+RP611H0vdtKttL6dks05BVPdMGR2xI3B8CuS1THM4jmBI9663oNhblgbSDmGBMgMdgwE8ge+3O1b5eHON3V2Xt20tqAOIJ5GLBxuPaf2/OtDrWl1OkwdGD28JwtEN25ZZZRIM8RFQW+oEP3gGBkGUAEwsMIOw23/wCrOr6t6ahrNs3if9AAGLkgEEMBjwfmJrnG6pa2xa1NohXJbFXXAlDM5ZEZSu21TX+mqNMoe/lekES2RAOzFz4YmTVa/rNKDaLv6e+xClmTISOYk7nb3rU0urD2wQ5dCQSi6clmwx4ZeGjlT780Rg6fUuQqRae20qiYsjDgMTdP6SNuf1q1/+O1BzyuurI5bJGLYtHaCHkD5j4NbXWNHpb9y5b09i9FkEX7bYhRkFaRLHtPt4IPtWbYv2rK/hsVVwYzaTv/029tgI3g7bVUSaW9dCF7j23dQEK3MbrkDYlEAgiCNzxU/8OLz20dlNqDA7QbZIJZDj2oxheCeRVbWdM0S2kID3NRiysUuMoUtuJb+YjiqGl0F0tbSzeachNtkUglIAJneTsOQN6BbmmtYNiz3DbyCA3B2tzkZPePtEz780vTclNu39zMYIxBt3GBAhW5VhJbkftW/9OdKGp1F31QqFVIkrwAZKgcTJJ/Q81Su2PRBlF7NRm1ww0oNysfyk+DO+0VB6HFJFOBmkiuimxRT6KCQikinUGiGEU01JTSKCOKgvJVqKYwoOC+pej4HNB2nn4rmLgr1rUWQwIIkGvOevdONm6R4O4/KufLjjpx5b05++u1YOrQ5EwDIgf+f88V0l1a5/qQIYgeRt7jenDyfJ4Zb25O+3n3PtA/rXT/RnVGtepbb7chHYzMCZB3Udo4knbc+9c7eAJme47Eexn+xkmtb6ZYLnbIHduLu5KGOe3wYiut8OLtdZrLepZQqFV9PDNCAzEHuyU7EGRB+DIq9ZCXEtEG8l2SpBVQobIL2hZk7iQYmZBMVjWNFg4f1F9NbRO/2gkTjlxxvJ8/vWtor1t/UFu8clYdypK5EDKJHcsTuuxNcq3Kg1mlTvtPKpccXMXUkRHay77frA32q8mSo+r02NmFCHYwWSctuPbc+9O1F5BZBbT5XIdg3qkOW2gssEYH/il0S2H01yUuPcIP3ErZtsRuzCdgJ544olxRGtLW5tt2XGLXSpDBrhEKTcB33yMGOYq50WdRbOl9SzaV/xG9SRlgZBV44/zzVK5ati1ZXTobj2oFx5K5QwzQjkLAc7iJA81b/j7ZyuKTZNu5CxsMQQZFwyIxJ3BJnmqJdBqxZDtZ/h7wN1UYZBgCB3MD+jbcCPmqvV7H8W10acFLrlR2Oba+SSbhmCcQI+eabqOmi3m2nYXLbgXCUYE9xgZOfvgluPnipL9q2FUhXt3ghyDFx6oDwBKzgTltwKCr9IINTadXuPauZmJ3N7EAfcIA2BAiBz700dNRWd5hngbntbEbB53MZHjep9fZtMijEJhvCPBG+RYzGQHtPvtvVnpSKdSqXD6yO6lHML2gGBC7GTH7UHe2xAHwBTopaK6BKKKKCU0UtEVAlNinRSRQNIphFSxTSKoiK1hfUXR/XXbZl4+fiugimOk1LNNx45q7RUkHYgwa57rYMAj3r0z6y6NB9VAd/u+PmuC6hYyUiucmV0t2Obkb8gcE/2n+1X/pvUONQCoBJ+62f5gSAwHt5P61TuKCPnyD7irHRdThenZjuMTIykyBPwQCPeK7enF1/T+qxlbuWmTKUOC5KUMQ8MZBG0++1aulsWb+Cq2JtXLbHIFSoVpUgNseRxztWfpNNti7d5MFMm5nYgHbzzNaGqtK94eiGDH07YnJ5YAAkz4JWI8TXO4s1p63UXrYuOfUuQ5t3MzEjb7TLTIY/G4qn0PUu8qWAHpkNaS3LMMhlL+RiOP7VataV8r1u6z5K3qkXO1YEGFORAG3EyZq7cdrrB0t+mrMcdgB22YAJJ4GR3+aisK9YtX1dfVBfJSbakh0YnYuvk48Gfarh6Wbk20Fz1g4t4PgytgvcW5ExB2puqCad5uMfXuWVKm2yJcUBmXHDaRAMBuZJPMVVPWtb61q0lpBbco7FNrhLSpKOhx2BJgfJqyJq2lzBcTbOKsbboLioDk2wx3k7TJ23PvTNbogr2XR7kC2wKXNlHf+DjOx5Y7fFW9XeulAmIEtlcIWS5XYZz7DKqX8GWuwJJZg0ZZrERIA2URPG21RUl5Aw7nsrKOCpIkEH7ieMW4/SmavpVq3ZsPacm5HeF/l3nIHiINHXOg4Esp9RXUr2so3Vhw3AB+agtalRas20Fy27lVCr+IAFP25rwu36zVR6Yg2G87Df3+acaVRQRXQNpaIooqWKKWkqApDTqKBsUhFPIpKCOKQipYpCKIp6mwHUg8EQa8q6/0h9O5BHaScW8EV6+wrH+oOkjUWivkbqfZqnKasuPCOoWcW7RyZJiar9PJ9ZPTDFgZhdm2JMj5+K2uuaQiQeVO/6HesjQP6d5WTlTIjkjzE/BmnG9JynbsOm3RqEDy9y5i5ui4ygzMBlAEyN9pgx4rb1LNZu2LeBYahRcfK4Ve2SxDMRG2wyXfeOKheyot4raX1A4uG7wTO5tO+wAIkzvFXkcKboa2rC6qsSciQw443EA+Ofas1IXUay2zrjHdbxMERmslbo37Wkr/QVk9euRvZgahe+2SxIwP3ApHmPunwPirehsqAWhQFbCPTDNIIMqTupgxBqTq6rteCK8kyjbsEO223HxU8K5/wCmeqLqmYvaAuKywynIGeS2QmDuIB/vXZ3LJMusWIUlQihVUnZlBEQTud996xfpXpVvS6gG0JNzZwXXs3ZiAsHjER59q0nR0QO2ok3muKLAChSir3FYWQZg7mdqtSDQqx7Q4AKhiXk5lRkACON4/wDFVbTXS2ZZEREUvZQb3N8izMftAJiAfJqVUCR3uTiC20AnI7KQCfPkCq98AWSJe5cWX9QgYYEyB8RBG/NFXr0OEu2iERlNxrdzt3CyNtx77kcCs3Q3AxXCFZWGQCmNzAAY/J8Uyx0zT3rbvf8AU9QSoh4DZDtgg+/ggiodFpTav2yykMFQsiqcWCgTEHc+ZMCkR6uOKKVYgRxG35UproqOin0UDqIopRUCUUGnCgSgUtBoEAoIpRSxQMIpjLUtIRVHm3130AhjdRSVYEvHAPv+teW+kUuQhxcHZvy+3+9fSep04dSrCQRBHwa8P+tuinS6g7FVmQ3/ALZ2/P2qeKXuOs+n/T1Sp6rtbYI4bNQJMQvkBpnnYbVJYssnqP8Ac3nkg4zjtltwP388VFZuKbaFgDZhVV1UyPU2Yv3Ht5GxH5VKisrspllLHGLavbVGAUS24B8g7xNZrJumsKlw5WATcChirbI+QLNIIJZeD4rX9K3kJ/01OJJyJMCRkAPNZ1ssqACU5EmLmUkEPxtwRA9xUlprVy6ba3bhNtQbgwa2MyIKknmD7VFS29DbOoYiEbIHFgQoUqSDMnbb+tU8mbMDB3QwWQiBIEE+Zkjb4qzYsu/ciMyHY7NLGYO/Pgwa1umfSzBsj+GpIOHkiZ3PkyfPtVwcbb6hfGpFsnNIZCrAKRsTAdQOfmtBLFzVi4hRkCsqgKQTcSBO3PJO3wK7HT/Sdlbr3CWYsxME8A+Jrbs6VF+1QPyG/wC9a+o4nRdLdALdqwSgbllxJ5+7Iz+oq2v0rce4l24VDrtJJY48R8GAK7ECmmn1ghikIqQimkVRHFFOpaKKSlpKApaSnUBSUtJQLS0lLQFFFLQNIrK+oPp+1rbRS6PyYcg/H/atelFEcN0/6a1Fm21jtu2yfvmGK8BWU7be9aKfTLu2TkLiZQQCOIMhYETG3xXVAVJFMhjDsdAAZWczj9qgQo9uZP8AWr1npNkMzFAWYyxO/AAG35Cr/NEVcQxbYWAAABwAIpWomiKKbFFBFIaBTTaKDQIaYakphoG0UtFA2looqAopaKoKSlooCgUUUC0GiigUUooooHrT6KKBBTvFFFA00o4ooqhpppoooEoNFFAGmGiigSiiiiP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r-FR">
              <a:solidFill>
                <a:prstClr val="black"/>
              </a:solidFill>
              <a:latin typeface="Trebuchet MS"/>
              <a:cs typeface="+mn-cs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CE708-907F-474A-8DB4-BB95E82F4072}" type="datetime1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19/10/2024</a:t>
            </a:fld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L2 GM (MS 371)</a:t>
            </a:r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61E04-58D7-4BD1-8445-13C8E63ECFD9}" type="slidenum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22</a:t>
            </a:fld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923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C0C72-9B50-4B1A-AF05-F13AC1323EEB}" type="datetime1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19/10/2024</a:t>
            </a:fld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L2 GM (MS 371)</a:t>
            </a:r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61E04-58D7-4BD1-8445-13C8E63ECFD9}" type="slidenum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23</a:t>
            </a:fld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3"/>
          </p:nvPr>
        </p:nvSpPr>
        <p:spPr>
          <a:xfrm>
            <a:off x="179512" y="404664"/>
            <a:ext cx="8784976" cy="5400600"/>
          </a:xfrm>
        </p:spPr>
        <p:txBody>
          <a:bodyPr>
            <a:normAutofit/>
          </a:bodyPr>
          <a:lstStyle/>
          <a:p>
            <a:pPr marL="617220" lvl="2" indent="-342900"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</a:pPr>
            <a:r>
              <a:rPr lang="fr-FR" sz="28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fr-FR" sz="2800" b="1" dirty="0" smtClean="0">
                <a:solidFill>
                  <a:prstClr val="black"/>
                </a:solidFill>
                <a:cs typeface="Arial" charset="0"/>
              </a:rPr>
              <a:t>	</a:t>
            </a:r>
            <a:r>
              <a:rPr lang="fr-FR" sz="2800" b="1" dirty="0" err="1" smtClean="0">
                <a:solidFill>
                  <a:prstClr val="black"/>
                </a:solidFill>
                <a:cs typeface="Arial" charset="0"/>
              </a:rPr>
              <a:t>Ft</a:t>
            </a:r>
            <a:r>
              <a:rPr lang="fr-FR" sz="2800" b="1" dirty="0" smtClean="0">
                <a:solidFill>
                  <a:prstClr val="black"/>
                </a:solidFill>
                <a:cs typeface="Arial" charset="0"/>
              </a:rPr>
              <a:t> </a:t>
            </a:r>
            <a:r>
              <a:rPr lang="fr-FR" sz="2800" b="1" dirty="0">
                <a:solidFill>
                  <a:prstClr val="black"/>
                </a:solidFill>
                <a:cs typeface="Arial" charset="0"/>
              </a:rPr>
              <a:t>10</a:t>
            </a:r>
          </a:p>
          <a:p>
            <a:pPr marL="0" lvl="1" indent="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b="1" dirty="0">
                <a:solidFill>
                  <a:prstClr val="black"/>
                </a:solidFill>
                <a:cs typeface="Arial" charset="0"/>
              </a:rPr>
              <a:t>Ft: Grey cast iron with lamellar graphite</a:t>
            </a:r>
            <a:r>
              <a:rPr lang="en-US" b="1" dirty="0" smtClean="0">
                <a:solidFill>
                  <a:prstClr val="black"/>
                </a:solidFill>
                <a:cs typeface="Arial" charset="0"/>
              </a:rPr>
              <a:t>.</a:t>
            </a:r>
          </a:p>
          <a:p>
            <a:pPr marL="0" lvl="1" indent="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b="1" dirty="0" smtClean="0">
                <a:solidFill>
                  <a:prstClr val="black"/>
                </a:solidFill>
                <a:cs typeface="Arial" charset="0"/>
              </a:rPr>
              <a:t>10</a:t>
            </a:r>
            <a:r>
              <a:rPr lang="en-US" b="1" dirty="0">
                <a:solidFill>
                  <a:prstClr val="black"/>
                </a:solidFill>
                <a:cs typeface="Arial" charset="0"/>
              </a:rPr>
              <a:t>: Minimum tensile strength (</a:t>
            </a:r>
            <a:r>
              <a:rPr lang="en-US" b="1" dirty="0" err="1">
                <a:solidFill>
                  <a:prstClr val="black"/>
                </a:solidFill>
                <a:cs typeface="Arial" charset="0"/>
              </a:rPr>
              <a:t>Rm</a:t>
            </a:r>
            <a:r>
              <a:rPr lang="en-US" b="1" dirty="0">
                <a:solidFill>
                  <a:prstClr val="black"/>
                </a:solidFill>
                <a:cs typeface="Arial" charset="0"/>
              </a:rPr>
              <a:t>): 10 </a:t>
            </a:r>
            <a:r>
              <a:rPr lang="en-US" b="1" dirty="0" err="1" smtClean="0">
                <a:solidFill>
                  <a:prstClr val="black"/>
                </a:solidFill>
                <a:cs typeface="Arial" charset="0"/>
              </a:rPr>
              <a:t>daN</a:t>
            </a:r>
            <a:r>
              <a:rPr lang="en-US" b="1" dirty="0" smtClean="0">
                <a:solidFill>
                  <a:prstClr val="black"/>
                </a:solidFill>
                <a:cs typeface="Arial" charset="0"/>
              </a:rPr>
              <a:t>/mm²</a:t>
            </a:r>
          </a:p>
          <a:p>
            <a:pPr marL="0" lvl="1" indent="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fr-FR" sz="2000" b="1" dirty="0">
              <a:solidFill>
                <a:prstClr val="black"/>
              </a:solidFill>
              <a:cs typeface="Arial" charset="0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US" sz="2000" b="1" dirty="0">
              <a:solidFill>
                <a:prstClr val="black"/>
              </a:solidFill>
              <a:cs typeface="Arial" charset="0"/>
            </a:endParaRPr>
          </a:p>
          <a:p>
            <a:pPr marL="662940" lvl="1" indent="-342900"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</a:pPr>
            <a:r>
              <a:rPr lang="fr-FR" sz="2800" b="1" dirty="0">
                <a:solidFill>
                  <a:prstClr val="black"/>
                </a:solidFill>
                <a:cs typeface="Arial" charset="0"/>
              </a:rPr>
              <a:t>     FGS 370-17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2000" b="1" dirty="0">
                <a:solidFill>
                  <a:prstClr val="black"/>
                </a:solidFill>
                <a:cs typeface="Arial" charset="0"/>
              </a:rPr>
              <a:t>FGS: Spheroidal graphite grey cast </a:t>
            </a:r>
            <a:r>
              <a:rPr lang="en-US" sz="2000" b="1" dirty="0" smtClean="0">
                <a:solidFill>
                  <a:prstClr val="black"/>
                </a:solidFill>
                <a:cs typeface="Arial" charset="0"/>
              </a:rPr>
              <a:t>iron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2000" b="1" dirty="0" smtClean="0">
                <a:solidFill>
                  <a:prstClr val="black"/>
                </a:solidFill>
                <a:cs typeface="Arial" charset="0"/>
              </a:rPr>
              <a:t>370</a:t>
            </a:r>
            <a:r>
              <a:rPr lang="en-US" sz="2000" b="1" dirty="0">
                <a:solidFill>
                  <a:prstClr val="black"/>
                </a:solidFill>
                <a:cs typeface="Arial" charset="0"/>
              </a:rPr>
              <a:t>: Minimum tensile strength = 370 </a:t>
            </a:r>
            <a:r>
              <a:rPr lang="en-US" sz="2000" b="1" dirty="0" smtClean="0">
                <a:solidFill>
                  <a:prstClr val="black"/>
                </a:solidFill>
                <a:cs typeface="Arial" charset="0"/>
              </a:rPr>
              <a:t>N/mm²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2000" b="1" dirty="0" smtClean="0">
                <a:solidFill>
                  <a:prstClr val="black"/>
                </a:solidFill>
                <a:cs typeface="Arial" charset="0"/>
              </a:rPr>
              <a:t>17</a:t>
            </a:r>
            <a:r>
              <a:rPr lang="en-US" sz="2000" b="1" dirty="0">
                <a:solidFill>
                  <a:prstClr val="black"/>
                </a:solidFill>
                <a:cs typeface="Arial" charset="0"/>
              </a:rPr>
              <a:t>: Elongation (A= 17%)</a:t>
            </a:r>
            <a:r>
              <a:rPr lang="fr-FR" sz="2400" b="1" dirty="0" smtClean="0">
                <a:solidFill>
                  <a:prstClr val="black"/>
                </a:solidFill>
                <a:cs typeface="Arial" charset="0"/>
              </a:rPr>
              <a:t>MB </a:t>
            </a:r>
            <a:r>
              <a:rPr lang="fr-FR" sz="2400" b="1" dirty="0">
                <a:solidFill>
                  <a:prstClr val="black"/>
                </a:solidFill>
                <a:cs typeface="Arial" charset="0"/>
              </a:rPr>
              <a:t>30 – </a:t>
            </a:r>
            <a:r>
              <a:rPr lang="fr-FR" sz="2400" b="1" dirty="0" smtClean="0">
                <a:solidFill>
                  <a:prstClr val="black"/>
                </a:solidFill>
                <a:cs typeface="Arial" charset="0"/>
              </a:rPr>
              <a:t>10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fr-FR" sz="2400" b="1" dirty="0">
              <a:solidFill>
                <a:prstClr val="black"/>
              </a:solidFill>
              <a:cs typeface="Arial" charset="0"/>
            </a:endParaRP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</a:pPr>
            <a:endParaRPr lang="fr-FR" sz="2400" b="1" dirty="0">
              <a:solidFill>
                <a:prstClr val="black"/>
              </a:solidFill>
              <a:cs typeface="Arial" charset="0"/>
            </a:endParaRPr>
          </a:p>
          <a:p>
            <a:pPr marL="662940" lvl="1" indent="-342900"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</a:pPr>
            <a:r>
              <a:rPr lang="fr-FR" sz="28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fr-FR" sz="2800" b="1" dirty="0" smtClean="0">
                <a:solidFill>
                  <a:prstClr val="black"/>
                </a:solidFill>
                <a:cs typeface="Arial" charset="0"/>
              </a:rPr>
              <a:t>	MN </a:t>
            </a:r>
            <a:r>
              <a:rPr lang="fr-FR" sz="2800" b="1" dirty="0">
                <a:solidFill>
                  <a:prstClr val="black"/>
                </a:solidFill>
                <a:cs typeface="Arial" charset="0"/>
              </a:rPr>
              <a:t>38 – </a:t>
            </a:r>
            <a:r>
              <a:rPr lang="fr-FR" sz="2800" b="1" dirty="0" smtClean="0">
                <a:solidFill>
                  <a:prstClr val="black"/>
                </a:solidFill>
                <a:cs typeface="Arial" charset="0"/>
              </a:rPr>
              <a:t>18 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2000" b="1" dirty="0">
                <a:solidFill>
                  <a:prstClr val="black"/>
                </a:solidFill>
                <a:cs typeface="Arial" charset="0"/>
              </a:rPr>
              <a:t>MN: malleable cast iron, black </a:t>
            </a:r>
            <a:r>
              <a:rPr lang="en-US" sz="2000" b="1" dirty="0" smtClean="0">
                <a:solidFill>
                  <a:prstClr val="black"/>
                </a:solidFill>
                <a:cs typeface="Arial" charset="0"/>
              </a:rPr>
              <a:t>core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2000" b="1" dirty="0" smtClean="0">
                <a:solidFill>
                  <a:prstClr val="black"/>
                </a:solidFill>
                <a:cs typeface="Arial" charset="0"/>
              </a:rPr>
              <a:t>30</a:t>
            </a:r>
            <a:r>
              <a:rPr lang="en-US" sz="2000" b="1" dirty="0">
                <a:solidFill>
                  <a:prstClr val="black"/>
                </a:solidFill>
                <a:cs typeface="Arial" charset="0"/>
              </a:rPr>
              <a:t>: Minimum tensile strength </a:t>
            </a:r>
            <a:r>
              <a:rPr lang="en-US" sz="2000" b="1" dirty="0" err="1">
                <a:solidFill>
                  <a:prstClr val="black"/>
                </a:solidFill>
                <a:cs typeface="Arial" charset="0"/>
              </a:rPr>
              <a:t>Rm</a:t>
            </a:r>
            <a:r>
              <a:rPr lang="en-US" sz="2000" b="1" dirty="0">
                <a:solidFill>
                  <a:prstClr val="black"/>
                </a:solidFill>
                <a:cs typeface="Arial" charset="0"/>
              </a:rPr>
              <a:t> = 30 </a:t>
            </a:r>
            <a:r>
              <a:rPr lang="en-US" sz="2000" b="1" dirty="0" err="1" smtClean="0">
                <a:solidFill>
                  <a:prstClr val="black"/>
                </a:solidFill>
                <a:cs typeface="Arial" charset="0"/>
              </a:rPr>
              <a:t>daN</a:t>
            </a:r>
            <a:r>
              <a:rPr lang="en-US" sz="2000" b="1" dirty="0" smtClean="0">
                <a:solidFill>
                  <a:prstClr val="black"/>
                </a:solidFill>
                <a:cs typeface="Arial" charset="0"/>
              </a:rPr>
              <a:t>/mm²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2000" b="1" dirty="0" smtClean="0">
                <a:solidFill>
                  <a:prstClr val="black"/>
                </a:solidFill>
                <a:cs typeface="Arial" charset="0"/>
              </a:rPr>
              <a:t>10</a:t>
            </a:r>
            <a:r>
              <a:rPr lang="en-US" sz="2000" b="1" dirty="0">
                <a:solidFill>
                  <a:prstClr val="black"/>
                </a:solidFill>
                <a:cs typeface="Arial" charset="0"/>
              </a:rPr>
              <a:t>: Elongation after rupture A = 10%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7706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49176" y="160337"/>
            <a:ext cx="8815312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7300" lvl="2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fr-FR" sz="2800" b="1" dirty="0" smtClean="0">
                <a:solidFill>
                  <a:prstClr val="black"/>
                </a:solidFill>
                <a:latin typeface="Trebuchet MS"/>
                <a:cs typeface="+mn-cs"/>
              </a:rPr>
              <a:t>  MB </a:t>
            </a:r>
            <a:r>
              <a:rPr lang="fr-FR" sz="2800" b="1" dirty="0" smtClean="0">
                <a:solidFill>
                  <a:prstClr val="black"/>
                </a:solidFill>
                <a:latin typeface="Trebuchet MS"/>
                <a:cs typeface="+mn-cs"/>
              </a:rPr>
              <a:t>30 – 10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endParaRPr lang="fr-FR" sz="2400" b="1" dirty="0" smtClean="0">
              <a:solidFill>
                <a:prstClr val="black"/>
              </a:solidFill>
              <a:latin typeface="Trebuchet MS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Trebuchet MS"/>
                <a:cs typeface="+mn-cs"/>
              </a:rPr>
              <a:t>MB: </a:t>
            </a:r>
            <a:r>
              <a:rPr lang="en-US" sz="2000" b="1" dirty="0">
                <a:solidFill>
                  <a:prstClr val="black"/>
                </a:solidFill>
                <a:latin typeface="Trebuchet MS"/>
                <a:cs typeface="+mn-cs"/>
              </a:rPr>
              <a:t>malleable cast iron, white </a:t>
            </a:r>
            <a:r>
              <a:rPr lang="en-US" sz="2000" b="1" dirty="0" smtClean="0">
                <a:solidFill>
                  <a:prstClr val="black"/>
                </a:solidFill>
                <a:latin typeface="Trebuchet MS"/>
                <a:cs typeface="+mn-cs"/>
              </a:rPr>
              <a:t>core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Trebuchet MS"/>
                <a:cs typeface="+mn-cs"/>
              </a:rPr>
              <a:t>30</a:t>
            </a:r>
            <a:r>
              <a:rPr lang="en-US" sz="2000" b="1" dirty="0">
                <a:solidFill>
                  <a:prstClr val="black"/>
                </a:solidFill>
                <a:latin typeface="Trebuchet MS"/>
                <a:cs typeface="+mn-cs"/>
              </a:rPr>
              <a:t>: Minimum tensile strength </a:t>
            </a:r>
            <a:r>
              <a:rPr lang="en-US" sz="2000" b="1" dirty="0" err="1">
                <a:solidFill>
                  <a:prstClr val="black"/>
                </a:solidFill>
                <a:latin typeface="Trebuchet MS"/>
                <a:cs typeface="+mn-cs"/>
              </a:rPr>
              <a:t>Rm</a:t>
            </a:r>
            <a:r>
              <a:rPr lang="en-US" sz="2000" b="1" dirty="0">
                <a:solidFill>
                  <a:prstClr val="black"/>
                </a:solidFill>
                <a:latin typeface="Trebuchet MS"/>
                <a:cs typeface="+mn-cs"/>
              </a:rPr>
              <a:t> = 30 </a:t>
            </a:r>
            <a:r>
              <a:rPr lang="en-US" sz="2000" b="1" dirty="0" err="1" smtClean="0">
                <a:solidFill>
                  <a:prstClr val="black"/>
                </a:solidFill>
                <a:latin typeface="Trebuchet MS"/>
                <a:cs typeface="+mn-cs"/>
              </a:rPr>
              <a:t>daN</a:t>
            </a:r>
            <a:r>
              <a:rPr lang="en-US" sz="2000" b="1" dirty="0" smtClean="0">
                <a:solidFill>
                  <a:prstClr val="black"/>
                </a:solidFill>
                <a:latin typeface="Trebuchet MS"/>
                <a:cs typeface="+mn-cs"/>
              </a:rPr>
              <a:t>/mm²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Trebuchet MS"/>
                <a:cs typeface="+mn-cs"/>
              </a:rPr>
              <a:t>10</a:t>
            </a:r>
            <a:r>
              <a:rPr lang="en-US" sz="2000" b="1" dirty="0">
                <a:solidFill>
                  <a:prstClr val="black"/>
                </a:solidFill>
                <a:latin typeface="Trebuchet MS"/>
                <a:cs typeface="+mn-cs"/>
              </a:rPr>
              <a:t>: Elongation after rupture A = 10</a:t>
            </a:r>
            <a:r>
              <a:rPr lang="en-US" sz="2000" b="1" dirty="0" smtClean="0">
                <a:solidFill>
                  <a:prstClr val="black"/>
                </a:solidFill>
                <a:latin typeface="Trebuchet MS"/>
                <a:cs typeface="+mn-cs"/>
              </a:rPr>
              <a:t>%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r-FR" sz="2000" b="1" dirty="0" smtClean="0">
              <a:solidFill>
                <a:prstClr val="black"/>
              </a:solidFill>
              <a:latin typeface="Trebuchet MS"/>
              <a:cs typeface="+mn-cs"/>
            </a:endParaRPr>
          </a:p>
          <a:p>
            <a:pPr marL="1257300" lvl="2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fr-FR" sz="2800" b="1" dirty="0" smtClean="0">
                <a:solidFill>
                  <a:prstClr val="black"/>
                </a:solidFill>
                <a:latin typeface="Trebuchet MS"/>
                <a:cs typeface="+mn-cs"/>
              </a:rPr>
              <a:t>   MP </a:t>
            </a:r>
            <a:r>
              <a:rPr lang="fr-FR" sz="2800" b="1" dirty="0">
                <a:solidFill>
                  <a:prstClr val="black"/>
                </a:solidFill>
                <a:latin typeface="Trebuchet MS"/>
                <a:cs typeface="+mn-cs"/>
              </a:rPr>
              <a:t>55 </a:t>
            </a:r>
            <a:r>
              <a:rPr lang="fr-FR" sz="2800" b="1" dirty="0" smtClean="0">
                <a:solidFill>
                  <a:prstClr val="black"/>
                </a:solidFill>
                <a:latin typeface="Trebuchet MS"/>
                <a:cs typeface="+mn-cs"/>
              </a:rPr>
              <a:t>– 5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prstClr val="black"/>
                </a:solidFill>
                <a:latin typeface="Trebuchet MS"/>
                <a:cs typeface="+mn-cs"/>
              </a:rPr>
              <a:t>MP: malleable cast iron, with </a:t>
            </a:r>
            <a:r>
              <a:rPr lang="en-US" sz="2000" b="1" dirty="0" err="1">
                <a:solidFill>
                  <a:prstClr val="black"/>
                </a:solidFill>
                <a:latin typeface="Trebuchet MS"/>
                <a:cs typeface="+mn-cs"/>
              </a:rPr>
              <a:t>pearlitic</a:t>
            </a:r>
            <a:r>
              <a:rPr lang="en-US" sz="2000" b="1" dirty="0">
                <a:solidFill>
                  <a:prstClr val="black"/>
                </a:solidFill>
                <a:latin typeface="Trebuchet MS"/>
                <a:cs typeface="+mn-cs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Trebuchet MS"/>
                <a:cs typeface="+mn-cs"/>
              </a:rPr>
              <a:t>core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Trebuchet MS"/>
                <a:cs typeface="+mn-cs"/>
              </a:rPr>
              <a:t>55</a:t>
            </a:r>
            <a:r>
              <a:rPr lang="en-US" sz="2000" b="1" dirty="0">
                <a:solidFill>
                  <a:prstClr val="black"/>
                </a:solidFill>
                <a:latin typeface="Trebuchet MS"/>
                <a:cs typeface="+mn-cs"/>
              </a:rPr>
              <a:t>: Minimum tensile strength </a:t>
            </a:r>
            <a:r>
              <a:rPr lang="en-US" sz="2000" b="1" dirty="0" err="1">
                <a:solidFill>
                  <a:prstClr val="black"/>
                </a:solidFill>
                <a:latin typeface="Trebuchet MS"/>
                <a:cs typeface="+mn-cs"/>
              </a:rPr>
              <a:t>Rm</a:t>
            </a:r>
            <a:r>
              <a:rPr lang="en-US" sz="2000" b="1" dirty="0">
                <a:solidFill>
                  <a:prstClr val="black"/>
                </a:solidFill>
                <a:latin typeface="Trebuchet MS"/>
                <a:cs typeface="+mn-cs"/>
              </a:rPr>
              <a:t> = 55 </a:t>
            </a:r>
            <a:r>
              <a:rPr lang="en-US" sz="2000" b="1" dirty="0" err="1" smtClean="0">
                <a:solidFill>
                  <a:prstClr val="black"/>
                </a:solidFill>
                <a:latin typeface="Trebuchet MS"/>
                <a:cs typeface="+mn-cs"/>
              </a:rPr>
              <a:t>daN</a:t>
            </a:r>
            <a:r>
              <a:rPr lang="en-US" sz="2000" b="1" dirty="0" smtClean="0">
                <a:solidFill>
                  <a:prstClr val="black"/>
                </a:solidFill>
                <a:latin typeface="Trebuchet MS"/>
                <a:cs typeface="+mn-cs"/>
              </a:rPr>
              <a:t>/mm²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Trebuchet MS"/>
                <a:cs typeface="+mn-cs"/>
              </a:rPr>
              <a:t>5</a:t>
            </a:r>
            <a:r>
              <a:rPr lang="en-US" sz="2000" b="1" dirty="0">
                <a:solidFill>
                  <a:prstClr val="black"/>
                </a:solidFill>
                <a:latin typeface="Trebuchet MS"/>
                <a:cs typeface="+mn-cs"/>
              </a:rPr>
              <a:t>: Elongation after rupture A = 5</a:t>
            </a:r>
            <a:r>
              <a:rPr lang="en-US" sz="2000" b="1" dirty="0" smtClean="0">
                <a:solidFill>
                  <a:prstClr val="black"/>
                </a:solidFill>
                <a:latin typeface="Trebuchet MS"/>
                <a:cs typeface="+mn-cs"/>
              </a:rPr>
              <a:t>%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r-FR" sz="2000" b="1" dirty="0" smtClean="0">
              <a:solidFill>
                <a:prstClr val="black"/>
              </a:solidFill>
              <a:latin typeface="Trebuchet MS"/>
              <a:cs typeface="+mn-cs"/>
            </a:endParaRPr>
          </a:p>
          <a:p>
            <a:pPr marL="1257300" lvl="2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fr-FR" sz="2800" b="1" dirty="0" smtClean="0">
                <a:solidFill>
                  <a:prstClr val="black"/>
                </a:solidFill>
                <a:latin typeface="Trebuchet MS"/>
                <a:cs typeface="+mn-cs"/>
              </a:rPr>
              <a:t>  L </a:t>
            </a:r>
            <a:r>
              <a:rPr lang="fr-FR" sz="2800" b="1" dirty="0" smtClean="0">
                <a:solidFill>
                  <a:prstClr val="black"/>
                </a:solidFill>
                <a:latin typeface="Trebuchet MS"/>
                <a:cs typeface="+mn-cs"/>
              </a:rPr>
              <a:t>– Ni Si Cr 30 – 5 – 5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endParaRPr lang="fr-FR" sz="2400" b="1" dirty="0" smtClean="0">
              <a:solidFill>
                <a:prstClr val="black"/>
              </a:solidFill>
              <a:latin typeface="Trebuchet MS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prstClr val="black"/>
                </a:solidFill>
                <a:latin typeface="Trebuchet MS"/>
                <a:cs typeface="+mn-cs"/>
              </a:rPr>
              <a:t>L: alloyed lamellar cast </a:t>
            </a:r>
            <a:r>
              <a:rPr lang="en-US" sz="2000" b="1" dirty="0" smtClean="0">
                <a:solidFill>
                  <a:prstClr val="black"/>
                </a:solidFill>
                <a:latin typeface="Trebuchet MS"/>
                <a:cs typeface="+mn-cs"/>
              </a:rPr>
              <a:t>iron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Trebuchet MS"/>
                <a:cs typeface="+mn-cs"/>
              </a:rPr>
              <a:t>Ni</a:t>
            </a:r>
            <a:r>
              <a:rPr lang="en-US" sz="2000" b="1" dirty="0">
                <a:solidFill>
                  <a:prstClr val="black"/>
                </a:solidFill>
                <a:latin typeface="Trebuchet MS"/>
                <a:cs typeface="+mn-cs"/>
              </a:rPr>
              <a:t>: Addition element Nickel with 30</a:t>
            </a:r>
            <a:r>
              <a:rPr lang="en-US" sz="2000" b="1" dirty="0" smtClean="0">
                <a:solidFill>
                  <a:prstClr val="black"/>
                </a:solidFill>
                <a:latin typeface="Trebuchet MS"/>
                <a:cs typeface="+mn-cs"/>
              </a:rPr>
              <a:t>%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Trebuchet MS"/>
                <a:cs typeface="+mn-cs"/>
              </a:rPr>
              <a:t>Si</a:t>
            </a:r>
            <a:r>
              <a:rPr lang="en-US" sz="2000" b="1" dirty="0">
                <a:solidFill>
                  <a:prstClr val="black"/>
                </a:solidFill>
                <a:latin typeface="Trebuchet MS"/>
                <a:cs typeface="+mn-cs"/>
              </a:rPr>
              <a:t>: Addition element Silicon with 5</a:t>
            </a:r>
            <a:r>
              <a:rPr lang="en-US" sz="2000" b="1" dirty="0" smtClean="0">
                <a:solidFill>
                  <a:prstClr val="black"/>
                </a:solidFill>
                <a:latin typeface="Trebuchet MS"/>
                <a:cs typeface="+mn-cs"/>
              </a:rPr>
              <a:t>%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Trebuchet MS"/>
                <a:cs typeface="+mn-cs"/>
              </a:rPr>
              <a:t>Cr</a:t>
            </a:r>
            <a:r>
              <a:rPr lang="en-US" sz="2000" b="1" dirty="0">
                <a:solidFill>
                  <a:prstClr val="black"/>
                </a:solidFill>
                <a:latin typeface="Trebuchet MS"/>
                <a:cs typeface="+mn-cs"/>
              </a:rPr>
              <a:t>: Addition element Chromium with 5%</a:t>
            </a:r>
            <a:endParaRPr lang="en-US" sz="2000" b="1" dirty="0">
              <a:solidFill>
                <a:prstClr val="black"/>
              </a:solidFill>
              <a:latin typeface="Trebuchet MS"/>
              <a:cs typeface="+mn-cs"/>
            </a:endParaRPr>
          </a:p>
        </p:txBody>
      </p:sp>
      <p:sp>
        <p:nvSpPr>
          <p:cNvPr id="4" name="AutoShape 2" descr="data:image/jpeg;base64,/9j/4AAQSkZJRgABAQAAAQABAAD/2wCEAAkGBxQQEBQUEhQUFBUUFBcUFRQVFBYUFRYVFBQXFhQUFRUYHCogGBomGxYVITEhJSkrLi4uFx8zODMsNygtLiwBCgoKDg0OGhAQGiwkHyQsLCwsLCwsLCwsLCwsLCwsLCwsLCwsLCwsLCwsLCwsLCwsLCwsLCwsLCwsLCwsLCwsLP/AABEIAQMAwgMBIgACEQEDEQH/xAAcAAABBQEBAQAAAAAAAAAAAAAAAQIDBAUGBwj/xAA6EAACAQMDAwMCBAUDAwQDAAABAhEAAxIEITEFIkETUWEGMiNxgZEUQqGx8DNSwUPR4QdiwvEVcpL/xAAYAQEBAQEBAAAAAAAAAAAAAAAAAQIDBP/EAB4RAQEBAAICAwEAAAAAAAAAAAABEQIhMUEDEmEy/9oADAMBAAIRAxEAPwDqw1LlUVLNcm0mdGVRinUD8qXKo6WhiTKkyptJNDEmVGVMmiaGH5UZUyaWaGFyoyps0UMOypJptE0MOmkmkmkmgdNE02aJoHTSTSTRNATRNJNJNAs0U2igWlpKWilpKKKApZpKKBZopBS0BRNJS0BNE0lZ13rNpGZWJXBgpYg4glctzwNqDSomqep6jbRC2amBIAYEn2iqF3ro9BbiruzAAEyCs9zAjxANDW3TLlzEE87EwNyQOYFclqup3tTbVkEW5CPjdwl5BKCRIJiAeNm3NQ6PU3kTO16hxZVRQyOfSdQWGbbr5G24ijP2dUNbmVFoG4XMDGcZiccgIn4rI1/1H6N1wcSqHCFDNLyVaHWRsQeQKqdB1DF2s23ewqubltlQ3GDpOYEHKIaN/beqWi0uTsqJmzAgoHw71Bm4W/2yJMwZ+Iomt3oPXxfhWDByTsVxAjwPfg71u1xek1AsXgVRvTRTOVtg0kqHA8EASQfb867G1cDAMpBBEgjgg8EUa406iiiikooooCiiigfQKWigSilpKBKWliigSKy+r9W9BlEA5bDndjOK7cDY7/kPNasVyH/qBeNoWHAByuemR5kgsjL8gg/vQrc0/WEYPIcMi5MoVmIAEk7Cs1+q3rgU5LaBJaCD6hQeCvHkbgz8eDR03Uke2jtbuEuwFxjJJAY5L8tBG08fnUSdNyZSEY2ySwOYDQAxUFgdjEeeRxRjUum19y7+IWPqJdC4FoUhohba/wAxg7nfYjiqvUuk3bZdvW9M4s5YDIXLux9Kd4IDbzsKi092EuKjDFImGBuFW8DL2EAkDxP5P1GqB0621uqTuWDSFUqQAz5bRDEyPiqiDUpglj1yLXYrG6EzJW4DLEKDI7TtE7VN1Z1axbe20oQRgoCyywVcCYXJWXfn5qHW9Ot27NoWroa42ZvOQXgsy4Ye/uCPmi5pzaYNkGRcQW9NvxGGJX4UHEtxMUD9FqUt2rfovkXUk2bjwoVSoIuFTkCXYRvMVb6Lft+nGoR7JtwcFf8A1c9ww22iRuKdYt2CHt2h3MocekDMwWd7jTMSJ/r4mqGpa26BnI+8pABJiDL7CY2Uf/VQJ1VbhuFtOLqlJIgEkALLlvcbmdh81W6RqXumMcbpJVSJX1MVLPbIBgkjcD4+DWn0Hqdhbdw3Hb7XS2VEli2UC6G5U4kz81nrqSEswj24L3SYwDiACFUkxHcPHIrUiJmuPbZUa24CLx6kiC3crCZEkDaZn9K6v6c1EobeOGAUqP8A2OJHn3nmuX/hzctWbiri9wm4GLPGCSu4P8pOO3grtzV3pXX7iwr2z+HCckzuMgJ442G396lajs6Kj019biBkMg/5B9j8VLFRslAFLQBQJFFPiigWKKdFLFAyKIp1EUDYop0UsUDa5n/1D0Ju6FysZWyt2TsQqnvIPg4k/wBq6iKwfrm3PTtRC5Rbn8oIJYfIG/6UHEfS2qWQyHhpVVncklgCoIggTvt5roOndQuLqrmHbaMiR2sCRJxtmYM7DeR5rzj6Zu/jqswrHcc+DjtI7gY/eu5fUraFq7dRjba46hk7y9tYyIA3BBY8ncj4mtWOaVrQQ3Gts5t4rcBKAubqcwBzDPz7UPpNTful9PdX1C263AG9QjYkTtMyf82rdQ1oDR6oIUgW4GSFIiCOFO6n4jerT9OxtKtkMWFo3CSShCCABbhu5fyPBPtUQlrqbuLatZyW3cfIL9+R7YLbdpO23xtUusV8FXIKhYtbskKVxIUks0yN53PAn5rI6dmodXUKmzElSLmQgmHI3YgA1o3ephnBuEKykG3FtVI+0gwg7mj+s0VR6k/okH0SWFvFgoxuHINBErlhuOBEA+9XcAVKqQpIB8kgwItr8z54qTq2pGsuPk627lkHC7gULFe4TJn4njccCs7ofUQWYOLbZEC4Qe4gg9ySp7pAP78TT0e01/pJFoyrBlUs0oRjlGzOR5HAqqt69eAFwkW5YiFUAuF+1WiSTisidoNdHb1LveKhFJJ29RgZ27MiWx2HAgDfzWZYtfhtZbJmRskSyAy5HZoYTBjiPNSC3q7ZdSrElVth2coIUnHASCARuY55PmnWtQnprLpc9BwoW3I9XMfiw/7gQPDVnq6lmkqilVUF0d19QEBmuqTEjuO3zvuIztTpVQrkxEEN2ZKjBhCMik7BjiZMVR2f0/Yay5tuuLlc7i79jGCoMjkhj/8Az8VvRXBdPsqA7K1y5hP4gJIV/wCVSd5mSZ34AkzXb6LVpeXK2wYTBiJBHIIBMH4qNSpooinRRFGjaWlooH0GloiiEoiliigSKWiiagIqHWWQ9t0YSrKyke4III2p73QPNU9T1ABWx3IBgfMbU1ZHz/p7kQRsQwMyJH+beK7joXcCAzAqN1LKoJOEEDySSxgfFcIynIyIadxBmfIPnaPzrf8Ao7XAahUuTjchcgYK4iQ0ngRE/lXSubsOrdOQAC923QzIX3CMMe0epsGcR+W/JpemdOuEFrvbaS6LReYG/kbZEQUMieeN6t9X6h6tpbGIJDbFLjOrEcHErAEv7DzBp6230vpLeEBfUZrVwdkhe09oJIl5+CB5FZFFyyl5YuAwIZpMKdoMnk/O+/irF9srDsBbUD04GKi4MTIKGJnmfg+adkRYVTjftrczuGxdUSBkCArJJMEGTECefGbb6mRauobd0EtIi1OVoxBzjzxHA/Wpho1qp6tptSrssyXyLFlHjc/kIk1Prum2rrzYeEyswwJSJGB+wbkGCZ8bfFT6OXuvbuWXAQKzWijXBMeWU9vaf9w3254ktXRZsXtM9jCYdGy3AZiynfhSoI2Pv71RDbttqcbTuq3LYbC6yw14FmKyy7TEb8e8Umi6pd08RcFsW5x7AZndjsDlM+fiqlx3W6gYqLeITI298WB3ie5vmeKe2pbUIbZCySUKDZoGOJ4HIXn2PzUF3rGpN/DDAFpDAgY4mRcukcLGXPz7xFPSa/FjlD+pbW33rJAiFcFjsYjg+KF6S7XGtekq3EhwSwyAhi2DTBn/AOIiKjdVtMt24xuIrDNSTOOMAEGTzI/SiqdvVkAqWARrhCBBtis/cNypk7AeOa6r6c0Daa2l5iGW5ca0QgWQzFcWbHZvt58ZD3Nc/q2s6go1rHESRiUPdOW/tsD87Ve6P1MLeS1ad1UspcNGDNMwi+J2Hv5ppI7yKKdRFGjaKWKKBSYokVDr0JXbxWH/ABLDzWbcak1uvqlHmqt3qKjisZ7hNMms/ZqcWiOpkGo73UCeKpUk1NrX1iW5fJ81GTUbXIphvVlXlvVbHp37qs0nJpYRucpkgbeeKpWmxIKkyCN/+au9ej+KvBRAzO3yYy/rJqlHP5bfmP8AxXqnh5r5eldI6t66teP/AFYD/aCrRk4QHzA/YD3qybAKO1y259QRagtCusYhf5COMtyZAri/pa7Fshv96gTJAldiAN5gRXo3TtTcS2z3oIVpW2rZb4yXCHYTO42P67VizBR0dwWzOnDpcgpcFwpB7YJG0Ek+PnamaVrqgKDi2YIT/qBl+0A7q6E7e8ADeKtdQ6ucmwMK7q5gQf5iojkDcml6mE012w1hQSW9RbqnNSVQnvE9vkfpUXPSrau42yFW4L+ZZ4kMExnfEwykTv8AFV0u37gYG2m4H+opBKCIw2gjf9RHxVrqKJdKXdI8XlW5cvfiA24IAAxBEjGYEzvTL97WK9kG6t26EDG2i4i0xaFSVJOUe3E70hekXUektaGVxiQWBAAK7e4BOxGwj+tZl/XpY73zDMckYJP2grAI25MSdq1utddvMAL1gZGbTYENi0ghsZ/ISNtjWC9x7t0fxNv8MEqrBxso4DDwJ3n5qyJrbs/UIvKLwZ1dkK3e0OsFu0Yx/uHj38bVYv6t7Fy20W2ZralWtAm4QCQQAxYBh3b8RGxrLuafSju09y5lvkAeyGWFYyMZ3+eDT9LfDBgLhNy2BmWiQdhjEjtgjcDz5qXrw1O52y+raJrb2wilGZfUwADRDGGdmXkRyfj3rf0fTs1sMoYXDcT1WlgqhjCpH28AngHneoeodRCWCzA3sQFAQbtIiJM9g334gn3rO6J1db75If4dkNsEMx7jlJI/IDfjmtTtLMesUlONJUUlFLRQOcSK5rqCYsa6ZhWF1vT/AM1Z5zprhe2U1ymNdqEmmk1ydUhvUxrhqMmmlqB5am5VGWpheg4z6ruRqm7QOxd95J5y/wCP0rIuAkTAHvHuBW79WKTdG38oE++5rn2I4G0jfz+c/vXp4eI8/LzW59L27jaj07UMxAIUiZIIxAEgg7ncV1ukHawe2/rIxwFvPbCSWDT9/dG5NcX9P6t7WoFy3GSIY2aZ24IPxzvxxXV9L6tc1Kag3Wdb+LCbUW/UDg7sQQQwI/lgHyKnKEq5qO5VLMqpDKCQ4YrMsOwfdOJ7uPPFQK+msufSJyUYNbUZb4gswExOxJ/M0y5027obxa6W/FtL/scNkmAaOVeFI8+9VPpu7bButj+LYvB1ttw8kwWO8bAD96zn6u/jT1enV8bljJEdJzYx3Aye32kT+tJoSAbYzOY7nsBWBViOJ2FwEEfqKjPV2WyoAUhCXNsHJA0/blHtyfc1du9RR7ltSt1SpBVreMou5JaRsTwI9vMVDGXq0Pf6QFvJie62S6gqNisxMiTueadce4Ql3O26TgbRtBCVI3aR3fEEmtXpuoUOzXXRSyNg962LomAAotgrkSeTvyfeRDZ0NllUOxVjcwZRBAA2bwd5+KumILdpQ4yUG2SF9VD2IWQEBtiSAZB22qMdLF605XFwCFBtLkfUIA7t5JhQDHlRxM0zUa9Ha/YteobbsHtu0KVK90qAVG5HJH6Ve0SG3uzNpyhZix7jkAIaF5JaB5P6VfCd1nOBbUpgdkFsk9r5RLFvAHj35mad0MFrx07WcAjLcQASIZravc9TljsYmR/arK6gX3cEtduTLCCA8j/ULHgbGdqmGk1K6j7FQoLcHIAATABIO47d43q6l4vRTSUoBjfnz+dLUaJFFLSUDzVTX2clIq6RUdxatiOGvrDEVAxrS6xYKuayzXGx3lITUbGlY1E5qKRmqIvQ5qFmqjE+rASqbCBPd/xH5b/pXNrcIMnf39oI3rpPqS2WRSJ2PH51gIYHwNuImeTt+ld+H8uHP+mr9K9SFjUZMVKFWUhgBIYNuT4g+a7DR6dcmxtrk34mzFgRB2RlJxI3H681590vUY3kOwh1YMdgCDIn4IBH616jY6HauaNtQj4X7ZIAW6QWQkFldfIksZ8QfFOUZnROldOF7JtQ/pgAlQWG4P2gFogfkCf71UfpVk3S+WLfZllEwp5UNJ39/Y1at2oRmSwt5AgzIeCoZc3YgzxxvHJ4pvTtZYvMtkoUKNdLZBUcscfTbGDKHE77zPjmswsUemhAt0JhcVlJcI4bdVAAkDYbSfO1B13oNiRBcgsFcsVlMiBKyYMAdwgT71oajC/f9W5b3uLiXtekqROIBVTPI/n5HFZuvtlTFnGVWGJXLlZFvZuzaZO/PxTq3F7k1B1PTWrhR7iu6puWgnFSdpH3RJ8EVc1B3eLjwGx9Q23RTjwMiIkrHz71N1F2squbtcARCFxGKHLI23EyFkAxvyOKt6m/ee4e62LjsC1sr9ykE5O+5ncHYDYDbanWLbdc9pHsPqbdq9ds28TK3QdmGJxDb9rZRseeR7DUsWiuL3vxbW6sQx9TER3ieV3A/Mfvm2Ppi09w+qFQFQoAjEOQcVyEATB/T8q2tJoLfo20tvlcsn72aWBmWQz4EHz7TVuMTVDRsisyL25eofxUZSLVwYGdhnA435MxV22LKXbLC87sMGJ3YTksqxJ3OwEj38VHf6h6l5fVCF0YRnOLwFLSwJAGK7yQdjQdShcWUe2ULqWdLUY5EMccjIgydj4/SprWPRqKUiiqpKKWiiH00in0RVGD1/Tys+1cq9d7q7WSke9cV1DTlGMiuXOOnC+lJqhepHqFzWW0LmoHapbhqtcNUUesCbfjYzv/AMDzXMOTJjwZ/wCxrpuoCbbflO/xXOKZjgHneYjfk/5xXX4/Dj8nklhCxCRufYc+3PmJrvtJqX0/ZeVmU2RARhiwbdHKExltHvE1wWJRhMSrD543kR4r1XTaq1/DjMG49yxbS3G+wMjc7R3QPge0VeTMVzrlb0WD38Tk5tJ2epuMlZwdzJXnlYis/JjfC3fsUYwQAVPO0jbgg/mKQvd0+pyWBb3OAAJHpqCWDRkPsmOP6Vdu37Oss+pctiSxJuOpFwAkgMZ7fPv7frkTP082nDWnQSu53SUcld4BEg7zWbp9Eti+GtNdUM/4yMEKzLDFSAABPnLz55q/0jT+jca2loPatp6ih9RkgV1iXkDAyfECasXdK7WENu+EVnLPaIUJO8QfuYgeRVNTavT3bXr2TagAes3oxcKiA2IBbYbqxgniqGo1LOifa2QBjHvDTPdiZMweeZ48Vb1upu6bUMiubivb39MGFQgMy9oOQBMY7zPipulEerbvvca6vbgsokODj6cEiFnztyeKyusnT9SuG2wgMVybA7IXx+7iVG/E7Zcmqmpts+lZ7FtbSEq1zBu8vdUbNG/OPHxNaeiC3mJRFUqWcK6ECCSp7z7ECB7frT9ZeYIpfBDDlQxAzwbuBXkCDsd/P5U9r6U2K44glwcT3DfMLi+/nfKDzvvTdRdly6LjgonEQFxUCT+m9P6h1K4HW2osendUujj/AFbckxIJ2bKJiYB+Ku/SugF3qDNiuNm3uSFbMt28bRAneDNDp39gdq//AKj+1Pp0UVoNiinRRRDyKSnkUkVoQutY3W9B6iyORW4wqF1qWaS4831FsqSDVZ66X6k6ficxwa5pxXGzHaXVd6rXKsvVa5RVPVLkpHuK5twQ23j/AJmuku1g3bOJIbbz+s8H/PNdODl8iALI3naI9x7rz8f0r0HoTraS3+IASoZCxQFAFyAQkzAmN/b4rgrTA5Lt+x45/Qg13/0n1WbFvTvbFxbo7ZFs4sJWcplZ7Rt5rXJiOl6xbS6yPZZmYJ+Idie5Qc4kwsSPnb3is7UaNlV2KWie0BTcyPpntJCiQvbJ33O42qHuVvTY3DbYhSi4gqCCCgKiTKkczG/vV3SdO0jvdPpYdtlECqTfU2yGIRYJO6CdqxFvjFfTaG/bvooVCt3YqSCICFleDIH7bz7gVW1GivWrjW7a+oC8pbK7ZgnJUZQcgJPvsDVgaW4xtsr3XIbFXgW5KkdrplOUjcwR/wAT6hFBCXL1wKytLFimLhmDG1cBkDnbz+tVFPT6rG6Ey9IXF2ZSIwMypcbjcwAY+Km1uhwYWyEZ9hkj+ooJB47RJ5qOwLTWGtsLrsWHpOo9R2BZirGDBUqyiSNo8Caqdc0T3kAQvaKwMsyA7p2/eBzipMbbk81Pxr9Vuo9KS6rXPUKsiQLmZti2QwPkgfbtB9x7CtjS9QvKrW/UFxGIz/FBR55fHk9qnYflPmn9F1hsoi3kV2S26kukEM+4eYJJ2Hj9qq3LNkXVchApMITAaMRxCk/G/ANXUxX/AIcHK4EKWxcNtQxCmQf5UmcT49orT+ltWbGq4OF9hbLEGAwBxAjaZO/51Dd062rZbuW0jswulTBmBLH+UQP3NbRuWQmlFs/ieorniCS4nKP788eJFZ9r6dZFFOIpK6ISKKWKKKkimmnxSRVRGaay1MVppFEUNXpw6lWHNcD1fRm1cI/avSHSsL6h6X6qSOVH71jlGuNxwD1WuCrl5IJFVrgrm6s+9WHq175EbcCf0n/Pat7UCsa4AXgk7GY9q6cHP5FUPv4kTwD5n3+RP611H0vdtKttL6dks05BVPdMGR2xI3B8CuS1THM4jmBI9663oNhblgbSDmGBMgMdgwE8ge+3O1b5eHON3V2Xt20tqAOIJ5GLBxuPaf2/OtDrWl1OkwdGD28JwtEN25ZZZRIM8RFQW+oEP3gGBkGUAEwsMIOw23/wCrOr6t6ahrNs3if9AAGLkgEEMBjwfmJrnG6pa2xa1NohXJbFXXAlDM5ZEZSu21TX+mqNMoe/lekES2RAOzFz4YmTVa/rNKDaLv6e+xClmTISOYk7nb3rU0urD2wQ5dCQSi6clmwx4ZeGjlT780Rg6fUuQqRae20qiYsjDgMTdP6SNuf1q1/+O1BzyuurI5bJGLYtHaCHkD5j4NbXWNHpb9y5b09i9FkEX7bYhRkFaRLHtPt4IPtWbYv2rK/hsVVwYzaTv/029tgI3g7bVUSaW9dCF7j23dQEK3MbrkDYlEAgiCNzxU/8OLz20dlNqDA7QbZIJZDj2oxheCeRVbWdM0S2kID3NRiysUuMoUtuJb+YjiqGl0F0tbSzeachNtkUglIAJneTsOQN6BbmmtYNiz3DbyCA3B2tzkZPePtEz780vTclNu39zMYIxBt3GBAhW5VhJbkftW/9OdKGp1F31QqFVIkrwAZKgcTJJ/Q81Su2PRBlF7NRm1ww0oNysfyk+DO+0VB6HFJFOBmkiuimxRT6KCQikinUGiGEU01JTSKCOKgvJVqKYwoOC+pej4HNB2nn4rmLgr1rUWQwIIkGvOevdONm6R4O4/KufLjjpx5b05++u1YOrQ5EwDIgf+f88V0l1a5/qQIYgeRt7jenDyfJ4Zb25O+3n3PtA/rXT/RnVGtepbb7chHYzMCZB3Udo4knbc+9c7eAJme47Eexn+xkmtb6ZYLnbIHduLu5KGOe3wYiut8OLtdZrLepZQqFV9PDNCAzEHuyU7EGRB+DIq9ZCXEtEG8l2SpBVQobIL2hZk7iQYmZBMVjWNFg4f1F9NbRO/2gkTjlxxvJ8/vWtor1t/UFu8clYdypK5EDKJHcsTuuxNcq3Kg1mlTvtPKpccXMXUkRHay77frA32q8mSo+r02NmFCHYwWSctuPbc+9O1F5BZBbT5XIdg3qkOW2gssEYH/il0S2H01yUuPcIP3ErZtsRuzCdgJ544olxRGtLW5tt2XGLXSpDBrhEKTcB33yMGOYq50WdRbOl9SzaV/xG9SRlgZBV44/zzVK5ati1ZXTobj2oFx5K5QwzQjkLAc7iJA81b/j7ZyuKTZNu5CxsMQQZFwyIxJ3BJnmqJdBqxZDtZ/h7wN1UYZBgCB3MD+jbcCPmqvV7H8W10acFLrlR2Oba+SSbhmCcQI+eabqOmi3m2nYXLbgXCUYE9xgZOfvgluPnipL9q2FUhXt3ghyDFx6oDwBKzgTltwKCr9IINTadXuPauZmJ3N7EAfcIA2BAiBz700dNRWd5hngbntbEbB53MZHjep9fZtMijEJhvCPBG+RYzGQHtPvtvVnpSKdSqXD6yO6lHML2gGBC7GTH7UHe2xAHwBTopaK6BKKKKCU0UtEVAlNinRSRQNIphFSxTSKoiK1hfUXR/XXbZl4+fiugimOk1LNNx45q7RUkHYgwa57rYMAj3r0z6y6NB9VAd/u+PmuC6hYyUiucmV0t2Obkb8gcE/2n+1X/pvUONQCoBJ+62f5gSAwHt5P61TuKCPnyD7irHRdThenZjuMTIykyBPwQCPeK7enF1/T+qxlbuWmTKUOC5KUMQ8MZBG0++1aulsWb+Cq2JtXLbHIFSoVpUgNseRxztWfpNNti7d5MFMm5nYgHbzzNaGqtK94eiGDH07YnJ5YAAkz4JWI8TXO4s1p63UXrYuOfUuQ5t3MzEjb7TLTIY/G4qn0PUu8qWAHpkNaS3LMMhlL+RiOP7VataV8r1u6z5K3qkXO1YEGFORAG3EyZq7cdrrB0t+mrMcdgB22YAJJ4GR3+aisK9YtX1dfVBfJSbakh0YnYuvk48Gfarh6Wbk20Fz1g4t4PgytgvcW5ExB2puqCad5uMfXuWVKm2yJcUBmXHDaRAMBuZJPMVVPWtb61q0lpBbco7FNrhLSpKOhx2BJgfJqyJq2lzBcTbOKsbboLioDk2wx3k7TJ23PvTNbogr2XR7kC2wKXNlHf+DjOx5Y7fFW9XeulAmIEtlcIWS5XYZz7DKqX8GWuwJJZg0ZZrERIA2URPG21RUl5Aw7nsrKOCpIkEH7ieMW4/SmavpVq3ZsPacm5HeF/l3nIHiINHXOg4Esp9RXUr2so3Vhw3AB+agtalRas20Fy27lVCr+IAFP25rwu36zVR6Yg2G87Df3+acaVRQRXQNpaIooqWKKWkqApDTqKBsUhFPIpKCOKQipYpCKIp6mwHUg8EQa8q6/0h9O5BHaScW8EV6+wrH+oOkjUWivkbqfZqnKasuPCOoWcW7RyZJiar9PJ9ZPTDFgZhdm2JMj5+K2uuaQiQeVO/6HesjQP6d5WTlTIjkjzE/BmnG9JynbsOm3RqEDy9y5i5ui4ygzMBlAEyN9pgx4rb1LNZu2LeBYahRcfK4Ve2SxDMRG2wyXfeOKheyot4raX1A4uG7wTO5tO+wAIkzvFXkcKboa2rC6qsSciQw443EA+Ofas1IXUay2zrjHdbxMERmslbo37Wkr/QVk9euRvZgahe+2SxIwP3ApHmPunwPirehsqAWhQFbCPTDNIIMqTupgxBqTq6rteCK8kyjbsEO223HxU8K5/wCmeqLqmYvaAuKywynIGeS2QmDuIB/vXZ3LJMusWIUlQihVUnZlBEQTud996xfpXpVvS6gG0JNzZwXXs3ZiAsHjER59q0nR0QO2ok3muKLAChSir3FYWQZg7mdqtSDQqx7Q4AKhiXk5lRkACON4/wDFVbTXS2ZZEREUvZQb3N8izMftAJiAfJqVUCR3uTiC20AnI7KQCfPkCq98AWSJe5cWX9QgYYEyB8RBG/NFXr0OEu2iERlNxrdzt3CyNtx77kcCs3Q3AxXCFZWGQCmNzAAY/J8Uyx0zT3rbvf8AU9QSoh4DZDtgg+/ggiodFpTav2yykMFQsiqcWCgTEHc+ZMCkR6uOKKVYgRxG35UproqOin0UDqIopRUCUUGnCgSgUtBoEAoIpRSxQMIpjLUtIRVHm3130AhjdRSVYEvHAPv+teW+kUuQhxcHZvy+3+9fSep04dSrCQRBHwa8P+tuinS6g7FVmQ3/ALZ2/P2qeKXuOs+n/T1Sp6rtbYI4bNQJMQvkBpnnYbVJYssnqP8Ac3nkg4zjtltwP388VFZuKbaFgDZhVV1UyPU2Yv3Ht5GxH5VKisrspllLHGLavbVGAUS24B8g7xNZrJumsKlw5WATcChirbI+QLNIIJZeD4rX9K3kJ/01OJJyJMCRkAPNZ1ssqACU5EmLmUkEPxtwRA9xUlprVy6ba3bhNtQbgwa2MyIKknmD7VFS29DbOoYiEbIHFgQoUqSDMnbb+tU8mbMDB3QwWQiBIEE+Zkjb4qzYsu/ciMyHY7NLGYO/Pgwa1umfSzBsj+GpIOHkiZ3PkyfPtVwcbb6hfGpFsnNIZCrAKRsTAdQOfmtBLFzVi4hRkCsqgKQTcSBO3PJO3wK7HT/Sdlbr3CWYsxME8A+Jrbs6VF+1QPyG/wC9a+o4nRdLdALdqwSgbllxJ5+7Iz+oq2v0rce4l24VDrtJJY48R8GAK7ECmmn1ghikIqQimkVRHFFOpaKKSlpKApaSnUBSUtJQLS0lLQFFFLQNIrK+oPp+1rbRS6PyYcg/H/atelFEcN0/6a1Fm21jtu2yfvmGK8BWU7be9aKfTLu2TkLiZQQCOIMhYETG3xXVAVJFMhjDsdAAZWczj9qgQo9uZP8AWr1npNkMzFAWYyxO/AAG35Cr/NEVcQxbYWAAABwAIpWomiKKbFFBFIaBTTaKDQIaYakphoG0UtFA2looqAopaKoKSlooCgUUUC0GiigUUooooHrT6KKBBTvFFFA00o4ooqhpppoooEoNFFAGmGiigSiiii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r-FR">
              <a:solidFill>
                <a:prstClr val="black"/>
              </a:solidFill>
              <a:latin typeface="Trebuchet MS"/>
              <a:cs typeface="+mn-cs"/>
            </a:endParaRPr>
          </a:p>
        </p:txBody>
      </p:sp>
      <p:sp>
        <p:nvSpPr>
          <p:cNvPr id="5" name="AutoShape 4" descr="data:image/jpeg;base64,/9j/4AAQSkZJRgABAQAAAQABAAD/2wCEAAkGBxQQEBQUEhQUFBUUFBcUFRQVFBYUFRYVFBQXFhQUFRUYHCogGBomGxYVITEhJSkrLi4uFx8zODMsNygtLiwBCgoKDg0OGhAQGiwkHyQsLCwsLCwsLCwsLCwsLCwsLCwsLCwsLCwsLCwsLCwsLCwsLCwsLCwsLCwsLCwsLCwsLP/AABEIAQMAwgMBIgACEQEDEQH/xAAcAAABBQEBAQAAAAAAAAAAAAAAAQIDBAUGBwj/xAA6EAACAQMDAwMCBAUDAwQDAAABAhEAAxIEITEFIkETUWEGMiNxgZEUQqGx8DNSwUPR4QdiwvEVcpL/xAAYAQEBAQEBAAAAAAAAAAAAAAAAAQIDBP/EAB4RAQEBAAICAwEAAAAAAAAAAAABEQIhMUEDEmEy/9oADAMBAAIRAxEAPwDqw1LlUVLNcm0mdGVRinUD8qXKo6WhiTKkyptJNDEmVGVMmiaGH5UZUyaWaGFyoyps0UMOypJptE0MOmkmkmkmgdNE02aJoHTSTSTRNATRNJNJNAs0U2igWlpKWilpKKKApZpKKBZopBS0BRNJS0BNE0lZ13rNpGZWJXBgpYg4glctzwNqDSomqep6jbRC2amBIAYEn2iqF3ro9BbiruzAAEyCs9zAjxANDW3TLlzEE87EwNyQOYFclqup3tTbVkEW5CPjdwl5BKCRIJiAeNm3NQ6PU3kTO16hxZVRQyOfSdQWGbbr5G24ijP2dUNbmVFoG4XMDGcZiccgIn4rI1/1H6N1wcSqHCFDNLyVaHWRsQeQKqdB1DF2s23ewqubltlQ3GDpOYEHKIaN/beqWi0uTsqJmzAgoHw71Bm4W/2yJMwZ+Iomt3oPXxfhWDByTsVxAjwPfg71u1xek1AsXgVRvTRTOVtg0kqHA8EASQfb867G1cDAMpBBEgjgg8EUa406iiiikooooCiiigfQKWigSilpKBKWliigSKy+r9W9BlEA5bDndjOK7cDY7/kPNasVyH/qBeNoWHAByuemR5kgsjL8gg/vQrc0/WEYPIcMi5MoVmIAEk7Cs1+q3rgU5LaBJaCD6hQeCvHkbgz8eDR03Uke2jtbuEuwFxjJJAY5L8tBG08fnUSdNyZSEY2ySwOYDQAxUFgdjEeeRxRjUum19y7+IWPqJdC4FoUhohba/wAxg7nfYjiqvUuk3bZdvW9M4s5YDIXLux9Kd4IDbzsKi092EuKjDFImGBuFW8DL2EAkDxP5P1GqB0621uqTuWDSFUqQAz5bRDEyPiqiDUpglj1yLXYrG6EzJW4DLEKDI7TtE7VN1Z1axbe20oQRgoCyywVcCYXJWXfn5qHW9Ot27NoWroa42ZvOQXgsy4Ye/uCPmi5pzaYNkGRcQW9NvxGGJX4UHEtxMUD9FqUt2rfovkXUk2bjwoVSoIuFTkCXYRvMVb6Lft+nGoR7JtwcFf8A1c9ww22iRuKdYt2CHt2h3MocekDMwWd7jTMSJ/r4mqGpa26BnI+8pABJiDL7CY2Uf/VQJ1VbhuFtOLqlJIgEkALLlvcbmdh81W6RqXumMcbpJVSJX1MVLPbIBgkjcD4+DWn0Hqdhbdw3Hb7XS2VEli2UC6G5U4kz81nrqSEswj24L3SYwDiACFUkxHcPHIrUiJmuPbZUa24CLx6kiC3crCZEkDaZn9K6v6c1EobeOGAUqP8A2OJHn3nmuX/hzctWbiri9wm4GLPGCSu4P8pOO3grtzV3pXX7iwr2z+HCckzuMgJ442G396lajs6Kj019biBkMg/5B9j8VLFRslAFLQBQJFFPiigWKKdFLFAyKIp1EUDYop0UsUDa5n/1D0Ju6FysZWyt2TsQqnvIPg4k/wBq6iKwfrm3PTtRC5Rbn8oIJYfIG/6UHEfS2qWQyHhpVVncklgCoIggTvt5roOndQuLqrmHbaMiR2sCRJxtmYM7DeR5rzj6Zu/jqswrHcc+DjtI7gY/eu5fUraFq7dRjba46hk7y9tYyIA3BBY8ncj4mtWOaVrQQ3Gts5t4rcBKAubqcwBzDPz7UPpNTful9PdX1C263AG9QjYkTtMyf82rdQ1oDR6oIUgW4GSFIiCOFO6n4jerT9OxtKtkMWFo3CSShCCABbhu5fyPBPtUQlrqbuLatZyW3cfIL9+R7YLbdpO23xtUusV8FXIKhYtbskKVxIUks0yN53PAn5rI6dmodXUKmzElSLmQgmHI3YgA1o3ephnBuEKykG3FtVI+0gwg7mj+s0VR6k/okH0SWFvFgoxuHINBErlhuOBEA+9XcAVKqQpIB8kgwItr8z54qTq2pGsuPk627lkHC7gULFe4TJn4njccCs7ofUQWYOLbZEC4Qe4gg9ySp7pAP78TT0e01/pJFoyrBlUs0oRjlGzOR5HAqqt69eAFwkW5YiFUAuF+1WiSTisidoNdHb1LveKhFJJ29RgZ27MiWx2HAgDfzWZYtfhtZbJmRskSyAy5HZoYTBjiPNSC3q7ZdSrElVth2coIUnHASCARuY55PmnWtQnprLpc9BwoW3I9XMfiw/7gQPDVnq6lmkqilVUF0d19QEBmuqTEjuO3zvuIztTpVQrkxEEN2ZKjBhCMik7BjiZMVR2f0/Yay5tuuLlc7i79jGCoMjkhj/8Az8VvRXBdPsqA7K1y5hP4gJIV/wCVSd5mSZ34AkzXb6LVpeXK2wYTBiJBHIIBMH4qNSpooinRRFGjaWlooH0GloiiEoiliigSKWiiagIqHWWQ9t0YSrKyke4III2p73QPNU9T1ABWx3IBgfMbU1ZHz/p7kQRsQwMyJH+beK7joXcCAzAqN1LKoJOEEDySSxgfFcIynIyIadxBmfIPnaPzrf8Ao7XAahUuTjchcgYK4iQ0ngRE/lXSubsOrdOQAC923QzIX3CMMe0epsGcR+W/JpemdOuEFrvbaS6LReYG/kbZEQUMieeN6t9X6h6tpbGIJDbFLjOrEcHErAEv7DzBp6230vpLeEBfUZrVwdkhe09oJIl5+CB5FZFFyyl5YuAwIZpMKdoMnk/O+/irF9srDsBbUD04GKi4MTIKGJnmfg+adkRYVTjftrczuGxdUSBkCArJJMEGTECefGbb6mRauobd0EtIi1OVoxBzjzxHA/Wpho1qp6tptSrssyXyLFlHjc/kIk1Prum2rrzYeEyswwJSJGB+wbkGCZ8bfFT6OXuvbuWXAQKzWijXBMeWU9vaf9w3254ktXRZsXtM9jCYdGy3AZiynfhSoI2Pv71RDbttqcbTuq3LYbC6yw14FmKyy7TEb8e8Umi6pd08RcFsW5x7AZndjsDlM+fiqlx3W6gYqLeITI298WB3ie5vmeKe2pbUIbZCySUKDZoGOJ4HIXn2PzUF3rGpN/DDAFpDAgY4mRcukcLGXPz7xFPSa/FjlD+pbW33rJAiFcFjsYjg+KF6S7XGtekq3EhwSwyAhi2DTBn/AOIiKjdVtMt24xuIrDNSTOOMAEGTzI/SiqdvVkAqWARrhCBBtis/cNypk7AeOa6r6c0Daa2l5iGW5ca0QgWQzFcWbHZvt58ZD3Nc/q2s6go1rHESRiUPdOW/tsD87Ve6P1MLeS1ad1UspcNGDNMwi+J2Hv5ppI7yKKdRFGjaKWKKBSYokVDr0JXbxWH/ABLDzWbcak1uvqlHmqt3qKjisZ7hNMms/ZqcWiOpkGo73UCeKpUk1NrX1iW5fJ81GTUbXIphvVlXlvVbHp37qs0nJpYRucpkgbeeKpWmxIKkyCN/+au9ej+KvBRAzO3yYy/rJqlHP5bfmP8AxXqnh5r5eldI6t66teP/AFYD/aCrRk4QHzA/YD3qybAKO1y259QRagtCusYhf5COMtyZAri/pa7Fshv96gTJAldiAN5gRXo3TtTcS2z3oIVpW2rZb4yXCHYTO42P67VizBR0dwWzOnDpcgpcFwpB7YJG0Ek+PnamaVrqgKDi2YIT/qBl+0A7q6E7e8ADeKtdQ6ucmwMK7q5gQf5iojkDcml6mE012w1hQSW9RbqnNSVQnvE9vkfpUXPSrau42yFW4L+ZZ4kMExnfEwykTv8AFV0u37gYG2m4H+opBKCIw2gjf9RHxVrqKJdKXdI8XlW5cvfiA24IAAxBEjGYEzvTL97WK9kG6t26EDG2i4i0xaFSVJOUe3E70hekXUektaGVxiQWBAAK7e4BOxGwj+tZl/XpY73zDMckYJP2grAI25MSdq1utddvMAL1gZGbTYENi0ghsZ/ISNtjWC9x7t0fxNv8MEqrBxso4DDwJ3n5qyJrbs/UIvKLwZ1dkK3e0OsFu0Yx/uHj38bVYv6t7Fy20W2ZralWtAm4QCQQAxYBh3b8RGxrLuafSju09y5lvkAeyGWFYyMZ3+eDT9LfDBgLhNy2BmWiQdhjEjtgjcDz5qXrw1O52y+raJrb2wilGZfUwADRDGGdmXkRyfj3rf0fTs1sMoYXDcT1WlgqhjCpH28AngHneoeodRCWCzA3sQFAQbtIiJM9g334gn3rO6J1db75If4dkNsEMx7jlJI/IDfjmtTtLMesUlONJUUlFLRQOcSK5rqCYsa6ZhWF1vT/AM1Z5zprhe2U1ymNdqEmmk1ydUhvUxrhqMmmlqB5am5VGWpheg4z6ruRqm7QOxd95J5y/wCP0rIuAkTAHvHuBW79WKTdG38oE++5rn2I4G0jfz+c/vXp4eI8/LzW59L27jaj07UMxAIUiZIIxAEgg7ncV1ukHawe2/rIxwFvPbCSWDT9/dG5NcX9P6t7WoFy3GSIY2aZ24IPxzvxxXV9L6tc1Kag3Wdb+LCbUW/UDg7sQQQwI/lgHyKnKEq5qO5VLMqpDKCQ4YrMsOwfdOJ7uPPFQK+msufSJyUYNbUZb4gswExOxJ/M0y5027obxa6W/FtL/scNkmAaOVeFI8+9VPpu7bButj+LYvB1ttw8kwWO8bAD96zn6u/jT1enV8bljJEdJzYx3Aye32kT+tJoSAbYzOY7nsBWBViOJ2FwEEfqKjPV2WyoAUhCXNsHJA0/blHtyfc1du9RR7ltSt1SpBVreMou5JaRsTwI9vMVDGXq0Pf6QFvJie62S6gqNisxMiTueadce4Ql3O26TgbRtBCVI3aR3fEEmtXpuoUOzXXRSyNg962LomAAotgrkSeTvyfeRDZ0NllUOxVjcwZRBAA2bwd5+KumILdpQ4yUG2SF9VD2IWQEBtiSAZB22qMdLF605XFwCFBtLkfUIA7t5JhQDHlRxM0zUa9Ha/YteobbsHtu0KVK90qAVG5HJH6Ve0SG3uzNpyhZix7jkAIaF5JaB5P6VfCd1nOBbUpgdkFsk9r5RLFvAHj35mad0MFrx07WcAjLcQASIZravc9TljsYmR/arK6gX3cEtduTLCCA8j/ULHgbGdqmGk1K6j7FQoLcHIAATABIO47d43q6l4vRTSUoBjfnz+dLUaJFFLSUDzVTX2clIq6RUdxatiOGvrDEVAxrS6xYKuayzXGx3lITUbGlY1E5qKRmqIvQ5qFmqjE+rASqbCBPd/xH5b/pXNrcIMnf39oI3rpPqS2WRSJ2PH51gIYHwNuImeTt+ld+H8uHP+mr9K9SFjUZMVKFWUhgBIYNuT4g+a7DR6dcmxtrk34mzFgRB2RlJxI3H681590vUY3kOwh1YMdgCDIn4IBH616jY6HauaNtQj4X7ZIAW6QWQkFldfIksZ8QfFOUZnROldOF7JtQ/pgAlQWG4P2gFogfkCf71UfpVk3S+WLfZllEwp5UNJ39/Y1at2oRmSwt5AgzIeCoZc3YgzxxvHJ4pvTtZYvMtkoUKNdLZBUcscfTbGDKHE77zPjmswsUemhAt0JhcVlJcI4bdVAAkDYbSfO1B13oNiRBcgsFcsVlMiBKyYMAdwgT71oajC/f9W5b3uLiXtekqROIBVTPI/n5HFZuvtlTFnGVWGJXLlZFvZuzaZO/PxTq3F7k1B1PTWrhR7iu6puWgnFSdpH3RJ8EVc1B3eLjwGx9Q23RTjwMiIkrHz71N1F2squbtcARCFxGKHLI23EyFkAxvyOKt6m/ee4e62LjsC1sr9ykE5O+5ncHYDYDbanWLbdc9pHsPqbdq9ds28TK3QdmGJxDb9rZRseeR7DUsWiuL3vxbW6sQx9TER3ieV3A/Mfvm2Ppi09w+qFQFQoAjEOQcVyEATB/T8q2tJoLfo20tvlcsn72aWBmWQz4EHz7TVuMTVDRsisyL25eofxUZSLVwYGdhnA435MxV22LKXbLC87sMGJ3YTksqxJ3OwEj38VHf6h6l5fVCF0YRnOLwFLSwJAGK7yQdjQdShcWUe2ULqWdLUY5EMccjIgydj4/SprWPRqKUiiqpKKWiiH00in0RVGD1/Tys+1cq9d7q7WSke9cV1DTlGMiuXOOnC+lJqhepHqFzWW0LmoHapbhqtcNUUesCbfjYzv/AMDzXMOTJjwZ/wCxrpuoCbbflO/xXOKZjgHneYjfk/5xXX4/Dj8nklhCxCRufYc+3PmJrvtJqX0/ZeVmU2RARhiwbdHKExltHvE1wWJRhMSrD543kR4r1XTaq1/DjMG49yxbS3G+wMjc7R3QPge0VeTMVzrlb0WD38Tk5tJ2epuMlZwdzJXnlYis/JjfC3fsUYwQAVPO0jbgg/mKQvd0+pyWBb3OAAJHpqCWDRkPsmOP6Vdu37Oss+pctiSxJuOpFwAkgMZ7fPv7frkTP082nDWnQSu53SUcld4BEg7zWbp9Eti+GtNdUM/4yMEKzLDFSAABPnLz55q/0jT+jca2loPatp6ih9RkgV1iXkDAyfECasXdK7WENu+EVnLPaIUJO8QfuYgeRVNTavT3bXr2TagAes3oxcKiA2IBbYbqxgniqGo1LOifa2QBjHvDTPdiZMweeZ48Vb1upu6bUMiubivb39MGFQgMy9oOQBMY7zPipulEerbvvca6vbgsokODj6cEiFnztyeKyusnT9SuG2wgMVybA7IXx+7iVG/E7Zcmqmpts+lZ7FtbSEq1zBu8vdUbNG/OPHxNaeiC3mJRFUqWcK6ECCSp7z7ECB7frT9ZeYIpfBDDlQxAzwbuBXkCDsd/P5U9r6U2K44glwcT3DfMLi+/nfKDzvvTdRdly6LjgonEQFxUCT+m9P6h1K4HW2osendUujj/AFbckxIJ2bKJiYB+Ku/SugF3qDNiuNm3uSFbMt28bRAneDNDp39gdq//AKj+1Pp0UVoNiinRRRDyKSnkUkVoQutY3W9B6iyORW4wqF1qWaS4831FsqSDVZ66X6k6ficxwa5pxXGzHaXVd6rXKsvVa5RVPVLkpHuK5twQ23j/AJmuku1g3bOJIbbz+s8H/PNdODl8iALI3naI9x7rz8f0r0HoTraS3+IASoZCxQFAFyAQkzAmN/b4rgrTA5Lt+x45/Qg13/0n1WbFvTvbFxbo7ZFs4sJWcplZ7Rt5rXJiOl6xbS6yPZZmYJ+Idie5Qc4kwsSPnb3is7UaNlV2KWie0BTcyPpntJCiQvbJ33O42qHuVvTY3DbYhSi4gqCCCgKiTKkczG/vV3SdO0jvdPpYdtlECqTfU2yGIRYJO6CdqxFvjFfTaG/bvooVCt3YqSCICFleDIH7bz7gVW1GivWrjW7a+oC8pbK7ZgnJUZQcgJPvsDVgaW4xtsr3XIbFXgW5KkdrplOUjcwR/wAT6hFBCXL1wKytLFimLhmDG1cBkDnbz+tVFPT6rG6Ey9IXF2ZSIwMypcbjcwAY+Km1uhwYWyEZ9hkj+ooJB47RJ5qOwLTWGtsLrsWHpOo9R2BZirGDBUqyiSNo8Caqdc0T3kAQvaKwMsyA7p2/eBzipMbbk81Pxr9Vuo9KS6rXPUKsiQLmZti2QwPkgfbtB9x7CtjS9QvKrW/UFxGIz/FBR55fHk9qnYflPmn9F1hsoi3kV2S26kukEM+4eYJJ2Hj9qq3LNkXVchApMITAaMRxCk/G/ANXUxX/AIcHK4EKWxcNtQxCmQf5UmcT49orT+ltWbGq4OF9hbLEGAwBxAjaZO/51Dd062rZbuW0jswulTBmBLH+UQP3NbRuWQmlFs/ieorniCS4nKP788eJFZ9r6dZFFOIpK6ISKKWKKKkimmnxSRVRGaay1MVppFEUNXpw6lWHNcD1fRm1cI/avSHSsL6h6X6qSOVH71jlGuNxwD1WuCrl5IJFVrgrm6s+9WHq175EbcCf0n/Pat7UCsa4AXgk7GY9q6cHP5FUPv4kTwD5n3+RP611H0vdtKttL6dks05BVPdMGR2xI3B8CuS1THM4jmBI9663oNhblgbSDmGBMgMdgwE8ge+3O1b5eHON3V2Xt20tqAOIJ5GLBxuPaf2/OtDrWl1OkwdGD28JwtEN25ZZZRIM8RFQW+oEP3gGBkGUAEwsMIOw23/wCrOr6t6ahrNs3if9AAGLkgEEMBjwfmJrnG6pa2xa1NohXJbFXXAlDM5ZEZSu21TX+mqNMoe/lekES2RAOzFz4YmTVa/rNKDaLv6e+xClmTISOYk7nb3rU0urD2wQ5dCQSi6clmwx4ZeGjlT780Rg6fUuQqRae20qiYsjDgMTdP6SNuf1q1/+O1BzyuurI5bJGLYtHaCHkD5j4NbXWNHpb9y5b09i9FkEX7bYhRkFaRLHtPt4IPtWbYv2rK/hsVVwYzaTv/029tgI3g7bVUSaW9dCF7j23dQEK3MbrkDYlEAgiCNzxU/8OLz20dlNqDA7QbZIJZDj2oxheCeRVbWdM0S2kID3NRiysUuMoUtuJb+YjiqGl0F0tbSzeachNtkUglIAJneTsOQN6BbmmtYNiz3DbyCA3B2tzkZPePtEz780vTclNu39zMYIxBt3GBAhW5VhJbkftW/9OdKGp1F31QqFVIkrwAZKgcTJJ/Q81Su2PRBlF7NRm1ww0oNysfyk+DO+0VB6HFJFOBmkiuimxRT6KCQikinUGiGEU01JTSKCOKgvJVqKYwoOC+pej4HNB2nn4rmLgr1rUWQwIIkGvOevdONm6R4O4/KufLjjpx5b05++u1YOrQ5EwDIgf+f88V0l1a5/qQIYgeRt7jenDyfJ4Zb25O+3n3PtA/rXT/RnVGtepbb7chHYzMCZB3Udo4knbc+9c7eAJme47Eexn+xkmtb6ZYLnbIHduLu5KGOe3wYiut8OLtdZrLepZQqFV9PDNCAzEHuyU7EGRB+DIq9ZCXEtEG8l2SpBVQobIL2hZk7iQYmZBMVjWNFg4f1F9NbRO/2gkTjlxxvJ8/vWtor1t/UFu8clYdypK5EDKJHcsTuuxNcq3Kg1mlTvtPKpccXMXUkRHay77frA32q8mSo+r02NmFCHYwWSctuPbc+9O1F5BZBbT5XIdg3qkOW2gssEYH/il0S2H01yUuPcIP3ErZtsRuzCdgJ544olxRGtLW5tt2XGLXSpDBrhEKTcB33yMGOYq50WdRbOl9SzaV/xG9SRlgZBV44/zzVK5ati1ZXTobj2oFx5K5QwzQjkLAc7iJA81b/j7ZyuKTZNu5CxsMQQZFwyIxJ3BJnmqJdBqxZDtZ/h7wN1UYZBgCB3MD+jbcCPmqvV7H8W10acFLrlR2Oba+SSbhmCcQI+eabqOmi3m2nYXLbgXCUYE9xgZOfvgluPnipL9q2FUhXt3ghyDFx6oDwBKzgTltwKCr9IINTadXuPauZmJ3N7EAfcIA2BAiBz700dNRWd5hngbntbEbB53MZHjep9fZtMijEJhvCPBG+RYzGQHtPvtvVnpSKdSqXD6yO6lHML2gGBC7GTH7UHe2xAHwBTopaK6BKKKKCU0UtEVAlNinRSRQNIphFSxTSKoiK1hfUXR/XXbZl4+fiugimOk1LNNx45q7RUkHYgwa57rYMAj3r0z6y6NB9VAd/u+PmuC6hYyUiucmV0t2Obkb8gcE/2n+1X/pvUONQCoBJ+62f5gSAwHt5P61TuKCPnyD7irHRdThenZjuMTIykyBPwQCPeK7enF1/T+qxlbuWmTKUOC5KUMQ8MZBG0++1aulsWb+Cq2JtXLbHIFSoVpUgNseRxztWfpNNti7d5MFMm5nYgHbzzNaGqtK94eiGDH07YnJ5YAAkz4JWI8TXO4s1p63UXrYuOfUuQ5t3MzEjb7TLTIY/G4qn0PUu8qWAHpkNaS3LMMhlL+RiOP7VataV8r1u6z5K3qkXO1YEGFORAG3EyZq7cdrrB0t+mrMcdgB22YAJJ4GR3+aisK9YtX1dfVBfJSbakh0YnYuvk48Gfarh6Wbk20Fz1g4t4PgytgvcW5ExB2puqCad5uMfXuWVKm2yJcUBmXHDaRAMBuZJPMVVPWtb61q0lpBbco7FNrhLSpKOhx2BJgfJqyJq2lzBcTbOKsbboLioDk2wx3k7TJ23PvTNbogr2XR7kC2wKXNlHf+DjOx5Y7fFW9XeulAmIEtlcIWS5XYZz7DKqX8GWuwJJZg0ZZrERIA2URPG21RUl5Aw7nsrKOCpIkEH7ieMW4/SmavpVq3ZsPacm5HeF/l3nIHiINHXOg4Esp9RXUr2so3Vhw3AB+agtalRas20Fy27lVCr+IAFP25rwu36zVR6Yg2G87Df3+acaVRQRXQNpaIooqWKKWkqApDTqKBsUhFPIpKCOKQipYpCKIp6mwHUg8EQa8q6/0h9O5BHaScW8EV6+wrH+oOkjUWivkbqfZqnKasuPCOoWcW7RyZJiar9PJ9ZPTDFgZhdm2JMj5+K2uuaQiQeVO/6HesjQP6d5WTlTIjkjzE/BmnG9JynbsOm3RqEDy9y5i5ui4ygzMBlAEyN9pgx4rb1LNZu2LeBYahRcfK4Ve2SxDMRG2wyXfeOKheyot4raX1A4uG7wTO5tO+wAIkzvFXkcKboa2rC6qsSciQw443EA+Ofas1IXUay2zrjHdbxMERmslbo37Wkr/QVk9euRvZgahe+2SxIwP3ApHmPunwPirehsqAWhQFbCPTDNIIMqTupgxBqTq6rteCK8kyjbsEO223HxU8K5/wCmeqLqmYvaAuKywynIGeS2QmDuIB/vXZ3LJMusWIUlQihVUnZlBEQTud996xfpXpVvS6gG0JNzZwXXs3ZiAsHjER59q0nR0QO2ok3muKLAChSir3FYWQZg7mdqtSDQqx7Q4AKhiXk5lRkACON4/wDFVbTXS2ZZEREUvZQb3N8izMftAJiAfJqVUCR3uTiC20AnI7KQCfPkCq98AWSJe5cWX9QgYYEyB8RBG/NFXr0OEu2iERlNxrdzt3CyNtx77kcCs3Q3AxXCFZWGQCmNzAAY/J8Uyx0zT3rbvf8AU9QSoh4DZDtgg+/ggiodFpTav2yykMFQsiqcWCgTEHc+ZMCkR6uOKKVYgRxG35UproqOin0UDqIopRUCUUGnCgSgUtBoEAoIpRSxQMIpjLUtIRVHm3130AhjdRSVYEvHAPv+teW+kUuQhxcHZvy+3+9fSep04dSrCQRBHwa8P+tuinS6g7FVmQ3/ALZ2/P2qeKXuOs+n/T1Sp6rtbYI4bNQJMQvkBpnnYbVJYssnqP8Ac3nkg4zjtltwP388VFZuKbaFgDZhVV1UyPU2Yv3Ht5GxH5VKisrspllLHGLavbVGAUS24B8g7xNZrJumsKlw5WATcChirbI+QLNIIJZeD4rX9K3kJ/01OJJyJMCRkAPNZ1ssqACU5EmLmUkEPxtwRA9xUlprVy6ba3bhNtQbgwa2MyIKknmD7VFS29DbOoYiEbIHFgQoUqSDMnbb+tU8mbMDB3QwWQiBIEE+Zkjb4qzYsu/ciMyHY7NLGYO/Pgwa1umfSzBsj+GpIOHkiZ3PkyfPtVwcbb6hfGpFsnNIZCrAKRsTAdQOfmtBLFzVi4hRkCsqgKQTcSBO3PJO3wK7HT/Sdlbr3CWYsxME8A+Jrbs6VF+1QPyG/wC9a+o4nRdLdALdqwSgbllxJ5+7Iz+oq2v0rce4l24VDrtJJY48R8GAK7ECmmn1ghikIqQimkVRHFFOpaKKSlpKApaSnUBSUtJQLS0lLQFFFLQNIrK+oPp+1rbRS6PyYcg/H/atelFEcN0/6a1Fm21jtu2yfvmGK8BWU7be9aKfTLu2TkLiZQQCOIMhYETG3xXVAVJFMhjDsdAAZWczj9qgQo9uZP8AWr1npNkMzFAWYyxO/AAG35Cr/NEVcQxbYWAAABwAIpWomiKKbFFBFIaBTTaKDQIaYakphoG0UtFA2looqAopaKoKSlooCgUUUC0GiigUUooooHrT6KKBBTvFFFA00o4ooqhpppoooEoNFFAGmGiigSiiiiP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r-FR">
              <a:solidFill>
                <a:prstClr val="black"/>
              </a:solidFill>
              <a:latin typeface="Trebuchet MS"/>
              <a:cs typeface="+mn-cs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B9B3B-61BD-4760-866A-F3287EE3E5C8}" type="datetime1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19/10/2024</a:t>
            </a:fld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L2 GM (MS 371)</a:t>
            </a:r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61E04-58D7-4BD1-8445-13C8E63ECFD9}" type="slidenum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24</a:t>
            </a:fld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337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71600" y="2492896"/>
            <a:ext cx="6984776" cy="2448272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en-US" sz="48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  <a:cs typeface="Arabic Transparent" pitchFamily="2" charset="-78"/>
              </a:rPr>
              <a:t>THANK YOU </a:t>
            </a:r>
            <a:r>
              <a:rPr lang="en-US" sz="48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  <a:cs typeface="Arabic Transparent" pitchFamily="2" charset="-78"/>
              </a:rPr>
              <a:t>FOR</a:t>
            </a:r>
            <a:br>
              <a:rPr lang="en-US" sz="48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  <a:cs typeface="Arabic Transparent" pitchFamily="2" charset="-78"/>
              </a:rPr>
            </a:br>
            <a:r>
              <a:rPr lang="en-US" sz="48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  <a:cs typeface="Arabic Transparent" pitchFamily="2" charset="-78"/>
              </a:rPr>
              <a:t/>
            </a:r>
            <a:br>
              <a:rPr lang="en-US" sz="48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  <a:cs typeface="Arabic Transparent" pitchFamily="2" charset="-78"/>
              </a:rPr>
            </a:br>
            <a:r>
              <a:rPr lang="en-US" sz="48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  <a:cs typeface="Arabic Transparent" pitchFamily="2" charset="-78"/>
              </a:rPr>
              <a:t> </a:t>
            </a:r>
            <a:r>
              <a:rPr lang="en-US" sz="48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  <a:cs typeface="Arabic Transparent" pitchFamily="2" charset="-78"/>
              </a:rPr>
              <a:t>YOUR ATTENTION</a:t>
            </a:r>
            <a:endParaRPr lang="fr-FR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E1898D2D-8279-4479-A609-0E566CF6F3E2}" type="datetime1">
              <a:rPr lang="fr-FR" smtClean="0"/>
              <a:t>19/10/2024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L2 GM (MS 371)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7B3F0FD-B41A-417E-8F5A-A92CAD9C45C5}" type="slidenum">
              <a:rPr lang="fr-FR" smtClean="0"/>
              <a:pPr>
                <a:defRPr/>
              </a:pPr>
              <a:t>25</a:t>
            </a:fld>
            <a:endParaRPr lang="fr-FR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9512" y="188640"/>
            <a:ext cx="8784976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dirty="0" smtClean="0"/>
              <a:t>	</a:t>
            </a:r>
            <a:r>
              <a:rPr lang="fr-FR" sz="2800" dirty="0"/>
              <a:t> </a:t>
            </a:r>
            <a:r>
              <a:rPr lang="en-US" sz="2800" b="1" dirty="0"/>
              <a:t>1 - Development of the steel </a:t>
            </a:r>
            <a:r>
              <a:rPr lang="en-US" sz="2800" b="1" dirty="0" smtClean="0"/>
              <a:t>industry</a:t>
            </a:r>
          </a:p>
          <a:p>
            <a:pPr lvl="0"/>
            <a:endParaRPr lang="en-US" sz="2400" dirty="0" smtClean="0"/>
          </a:p>
          <a:p>
            <a:pPr lvl="0"/>
            <a:endParaRPr lang="en-US" sz="2400" dirty="0"/>
          </a:p>
          <a:p>
            <a:pPr lvl="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transform iron ore into metal, the first metallurgists used rudimentary earthen furnaces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the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"low furnaces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".</a:t>
            </a:r>
          </a:p>
          <a:p>
            <a:pPr lvl="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These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furnaces were simply made up of a hole lined with stones where iron ore and charcoal were piled up in alternating layers, the whole covered with a layer of clay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iron oxide, collected from the ground, was in the form of small rocks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This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furnace was lit and a not very effective blowing was carried out using hollow rods.</a:t>
            </a:r>
            <a:endParaRPr lang="fr-FR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07018BC0-7183-4793-A964-6D3379E424B5}" type="datetime1">
              <a:rPr lang="fr-FR" smtClean="0"/>
              <a:t>19/10/2024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L2 GM (MS 371)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7B3F0FD-B41A-417E-8F5A-A92CAD9C45C5}" type="slidenum">
              <a:rPr lang="fr-FR" smtClean="0"/>
              <a:pPr>
                <a:defRPr/>
              </a:pPr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1015303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6223841E-789D-4F0D-9467-521878A82966}" type="datetime1">
              <a:rPr lang="fr-FR" smtClean="0"/>
              <a:t>19/10/2024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L2 GM (MS 371)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7B3F0FD-B41A-417E-8F5A-A92CAD9C45C5}" type="slidenum">
              <a:rPr lang="fr-FR" smtClean="0"/>
              <a:pPr>
                <a:defRPr/>
              </a:pPr>
              <a:t>4</a:t>
            </a:fld>
            <a:endParaRPr lang="fr-F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5" y="3599075"/>
            <a:ext cx="4780648" cy="3196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841" y="1816968"/>
            <a:ext cx="4046438" cy="3617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6788"/>
            <a:ext cx="4608512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0129488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32335" y="260648"/>
            <a:ext cx="889248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 smtClean="0">
                <a:solidFill>
                  <a:prstClr val="black"/>
                </a:solidFill>
                <a:latin typeface="Trebuchet MS"/>
              </a:rPr>
              <a:t>2- </a:t>
            </a:r>
            <a:r>
              <a:rPr lang="en-US" sz="3200" b="1" dirty="0">
                <a:solidFill>
                  <a:prstClr val="black"/>
                </a:solidFill>
                <a:latin typeface="Trebuchet MS"/>
              </a:rPr>
              <a:t>Cast iron </a:t>
            </a:r>
            <a:r>
              <a:rPr lang="en-US" sz="3200" b="1" dirty="0" smtClean="0">
                <a:solidFill>
                  <a:prstClr val="black"/>
                </a:solidFill>
                <a:latin typeface="Trebuchet MS"/>
              </a:rPr>
              <a:t>production</a:t>
            </a:r>
          </a:p>
          <a:p>
            <a:pPr lvl="0" algn="ctr"/>
            <a:endParaRPr lang="en-US" sz="3200" b="1" dirty="0" smtClean="0">
              <a:solidFill>
                <a:prstClr val="black"/>
              </a:solidFill>
              <a:latin typeface="Trebuchet MS"/>
            </a:endParaRPr>
          </a:p>
          <a:p>
            <a:pPr lvl="0" algn="just"/>
            <a:r>
              <a:rPr lang="en-US" sz="2400" b="1" dirty="0" smtClean="0">
                <a:solidFill>
                  <a:prstClr val="black"/>
                </a:solidFill>
                <a:latin typeface="Trebuchet MS"/>
              </a:rPr>
              <a:t>Industrial </a:t>
            </a:r>
            <a:r>
              <a:rPr lang="en-US" sz="2400" b="1" dirty="0">
                <a:solidFill>
                  <a:prstClr val="black"/>
                </a:solidFill>
                <a:latin typeface="Trebuchet MS"/>
              </a:rPr>
              <a:t>process with blast furnaces (80 m high</a:t>
            </a:r>
            <a:r>
              <a:rPr lang="en-US" sz="2400" b="1" dirty="0" smtClean="0">
                <a:solidFill>
                  <a:prstClr val="black"/>
                </a:solidFill>
                <a:latin typeface="Trebuchet MS"/>
              </a:rPr>
              <a:t>,</a:t>
            </a:r>
          </a:p>
          <a:p>
            <a:pPr lvl="0" algn="just"/>
            <a:r>
              <a:rPr lang="en-US" sz="2400" b="1" dirty="0" smtClean="0">
                <a:solidFill>
                  <a:prstClr val="black"/>
                </a:solidFill>
                <a:latin typeface="Trebuchet MS"/>
              </a:rPr>
              <a:t>5000 </a:t>
            </a:r>
            <a:r>
              <a:rPr lang="en-US" sz="2400" b="1" dirty="0">
                <a:solidFill>
                  <a:prstClr val="black"/>
                </a:solidFill>
                <a:latin typeface="Trebuchet MS"/>
              </a:rPr>
              <a:t>cubic meters, temperatures of 1600 degrees, and continuous production up to 10000 tons per day</a:t>
            </a:r>
            <a:r>
              <a:rPr lang="en-US" sz="2400" b="1" dirty="0" smtClean="0">
                <a:solidFill>
                  <a:prstClr val="black"/>
                </a:solidFill>
                <a:latin typeface="Trebuchet MS"/>
              </a:rPr>
              <a:t>…). </a:t>
            </a:r>
          </a:p>
          <a:p>
            <a:pPr lvl="0" algn="just"/>
            <a:r>
              <a:rPr lang="en-US" sz="2400" b="1" dirty="0" smtClean="0">
                <a:solidFill>
                  <a:prstClr val="black"/>
                </a:solidFill>
                <a:latin typeface="Trebuchet MS"/>
              </a:rPr>
              <a:t>A </a:t>
            </a:r>
            <a:r>
              <a:rPr lang="en-US" sz="2400" b="1" dirty="0">
                <a:solidFill>
                  <a:prstClr val="black"/>
                </a:solidFill>
                <a:latin typeface="Trebuchet MS"/>
              </a:rPr>
              <a:t>blast furnace never stops during the 10 years of its existence.</a:t>
            </a:r>
            <a:endParaRPr lang="fr-FR" sz="2400" dirty="0">
              <a:solidFill>
                <a:prstClr val="black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61"/>
          <a:stretch/>
        </p:blipFill>
        <p:spPr bwMode="auto">
          <a:xfrm>
            <a:off x="4094329" y="2780928"/>
            <a:ext cx="4932040" cy="3817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ce réservé de la date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593B0BC0-4FDD-43A5-89B5-ECA0BA0A923D}" type="datetime1">
              <a:rPr lang="fr-FR" smtClean="0"/>
              <a:t>19/10/2024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L2 GM (MS 371)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7B3F0FD-B41A-417E-8F5A-A92CAD9C45C5}" type="slidenum">
              <a:rPr lang="fr-FR" smtClean="0"/>
              <a:pPr>
                <a:defRPr/>
              </a:pPr>
              <a:t>5</a:t>
            </a:fld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132335" y="4618088"/>
            <a:ext cx="38417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latin typeface="Trebuchet MS"/>
              </a:rPr>
              <a:t>Blast furnace </a:t>
            </a:r>
            <a:r>
              <a:rPr lang="fr-FR" sz="2400" b="1" dirty="0" smtClean="0"/>
              <a:t>of ANNABA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2728363960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7504" y="116632"/>
            <a:ext cx="889248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4 - Raw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materials</a:t>
            </a:r>
          </a:p>
          <a:p>
            <a:pPr lvl="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raw materials intended for the production of primary cast iron are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Iron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ore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Coke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Fluxes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fr-FR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32856"/>
            <a:ext cx="4680520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268760"/>
            <a:ext cx="3995936" cy="2526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844" y="3979072"/>
            <a:ext cx="3995936" cy="2408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ce réservé de la date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761E5ABD-FBA1-4481-97F9-6E7E4E1E4E65}" type="datetime1">
              <a:rPr lang="fr-FR" smtClean="0"/>
              <a:t>19/10/2024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L2 GM (MS 371)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7B3F0FD-B41A-417E-8F5A-A92CAD9C45C5}" type="slidenum">
              <a:rPr lang="fr-FR" smtClean="0"/>
              <a:pPr>
                <a:defRPr/>
              </a:pPr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84899508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2" name="Picture 2" descr="C:\Users\ACER\Desktop\Pma22\PMA\10881717_617987098323375_388530847946310088_n.jp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116632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ea typeface="Batang"/>
                <a:cs typeface="Times New Roman" pitchFamily="18" charset="0"/>
              </a:rPr>
              <a:t>      coke </a:t>
            </a:r>
            <a:r>
              <a:rPr lang="en-US" sz="2400" b="1" dirty="0">
                <a:latin typeface="Times New Roman" pitchFamily="18" charset="0"/>
                <a:ea typeface="Batang"/>
                <a:cs typeface="Times New Roman" pitchFamily="18" charset="0"/>
              </a:rPr>
              <a:t>and additions </a:t>
            </a:r>
            <a:r>
              <a:rPr lang="en-US" sz="2400" b="1" dirty="0" smtClean="0">
                <a:latin typeface="Times New Roman" pitchFamily="18" charset="0"/>
                <a:ea typeface="Batang"/>
                <a:cs typeface="Times New Roman" pitchFamily="18" charset="0"/>
              </a:rPr>
              <a:t>sector</a:t>
            </a:r>
          </a:p>
          <a:p>
            <a:r>
              <a:rPr lang="en-US" sz="2400" dirty="0" smtClean="0">
                <a:latin typeface="Times New Roman" pitchFamily="18" charset="0"/>
                <a:ea typeface="Batang"/>
                <a:cs typeface="Times New Roman" pitchFamily="18" charset="0"/>
              </a:rPr>
              <a:t>It </a:t>
            </a:r>
            <a:r>
              <a:rPr lang="en-US" sz="2400" dirty="0">
                <a:latin typeface="Times New Roman" pitchFamily="18" charset="0"/>
                <a:ea typeface="Batang"/>
                <a:cs typeface="Times New Roman" pitchFamily="18" charset="0"/>
              </a:rPr>
              <a:t>receives the coke (at the port of Annaba) by truck, stores, processes and transports the fuels and additions necessary for the operation of the blast furnaces.</a:t>
            </a:r>
            <a:endParaRPr lang="fr-FR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A30AB-7347-4FD3-8774-7417E45E2E1F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19/10/2024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L2 GM (MS 371)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011C7-4E0F-47D4-BB7B-7D715D0B43B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386574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8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8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G51"/>
          <p:cNvPicPr/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2578" name="Rectangle 2"/>
          <p:cNvSpPr>
            <a:spLocks noChangeArrowheads="1"/>
          </p:cNvSpPr>
          <p:nvPr/>
        </p:nvSpPr>
        <p:spPr bwMode="auto">
          <a:xfrm>
            <a:off x="0" y="1334"/>
            <a:ext cx="914400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600" b="1" u="sng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Homogenization</a:t>
            </a:r>
            <a:r>
              <a:rPr lang="en-US" sz="2600" b="1" u="sng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</a:t>
            </a:r>
            <a:r>
              <a:rPr lang="en-US" sz="26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heap consists of mixing several constituents including the ore with the additions using a thrower (storage machine)</a:t>
            </a:r>
            <a:endParaRPr lang="fr-FR" sz="2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9AF83-099A-4E18-B502-2657D4D80332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19/10/2024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L2 GM (MS 371)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011C7-4E0F-47D4-BB7B-7D715D0B43B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78780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6" name="Picture 2" descr="C:\Users\ACER\Desktop\photo du PMA\IMG_20150330_0926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0047-F6F8-4ABF-BFB9-5D8B027EA87C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19/10/2024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L2 GM (MS 371)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011C7-4E0F-47D4-BB7B-7D715D0B43B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835696" y="6021288"/>
            <a:ext cx="38417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</a:rPr>
              <a:t>Blast furnace </a:t>
            </a:r>
            <a:r>
              <a:rPr kumimoji="0" lang="fr-FR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of ANNABA</a:t>
            </a:r>
          </a:p>
        </p:txBody>
      </p:sp>
    </p:spTree>
    <p:extLst>
      <p:ext uri="{BB962C8B-B14F-4D97-AF65-F5344CB8AC3E}">
        <p14:creationId xmlns:p14="http://schemas.microsoft.com/office/powerpoint/2010/main" val="1461476809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Sillage">
  <a:themeElements>
    <a:clrScheme name="Sillage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illage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illage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illage">
  <a:themeElements>
    <a:clrScheme name="Sillage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illage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illage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34172</TotalTime>
  <Words>827</Words>
  <Application>Microsoft Office PowerPoint</Application>
  <PresentationFormat>Affichage à l'écran (4:3)</PresentationFormat>
  <Paragraphs>250</Paragraphs>
  <Slides>25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6</vt:i4>
      </vt:variant>
      <vt:variant>
        <vt:lpstr>Titres des diapositives</vt:lpstr>
      </vt:variant>
      <vt:variant>
        <vt:i4>25</vt:i4>
      </vt:variant>
    </vt:vector>
  </HeadingPairs>
  <TitlesOfParts>
    <vt:vector size="31" baseType="lpstr">
      <vt:lpstr>Sillage</vt:lpstr>
      <vt:lpstr>1_Sillage</vt:lpstr>
      <vt:lpstr>1_Thème Office</vt:lpstr>
      <vt:lpstr>2_Thème Office</vt:lpstr>
      <vt:lpstr>3_Thème Office</vt:lpstr>
      <vt:lpstr>4_Thème Office</vt:lpstr>
      <vt:lpstr>Présentation PowerPoint</vt:lpstr>
      <vt:lpstr>PRODUCTION OF FERROUS METALS  Cast iron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Iron+carbon diagram (Cast iron and Steel)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THANK YOU FOR   YOUR ATTENTION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acer</dc:creator>
  <cp:lastModifiedBy>Maintieninfo</cp:lastModifiedBy>
  <cp:revision>218</cp:revision>
  <dcterms:created xsi:type="dcterms:W3CDTF">2011-10-13T20:34:16Z</dcterms:created>
  <dcterms:modified xsi:type="dcterms:W3CDTF">2024-10-19T13:45:13Z</dcterms:modified>
</cp:coreProperties>
</file>