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22" d="100"/>
          <a:sy n="22" d="100"/>
        </p:scale>
        <p:origin x="-11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A5AA-1693-4066-B15C-DA709CC87A50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E978-2082-4118-9C78-C70EF306D7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882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rousse.fr/encyclopedie/medical/gonadotrophine/13372" TargetMode="External"/><Relationship Id="rId13" Type="http://schemas.openxmlformats.org/officeDocument/2006/relationships/hyperlink" Target="http://www.larousse.fr/encyclopedie/medical/ocytocine/14878" TargetMode="External"/><Relationship Id="rId3" Type="http://schemas.openxmlformats.org/officeDocument/2006/relationships/hyperlink" Target="http://www.larousse.fr/encyclopedie/medical/hypophyse/13749" TargetMode="External"/><Relationship Id="rId7" Type="http://schemas.openxmlformats.org/officeDocument/2006/relationships/hyperlink" Target="http://www.larousse.fr/encyclopedie/medical/thyr%C3%A9ostimuline/16580" TargetMode="External"/><Relationship Id="rId12" Type="http://schemas.openxmlformats.org/officeDocument/2006/relationships/hyperlink" Target="http://www.larousse.fr/encyclopedie/medical/hormone_antidiur%C3%A9tique/1124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arousse.fr/encyclopedie/medical/corticotrophine/12212" TargetMode="External"/><Relationship Id="rId11" Type="http://schemas.openxmlformats.org/officeDocument/2006/relationships/hyperlink" Target="http://www.larousse.fr/encyclopedie/medical/posthypophyse/15474" TargetMode="External"/><Relationship Id="rId5" Type="http://schemas.openxmlformats.org/officeDocument/2006/relationships/hyperlink" Target="http://www.larousse.fr/encyclopedie/medical/ant%C3%A9hypophyse/11213" TargetMode="External"/><Relationship Id="rId10" Type="http://schemas.openxmlformats.org/officeDocument/2006/relationships/hyperlink" Target="http://www.larousse.fr/encyclopedie/divers/hormone_somatotrope/92564" TargetMode="External"/><Relationship Id="rId4" Type="http://schemas.openxmlformats.org/officeDocument/2006/relationships/hyperlink" Target="http://www.larousse.fr/encyclopedie/divers/cerveau/32379" TargetMode="External"/><Relationship Id="rId9" Type="http://schemas.openxmlformats.org/officeDocument/2006/relationships/hyperlink" Target="http://www.larousse.fr/encyclopedie/medical/prolactine/1554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20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382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hypophyse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petite glande endocrine située à la base du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cerveau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dirty="0" smtClean="0"/>
              <a:t> L’hypophyse est composée de l’</a:t>
            </a:r>
            <a:r>
              <a:rPr lang="fr-FR" dirty="0" err="1" smtClean="0"/>
              <a:t>adénohypophyse</a:t>
            </a:r>
            <a:r>
              <a:rPr lang="fr-FR" dirty="0" smtClean="0"/>
              <a:t> (ou hypophyse antérieure), de la </a:t>
            </a:r>
            <a:r>
              <a:rPr lang="fr-FR" dirty="0" err="1" smtClean="0"/>
              <a:t>neurohypophyse</a:t>
            </a:r>
            <a:r>
              <a:rPr lang="fr-FR" dirty="0" smtClean="0"/>
              <a:t> (hypophyse postérieure )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est constituée de deux parties :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antéhypophyse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 avant, qui sécrète 6 hormones antéhypophysaires (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corticotrophine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ACTH,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thyréostimuline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TSH, les deux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gonadotrophines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FSH, LH,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prolactine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PRL,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somatotrophine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GH) 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</a:t>
            </a:r>
            <a:r>
              <a:rPr lang="fr-FR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MSH-RH (</a:t>
            </a:r>
            <a:r>
              <a:rPr lang="fr-FR" sz="1200" b="0" i="1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melanocyte</a:t>
            </a:r>
            <a:r>
              <a:rPr lang="fr-FR" sz="1200" b="0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stimulating</a:t>
            </a:r>
            <a:r>
              <a:rPr lang="fr-FR" sz="1200" b="0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hormone- releasing hormone</a:t>
            </a:r>
            <a:r>
              <a:rPr lang="fr-FR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posthypophyse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 arrière, qui stocke: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hormone antidiurétique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ADH (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connue pour exercer des effets majeurs dans une cible dans le rein : le néphron (unité fonctionnelle du rein).</a:t>
            </a:r>
          </a:p>
          <a:p>
            <a:pPr lvl="0" rtl="0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ocytocine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640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253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843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40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94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659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90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02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51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973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09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57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291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76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/medical/%C3%A9piphyse/128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larousse.fr/encyclopedie/medical/sommeil/16166" TargetMode="External"/><Relationship Id="rId4" Type="http://schemas.openxmlformats.org/officeDocument/2006/relationships/hyperlink" Target="http://www.larousse.fr/encyclopedie/medical/m%C3%A9latonine/144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allpaper\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40" y="0"/>
            <a:ext cx="9239261" cy="692944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9720" y="2571745"/>
            <a:ext cx="857256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cap="all" dirty="0" smtClean="0"/>
              <a:t>Concept général en endocrinologie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72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1" y="1"/>
            <a:ext cx="85439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6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9" y="290514"/>
            <a:ext cx="89249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04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8282" y="1"/>
            <a:ext cx="864399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Action des hormones non stéroïdiens </a:t>
            </a:r>
          </a:p>
          <a:p>
            <a:pPr algn="ctr"/>
            <a:r>
              <a:rPr lang="fr-FR" sz="2800" b="1" dirty="0"/>
              <a:t>(hormones peptidiques) : </a:t>
            </a:r>
          </a:p>
          <a:p>
            <a:pPr algn="ctr"/>
            <a:r>
              <a:rPr lang="fr-FR" sz="2800" b="1" dirty="0"/>
              <a:t>Activation de Ca 2+ comme second messager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30" y="1436016"/>
            <a:ext cx="8272537" cy="50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10116" y="1857364"/>
            <a:ext cx="62869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PiP2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5207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4" y="681039"/>
            <a:ext cx="8448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738282" y="214291"/>
            <a:ext cx="864399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Action des hormones stéroïdiens 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238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237" y="642919"/>
            <a:ext cx="8983763" cy="567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472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579786"/>
            <a:ext cx="9188005" cy="527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9" y="1785927"/>
            <a:ext cx="2524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87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32503"/>
            <a:ext cx="9144000" cy="68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667240" y="1285861"/>
            <a:ext cx="26432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/>
              <a:t>Hypothalamus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95736" y="6072207"/>
            <a:ext cx="307183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Anté-hypophyse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8480" y="23574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439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2662" y="571480"/>
            <a:ext cx="8215338" cy="6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852" y="0"/>
            <a:ext cx="7229468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/>
              <a:t>Les hormones hypophysaires</a:t>
            </a:r>
          </a:p>
        </p:txBody>
      </p:sp>
    </p:spTree>
    <p:extLst>
      <p:ext uri="{BB962C8B-B14F-4D97-AF65-F5344CB8AC3E}">
        <p14:creationId xmlns:p14="http://schemas.microsoft.com/office/powerpoint/2010/main" xmlns="" val="9811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/>
              <a:t>Les hormones de l’axe </a:t>
            </a:r>
            <a:r>
              <a:rPr lang="fr-FR" sz="3200" dirty="0" err="1"/>
              <a:t>hypothalamo</a:t>
            </a:r>
            <a:r>
              <a:rPr lang="fr-FR" sz="3200" dirty="0"/>
              <a:t>-hypophysaire et cellules cibles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142984"/>
            <a:ext cx="767669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L'épiphyse</a:t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24000" y="593467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/>
              <a:t>L'</a:t>
            </a:r>
            <a:r>
              <a:rPr lang="fr-FR" sz="2400" dirty="0">
                <a:hlinkClick r:id="rId3"/>
              </a:rPr>
              <a:t>épiphyse</a:t>
            </a:r>
            <a:r>
              <a:rPr lang="fr-FR" sz="2400" dirty="0"/>
              <a:t> sécrète plusieurs substances actives, en particulier la </a:t>
            </a:r>
            <a:r>
              <a:rPr lang="fr-FR" sz="2400" dirty="0">
                <a:hlinkClick r:id="rId4"/>
              </a:rPr>
              <a:t>mélatonine</a:t>
            </a:r>
            <a:r>
              <a:rPr lang="fr-FR" sz="2400" dirty="0"/>
              <a:t>. Celle-ci inhibe la fonction gonadotrope de l'hypothalamus et intervient dans l'équilibre </a:t>
            </a:r>
            <a:r>
              <a:rPr lang="fr-FR" sz="2400" dirty="0">
                <a:hlinkClick r:id="rId5"/>
              </a:rPr>
              <a:t>sommeil-veille</a:t>
            </a:r>
            <a:r>
              <a:rPr lang="fr-FR" sz="2400" dirty="0"/>
              <a:t>.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81356" y="857233"/>
            <a:ext cx="5436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524232" y="4714884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Hypophyse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24826" y="1571612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Epiphyphyse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8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adenohypophyse_mo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64" y="1589472"/>
            <a:ext cx="6643733" cy="49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326961"/>
            <a:ext cx="8229600" cy="1034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/>
              <a:t>Stimuli hormonal</a:t>
            </a:r>
          </a:p>
          <a:p>
            <a:r>
              <a:rPr lang="fr-FR" sz="2000" dirty="0"/>
              <a:t> contrôle hormonal - libération d’une hormone module l’effet d’une autre hormone - ex. hypothalamus ⇒ hypophyse antérieure ⇒ cellules cibles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4364" y="5072074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MSH-RH</a:t>
            </a: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472" y="3929066"/>
            <a:ext cx="250033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Hypophyse antérieure </a:t>
            </a:r>
          </a:p>
        </p:txBody>
      </p:sp>
    </p:spTree>
    <p:extLst>
      <p:ext uri="{BB962C8B-B14F-4D97-AF65-F5344CB8AC3E}">
        <p14:creationId xmlns:p14="http://schemas.microsoft.com/office/powerpoint/2010/main" xmlns="" val="4587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rrénale_mo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5126" y="1604116"/>
            <a:ext cx="6431271" cy="49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81200" y="357738"/>
            <a:ext cx="8229600" cy="1588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/>
              <a:t>Stimuli  </a:t>
            </a:r>
            <a:r>
              <a:rPr lang="fr-CA" sz="2800" b="1" dirty="0"/>
              <a:t>Nerveux</a:t>
            </a:r>
          </a:p>
          <a:p>
            <a:r>
              <a:rPr lang="fr-FR" sz="2000" dirty="0"/>
              <a:t>- l’activité d’une fibre nerveuse module l’effet d’une hormone - ex. système nerveux sympathique ⇒ médullo-surrénale ⇒ noradrénaline - ex. hypothalamus ⇒ </a:t>
            </a:r>
            <a:r>
              <a:rPr lang="fr-FR" sz="2000" dirty="0" err="1"/>
              <a:t>post-hypophyse</a:t>
            </a:r>
            <a:r>
              <a:rPr lang="fr-FR" sz="2000" dirty="0"/>
              <a:t> ⇒ cellules cibles</a:t>
            </a:r>
            <a:br>
              <a:rPr lang="fr-FR" sz="2000" dirty="0"/>
            </a:br>
            <a:r>
              <a:rPr lang="fr-FR" sz="2000" dirty="0"/>
              <a:t> Ces hormones sont transportées par les axones de ces cellules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xmlns="" val="37134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lcemie_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1" y="2071678"/>
            <a:ext cx="5548995" cy="41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24000" y="1"/>
            <a:ext cx="91440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Stimuli humoral</a:t>
            </a:r>
          </a:p>
          <a:p>
            <a:pPr algn="ctr"/>
            <a:r>
              <a:rPr lang="fr-CA" sz="2000" dirty="0"/>
              <a:t>Par un changement interne  d’ion ou de nutriments</a:t>
            </a:r>
          </a:p>
          <a:p>
            <a:pPr algn="ctr"/>
            <a:r>
              <a:rPr lang="fr-FR" sz="2000" dirty="0"/>
              <a:t>variations sanguines des ions et nutriments modulent l’effet d’une hormone - ex. taux de glucose dans le sang ⇒ insuline</a:t>
            </a:r>
          </a:p>
          <a:p>
            <a:pPr algn="ctr"/>
            <a:r>
              <a:rPr lang="fr-CA" sz="2000" dirty="0"/>
              <a:t>Régulation du taux de calcium dans le sang par les parathormone (PTH)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13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1" y="214290"/>
            <a:ext cx="8373943" cy="60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4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Personnalisé</PresentationFormat>
  <Paragraphs>34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Concept général en endocrinologie</vt:lpstr>
      <vt:lpstr>Diapositive 2</vt:lpstr>
      <vt:lpstr>Les hormones hypophysaires</vt:lpstr>
      <vt:lpstr>Les hormones de l’axe hypothalamo-hypophysaire et cellules cibles</vt:lpstr>
      <vt:lpstr>L'épiphyse  </vt:lpstr>
      <vt:lpstr>Stimuli hormonal  contrôle hormonal - libération d’une hormone module l’effet d’une autre hormone - ex. hypothalamus ⇒ hypophyse antérieure ⇒ cellules cibles</vt:lpstr>
      <vt:lpstr>Stimuli  Nerveux - l’activité d’une fibre nerveuse module l’effet d’une hormone - ex. système nerveux sympathique ⇒ médullo-surrénale ⇒ noradrénaline - ex. hypothalamus ⇒ post-hypophyse ⇒ cellules cibles  Ces hormones sont transportées par les axones de ces cellules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général en endocrinologie</dc:title>
  <dc:creator>pc</dc:creator>
  <cp:lastModifiedBy>user</cp:lastModifiedBy>
  <cp:revision>2</cp:revision>
  <dcterms:created xsi:type="dcterms:W3CDTF">2020-03-23T21:52:30Z</dcterms:created>
  <dcterms:modified xsi:type="dcterms:W3CDTF">2020-03-24T17:08:53Z</dcterms:modified>
</cp:coreProperties>
</file>