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4" r:id="rId2"/>
    <p:sldId id="296" r:id="rId3"/>
    <p:sldId id="324" r:id="rId4"/>
    <p:sldId id="325" r:id="rId5"/>
    <p:sldId id="309" r:id="rId6"/>
    <p:sldId id="326" r:id="rId7"/>
    <p:sldId id="320" r:id="rId8"/>
    <p:sldId id="328" r:id="rId9"/>
    <p:sldId id="334" r:id="rId10"/>
    <p:sldId id="319" r:id="rId11"/>
    <p:sldId id="329" r:id="rId12"/>
    <p:sldId id="300" r:id="rId13"/>
    <p:sldId id="299" r:id="rId14"/>
    <p:sldId id="332" r:id="rId15"/>
    <p:sldId id="302" r:id="rId16"/>
    <p:sldId id="303" r:id="rId17"/>
    <p:sldId id="305" r:id="rId18"/>
    <p:sldId id="314" r:id="rId19"/>
    <p:sldId id="321" r:id="rId20"/>
    <p:sldId id="322"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042171-5626-4634-8472-2A93D745B58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0B436A5-2E72-47CA-A4AA-89514204EE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090D9620-BC2F-4053-8957-5751770C676B}"/>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79A2BCDF-FF80-4EFD-B123-8C26824F35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CEBF6F-4525-45C5-AB42-4D387D43C49B}"/>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1203724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61590E-4D50-43E6-B7B2-766C9B7A3C9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D1F28B7-839B-46C2-B9A8-76B50FDBB56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E94246D-AB24-4123-934B-857FA66721E6}"/>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5B3AC171-7288-484E-92B6-85556AE2E8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2643B60-DEDD-43F2-ABD4-CBDEA2BE173C}"/>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198523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F50C5F3-9E01-4819-BEA0-0E36B7FDAB4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FD0D6FB-FC53-46C5-AEE2-1BCC0BE204C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BA33D8D-CB09-449A-8869-9806898C2FF0}"/>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B6E51AB0-46F1-4CA4-A5AC-A6DC514BE52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DF5EAF-B9C2-4D01-9119-8781C65E66B3}"/>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3035398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8536A1-8ECB-4710-9FEE-EDA80090476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4A41262-B66D-4861-BBDE-7BCD9DE3A70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CB011F-1883-49BE-9149-ABD982C90FD5}"/>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D42F0EA3-F37D-4146-BD73-9405458B80F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6A9E8A0-8589-4D15-9C73-85BB478667A8}"/>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795022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F5C2C9-530C-47F4-A720-C2C4A794604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64D1F1F-01C2-47C4-80C6-701C104C85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EC30CFE-2368-4BC4-A5D3-D5B12D02B050}"/>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68D70CFE-8352-4825-815F-41306AB3776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6CC30B-2418-49EE-9C90-973E37BEB527}"/>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22148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091B11-3C57-47D0-B1CE-78C25BDC758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F62407-20EC-4D04-8555-4F4AF496472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F9D5EED-13C5-468B-BE6C-84C941F2270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065891C-F670-46CA-989D-5498AF23D18E}"/>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6" name="Espace réservé du pied de page 5">
            <a:extLst>
              <a:ext uri="{FF2B5EF4-FFF2-40B4-BE49-F238E27FC236}">
                <a16:creationId xmlns:a16="http://schemas.microsoft.com/office/drawing/2014/main" id="{F2F6548B-E1F1-474E-B77A-61673E961C0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10673F2-E7FE-48B4-A272-61EDBE038A2A}"/>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1321663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DAFB4A-924D-407B-87F3-FA9B3C4B039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20AAA23-3C48-42BE-9974-6EB379EED5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A325528-098F-4A00-8772-7DCE6C769A6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470F917C-3DF5-456C-91EA-84A52ADAF3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320A432-F2CC-48CD-BDEF-D850AFB6C20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9459F57-074E-41B2-80A8-36490D67677F}"/>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8" name="Espace réservé du pied de page 7">
            <a:extLst>
              <a:ext uri="{FF2B5EF4-FFF2-40B4-BE49-F238E27FC236}">
                <a16:creationId xmlns:a16="http://schemas.microsoft.com/office/drawing/2014/main" id="{76562C6F-CCEE-4D83-9AC6-5135B41CF6A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083BFEBC-2863-4739-AC1E-9ABE7A67577F}"/>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201750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99AFF2-D9FF-41E4-9C78-8B1920F2181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A50DDF6-E88D-4228-9476-3743DACDEABD}"/>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4" name="Espace réservé du pied de page 3">
            <a:extLst>
              <a:ext uri="{FF2B5EF4-FFF2-40B4-BE49-F238E27FC236}">
                <a16:creationId xmlns:a16="http://schemas.microsoft.com/office/drawing/2014/main" id="{C6470194-2D90-4B30-8B06-A288B4A1855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25909D8-2E8B-4640-9158-D682B86AC1D0}"/>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16524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3BF8B92-DD67-40A5-AC58-3987CB578849}"/>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3" name="Espace réservé du pied de page 2">
            <a:extLst>
              <a:ext uri="{FF2B5EF4-FFF2-40B4-BE49-F238E27FC236}">
                <a16:creationId xmlns:a16="http://schemas.microsoft.com/office/drawing/2014/main" id="{6A7BBFBD-90E8-44BA-A6ED-54650641E6B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1FD407F-2C05-444D-8F5B-DC5C657C362F}"/>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201934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AD9012-B69A-41A1-A0F7-F966E563D94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8FEC035-CBAA-4803-94E6-3BD51E471B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6A065FB-2F2B-4F19-9005-C5BFC3981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61BEA0C-17AE-4FED-AE09-F8D74601D69F}"/>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6" name="Espace réservé du pied de page 5">
            <a:extLst>
              <a:ext uri="{FF2B5EF4-FFF2-40B4-BE49-F238E27FC236}">
                <a16:creationId xmlns:a16="http://schemas.microsoft.com/office/drawing/2014/main" id="{FC62784D-135B-4D72-8CCB-35CD8D6CDDD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B468A36-CD10-44C8-B94F-9762B609D0A5}"/>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943257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45C4E0-177D-49E4-912A-68772E6F9EF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5A6D9C6-0458-4501-B246-D61BA840A8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7BC5153E-14A3-4992-8E0C-DA7A2B9633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716798-A8C9-45ED-9B41-BCD243233BB6}"/>
              </a:ext>
            </a:extLst>
          </p:cNvPr>
          <p:cNvSpPr>
            <a:spLocks noGrp="1"/>
          </p:cNvSpPr>
          <p:nvPr>
            <p:ph type="dt" sz="half" idx="10"/>
          </p:nvPr>
        </p:nvSpPr>
        <p:spPr/>
        <p:txBody>
          <a:bodyPr/>
          <a:lstStyle/>
          <a:p>
            <a:fld id="{3297FF82-3804-4B65-A9EE-8B970B74029F}" type="datetimeFigureOut">
              <a:rPr lang="fr-FR" smtClean="0"/>
              <a:t>15/03/2020</a:t>
            </a:fld>
            <a:endParaRPr lang="fr-FR"/>
          </a:p>
        </p:txBody>
      </p:sp>
      <p:sp>
        <p:nvSpPr>
          <p:cNvPr id="6" name="Espace réservé du pied de page 5">
            <a:extLst>
              <a:ext uri="{FF2B5EF4-FFF2-40B4-BE49-F238E27FC236}">
                <a16:creationId xmlns:a16="http://schemas.microsoft.com/office/drawing/2014/main" id="{021B1167-29B0-4B5F-B482-07C066BC9D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293C2ED-A697-4D6B-B012-4A87C1DA5B86}"/>
              </a:ext>
            </a:extLst>
          </p:cNvPr>
          <p:cNvSpPr>
            <a:spLocks noGrp="1"/>
          </p:cNvSpPr>
          <p:nvPr>
            <p:ph type="sldNum" sz="quarter" idx="12"/>
          </p:nvPr>
        </p:nvSpPr>
        <p:spPr/>
        <p:txBody>
          <a:bodyPr/>
          <a:lstStyle/>
          <a:p>
            <a:fld id="{7107DE06-6427-4F48-97FC-AA74050CD600}" type="slidenum">
              <a:rPr lang="fr-FR" smtClean="0"/>
              <a:t>‹N°›</a:t>
            </a:fld>
            <a:endParaRPr lang="fr-FR"/>
          </a:p>
        </p:txBody>
      </p:sp>
    </p:spTree>
    <p:extLst>
      <p:ext uri="{BB962C8B-B14F-4D97-AF65-F5344CB8AC3E}">
        <p14:creationId xmlns:p14="http://schemas.microsoft.com/office/powerpoint/2010/main" val="3885763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25E248C-83EA-48C9-8642-BD55CC9498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BC26BF3-FF82-4B20-BF2F-94B308BA3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87A92C-E112-4D18-99C4-C860472069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97FF82-3804-4B65-A9EE-8B970B74029F}" type="datetimeFigureOut">
              <a:rPr lang="fr-FR" smtClean="0"/>
              <a:t>15/03/2020</a:t>
            </a:fld>
            <a:endParaRPr lang="fr-FR"/>
          </a:p>
        </p:txBody>
      </p:sp>
      <p:sp>
        <p:nvSpPr>
          <p:cNvPr id="5" name="Espace réservé du pied de page 4">
            <a:extLst>
              <a:ext uri="{FF2B5EF4-FFF2-40B4-BE49-F238E27FC236}">
                <a16:creationId xmlns:a16="http://schemas.microsoft.com/office/drawing/2014/main" id="{CC3EBBFD-538B-4531-AAE7-A8AF4D673B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0465F03-6CB4-46DA-B073-21AD6C149E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7DE06-6427-4F48-97FC-AA74050CD600}" type="slidenum">
              <a:rPr lang="fr-FR" smtClean="0"/>
              <a:t>‹N°›</a:t>
            </a:fld>
            <a:endParaRPr lang="fr-FR"/>
          </a:p>
        </p:txBody>
      </p:sp>
    </p:spTree>
    <p:extLst>
      <p:ext uri="{BB962C8B-B14F-4D97-AF65-F5344CB8AC3E}">
        <p14:creationId xmlns:p14="http://schemas.microsoft.com/office/powerpoint/2010/main" val="1610563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71664" y="2024844"/>
            <a:ext cx="4800600" cy="594066"/>
          </a:xfrm>
          <a:ln w="3175">
            <a:solidFill>
              <a:schemeClr val="tx1"/>
            </a:solidFill>
          </a:ln>
          <a:effectLst>
            <a:outerShdw blurRad="50800" dist="38100" dir="2700000" algn="tl" rotWithShape="0">
              <a:prstClr val="black">
                <a:alpha val="40000"/>
              </a:prstClr>
            </a:outerShdw>
          </a:effectLst>
        </p:spPr>
        <p:txBody>
          <a:bodyPr>
            <a:normAutofit lnSpcReduction="10000"/>
          </a:bodyPr>
          <a:lstStyle/>
          <a:p>
            <a:r>
              <a:rPr lang="fr-FR" sz="1500" b="1" dirty="0"/>
              <a:t>Département d’Informatique</a:t>
            </a:r>
          </a:p>
          <a:p>
            <a:r>
              <a:rPr lang="fr-FR" sz="1500" b="1" dirty="0"/>
              <a:t>Master 1 Modèles Intelligents et Décision (MID)</a:t>
            </a:r>
          </a:p>
        </p:txBody>
      </p:sp>
      <p:pic>
        <p:nvPicPr>
          <p:cNvPr id="1026" name="Picture 2" descr="https://www.univ-tlemcen.dz/assets/img/logo-fr.png"/>
          <p:cNvPicPr>
            <a:picLocks noChangeAspect="1" noChangeArrowheads="1"/>
          </p:cNvPicPr>
          <p:nvPr/>
        </p:nvPicPr>
        <p:blipFill>
          <a:blip r:embed="rId2" cstate="print"/>
          <a:srcRect/>
          <a:stretch>
            <a:fillRect/>
          </a:stretch>
        </p:blipFill>
        <p:spPr bwMode="auto">
          <a:xfrm>
            <a:off x="6204013" y="1052736"/>
            <a:ext cx="2500313" cy="928688"/>
          </a:xfrm>
          <a:prstGeom prst="rect">
            <a:avLst/>
          </a:prstGeom>
          <a:noFill/>
        </p:spPr>
      </p:pic>
      <p:sp>
        <p:nvSpPr>
          <p:cNvPr id="5" name="Sous-titre 2"/>
          <p:cNvSpPr txBox="1">
            <a:spLocks/>
          </p:cNvSpPr>
          <p:nvPr/>
        </p:nvSpPr>
        <p:spPr>
          <a:xfrm>
            <a:off x="2909646" y="3104964"/>
            <a:ext cx="6426714" cy="486054"/>
          </a:xfrm>
          <a:prstGeom prst="rect">
            <a:avLst/>
          </a:prstGeom>
          <a:ln w="3175">
            <a:noFill/>
          </a:ln>
          <a:effectLst/>
          <a:scene3d>
            <a:camera prst="orthographicFront"/>
            <a:lightRig rig="threePt" dir="t"/>
          </a:scene3d>
          <a:sp3d>
            <a:bevelT/>
          </a:sp3d>
        </p:spPr>
        <p:txBody>
          <a:bodyPr vert="horz" lIns="68580" tIns="34290" rIns="68580" bIns="34290" rtlCol="0">
            <a:noAutofit/>
          </a:bodyPr>
          <a:lstStyle/>
          <a:p>
            <a:pPr algn="ctr">
              <a:spcBef>
                <a:spcPct val="20000"/>
              </a:spcBef>
              <a:defRPr/>
            </a:pPr>
            <a:r>
              <a:rPr lang="fr-FR" sz="2700" b="1" dirty="0">
                <a:solidFill>
                  <a:srgbClr val="C00000"/>
                </a:solidFill>
                <a:effectLst>
                  <a:outerShdw blurRad="38100" dist="38100" dir="2700000" algn="tl">
                    <a:srgbClr val="000000">
                      <a:alpha val="43137"/>
                    </a:srgbClr>
                  </a:outerShdw>
                </a:effectLst>
              </a:rPr>
              <a:t>Web services</a:t>
            </a:r>
          </a:p>
        </p:txBody>
      </p:sp>
      <p:sp>
        <p:nvSpPr>
          <p:cNvPr id="6" name="ZoneTexte 5"/>
          <p:cNvSpPr txBox="1"/>
          <p:nvPr/>
        </p:nvSpPr>
        <p:spPr>
          <a:xfrm>
            <a:off x="2963654" y="5158500"/>
            <a:ext cx="2442015" cy="507831"/>
          </a:xfrm>
          <a:prstGeom prst="rect">
            <a:avLst/>
          </a:prstGeom>
          <a:noFill/>
        </p:spPr>
        <p:txBody>
          <a:bodyPr wrap="none" rtlCol="0">
            <a:spAutoFit/>
          </a:bodyPr>
          <a:lstStyle/>
          <a:p>
            <a:r>
              <a:rPr lang="fr-FR" sz="1350" b="1" dirty="0"/>
              <a:t>Mme Asma SARI née AMRAOUI</a:t>
            </a:r>
          </a:p>
          <a:p>
            <a:r>
              <a:rPr lang="fr-FR" sz="1350" dirty="0"/>
              <a:t>amraoui.asma@gmail.com</a:t>
            </a:r>
          </a:p>
        </p:txBody>
      </p:sp>
      <p:sp>
        <p:nvSpPr>
          <p:cNvPr id="7" name="ZoneTexte 6"/>
          <p:cNvSpPr txBox="1"/>
          <p:nvPr/>
        </p:nvSpPr>
        <p:spPr>
          <a:xfrm>
            <a:off x="7014102" y="5690283"/>
            <a:ext cx="2484276" cy="300082"/>
          </a:xfrm>
          <a:prstGeom prst="rect">
            <a:avLst/>
          </a:prstGeom>
          <a:noFill/>
        </p:spPr>
        <p:txBody>
          <a:bodyPr wrap="square" rtlCol="0">
            <a:spAutoFit/>
          </a:bodyPr>
          <a:lstStyle/>
          <a:p>
            <a:r>
              <a:rPr lang="fr-FR" sz="1350" dirty="0"/>
              <a:t>Année universitaire</a:t>
            </a:r>
            <a:r>
              <a:rPr lang="fr-FR" sz="1350"/>
              <a:t>: 2019 - 2020</a:t>
            </a:r>
            <a:endParaRPr lang="fr-FR" sz="1350" dirty="0"/>
          </a:p>
        </p:txBody>
      </p:sp>
      <p:sp>
        <p:nvSpPr>
          <p:cNvPr id="35842" name="AutoShape 2" descr="Résultat de recherche d'images pour &quot;administration réseau&quot;"/>
          <p:cNvSpPr>
            <a:spLocks noChangeAspect="1" noChangeArrowheads="1"/>
          </p:cNvSpPr>
          <p:nvPr/>
        </p:nvSpPr>
        <p:spPr bwMode="auto">
          <a:xfrm>
            <a:off x="2783681" y="748904"/>
            <a:ext cx="228600" cy="228601"/>
          </a:xfrm>
          <a:prstGeom prst="rect">
            <a:avLst/>
          </a:prstGeom>
          <a:noFill/>
        </p:spPr>
        <p:txBody>
          <a:bodyPr vert="horz" wrap="square" lIns="68580" tIns="34290" rIns="68580" bIns="34290" numCol="1" anchor="t" anchorCtr="0" compatLnSpc="1">
            <a:prstTxWarp prst="textNoShape">
              <a:avLst/>
            </a:prstTxWarp>
          </a:bodyPr>
          <a:lstStyle/>
          <a:p>
            <a:endParaRPr lang="fr-FR" sz="1350"/>
          </a:p>
        </p:txBody>
      </p:sp>
      <p:pic>
        <p:nvPicPr>
          <p:cNvPr id="4" name="Picture 2" descr="Image associÃ©e">
            <a:extLst>
              <a:ext uri="{FF2B5EF4-FFF2-40B4-BE49-F238E27FC236}">
                <a16:creationId xmlns:a16="http://schemas.microsoft.com/office/drawing/2014/main" id="{1167E558-E908-40AA-9297-6B8EFD6A2F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9430" y="3719632"/>
            <a:ext cx="3409167" cy="11363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4C95D6-CB76-42E9-8AD8-BD01156A5C42}"/>
              </a:ext>
            </a:extLst>
          </p:cNvPr>
          <p:cNvSpPr>
            <a:spLocks noGrp="1"/>
          </p:cNvSpPr>
          <p:nvPr>
            <p:ph type="title"/>
          </p:nvPr>
        </p:nvSpPr>
        <p:spPr/>
        <p:txBody>
          <a:bodyPr/>
          <a:lstStyle/>
          <a:p>
            <a:r>
              <a:rPr lang="fr-FR" b="1" dirty="0">
                <a:solidFill>
                  <a:srgbClr val="C00000"/>
                </a:solidFill>
              </a:rPr>
              <a:t>Structure du message SOAP</a:t>
            </a:r>
          </a:p>
        </p:txBody>
      </p:sp>
      <p:sp>
        <p:nvSpPr>
          <p:cNvPr id="3" name="Espace réservé du contenu 2">
            <a:extLst>
              <a:ext uri="{FF2B5EF4-FFF2-40B4-BE49-F238E27FC236}">
                <a16:creationId xmlns:a16="http://schemas.microsoft.com/office/drawing/2014/main" id="{05E57A74-C0BC-4A0D-B981-A095F6423FDC}"/>
              </a:ext>
            </a:extLst>
          </p:cNvPr>
          <p:cNvSpPr>
            <a:spLocks noGrp="1"/>
          </p:cNvSpPr>
          <p:nvPr>
            <p:ph idx="1"/>
          </p:nvPr>
        </p:nvSpPr>
        <p:spPr/>
        <p:txBody>
          <a:bodyPr/>
          <a:lstStyle/>
          <a:p>
            <a:endParaRPr lang="fr-FR" dirty="0"/>
          </a:p>
        </p:txBody>
      </p:sp>
      <p:pic>
        <p:nvPicPr>
          <p:cNvPr id="4" name="Image 3">
            <a:extLst>
              <a:ext uri="{FF2B5EF4-FFF2-40B4-BE49-F238E27FC236}">
                <a16:creationId xmlns:a16="http://schemas.microsoft.com/office/drawing/2014/main" id="{CA8C7275-4CCC-4CC6-B8EA-B9D4FFD59FB1}"/>
              </a:ext>
            </a:extLst>
          </p:cNvPr>
          <p:cNvPicPr>
            <a:picLocks noChangeAspect="1"/>
          </p:cNvPicPr>
          <p:nvPr/>
        </p:nvPicPr>
        <p:blipFill rotWithShape="1">
          <a:blip r:embed="rId2"/>
          <a:srcRect l="25858" t="36809" r="26791" b="17796"/>
          <a:stretch/>
        </p:blipFill>
        <p:spPr>
          <a:xfrm>
            <a:off x="2149980" y="1825625"/>
            <a:ext cx="8072877" cy="4351338"/>
          </a:xfrm>
          <a:prstGeom prst="rect">
            <a:avLst/>
          </a:prstGeom>
        </p:spPr>
      </p:pic>
    </p:spTree>
    <p:extLst>
      <p:ext uri="{BB962C8B-B14F-4D97-AF65-F5344CB8AC3E}">
        <p14:creationId xmlns:p14="http://schemas.microsoft.com/office/powerpoint/2010/main" val="1447481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F4D54-A760-4007-A0E8-280E106267EE}"/>
              </a:ext>
            </a:extLst>
          </p:cNvPr>
          <p:cNvSpPr>
            <a:spLocks noGrp="1"/>
          </p:cNvSpPr>
          <p:nvPr>
            <p:ph type="title"/>
          </p:nvPr>
        </p:nvSpPr>
        <p:spPr>
          <a:xfrm>
            <a:off x="838200" y="365125"/>
            <a:ext cx="10515600" cy="1422732"/>
          </a:xfrm>
        </p:spPr>
        <p:txBody>
          <a:bodyPr/>
          <a:lstStyle/>
          <a:p>
            <a:r>
              <a:rPr lang="fr-FR" b="1" dirty="0">
                <a:solidFill>
                  <a:srgbClr val="C00000"/>
                </a:solidFill>
              </a:rPr>
              <a:t>UDDI</a:t>
            </a:r>
            <a:r>
              <a:rPr lang="fr-FR" dirty="0"/>
              <a:t> </a:t>
            </a:r>
            <a:r>
              <a:rPr lang="fr-FR" b="1" dirty="0">
                <a:solidFill>
                  <a:srgbClr val="0070C0"/>
                </a:solidFill>
              </a:rPr>
              <a:t>(Universal Description, Discovery and </a:t>
            </a:r>
            <a:r>
              <a:rPr lang="fr-FR" b="1" dirty="0" err="1">
                <a:solidFill>
                  <a:srgbClr val="0070C0"/>
                </a:solidFill>
              </a:rPr>
              <a:t>Integration</a:t>
            </a:r>
            <a:r>
              <a:rPr lang="fr-FR" b="1" dirty="0">
                <a:solidFill>
                  <a:srgbClr val="0070C0"/>
                </a:solidFill>
              </a:rPr>
              <a:t>)</a:t>
            </a:r>
          </a:p>
        </p:txBody>
      </p:sp>
      <p:sp>
        <p:nvSpPr>
          <p:cNvPr id="3" name="Espace réservé du contenu 2">
            <a:extLst>
              <a:ext uri="{FF2B5EF4-FFF2-40B4-BE49-F238E27FC236}">
                <a16:creationId xmlns:a16="http://schemas.microsoft.com/office/drawing/2014/main" id="{D6517273-E88A-443F-B70D-1F1EF91ABF24}"/>
              </a:ext>
            </a:extLst>
          </p:cNvPr>
          <p:cNvSpPr>
            <a:spLocks noGrp="1"/>
          </p:cNvSpPr>
          <p:nvPr>
            <p:ph idx="1"/>
          </p:nvPr>
        </p:nvSpPr>
        <p:spPr>
          <a:xfrm>
            <a:off x="838200" y="1893865"/>
            <a:ext cx="10515600" cy="4351338"/>
          </a:xfrm>
        </p:spPr>
        <p:txBody>
          <a:bodyPr/>
          <a:lstStyle/>
          <a:p>
            <a:pPr algn="just">
              <a:buFont typeface="Wingdings" panose="05000000000000000000" pitchFamily="2" charset="2"/>
              <a:buChar char="q"/>
            </a:pPr>
            <a:r>
              <a:rPr lang="fr-FR" dirty="0"/>
              <a:t>UDDI est une spécification pour la publication de services web.</a:t>
            </a:r>
          </a:p>
          <a:p>
            <a:pPr algn="just">
              <a:buFont typeface="Wingdings" panose="05000000000000000000" pitchFamily="2" charset="2"/>
              <a:buChar char="q"/>
            </a:pPr>
            <a:r>
              <a:rPr lang="fr-FR" dirty="0"/>
              <a:t>Permet aux utilisateurs de trouver un service à travers un registre de services centralisé, l’objectif est de construire un référentiel commun pour décrire et localiser des entreprises ou des services d’entreprises sous le format XML. </a:t>
            </a:r>
          </a:p>
          <a:p>
            <a:pPr algn="just">
              <a:buFont typeface="Wingdings" panose="05000000000000000000" pitchFamily="2" charset="2"/>
              <a:buChar char="q"/>
            </a:pPr>
            <a:r>
              <a:rPr lang="fr-FR" dirty="0"/>
              <a:t>L’interface du registre elle-même est implémentée sous forme de service web SOAP et La communication avec l’UDDI est effectuée à travers des messages XML encapsulés dans un message SOAP.</a:t>
            </a:r>
          </a:p>
        </p:txBody>
      </p:sp>
    </p:spTree>
    <p:extLst>
      <p:ext uri="{BB962C8B-B14F-4D97-AF65-F5344CB8AC3E}">
        <p14:creationId xmlns:p14="http://schemas.microsoft.com/office/powerpoint/2010/main" val="609594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6A8E18-8CBF-4AD5-9A37-72DABE2BB0ED}"/>
              </a:ext>
            </a:extLst>
          </p:cNvPr>
          <p:cNvSpPr>
            <a:spLocks noGrp="1"/>
          </p:cNvSpPr>
          <p:nvPr>
            <p:ph type="title"/>
          </p:nvPr>
        </p:nvSpPr>
        <p:spPr/>
        <p:txBody>
          <a:bodyPr/>
          <a:lstStyle/>
          <a:p>
            <a:r>
              <a:rPr lang="fr-FR" b="1" dirty="0">
                <a:solidFill>
                  <a:srgbClr val="C00000"/>
                </a:solidFill>
              </a:rPr>
              <a:t>Caractéristiques</a:t>
            </a:r>
          </a:p>
        </p:txBody>
      </p:sp>
      <p:sp>
        <p:nvSpPr>
          <p:cNvPr id="3" name="Espace réservé du contenu 2">
            <a:extLst>
              <a:ext uri="{FF2B5EF4-FFF2-40B4-BE49-F238E27FC236}">
                <a16:creationId xmlns:a16="http://schemas.microsoft.com/office/drawing/2014/main" id="{632D868E-0A09-4D33-9F1F-C8A991EF7498}"/>
              </a:ext>
            </a:extLst>
          </p:cNvPr>
          <p:cNvSpPr>
            <a:spLocks noGrp="1"/>
          </p:cNvSpPr>
          <p:nvPr>
            <p:ph idx="1"/>
          </p:nvPr>
        </p:nvSpPr>
        <p:spPr/>
        <p:txBody>
          <a:bodyPr>
            <a:normAutofit lnSpcReduction="10000"/>
          </a:bodyPr>
          <a:lstStyle/>
          <a:p>
            <a:pPr>
              <a:lnSpc>
                <a:spcPct val="150000"/>
              </a:lnSpc>
              <a:buFont typeface="Wingdings" panose="05000000000000000000" pitchFamily="2" charset="2"/>
              <a:buChar char="q"/>
            </a:pPr>
            <a:r>
              <a:rPr lang="fr-FR" dirty="0"/>
              <a:t>Un contrat entre les deux parties.</a:t>
            </a:r>
          </a:p>
          <a:p>
            <a:pPr>
              <a:lnSpc>
                <a:spcPct val="150000"/>
              </a:lnSpc>
              <a:buFont typeface="Wingdings" panose="05000000000000000000" pitchFamily="2" charset="2"/>
              <a:buChar char="q"/>
            </a:pPr>
            <a:r>
              <a:rPr lang="fr-FR" dirty="0"/>
              <a:t>Le fournisseur du service doit utiliser ou mettre en place des standards et normes le définissant.</a:t>
            </a:r>
          </a:p>
          <a:p>
            <a:pPr>
              <a:lnSpc>
                <a:spcPct val="150000"/>
              </a:lnSpc>
              <a:buFont typeface="Wingdings" panose="05000000000000000000" pitchFamily="2" charset="2"/>
              <a:buChar char="q"/>
            </a:pPr>
            <a:r>
              <a:rPr lang="fr-FR" dirty="0"/>
              <a:t>Le web service doit proposer une interface d’échanges au client.</a:t>
            </a:r>
          </a:p>
          <a:p>
            <a:pPr>
              <a:lnSpc>
                <a:spcPct val="150000"/>
              </a:lnSpc>
              <a:buFont typeface="Wingdings" panose="05000000000000000000" pitchFamily="2" charset="2"/>
              <a:buChar char="q"/>
            </a:pPr>
            <a:r>
              <a:rPr lang="fr-FR" dirty="0"/>
              <a:t>Le web service doit être sécurisé.</a:t>
            </a:r>
          </a:p>
          <a:p>
            <a:pPr>
              <a:lnSpc>
                <a:spcPct val="150000"/>
              </a:lnSpc>
              <a:buFont typeface="Wingdings" panose="05000000000000000000" pitchFamily="2" charset="2"/>
              <a:buChar char="q"/>
            </a:pPr>
            <a:r>
              <a:rPr lang="fr-FR" dirty="0"/>
              <a:t>Le web service doit être fiable au niveau de son implémentation.</a:t>
            </a:r>
          </a:p>
          <a:p>
            <a:pPr>
              <a:lnSpc>
                <a:spcPct val="150000"/>
              </a:lnSpc>
              <a:buFont typeface="Wingdings" panose="05000000000000000000" pitchFamily="2" charset="2"/>
              <a:buChar char="q"/>
            </a:pPr>
            <a:endParaRPr lang="fr-FR" dirty="0"/>
          </a:p>
        </p:txBody>
      </p:sp>
    </p:spTree>
    <p:extLst>
      <p:ext uri="{BB962C8B-B14F-4D97-AF65-F5344CB8AC3E}">
        <p14:creationId xmlns:p14="http://schemas.microsoft.com/office/powerpoint/2010/main" val="4122414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9ECE01-4971-438E-BB82-4597CE7FEA98}"/>
              </a:ext>
            </a:extLst>
          </p:cNvPr>
          <p:cNvSpPr>
            <a:spLocks noGrp="1"/>
          </p:cNvSpPr>
          <p:nvPr>
            <p:ph type="title"/>
          </p:nvPr>
        </p:nvSpPr>
        <p:spPr/>
        <p:txBody>
          <a:bodyPr/>
          <a:lstStyle/>
          <a:p>
            <a:r>
              <a:rPr lang="fr-FR" b="1" dirty="0">
                <a:solidFill>
                  <a:srgbClr val="C00000"/>
                </a:solidFill>
              </a:rPr>
              <a:t>Avantages</a:t>
            </a:r>
          </a:p>
        </p:txBody>
      </p:sp>
      <p:sp>
        <p:nvSpPr>
          <p:cNvPr id="3" name="Espace réservé du contenu 2">
            <a:extLst>
              <a:ext uri="{FF2B5EF4-FFF2-40B4-BE49-F238E27FC236}">
                <a16:creationId xmlns:a16="http://schemas.microsoft.com/office/drawing/2014/main" id="{54037F06-EAD5-4F64-A63C-ABD8F0AE1E4C}"/>
              </a:ext>
            </a:extLst>
          </p:cNvPr>
          <p:cNvSpPr>
            <a:spLocks noGrp="1"/>
          </p:cNvSpPr>
          <p:nvPr>
            <p:ph idx="1"/>
          </p:nvPr>
        </p:nvSpPr>
        <p:spPr>
          <a:xfrm>
            <a:off x="838200" y="1364776"/>
            <a:ext cx="10515600" cy="4825835"/>
          </a:xfrm>
        </p:spPr>
        <p:txBody>
          <a:bodyPr>
            <a:normAutofit lnSpcReduction="10000"/>
          </a:bodyPr>
          <a:lstStyle/>
          <a:p>
            <a:pPr>
              <a:buFont typeface="Wingdings" panose="05000000000000000000" pitchFamily="2" charset="2"/>
              <a:buChar char="q"/>
            </a:pPr>
            <a:endParaRPr lang="fr-FR" dirty="0"/>
          </a:p>
          <a:p>
            <a:pPr>
              <a:buFont typeface="Wingdings" panose="05000000000000000000" pitchFamily="2" charset="2"/>
              <a:buChar char="q"/>
            </a:pPr>
            <a:r>
              <a:rPr lang="fr-FR" dirty="0"/>
              <a:t>Intégration facilitée</a:t>
            </a:r>
          </a:p>
          <a:p>
            <a:pPr>
              <a:buFont typeface="Wingdings" panose="05000000000000000000" pitchFamily="2" charset="2"/>
              <a:buChar char="q"/>
            </a:pPr>
            <a:r>
              <a:rPr lang="fr-FR" dirty="0"/>
              <a:t>Réutilisables des composants</a:t>
            </a:r>
          </a:p>
          <a:p>
            <a:pPr>
              <a:buFont typeface="Wingdings" panose="05000000000000000000" pitchFamily="2" charset="2"/>
              <a:buChar char="q"/>
            </a:pPr>
            <a:r>
              <a:rPr lang="fr-FR" dirty="0"/>
              <a:t>Interopérabilité entre les systèmes </a:t>
            </a:r>
          </a:p>
          <a:p>
            <a:pPr>
              <a:buFont typeface="Wingdings" panose="05000000000000000000" pitchFamily="2" charset="2"/>
              <a:buChar char="q"/>
            </a:pPr>
            <a:r>
              <a:rPr lang="fr-FR" dirty="0"/>
              <a:t>Réduction de couplage entre les systèmes</a:t>
            </a:r>
          </a:p>
          <a:p>
            <a:pPr>
              <a:buFont typeface="Wingdings" panose="05000000000000000000" pitchFamily="2" charset="2"/>
              <a:buChar char="q"/>
            </a:pPr>
            <a:r>
              <a:rPr lang="fr-FR" dirty="0"/>
              <a:t>Mise en relation des systèmes hétérogènes</a:t>
            </a:r>
          </a:p>
          <a:p>
            <a:pPr>
              <a:buFont typeface="Wingdings" panose="05000000000000000000" pitchFamily="2" charset="2"/>
              <a:buChar char="q"/>
            </a:pPr>
            <a:r>
              <a:rPr lang="fr-FR" dirty="0"/>
              <a:t>Compatible avec tous langages</a:t>
            </a:r>
          </a:p>
          <a:p>
            <a:pPr>
              <a:buFont typeface="Wingdings" panose="05000000000000000000" pitchFamily="2" charset="2"/>
              <a:buChar char="q"/>
            </a:pPr>
            <a:r>
              <a:rPr lang="fr-FR" dirty="0"/>
              <a:t>Puissance de calcul nécessaire réduite</a:t>
            </a:r>
          </a:p>
          <a:p>
            <a:pPr>
              <a:buFont typeface="Wingdings" panose="05000000000000000000" pitchFamily="2" charset="2"/>
              <a:buChar char="q"/>
            </a:pPr>
            <a:r>
              <a:rPr lang="fr-FR" dirty="0"/>
              <a:t>Multi-utilisateur, sans perturber les sources</a:t>
            </a:r>
          </a:p>
          <a:p>
            <a:pPr>
              <a:buFont typeface="Wingdings" panose="05000000000000000000" pitchFamily="2" charset="2"/>
              <a:buChar char="q"/>
            </a:pPr>
            <a:r>
              <a:rPr lang="fr-FR" dirty="0"/>
              <a:t>Mise à jour des composants facile</a:t>
            </a:r>
          </a:p>
          <a:p>
            <a:pPr>
              <a:buFont typeface="Wingdings" panose="05000000000000000000" pitchFamily="2" charset="2"/>
              <a:buChar char="q"/>
            </a:pPr>
            <a:endParaRPr lang="fr-FR" dirty="0"/>
          </a:p>
        </p:txBody>
      </p:sp>
    </p:spTree>
    <p:extLst>
      <p:ext uri="{BB962C8B-B14F-4D97-AF65-F5344CB8AC3E}">
        <p14:creationId xmlns:p14="http://schemas.microsoft.com/office/powerpoint/2010/main" val="3454611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32B7F3-2835-4183-97F3-B2C44A1E1154}"/>
              </a:ext>
            </a:extLst>
          </p:cNvPr>
          <p:cNvSpPr>
            <a:spLocks noGrp="1"/>
          </p:cNvSpPr>
          <p:nvPr>
            <p:ph type="title"/>
          </p:nvPr>
        </p:nvSpPr>
        <p:spPr/>
        <p:txBody>
          <a:bodyPr/>
          <a:lstStyle/>
          <a:p>
            <a:r>
              <a:rPr lang="fr-FR" b="1" dirty="0">
                <a:solidFill>
                  <a:srgbClr val="C00000"/>
                </a:solidFill>
              </a:rPr>
              <a:t>Inconvénients </a:t>
            </a:r>
          </a:p>
        </p:txBody>
      </p:sp>
      <p:sp>
        <p:nvSpPr>
          <p:cNvPr id="3" name="Espace réservé du contenu 2">
            <a:extLst>
              <a:ext uri="{FF2B5EF4-FFF2-40B4-BE49-F238E27FC236}">
                <a16:creationId xmlns:a16="http://schemas.microsoft.com/office/drawing/2014/main" id="{B1A38A98-BACB-465D-ACAC-0A755FCF8285}"/>
              </a:ext>
            </a:extLst>
          </p:cNvPr>
          <p:cNvSpPr>
            <a:spLocks noGrp="1"/>
          </p:cNvSpPr>
          <p:nvPr>
            <p:ph idx="1"/>
          </p:nvPr>
        </p:nvSpPr>
        <p:spPr/>
        <p:txBody>
          <a:bodyPr>
            <a:normAutofit/>
          </a:bodyPr>
          <a:lstStyle/>
          <a:p>
            <a:pPr algn="just">
              <a:buFont typeface="Wingdings" panose="05000000000000000000" pitchFamily="2" charset="2"/>
              <a:buChar char="q"/>
            </a:pPr>
            <a:r>
              <a:rPr lang="fr-FR" dirty="0"/>
              <a:t>Les relations de confiance entre différentes composantes d'un service web sont difficiles à bâtir, puisque parfois, ces mêmes composantes ne se connaissent même pas. </a:t>
            </a:r>
          </a:p>
          <a:p>
            <a:pPr algn="just">
              <a:buFont typeface="Wingdings" panose="05000000000000000000" pitchFamily="2" charset="2"/>
              <a:buChar char="q"/>
            </a:pPr>
            <a:r>
              <a:rPr lang="fr-FR" dirty="0"/>
              <a:t>Il est difficile de s'assurer de la fiabilité. </a:t>
            </a:r>
          </a:p>
          <a:p>
            <a:pPr algn="just">
              <a:buFont typeface="Wingdings" panose="05000000000000000000" pitchFamily="2" charset="2"/>
              <a:buChar char="q"/>
            </a:pPr>
            <a:r>
              <a:rPr lang="fr-FR" dirty="0"/>
              <a:t>On se concentre beaucoup sur comment invoquer des services (syntaxe) et pas assez sur ce que les services web offrent (sémantique). </a:t>
            </a:r>
          </a:p>
          <a:p>
            <a:pPr algn="just">
              <a:buFont typeface="Wingdings" panose="05000000000000000000" pitchFamily="2" charset="2"/>
              <a:buChar char="q"/>
            </a:pPr>
            <a:r>
              <a:rPr lang="fr-FR" dirty="0"/>
              <a:t>Le transfert de données en XML est moins efficace qu'en binaire. </a:t>
            </a:r>
          </a:p>
          <a:p>
            <a:pPr algn="just">
              <a:buFont typeface="Wingdings" panose="05000000000000000000" pitchFamily="2" charset="2"/>
              <a:buChar char="q"/>
            </a:pPr>
            <a:r>
              <a:rPr lang="fr-FR" dirty="0"/>
              <a:t>Ils ne sont pas sécurisés à100 %. </a:t>
            </a:r>
          </a:p>
        </p:txBody>
      </p:sp>
    </p:spTree>
    <p:extLst>
      <p:ext uri="{BB962C8B-B14F-4D97-AF65-F5344CB8AC3E}">
        <p14:creationId xmlns:p14="http://schemas.microsoft.com/office/powerpoint/2010/main" val="3927956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F9CAC4-37A5-497F-97B5-DA9BBE2B583F}"/>
              </a:ext>
            </a:extLst>
          </p:cNvPr>
          <p:cNvSpPr>
            <a:spLocks noGrp="1"/>
          </p:cNvSpPr>
          <p:nvPr>
            <p:ph type="title"/>
          </p:nvPr>
        </p:nvSpPr>
        <p:spPr/>
        <p:txBody>
          <a:bodyPr/>
          <a:lstStyle/>
          <a:p>
            <a:r>
              <a:rPr lang="fr-FR" b="1" dirty="0">
                <a:solidFill>
                  <a:srgbClr val="C00000"/>
                </a:solidFill>
              </a:rPr>
              <a:t>API vs Service web</a:t>
            </a:r>
          </a:p>
        </p:txBody>
      </p:sp>
      <p:sp>
        <p:nvSpPr>
          <p:cNvPr id="3" name="Espace réservé du contenu 2">
            <a:extLst>
              <a:ext uri="{FF2B5EF4-FFF2-40B4-BE49-F238E27FC236}">
                <a16:creationId xmlns:a16="http://schemas.microsoft.com/office/drawing/2014/main" id="{3B2DE910-36BB-4E1B-B671-3BE1C76237A6}"/>
              </a:ext>
            </a:extLst>
          </p:cNvPr>
          <p:cNvSpPr>
            <a:spLocks noGrp="1"/>
          </p:cNvSpPr>
          <p:nvPr>
            <p:ph idx="1"/>
          </p:nvPr>
        </p:nvSpPr>
        <p:spPr/>
        <p:txBody>
          <a:bodyPr>
            <a:normAutofit fontScale="92500" lnSpcReduction="20000"/>
          </a:bodyPr>
          <a:lstStyle/>
          <a:p>
            <a:pPr algn="just" fontAlgn="base">
              <a:buFont typeface="Wingdings" panose="05000000000000000000" pitchFamily="2" charset="2"/>
              <a:buChar char="q"/>
            </a:pPr>
            <a:r>
              <a:rPr lang="fr-FR" dirty="0"/>
              <a:t>Tous les services web sont des API mais toutes les API ne sont pas des services web.</a:t>
            </a:r>
          </a:p>
          <a:p>
            <a:pPr algn="just" fontAlgn="base">
              <a:buFont typeface="Wingdings" panose="05000000000000000000" pitchFamily="2" charset="2"/>
              <a:buChar char="q"/>
            </a:pPr>
            <a:r>
              <a:rPr lang="fr-FR" dirty="0"/>
              <a:t>Les services web sont parfois incapables d’effectuer toutes les opérations qu’une API pourrait réaliser.</a:t>
            </a:r>
          </a:p>
          <a:p>
            <a:pPr algn="just" fontAlgn="base">
              <a:buFont typeface="Wingdings" panose="05000000000000000000" pitchFamily="2" charset="2"/>
              <a:buChar char="q"/>
            </a:pPr>
            <a:r>
              <a:rPr lang="fr-FR" dirty="0"/>
              <a:t>Un service web n’a recours qu’à trois types d’utilisation : SOAP, REST et XML-RPC pour la communication, alors qu’une API peut utiliser n’importe quel style de communication.</a:t>
            </a:r>
          </a:p>
          <a:p>
            <a:pPr algn="just" fontAlgn="base">
              <a:buFont typeface="Wingdings" panose="05000000000000000000" pitchFamily="2" charset="2"/>
              <a:buChar char="q"/>
            </a:pPr>
            <a:r>
              <a:rPr lang="fr-FR" dirty="0"/>
              <a:t>Un service web a toujours besoin d’un réseau pour fonctionner, alors qu’une API n’a pas besoin d’un réseau pour ses opérations.</a:t>
            </a:r>
          </a:p>
          <a:p>
            <a:pPr algn="just" fontAlgn="base">
              <a:buFont typeface="Wingdings" panose="05000000000000000000" pitchFamily="2" charset="2"/>
              <a:buChar char="q"/>
            </a:pPr>
            <a:r>
              <a:rPr lang="fr-FR" dirty="0"/>
              <a:t>Une API facilite l’interaction directe avec une application, tandis qu’un service web est un moyen de mettre en contact deux machines via un réseau.</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3115317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E50546-4B31-4B70-948C-CBB006CDF758}"/>
              </a:ext>
            </a:extLst>
          </p:cNvPr>
          <p:cNvSpPr>
            <a:spLocks noGrp="1"/>
          </p:cNvSpPr>
          <p:nvPr>
            <p:ph type="title"/>
          </p:nvPr>
        </p:nvSpPr>
        <p:spPr/>
        <p:txBody>
          <a:bodyPr/>
          <a:lstStyle/>
          <a:p>
            <a:r>
              <a:rPr lang="fr-FR" b="1" dirty="0">
                <a:solidFill>
                  <a:srgbClr val="C00000"/>
                </a:solidFill>
              </a:rPr>
              <a:t>API vs Service web</a:t>
            </a:r>
          </a:p>
        </p:txBody>
      </p:sp>
      <p:sp>
        <p:nvSpPr>
          <p:cNvPr id="3" name="Espace réservé du contenu 2">
            <a:extLst>
              <a:ext uri="{FF2B5EF4-FFF2-40B4-BE49-F238E27FC236}">
                <a16:creationId xmlns:a16="http://schemas.microsoft.com/office/drawing/2014/main" id="{ADD97DF4-3A03-4D9E-8CFB-89D3C75D6063}"/>
              </a:ext>
            </a:extLst>
          </p:cNvPr>
          <p:cNvSpPr>
            <a:spLocks noGrp="1"/>
          </p:cNvSpPr>
          <p:nvPr>
            <p:ph idx="1"/>
          </p:nvPr>
        </p:nvSpPr>
        <p:spPr/>
        <p:txBody>
          <a:bodyPr>
            <a:noAutofit/>
          </a:bodyPr>
          <a:lstStyle/>
          <a:p>
            <a:pPr algn="just" fontAlgn="base">
              <a:buFont typeface="Wingdings" panose="05000000000000000000" pitchFamily="2" charset="2"/>
              <a:buChar char="q"/>
            </a:pPr>
            <a:r>
              <a:rPr lang="fr-FR" dirty="0"/>
              <a:t>Plus simplement, un service web est une API habillée d’HTTP. Une API n’est cependant pas nécessairement basée sur le web. Une API est simplement un ensemble complet de règles et de spécifications qu’un logiciel doit suivre pour faciliter ses interactions. Un service web ne contient pas nécessairement un ensemble complet de spécifications, et parfois, il est incapable d’effectuer toutes les tâches qu’une API complète peut accomplir.</a:t>
            </a:r>
          </a:p>
        </p:txBody>
      </p:sp>
    </p:spTree>
    <p:extLst>
      <p:ext uri="{BB962C8B-B14F-4D97-AF65-F5344CB8AC3E}">
        <p14:creationId xmlns:p14="http://schemas.microsoft.com/office/powerpoint/2010/main" val="474281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D660CA-A753-4ADF-9327-8A8FBB08ED74}"/>
              </a:ext>
            </a:extLst>
          </p:cNvPr>
          <p:cNvSpPr>
            <a:spLocks noGrp="1"/>
          </p:cNvSpPr>
          <p:nvPr>
            <p:ph type="title"/>
          </p:nvPr>
        </p:nvSpPr>
        <p:spPr/>
        <p:txBody>
          <a:bodyPr/>
          <a:lstStyle/>
          <a:p>
            <a:r>
              <a:rPr lang="fr-FR" b="1" dirty="0">
                <a:solidFill>
                  <a:srgbClr val="C00000"/>
                </a:solidFill>
              </a:rPr>
              <a:t>Fonctionnement</a:t>
            </a:r>
          </a:p>
        </p:txBody>
      </p:sp>
      <p:sp>
        <p:nvSpPr>
          <p:cNvPr id="3" name="Espace réservé du contenu 2">
            <a:extLst>
              <a:ext uri="{FF2B5EF4-FFF2-40B4-BE49-F238E27FC236}">
                <a16:creationId xmlns:a16="http://schemas.microsoft.com/office/drawing/2014/main" id="{EC7E776B-D6B4-4F89-9AC4-94A3B80D760C}"/>
              </a:ext>
            </a:extLst>
          </p:cNvPr>
          <p:cNvSpPr>
            <a:spLocks noGrp="1"/>
          </p:cNvSpPr>
          <p:nvPr>
            <p:ph idx="1"/>
          </p:nvPr>
        </p:nvSpPr>
        <p:spPr/>
        <p:txBody>
          <a:bodyPr>
            <a:normAutofit fontScale="70000" lnSpcReduction="20000"/>
          </a:bodyPr>
          <a:lstStyle/>
          <a:p>
            <a:pPr algn="just">
              <a:buFont typeface="Wingdings" panose="05000000000000000000" pitchFamily="2" charset="2"/>
              <a:buChar char="q"/>
            </a:pPr>
            <a:r>
              <a:rPr lang="fr-FR" dirty="0"/>
              <a:t>Une fois invoqué, un service web est en mesure de fournir ses fonctionnalités au client qui l’invoque. Le client invoque une série d’appels de service web par le biais de requêtes envoyées au serveur qui héberge le service. Ces requêtes sont effectuées par le biais </a:t>
            </a:r>
            <a:r>
              <a:rPr lang="fr-FR" b="1" dirty="0"/>
              <a:t>d’appels de procédure distante (</a:t>
            </a:r>
            <a:r>
              <a:rPr lang="fr-FR" b="1" dirty="0" err="1"/>
              <a:t>Remote</a:t>
            </a:r>
            <a:r>
              <a:rPr lang="fr-FR" b="1" dirty="0"/>
              <a:t> </a:t>
            </a:r>
            <a:r>
              <a:rPr lang="fr-FR" b="1" dirty="0" err="1"/>
              <a:t>Procedure</a:t>
            </a:r>
            <a:r>
              <a:rPr lang="fr-FR" b="1" dirty="0"/>
              <a:t> Calls)</a:t>
            </a:r>
            <a:r>
              <a:rPr lang="fr-FR" dirty="0"/>
              <a:t>.</a:t>
            </a:r>
          </a:p>
          <a:p>
            <a:pPr algn="just">
              <a:buFont typeface="Wingdings" panose="05000000000000000000" pitchFamily="2" charset="2"/>
              <a:buChar char="q"/>
            </a:pPr>
            <a:r>
              <a:rPr lang="fr-FR" dirty="0"/>
              <a:t>Par exemple, Amazon propose un service web fournissant les </a:t>
            </a:r>
            <a:r>
              <a:rPr lang="fr-FR" b="1" dirty="0"/>
              <a:t>prix pour des produits vendus en ligne via Amazon.com</a:t>
            </a:r>
            <a:r>
              <a:rPr lang="fr-FR" dirty="0"/>
              <a:t>. Le front end ou la couche de présentation peuvent être en .Net ou en Java, mais ces deux langages de programmation auront la capacité de communiquer avec le service web.</a:t>
            </a:r>
          </a:p>
          <a:p>
            <a:pPr algn="just">
              <a:buFont typeface="Wingdings" panose="05000000000000000000" pitchFamily="2" charset="2"/>
              <a:buChar char="q"/>
            </a:pPr>
            <a:r>
              <a:rPr lang="fr-FR" dirty="0"/>
              <a:t>Le principal composant d’un service web sont les données transférées entre le client et le serveur. Ces données sont </a:t>
            </a:r>
            <a:r>
              <a:rPr lang="fr-FR" b="1" dirty="0"/>
              <a:t>en XML (Extensible Markup </a:t>
            </a:r>
            <a:r>
              <a:rPr lang="fr-FR" b="1" dirty="0" err="1"/>
              <a:t>Language</a:t>
            </a:r>
            <a:r>
              <a:rPr lang="fr-FR" b="1" dirty="0"/>
              <a:t>)</a:t>
            </a:r>
            <a:r>
              <a:rPr lang="fr-FR" dirty="0"/>
              <a:t>. Le XML est la contrepartie du HTML. Pour faire simple, on peut le décrire comme un langage intermédiaire compris par la plupart des langages de programmation. Ainsi, les applications communiquent entre elles en XML.</a:t>
            </a:r>
          </a:p>
          <a:p>
            <a:pPr algn="just">
              <a:buFont typeface="Wingdings" panose="05000000000000000000" pitchFamily="2" charset="2"/>
              <a:buChar char="q"/>
            </a:pPr>
            <a:r>
              <a:rPr lang="fr-FR" dirty="0"/>
              <a:t>Pour envoyer les données XML entre les applications, les services web utilisent</a:t>
            </a:r>
            <a:r>
              <a:rPr lang="fr-FR" b="1" dirty="0"/>
              <a:t> le SOAP (Simple Object Access Protocol)</a:t>
            </a:r>
            <a:r>
              <a:rPr lang="fr-FR" dirty="0"/>
              <a:t>. Les données envoyées du service web vers l’application sont appelées des messages SOAP. Il s’agit tout simplement d’un document au format XML.</a:t>
            </a:r>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1108142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0E323B-6F36-4E28-A308-716EABB5B53C}"/>
              </a:ext>
            </a:extLst>
          </p:cNvPr>
          <p:cNvSpPr>
            <a:spLocks noGrp="1"/>
          </p:cNvSpPr>
          <p:nvPr>
            <p:ph type="title"/>
          </p:nvPr>
        </p:nvSpPr>
        <p:spPr/>
        <p:txBody>
          <a:bodyPr/>
          <a:lstStyle/>
          <a:p>
            <a:r>
              <a:rPr lang="fr-FR" b="1" dirty="0">
                <a:solidFill>
                  <a:srgbClr val="C00000"/>
                </a:solidFill>
              </a:rPr>
              <a:t>Scénario d’utilisation</a:t>
            </a:r>
          </a:p>
        </p:txBody>
      </p:sp>
      <p:sp>
        <p:nvSpPr>
          <p:cNvPr id="3" name="Espace réservé du contenu 2">
            <a:extLst>
              <a:ext uri="{FF2B5EF4-FFF2-40B4-BE49-F238E27FC236}">
                <a16:creationId xmlns:a16="http://schemas.microsoft.com/office/drawing/2014/main" id="{079C014C-E05A-42B2-8E72-9C3F3FF23397}"/>
              </a:ext>
            </a:extLst>
          </p:cNvPr>
          <p:cNvSpPr>
            <a:spLocks noGrp="1"/>
          </p:cNvSpPr>
          <p:nvPr>
            <p:ph idx="1"/>
          </p:nvPr>
        </p:nvSpPr>
        <p:spPr>
          <a:xfrm>
            <a:off x="838200" y="1825625"/>
            <a:ext cx="10515600" cy="4351338"/>
          </a:xfrm>
        </p:spPr>
        <p:txBody>
          <a:bodyPr>
            <a:normAutofit fontScale="85000" lnSpcReduction="20000"/>
          </a:bodyPr>
          <a:lstStyle/>
          <a:p>
            <a:pPr marL="0" indent="0">
              <a:buNone/>
            </a:pPr>
            <a:r>
              <a:rPr lang="fr-FR" dirty="0"/>
              <a:t>1. Définition du service (fournisseur) </a:t>
            </a:r>
          </a:p>
          <a:p>
            <a:pPr marL="457200" lvl="1" indent="0">
              <a:buNone/>
            </a:pPr>
            <a:r>
              <a:rPr lang="fr-FR" dirty="0"/>
              <a:t>Description WSDL des entrées/sorties, des caractéristiques du service </a:t>
            </a:r>
          </a:p>
          <a:p>
            <a:pPr marL="0" indent="0">
              <a:buNone/>
            </a:pPr>
            <a:r>
              <a:rPr lang="fr-FR" dirty="0"/>
              <a:t>2. Publication du service (fournisseur) </a:t>
            </a:r>
          </a:p>
          <a:p>
            <a:pPr marL="457200" lvl="1" indent="0">
              <a:buNone/>
            </a:pPr>
            <a:r>
              <a:rPr lang="fr-FR" dirty="0"/>
              <a:t>Publication de la description WSDL dans un annuaire (UDDI) </a:t>
            </a:r>
          </a:p>
          <a:p>
            <a:pPr marL="0" indent="0">
              <a:buNone/>
            </a:pPr>
            <a:r>
              <a:rPr lang="fr-FR" dirty="0"/>
              <a:t>3. Recherche de service (client) </a:t>
            </a:r>
          </a:p>
          <a:p>
            <a:pPr marL="457200" lvl="1" indent="0">
              <a:buNone/>
            </a:pPr>
            <a:r>
              <a:rPr lang="fr-FR" dirty="0"/>
              <a:t>Recherche d’un service dans un annuaire  adresse du service choisi </a:t>
            </a:r>
          </a:p>
          <a:p>
            <a:pPr marL="0" indent="0">
              <a:buNone/>
            </a:pPr>
            <a:r>
              <a:rPr lang="fr-FR" dirty="0"/>
              <a:t>4. Enregistrement au service web (client)(</a:t>
            </a:r>
            <a:r>
              <a:rPr lang="fr-FR" dirty="0" err="1"/>
              <a:t>optional</a:t>
            </a:r>
            <a:r>
              <a:rPr lang="fr-FR" dirty="0"/>
              <a:t>) </a:t>
            </a:r>
          </a:p>
          <a:p>
            <a:pPr marL="457200" lvl="1" indent="0">
              <a:buNone/>
            </a:pPr>
            <a:r>
              <a:rPr lang="fr-FR" dirty="0"/>
              <a:t>Enregistrement auprès du fournisseur pour accéder au service trouvé </a:t>
            </a:r>
          </a:p>
          <a:p>
            <a:pPr marL="0" indent="0">
              <a:buNone/>
            </a:pPr>
            <a:r>
              <a:rPr lang="fr-FR" dirty="0"/>
              <a:t>5. Appel du service (client) </a:t>
            </a:r>
          </a:p>
          <a:p>
            <a:pPr marL="457200" lvl="1" indent="0">
              <a:buNone/>
            </a:pPr>
            <a:r>
              <a:rPr lang="fr-FR" dirty="0"/>
              <a:t>Exécution du service avec les paramètres fournis par le client </a:t>
            </a:r>
          </a:p>
          <a:p>
            <a:pPr marL="0" indent="0">
              <a:buNone/>
            </a:pPr>
            <a:r>
              <a:rPr lang="fr-FR" dirty="0"/>
              <a:t>6. Composition (client, fournisseur) </a:t>
            </a:r>
          </a:p>
          <a:p>
            <a:pPr marL="457200" lvl="1" indent="0">
              <a:buNone/>
            </a:pPr>
            <a:r>
              <a:rPr lang="fr-FR" dirty="0"/>
              <a:t>Utilisation du résultat pour l’appel à d’autres services (client) </a:t>
            </a:r>
          </a:p>
          <a:p>
            <a:pPr marL="457200" lvl="1" indent="0">
              <a:buNone/>
            </a:pPr>
            <a:r>
              <a:rPr lang="fr-FR" dirty="0"/>
              <a:t>Appel d’un autre service lors de l’exécution du service appelé (fournisseur)</a:t>
            </a:r>
          </a:p>
        </p:txBody>
      </p:sp>
    </p:spTree>
    <p:extLst>
      <p:ext uri="{BB962C8B-B14F-4D97-AF65-F5344CB8AC3E}">
        <p14:creationId xmlns:p14="http://schemas.microsoft.com/office/powerpoint/2010/main" val="3997282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6AE52A-BF08-4AB8-A8D1-029D8319C0EC}"/>
              </a:ext>
            </a:extLst>
          </p:cNvPr>
          <p:cNvSpPr>
            <a:spLocks noGrp="1"/>
          </p:cNvSpPr>
          <p:nvPr>
            <p:ph type="title"/>
          </p:nvPr>
        </p:nvSpPr>
        <p:spPr/>
        <p:txBody>
          <a:bodyPr/>
          <a:lstStyle/>
          <a:p>
            <a:r>
              <a:rPr lang="fr-FR" b="1" dirty="0">
                <a:solidFill>
                  <a:srgbClr val="C00000"/>
                </a:solidFill>
              </a:rPr>
              <a:t>REST</a:t>
            </a:r>
            <a:r>
              <a:rPr lang="fr-FR" b="1" dirty="0">
                <a:solidFill>
                  <a:srgbClr val="0070C0"/>
                </a:solidFill>
              </a:rPr>
              <a:t> (</a:t>
            </a:r>
            <a:r>
              <a:rPr lang="fr-FR" b="1" dirty="0" err="1">
                <a:solidFill>
                  <a:srgbClr val="0070C0"/>
                </a:solidFill>
              </a:rPr>
              <a:t>Representational</a:t>
            </a:r>
            <a:r>
              <a:rPr lang="fr-FR" b="1" dirty="0">
                <a:solidFill>
                  <a:srgbClr val="0070C0"/>
                </a:solidFill>
              </a:rPr>
              <a:t> State Transfer) </a:t>
            </a:r>
          </a:p>
        </p:txBody>
      </p:sp>
      <p:sp>
        <p:nvSpPr>
          <p:cNvPr id="3" name="Espace réservé du contenu 2">
            <a:extLst>
              <a:ext uri="{FF2B5EF4-FFF2-40B4-BE49-F238E27FC236}">
                <a16:creationId xmlns:a16="http://schemas.microsoft.com/office/drawing/2014/main" id="{AC6945AA-A262-4F27-BEB7-6DCFC024065E}"/>
              </a:ext>
            </a:extLst>
          </p:cNvPr>
          <p:cNvSpPr>
            <a:spLocks noGrp="1"/>
          </p:cNvSpPr>
          <p:nvPr>
            <p:ph idx="1"/>
          </p:nvPr>
        </p:nvSpPr>
        <p:spPr/>
        <p:txBody>
          <a:bodyPr>
            <a:normAutofit/>
          </a:bodyPr>
          <a:lstStyle/>
          <a:p>
            <a:pPr>
              <a:buFont typeface="Wingdings" panose="05000000000000000000" pitchFamily="2" charset="2"/>
              <a:buChar char="q"/>
            </a:pPr>
            <a:r>
              <a:rPr lang="fr-FR" dirty="0"/>
              <a:t>Appel de services web directement en HTTP </a:t>
            </a:r>
          </a:p>
          <a:p>
            <a:pPr>
              <a:buFont typeface="Wingdings" panose="05000000000000000000" pitchFamily="2" charset="2"/>
              <a:buChar char="q"/>
            </a:pPr>
            <a:r>
              <a:rPr lang="fr-FR" dirty="0"/>
              <a:t>Messages HTTP : POST, GET, PUT, DELETE </a:t>
            </a:r>
          </a:p>
          <a:p>
            <a:pPr lvl="1">
              <a:buFont typeface="Wingdings" panose="05000000000000000000" pitchFamily="2" charset="2"/>
              <a:buChar char="q"/>
            </a:pPr>
            <a:r>
              <a:rPr lang="fr-FR" dirty="0"/>
              <a:t>Utilisation codes d’erreur, options d’appel HTTP, </a:t>
            </a:r>
            <a:r>
              <a:rPr lang="fr-FR" dirty="0" err="1"/>
              <a:t>caching</a:t>
            </a:r>
            <a:endParaRPr lang="fr-FR" dirty="0"/>
          </a:p>
          <a:p>
            <a:pPr>
              <a:buFont typeface="Wingdings" panose="05000000000000000000" pitchFamily="2" charset="2"/>
              <a:buChar char="q"/>
            </a:pPr>
            <a:r>
              <a:rPr lang="fr-FR" dirty="0"/>
              <a:t>Description WADL (peu utilisée) </a:t>
            </a:r>
          </a:p>
          <a:p>
            <a:pPr>
              <a:buFont typeface="Wingdings" panose="05000000000000000000" pitchFamily="2" charset="2"/>
              <a:buChar char="q"/>
            </a:pPr>
            <a:r>
              <a:rPr lang="fr-FR" dirty="0"/>
              <a:t>Tout objet (ressource) manipulé par le service a une URI </a:t>
            </a:r>
          </a:p>
          <a:p>
            <a:pPr>
              <a:buFont typeface="Wingdings" panose="05000000000000000000" pitchFamily="2" charset="2"/>
              <a:buChar char="q"/>
            </a:pPr>
            <a:r>
              <a:rPr lang="fr-FR" dirty="0"/>
              <a:t>Services sans état: exécution indépendante des appels précédents </a:t>
            </a:r>
          </a:p>
        </p:txBody>
      </p:sp>
    </p:spTree>
    <p:extLst>
      <p:ext uri="{BB962C8B-B14F-4D97-AF65-F5344CB8AC3E}">
        <p14:creationId xmlns:p14="http://schemas.microsoft.com/office/powerpoint/2010/main" val="827537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F1A516-C4FF-4E55-A012-37D5F0E2120B}"/>
              </a:ext>
            </a:extLst>
          </p:cNvPr>
          <p:cNvSpPr>
            <a:spLocks noGrp="1"/>
          </p:cNvSpPr>
          <p:nvPr>
            <p:ph type="title"/>
          </p:nvPr>
        </p:nvSpPr>
        <p:spPr/>
        <p:txBody>
          <a:bodyPr/>
          <a:lstStyle/>
          <a:p>
            <a:pPr algn="ctr"/>
            <a:r>
              <a:rPr lang="fr-FR" b="1" dirty="0">
                <a:solidFill>
                  <a:srgbClr val="C00000"/>
                </a:solidFill>
              </a:rPr>
              <a:t>Définition </a:t>
            </a:r>
            <a:r>
              <a:rPr lang="fr-FR" b="1" dirty="0">
                <a:solidFill>
                  <a:srgbClr val="0070C0"/>
                </a:solidFill>
              </a:rPr>
              <a:t>(W3C)</a:t>
            </a:r>
          </a:p>
        </p:txBody>
      </p:sp>
      <p:sp>
        <p:nvSpPr>
          <p:cNvPr id="3" name="Espace réservé du contenu 2">
            <a:extLst>
              <a:ext uri="{FF2B5EF4-FFF2-40B4-BE49-F238E27FC236}">
                <a16:creationId xmlns:a16="http://schemas.microsoft.com/office/drawing/2014/main" id="{5F506F53-4394-4EA3-82C6-E32F0009A75F}"/>
              </a:ext>
            </a:extLst>
          </p:cNvPr>
          <p:cNvSpPr>
            <a:spLocks noGrp="1"/>
          </p:cNvSpPr>
          <p:nvPr>
            <p:ph idx="1"/>
          </p:nvPr>
        </p:nvSpPr>
        <p:spPr/>
        <p:txBody>
          <a:bodyPr>
            <a:normAutofit/>
          </a:bodyPr>
          <a:lstStyle/>
          <a:p>
            <a:pPr algn="just">
              <a:buFont typeface="Wingdings" panose="05000000000000000000" pitchFamily="2" charset="2"/>
              <a:buChar char="q"/>
            </a:pPr>
            <a:r>
              <a:rPr lang="fr-FR" dirty="0"/>
              <a:t>« Un service web est un système logiciel identifié par un URI, dont les interfaces publiques et les « bindings » sont définies et décrites en XML. Sa définition peut être découverte [dynamiquement] par d’autres systèmes logiciels. Ces autres systèmes peuvent ensuite interagir avec le service web d’une façon décrite par sa définition, en utilisant des messages XML transportés par des protocoles Internet. »</a:t>
            </a:r>
            <a:endParaRPr lang="fr-FR" b="1" dirty="0"/>
          </a:p>
          <a:p>
            <a:pPr algn="just">
              <a:buFont typeface="Wingdings" panose="05000000000000000000" pitchFamily="2" charset="2"/>
              <a:buChar char="q"/>
            </a:pPr>
            <a:endParaRPr lang="fr-FR" dirty="0"/>
          </a:p>
        </p:txBody>
      </p:sp>
    </p:spTree>
    <p:extLst>
      <p:ext uri="{BB962C8B-B14F-4D97-AF65-F5344CB8AC3E}">
        <p14:creationId xmlns:p14="http://schemas.microsoft.com/office/powerpoint/2010/main" val="967791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C8EB6E-4BC7-4EBD-A12C-3092458B60C5}"/>
              </a:ext>
            </a:extLst>
          </p:cNvPr>
          <p:cNvSpPr>
            <a:spLocks noGrp="1"/>
          </p:cNvSpPr>
          <p:nvPr>
            <p:ph type="title"/>
          </p:nvPr>
        </p:nvSpPr>
        <p:spPr/>
        <p:txBody>
          <a:bodyPr/>
          <a:lstStyle/>
          <a:p>
            <a:r>
              <a:rPr lang="fr-FR" b="1" dirty="0">
                <a:solidFill>
                  <a:srgbClr val="C00000"/>
                </a:solidFill>
              </a:rPr>
              <a:t>Caractéristiques REST</a:t>
            </a:r>
          </a:p>
        </p:txBody>
      </p:sp>
      <p:sp>
        <p:nvSpPr>
          <p:cNvPr id="3" name="Espace réservé du contenu 2">
            <a:extLst>
              <a:ext uri="{FF2B5EF4-FFF2-40B4-BE49-F238E27FC236}">
                <a16:creationId xmlns:a16="http://schemas.microsoft.com/office/drawing/2014/main" id="{A1D07E74-9B80-42C6-B0A6-3738FA722D6C}"/>
              </a:ext>
            </a:extLst>
          </p:cNvPr>
          <p:cNvSpPr>
            <a:spLocks noGrp="1"/>
          </p:cNvSpPr>
          <p:nvPr>
            <p:ph idx="1"/>
          </p:nvPr>
        </p:nvSpPr>
        <p:spPr/>
        <p:txBody>
          <a:bodyPr/>
          <a:lstStyle/>
          <a:p>
            <a:pPr algn="just">
              <a:buFont typeface="Wingdings" panose="05000000000000000000" pitchFamily="2" charset="2"/>
              <a:buChar char="q"/>
            </a:pPr>
            <a:r>
              <a:rPr lang="fr-FR" dirty="0"/>
              <a:t> Quatre actions primitives de base </a:t>
            </a:r>
          </a:p>
          <a:p>
            <a:pPr lvl="1" algn="just">
              <a:buFont typeface="Wingdings" panose="05000000000000000000" pitchFamily="2" charset="2"/>
              <a:buChar char="q"/>
            </a:pPr>
            <a:r>
              <a:rPr lang="fr-FR" dirty="0"/>
              <a:t>POST – pour des créations d’objets (ressources) </a:t>
            </a:r>
          </a:p>
          <a:p>
            <a:pPr lvl="1" algn="just">
              <a:buFont typeface="Wingdings" panose="05000000000000000000" pitchFamily="2" charset="2"/>
              <a:buChar char="q"/>
            </a:pPr>
            <a:r>
              <a:rPr lang="fr-FR" dirty="0"/>
              <a:t>GET – pour de la consultation d’objets </a:t>
            </a:r>
          </a:p>
          <a:p>
            <a:pPr lvl="1" algn="just">
              <a:buFont typeface="Wingdings" panose="05000000000000000000" pitchFamily="2" charset="2"/>
              <a:buChar char="q"/>
            </a:pPr>
            <a:r>
              <a:rPr lang="fr-FR" dirty="0"/>
              <a:t>PUT – pour des mises à jour d’objets</a:t>
            </a:r>
          </a:p>
          <a:p>
            <a:pPr lvl="1" algn="just">
              <a:buFont typeface="Wingdings" panose="05000000000000000000" pitchFamily="2" charset="2"/>
              <a:buChar char="q"/>
            </a:pPr>
            <a:r>
              <a:rPr lang="fr-FR" dirty="0"/>
              <a:t>DELETE – pour des suppressions d’objets </a:t>
            </a:r>
          </a:p>
          <a:p>
            <a:pPr algn="just">
              <a:buFont typeface="Wingdings" panose="05000000000000000000" pitchFamily="2" charset="2"/>
              <a:buChar char="q"/>
            </a:pPr>
            <a:r>
              <a:rPr lang="fr-FR" dirty="0"/>
              <a:t>Tout objet créé / consulté / modifié / supprimé a une unique URI – Objets directement adressables sur le web </a:t>
            </a:r>
          </a:p>
          <a:p>
            <a:pPr algn="just">
              <a:buFont typeface="Wingdings" panose="05000000000000000000" pitchFamily="2" charset="2"/>
              <a:buChar char="q"/>
            </a:pPr>
            <a:r>
              <a:rPr lang="fr-FR" dirty="0"/>
              <a:t>Un objet peut avoir plusieurs représentations – XML, JSON, CSV, XHTML, … – Le format est spécifié aux HTTP HEADER (CONTENT-TYPE, ACCEPT) </a:t>
            </a:r>
          </a:p>
        </p:txBody>
      </p:sp>
    </p:spTree>
    <p:extLst>
      <p:ext uri="{BB962C8B-B14F-4D97-AF65-F5344CB8AC3E}">
        <p14:creationId xmlns:p14="http://schemas.microsoft.com/office/powerpoint/2010/main" val="452028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2D5489-2527-480E-AC9F-B2A294064558}"/>
              </a:ext>
            </a:extLst>
          </p:cNvPr>
          <p:cNvSpPr>
            <a:spLocks noGrp="1"/>
          </p:cNvSpPr>
          <p:nvPr>
            <p:ph type="title"/>
          </p:nvPr>
        </p:nvSpPr>
        <p:spPr/>
        <p:txBody>
          <a:bodyPr/>
          <a:lstStyle/>
          <a:p>
            <a:r>
              <a:rPr lang="fr-FR" b="1" dirty="0">
                <a:solidFill>
                  <a:srgbClr val="C00000"/>
                </a:solidFill>
              </a:rPr>
              <a:t>Définition</a:t>
            </a:r>
            <a:endParaRPr lang="fr-FR" dirty="0"/>
          </a:p>
        </p:txBody>
      </p:sp>
      <p:sp>
        <p:nvSpPr>
          <p:cNvPr id="3" name="Espace réservé du contenu 2">
            <a:extLst>
              <a:ext uri="{FF2B5EF4-FFF2-40B4-BE49-F238E27FC236}">
                <a16:creationId xmlns:a16="http://schemas.microsoft.com/office/drawing/2014/main" id="{56687CFE-C2BA-4048-A5AB-C6E4E4D2E921}"/>
              </a:ext>
            </a:extLst>
          </p:cNvPr>
          <p:cNvSpPr>
            <a:spLocks noGrp="1"/>
          </p:cNvSpPr>
          <p:nvPr>
            <p:ph idx="1"/>
          </p:nvPr>
        </p:nvSpPr>
        <p:spPr/>
        <p:txBody>
          <a:bodyPr>
            <a:normAutofit/>
          </a:bodyPr>
          <a:lstStyle/>
          <a:p>
            <a:pPr algn="just">
              <a:buFont typeface="Wingdings" panose="05000000000000000000" pitchFamily="2" charset="2"/>
              <a:buChar char="q"/>
            </a:pPr>
            <a:r>
              <a:rPr lang="fr-FR" dirty="0"/>
              <a:t>Un service web est une application client-serveur </a:t>
            </a:r>
            <a:r>
              <a:rPr lang="fr-FR" b="1" dirty="0"/>
              <a:t>faiblement couplée</a:t>
            </a:r>
            <a:r>
              <a:rPr lang="fr-FR" dirty="0"/>
              <a:t>, faisant communiquer des programmes, bases de données, objets, processus d’affaire, et traitent les données en laissant accéder parfois à une partie du système. </a:t>
            </a:r>
          </a:p>
          <a:p>
            <a:pPr algn="just">
              <a:buFont typeface="Wingdings" panose="05000000000000000000" pitchFamily="2" charset="2"/>
              <a:buChar char="q"/>
            </a:pPr>
            <a:r>
              <a:rPr lang="fr-FR" dirty="0"/>
              <a:t>Ces applications, indépendantes de tout langage, de l’implémentation, de l’OS de la plate-forme, de l’architecture sous-jacente (.NET, JEE, …), sont destinées à être utilisées par d'autres applications et moins par des humains. </a:t>
            </a:r>
          </a:p>
          <a:p>
            <a:endParaRPr lang="fr-FR" dirty="0"/>
          </a:p>
        </p:txBody>
      </p:sp>
    </p:spTree>
    <p:extLst>
      <p:ext uri="{BB962C8B-B14F-4D97-AF65-F5344CB8AC3E}">
        <p14:creationId xmlns:p14="http://schemas.microsoft.com/office/powerpoint/2010/main" val="673830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BBFB75-85C7-48BA-A09F-815E2BDFB491}"/>
              </a:ext>
            </a:extLst>
          </p:cNvPr>
          <p:cNvSpPr>
            <a:spLocks noGrp="1"/>
          </p:cNvSpPr>
          <p:nvPr>
            <p:ph type="title"/>
          </p:nvPr>
        </p:nvSpPr>
        <p:spPr/>
        <p:txBody>
          <a:bodyPr/>
          <a:lstStyle/>
          <a:p>
            <a:r>
              <a:rPr lang="fr-FR" b="1" dirty="0">
                <a:solidFill>
                  <a:srgbClr val="C00000"/>
                </a:solidFill>
              </a:rPr>
              <a:t>Définition</a:t>
            </a:r>
            <a:endParaRPr lang="fr-FR" dirty="0"/>
          </a:p>
        </p:txBody>
      </p:sp>
      <p:sp>
        <p:nvSpPr>
          <p:cNvPr id="3" name="Espace réservé du contenu 2">
            <a:extLst>
              <a:ext uri="{FF2B5EF4-FFF2-40B4-BE49-F238E27FC236}">
                <a16:creationId xmlns:a16="http://schemas.microsoft.com/office/drawing/2014/main" id="{48D7A6A3-04DB-4D64-824B-A264C5C0C505}"/>
              </a:ext>
            </a:extLst>
          </p:cNvPr>
          <p:cNvSpPr>
            <a:spLocks noGrp="1"/>
          </p:cNvSpPr>
          <p:nvPr>
            <p:ph idx="1"/>
          </p:nvPr>
        </p:nvSpPr>
        <p:spPr>
          <a:xfrm>
            <a:off x="838200" y="1852921"/>
            <a:ext cx="10515600" cy="4351338"/>
          </a:xfrm>
        </p:spPr>
        <p:txBody>
          <a:bodyPr/>
          <a:lstStyle/>
          <a:p>
            <a:pPr algn="just">
              <a:buFont typeface="Wingdings" panose="05000000000000000000" pitchFamily="2" charset="2"/>
              <a:buChar char="q"/>
            </a:pPr>
            <a:r>
              <a:rPr lang="fr-FR" dirty="0"/>
              <a:t>un service web est une application accessible et invocable par d’autres applications utilisant les protocoles d’internet tel que le HTTP et le XML permettant l’échange d’informations provenant de machines différentes et écris avec des langages différents.</a:t>
            </a:r>
          </a:p>
          <a:p>
            <a:pPr algn="just">
              <a:buFont typeface="Wingdings" panose="05000000000000000000" pitchFamily="2" charset="2"/>
              <a:buChar char="q"/>
            </a:pPr>
            <a:endParaRPr lang="fr-FR" dirty="0"/>
          </a:p>
          <a:p>
            <a:pPr algn="just">
              <a:buFont typeface="Wingdings" panose="05000000000000000000" pitchFamily="2" charset="2"/>
              <a:buChar char="q"/>
            </a:pPr>
            <a:r>
              <a:rPr lang="fr-FR" dirty="0"/>
              <a:t>Un service web peut être découvert par d’autres services et peut interagir avec d’autres services,</a:t>
            </a:r>
          </a:p>
        </p:txBody>
      </p:sp>
    </p:spTree>
    <p:extLst>
      <p:ext uri="{BB962C8B-B14F-4D97-AF65-F5344CB8AC3E}">
        <p14:creationId xmlns:p14="http://schemas.microsoft.com/office/powerpoint/2010/main" val="3613366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918E3A-8354-4E50-9773-CAC83FDA3AD6}"/>
              </a:ext>
            </a:extLst>
          </p:cNvPr>
          <p:cNvSpPr>
            <a:spLocks noGrp="1"/>
          </p:cNvSpPr>
          <p:nvPr>
            <p:ph type="title"/>
          </p:nvPr>
        </p:nvSpPr>
        <p:spPr/>
        <p:txBody>
          <a:bodyPr/>
          <a:lstStyle/>
          <a:p>
            <a:r>
              <a:rPr lang="fr-FR" b="1" dirty="0">
                <a:solidFill>
                  <a:srgbClr val="C00000"/>
                </a:solidFill>
              </a:rPr>
              <a:t>Définition</a:t>
            </a:r>
          </a:p>
        </p:txBody>
      </p:sp>
      <p:sp>
        <p:nvSpPr>
          <p:cNvPr id="3" name="Espace réservé du contenu 2">
            <a:extLst>
              <a:ext uri="{FF2B5EF4-FFF2-40B4-BE49-F238E27FC236}">
                <a16:creationId xmlns:a16="http://schemas.microsoft.com/office/drawing/2014/main" id="{CFC7B14E-0D7E-44D9-BC2A-9BFC1F11651F}"/>
              </a:ext>
            </a:extLst>
          </p:cNvPr>
          <p:cNvSpPr>
            <a:spLocks noGrp="1"/>
          </p:cNvSpPr>
          <p:nvPr>
            <p:ph idx="1"/>
          </p:nvPr>
        </p:nvSpPr>
        <p:spPr/>
        <p:txBody>
          <a:bodyPr/>
          <a:lstStyle/>
          <a:p>
            <a:pPr algn="just">
              <a:buFont typeface="Wingdings" panose="05000000000000000000" pitchFamily="2" charset="2"/>
              <a:buChar char="q"/>
            </a:pPr>
            <a:r>
              <a:rPr lang="fr-FR" dirty="0"/>
              <a:t>Un service Web est un moyen pour une application d'exposer son API au moyen du protocole HTTP.</a:t>
            </a:r>
          </a:p>
          <a:p>
            <a:pPr algn="just">
              <a:buFont typeface="Wingdings" panose="05000000000000000000" pitchFamily="2" charset="2"/>
              <a:buChar char="q"/>
            </a:pPr>
            <a:endParaRPr lang="fr-FR" dirty="0"/>
          </a:p>
          <a:p>
            <a:pPr algn="just">
              <a:buFont typeface="Wingdings" panose="05000000000000000000" pitchFamily="2" charset="2"/>
              <a:buChar char="q"/>
            </a:pPr>
            <a:r>
              <a:rPr lang="fr-FR" dirty="0"/>
              <a:t> Il existe plusieurs méthodologies : </a:t>
            </a:r>
          </a:p>
          <a:p>
            <a:pPr lvl="1" algn="just">
              <a:buFont typeface="Wingdings" panose="05000000000000000000" pitchFamily="2" charset="2"/>
              <a:buChar char="§"/>
            </a:pPr>
            <a:r>
              <a:rPr lang="fr-FR" b="1" dirty="0"/>
              <a:t>Web API</a:t>
            </a:r>
            <a:r>
              <a:rPr lang="fr-FR" dirty="0"/>
              <a:t> : utilise différents standards tels que WSDL (fichier XML décrivant le service), SOAP (protocole avec des messages XML au dessus de HTTP), UDDI (annuaire de service), … </a:t>
            </a:r>
          </a:p>
          <a:p>
            <a:pPr lvl="1" algn="just">
              <a:buFont typeface="Wingdings" panose="05000000000000000000" pitchFamily="2" charset="2"/>
              <a:buChar char="§"/>
            </a:pPr>
            <a:r>
              <a:rPr lang="fr-FR" b="1" dirty="0"/>
              <a:t>REST</a:t>
            </a:r>
            <a:r>
              <a:rPr lang="fr-FR" dirty="0"/>
              <a:t> : </a:t>
            </a:r>
            <a:r>
              <a:rPr lang="fr-FR" dirty="0" err="1"/>
              <a:t>Representational</a:t>
            </a:r>
            <a:r>
              <a:rPr lang="fr-FR" dirty="0"/>
              <a:t> State Transfer. Approche plus simple basée sur des URL et les méthodes HTTP (GET, POST, PUT, DELETE)</a:t>
            </a:r>
          </a:p>
        </p:txBody>
      </p:sp>
    </p:spTree>
    <p:extLst>
      <p:ext uri="{BB962C8B-B14F-4D97-AF65-F5344CB8AC3E}">
        <p14:creationId xmlns:p14="http://schemas.microsoft.com/office/powerpoint/2010/main" val="1594354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27DE32-EBA2-473A-ABF4-EDE4F93E650A}"/>
              </a:ext>
            </a:extLst>
          </p:cNvPr>
          <p:cNvSpPr>
            <a:spLocks noGrp="1"/>
          </p:cNvSpPr>
          <p:nvPr>
            <p:ph type="title"/>
          </p:nvPr>
        </p:nvSpPr>
        <p:spPr/>
        <p:txBody>
          <a:bodyPr/>
          <a:lstStyle/>
          <a:p>
            <a:r>
              <a:rPr lang="fr-FR" b="1" dirty="0">
                <a:solidFill>
                  <a:srgbClr val="C00000"/>
                </a:solidFill>
              </a:rPr>
              <a:t>Fonctionnement</a:t>
            </a:r>
          </a:p>
        </p:txBody>
      </p:sp>
      <p:sp>
        <p:nvSpPr>
          <p:cNvPr id="3" name="Espace réservé du contenu 2">
            <a:extLst>
              <a:ext uri="{FF2B5EF4-FFF2-40B4-BE49-F238E27FC236}">
                <a16:creationId xmlns:a16="http://schemas.microsoft.com/office/drawing/2014/main" id="{7DFB9085-DC6C-4E99-8D4F-E93A42F936DD}"/>
              </a:ext>
            </a:extLst>
          </p:cNvPr>
          <p:cNvSpPr>
            <a:spLocks noGrp="1"/>
          </p:cNvSpPr>
          <p:nvPr>
            <p:ph idx="1"/>
          </p:nvPr>
        </p:nvSpPr>
        <p:spPr/>
        <p:txBody>
          <a:bodyPr/>
          <a:lstStyle/>
          <a:p>
            <a:pPr>
              <a:buFont typeface="Wingdings" panose="05000000000000000000" pitchFamily="2" charset="2"/>
              <a:buChar char="q"/>
            </a:pPr>
            <a:r>
              <a:rPr lang="fr-FR" dirty="0"/>
              <a:t>WSDL : inclut toutes les informations qui peuvent être échangées par le service.</a:t>
            </a:r>
          </a:p>
          <a:p>
            <a:pPr>
              <a:buFont typeface="Wingdings" panose="05000000000000000000" pitchFamily="2" charset="2"/>
              <a:buChar char="q"/>
            </a:pPr>
            <a:endParaRPr lang="fr-FR" dirty="0"/>
          </a:p>
          <a:p>
            <a:pPr>
              <a:buFont typeface="Wingdings" panose="05000000000000000000" pitchFamily="2" charset="2"/>
              <a:buChar char="q"/>
            </a:pPr>
            <a:r>
              <a:rPr lang="fr-FR" dirty="0"/>
              <a:t>SOAP : le transport d’informations entre services web</a:t>
            </a:r>
          </a:p>
          <a:p>
            <a:pPr>
              <a:buFont typeface="Wingdings" panose="05000000000000000000" pitchFamily="2" charset="2"/>
              <a:buChar char="q"/>
            </a:pPr>
            <a:endParaRPr lang="fr-FR" dirty="0"/>
          </a:p>
          <a:p>
            <a:pPr>
              <a:buFont typeface="Wingdings" panose="05000000000000000000" pitchFamily="2" charset="2"/>
              <a:buChar char="q"/>
            </a:pPr>
            <a:r>
              <a:rPr lang="fr-FR" dirty="0"/>
              <a:t>UDDI : représente l’annuaire des services web où ils sont stockés et où ils peuvent être localisés par des clients.</a:t>
            </a:r>
          </a:p>
        </p:txBody>
      </p:sp>
    </p:spTree>
    <p:extLst>
      <p:ext uri="{BB962C8B-B14F-4D97-AF65-F5344CB8AC3E}">
        <p14:creationId xmlns:p14="http://schemas.microsoft.com/office/powerpoint/2010/main" val="492441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25768C-705C-4A79-8097-A1DC7F2C916A}"/>
              </a:ext>
            </a:extLst>
          </p:cNvPr>
          <p:cNvSpPr>
            <a:spLocks noGrp="1"/>
          </p:cNvSpPr>
          <p:nvPr>
            <p:ph type="title"/>
          </p:nvPr>
        </p:nvSpPr>
        <p:spPr/>
        <p:txBody>
          <a:bodyPr/>
          <a:lstStyle/>
          <a:p>
            <a:r>
              <a:rPr lang="fr-FR" b="1" dirty="0">
                <a:solidFill>
                  <a:srgbClr val="C00000"/>
                </a:solidFill>
              </a:rPr>
              <a:t>WSDL </a:t>
            </a:r>
            <a:r>
              <a:rPr lang="fr-FR" b="1" dirty="0">
                <a:solidFill>
                  <a:srgbClr val="0070C0"/>
                </a:solidFill>
              </a:rPr>
              <a:t>(Web Services Description </a:t>
            </a:r>
            <a:r>
              <a:rPr lang="fr-FR" b="1" dirty="0" err="1">
                <a:solidFill>
                  <a:srgbClr val="0070C0"/>
                </a:solidFill>
              </a:rPr>
              <a:t>Language</a:t>
            </a:r>
            <a:r>
              <a:rPr lang="fr-FR" b="1" dirty="0">
                <a:solidFill>
                  <a:srgbClr val="0070C0"/>
                </a:solidFill>
              </a:rPr>
              <a:t> )</a:t>
            </a:r>
          </a:p>
        </p:txBody>
      </p:sp>
      <p:sp>
        <p:nvSpPr>
          <p:cNvPr id="3" name="Espace réservé du contenu 2">
            <a:extLst>
              <a:ext uri="{FF2B5EF4-FFF2-40B4-BE49-F238E27FC236}">
                <a16:creationId xmlns:a16="http://schemas.microsoft.com/office/drawing/2014/main" id="{BE51A771-A1E2-4AEF-9429-7AC0DC881E36}"/>
              </a:ext>
            </a:extLst>
          </p:cNvPr>
          <p:cNvSpPr>
            <a:spLocks noGrp="1"/>
          </p:cNvSpPr>
          <p:nvPr>
            <p:ph idx="1"/>
          </p:nvPr>
        </p:nvSpPr>
        <p:spPr/>
        <p:txBody>
          <a:bodyPr>
            <a:normAutofit fontScale="85000" lnSpcReduction="20000"/>
          </a:bodyPr>
          <a:lstStyle/>
          <a:p>
            <a:pPr>
              <a:buFont typeface="Wingdings" panose="05000000000000000000" pitchFamily="2" charset="2"/>
              <a:buChar char="q"/>
            </a:pPr>
            <a:r>
              <a:rPr lang="fr-FR" dirty="0"/>
              <a:t>Description des différentes parties d’un service web </a:t>
            </a:r>
          </a:p>
          <a:p>
            <a:pPr>
              <a:buFont typeface="Wingdings" panose="05000000000000000000" pitchFamily="2" charset="2"/>
              <a:buChar char="q"/>
            </a:pPr>
            <a:r>
              <a:rPr lang="fr-FR" dirty="0"/>
              <a:t>Langage de description de services web spécifié par W3C, basé sur le langage XML, il permet de décrire les fonctionnalités du service c'est-à-dire les opérations qu’il peut effectuer, sa localisation et comment il peut être invoqué.</a:t>
            </a:r>
          </a:p>
          <a:p>
            <a:pPr>
              <a:buFont typeface="Wingdings" panose="05000000000000000000" pitchFamily="2" charset="2"/>
              <a:buChar char="q"/>
            </a:pPr>
            <a:r>
              <a:rPr lang="fr-FR" dirty="0"/>
              <a:t>Description à deux niveaux:</a:t>
            </a:r>
          </a:p>
          <a:p>
            <a:pPr>
              <a:buFont typeface="Wingdings" panose="05000000000000000000" pitchFamily="2" charset="2"/>
              <a:buChar char="Ø"/>
            </a:pPr>
            <a:r>
              <a:rPr lang="fr-FR" dirty="0"/>
              <a:t>Abstrait </a:t>
            </a:r>
          </a:p>
          <a:p>
            <a:pPr lvl="1">
              <a:buFont typeface="Wingdings" panose="05000000000000000000" pitchFamily="2" charset="2"/>
              <a:buChar char="§"/>
            </a:pPr>
            <a:r>
              <a:rPr lang="fr-FR" dirty="0"/>
              <a:t> Les types (XML </a:t>
            </a:r>
            <a:r>
              <a:rPr lang="fr-FR" dirty="0" err="1"/>
              <a:t>Schema</a:t>
            </a:r>
            <a:r>
              <a:rPr lang="fr-FR" dirty="0"/>
              <a:t>) des paramètres et des résultats des messages </a:t>
            </a:r>
          </a:p>
          <a:p>
            <a:pPr lvl="1">
              <a:buFont typeface="Wingdings" panose="05000000000000000000" pitchFamily="2" charset="2"/>
              <a:buChar char="§"/>
            </a:pPr>
            <a:r>
              <a:rPr lang="fr-FR" dirty="0"/>
              <a:t> Les messages manipulés dans le service </a:t>
            </a:r>
          </a:p>
          <a:p>
            <a:pPr lvl="1">
              <a:buFont typeface="Wingdings" panose="05000000000000000000" pitchFamily="2" charset="2"/>
              <a:buChar char="§"/>
            </a:pPr>
            <a:r>
              <a:rPr lang="fr-FR" dirty="0"/>
              <a:t> Les opérations individuelles: suite d’échange de messages </a:t>
            </a:r>
          </a:p>
          <a:p>
            <a:pPr lvl="1">
              <a:buFont typeface="Wingdings" panose="05000000000000000000" pitchFamily="2" charset="2"/>
              <a:buChar char="§"/>
            </a:pPr>
            <a:r>
              <a:rPr lang="fr-FR" dirty="0"/>
              <a:t> Une interface de service abstrait, qui groupe les opérations individuelles </a:t>
            </a:r>
          </a:p>
          <a:p>
            <a:pPr>
              <a:buFont typeface="Wingdings" panose="05000000000000000000" pitchFamily="2" charset="2"/>
              <a:buChar char="Ø"/>
            </a:pPr>
            <a:r>
              <a:rPr lang="fr-FR" dirty="0"/>
              <a:t>Concret </a:t>
            </a:r>
          </a:p>
          <a:p>
            <a:pPr lvl="1">
              <a:buFont typeface="Wingdings" panose="05000000000000000000" pitchFamily="2" charset="2"/>
              <a:buChar char="§"/>
            </a:pPr>
            <a:r>
              <a:rPr lang="fr-FR" dirty="0"/>
              <a:t>Le « binding » de l’interface (des opérations) à un protocole de transport </a:t>
            </a:r>
          </a:p>
          <a:p>
            <a:pPr lvl="1">
              <a:buFont typeface="Wingdings" panose="05000000000000000000" pitchFamily="2" charset="2"/>
              <a:buChar char="§"/>
            </a:pPr>
            <a:r>
              <a:rPr lang="fr-FR" dirty="0"/>
              <a:t>Les points d’accès (adresses réseau) pour chaque opération </a:t>
            </a:r>
          </a:p>
          <a:p>
            <a:pPr lvl="1">
              <a:buFont typeface="Wingdings" panose="05000000000000000000" pitchFamily="2" charset="2"/>
              <a:buChar char="§"/>
            </a:pPr>
            <a:r>
              <a:rPr lang="fr-FR" dirty="0"/>
              <a:t>Service = ensemble de « bindings » avec leurs points d’accès</a:t>
            </a:r>
          </a:p>
        </p:txBody>
      </p:sp>
    </p:spTree>
    <p:extLst>
      <p:ext uri="{BB962C8B-B14F-4D97-AF65-F5344CB8AC3E}">
        <p14:creationId xmlns:p14="http://schemas.microsoft.com/office/powerpoint/2010/main" val="2461284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49B794-337B-434A-BF1E-160717D884DD}"/>
              </a:ext>
            </a:extLst>
          </p:cNvPr>
          <p:cNvSpPr>
            <a:spLocks noGrp="1"/>
          </p:cNvSpPr>
          <p:nvPr>
            <p:ph type="title"/>
          </p:nvPr>
        </p:nvSpPr>
        <p:spPr/>
        <p:txBody>
          <a:bodyPr/>
          <a:lstStyle/>
          <a:p>
            <a:r>
              <a:rPr lang="fr-FR" b="1" dirty="0">
                <a:solidFill>
                  <a:srgbClr val="C00000"/>
                </a:solidFill>
              </a:rPr>
              <a:t>SOAP </a:t>
            </a:r>
            <a:r>
              <a:rPr lang="fr-FR" b="1" dirty="0">
                <a:solidFill>
                  <a:srgbClr val="0070C0"/>
                </a:solidFill>
              </a:rPr>
              <a:t>(Simple Object Access Protocol) </a:t>
            </a:r>
          </a:p>
        </p:txBody>
      </p:sp>
      <p:sp>
        <p:nvSpPr>
          <p:cNvPr id="3" name="Espace réservé du contenu 2">
            <a:extLst>
              <a:ext uri="{FF2B5EF4-FFF2-40B4-BE49-F238E27FC236}">
                <a16:creationId xmlns:a16="http://schemas.microsoft.com/office/drawing/2014/main" id="{E17E4305-5632-4DBB-BBCF-6C92140B6D80}"/>
              </a:ext>
            </a:extLst>
          </p:cNvPr>
          <p:cNvSpPr>
            <a:spLocks noGrp="1"/>
          </p:cNvSpPr>
          <p:nvPr>
            <p:ph idx="1"/>
          </p:nvPr>
        </p:nvSpPr>
        <p:spPr/>
        <p:txBody>
          <a:bodyPr/>
          <a:lstStyle/>
          <a:p>
            <a:pPr algn="just">
              <a:buFont typeface="Wingdings" panose="05000000000000000000" pitchFamily="2" charset="2"/>
              <a:buChar char="q"/>
            </a:pPr>
            <a:r>
              <a:rPr lang="fr-FR" dirty="0"/>
              <a:t>Protocole de transmission de messages entre services web, standardisé par le W3C, il permet de définir les messages échangés entre un client et un fournisseur de services web à travers un protocole tel que HTML, SMTP, FTP… en se basant sur le langage XML.</a:t>
            </a:r>
          </a:p>
          <a:p>
            <a:pPr marL="0" indent="0" algn="just">
              <a:buNone/>
            </a:pPr>
            <a:r>
              <a:rPr lang="fr-FR" dirty="0"/>
              <a:t> </a:t>
            </a:r>
          </a:p>
          <a:p>
            <a:pPr algn="just">
              <a:buFont typeface="Wingdings" panose="05000000000000000000" pitchFamily="2" charset="2"/>
              <a:buChar char="q"/>
            </a:pPr>
            <a:r>
              <a:rPr lang="fr-FR" dirty="0"/>
              <a:t>Deux modes de communication du protocole SOAP existent : </a:t>
            </a:r>
          </a:p>
          <a:p>
            <a:pPr lvl="1" algn="just">
              <a:buFont typeface="Wingdings" panose="05000000000000000000" pitchFamily="2" charset="2"/>
              <a:buChar char="§"/>
            </a:pPr>
            <a:r>
              <a:rPr lang="fr-FR" dirty="0"/>
              <a:t>Le mode RPC (</a:t>
            </a:r>
            <a:r>
              <a:rPr lang="fr-FR" dirty="0" err="1"/>
              <a:t>Remote</a:t>
            </a:r>
            <a:r>
              <a:rPr lang="fr-FR" dirty="0"/>
              <a:t> </a:t>
            </a:r>
            <a:r>
              <a:rPr lang="fr-FR" dirty="0" err="1"/>
              <a:t>Procedure</a:t>
            </a:r>
            <a:r>
              <a:rPr lang="fr-FR" dirty="0"/>
              <a:t> Call) qui permet un appel synchrone de procédures </a:t>
            </a:r>
          </a:p>
          <a:p>
            <a:pPr lvl="1" algn="just">
              <a:buFont typeface="Wingdings" panose="05000000000000000000" pitchFamily="2" charset="2"/>
              <a:buChar char="§"/>
            </a:pPr>
            <a:r>
              <a:rPr lang="fr-FR" dirty="0"/>
              <a:t>le mode Messagerie permet de fonctionner au choix, en mode synchrone ou asynchrone.</a:t>
            </a:r>
          </a:p>
        </p:txBody>
      </p:sp>
    </p:spTree>
    <p:extLst>
      <p:ext uri="{BB962C8B-B14F-4D97-AF65-F5344CB8AC3E}">
        <p14:creationId xmlns:p14="http://schemas.microsoft.com/office/powerpoint/2010/main" val="3571054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259009-A7EA-4EFE-A920-2A42A14F9745}"/>
              </a:ext>
            </a:extLst>
          </p:cNvPr>
          <p:cNvSpPr>
            <a:spLocks noGrp="1"/>
          </p:cNvSpPr>
          <p:nvPr>
            <p:ph type="title"/>
          </p:nvPr>
        </p:nvSpPr>
        <p:spPr/>
        <p:txBody>
          <a:bodyPr/>
          <a:lstStyle/>
          <a:p>
            <a:r>
              <a:rPr lang="fr-FR" b="1" dirty="0">
                <a:solidFill>
                  <a:srgbClr val="C00000"/>
                </a:solidFill>
              </a:rPr>
              <a:t>SOAP </a:t>
            </a:r>
            <a:r>
              <a:rPr lang="fr-FR" b="1" dirty="0">
                <a:solidFill>
                  <a:srgbClr val="0070C0"/>
                </a:solidFill>
              </a:rPr>
              <a:t>(Simple Object Access Protocol)</a:t>
            </a:r>
            <a:endParaRPr lang="fr-FR" dirty="0"/>
          </a:p>
        </p:txBody>
      </p:sp>
      <p:sp>
        <p:nvSpPr>
          <p:cNvPr id="3" name="Espace réservé du contenu 2">
            <a:extLst>
              <a:ext uri="{FF2B5EF4-FFF2-40B4-BE49-F238E27FC236}">
                <a16:creationId xmlns:a16="http://schemas.microsoft.com/office/drawing/2014/main" id="{F8D2DA2C-D6BF-4EEB-943B-3490D3757F65}"/>
              </a:ext>
            </a:extLst>
          </p:cNvPr>
          <p:cNvSpPr>
            <a:spLocks noGrp="1"/>
          </p:cNvSpPr>
          <p:nvPr>
            <p:ph idx="1"/>
          </p:nvPr>
        </p:nvSpPr>
        <p:spPr/>
        <p:txBody>
          <a:bodyPr/>
          <a:lstStyle/>
          <a:p>
            <a:pPr>
              <a:buFont typeface="Wingdings" panose="05000000000000000000" pitchFamily="2" charset="2"/>
              <a:buChar char="q"/>
            </a:pPr>
            <a:r>
              <a:rPr lang="fr-FR" dirty="0"/>
              <a:t>Principal standard W3C pour les services web </a:t>
            </a:r>
          </a:p>
          <a:p>
            <a:pPr>
              <a:buFont typeface="Wingdings" panose="05000000000000000000" pitchFamily="2" charset="2"/>
              <a:buChar char="q"/>
            </a:pPr>
            <a:r>
              <a:rPr lang="fr-FR" dirty="0"/>
              <a:t>Associé à WSDL pour la description du service </a:t>
            </a:r>
          </a:p>
          <a:p>
            <a:pPr>
              <a:buFont typeface="Wingdings" panose="05000000000000000000" pitchFamily="2" charset="2"/>
              <a:buChar char="q"/>
            </a:pPr>
            <a:r>
              <a:rPr lang="fr-FR" dirty="0"/>
              <a:t>Protocole de communication  échange de messages XML </a:t>
            </a:r>
          </a:p>
          <a:p>
            <a:pPr>
              <a:buFont typeface="Wingdings" panose="05000000000000000000" pitchFamily="2" charset="2"/>
              <a:buChar char="q"/>
            </a:pPr>
            <a:r>
              <a:rPr lang="fr-FR" dirty="0"/>
              <a:t>Services appelables à travers des points d’accès sur le web </a:t>
            </a:r>
          </a:p>
          <a:p>
            <a:pPr>
              <a:buFont typeface="Wingdings" panose="05000000000000000000" pitchFamily="2" charset="2"/>
              <a:buChar char="q"/>
            </a:pPr>
            <a:endParaRPr lang="fr-FR" dirty="0"/>
          </a:p>
        </p:txBody>
      </p:sp>
    </p:spTree>
    <p:extLst>
      <p:ext uri="{BB962C8B-B14F-4D97-AF65-F5344CB8AC3E}">
        <p14:creationId xmlns:p14="http://schemas.microsoft.com/office/powerpoint/2010/main" val="42743269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5637</TotalTime>
  <Words>1605</Words>
  <Application>Microsoft Office PowerPoint</Application>
  <PresentationFormat>Grand écran</PresentationFormat>
  <Paragraphs>121</Paragraphs>
  <Slides>20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20</vt:i4>
      </vt:variant>
    </vt:vector>
  </HeadingPairs>
  <TitlesOfParts>
    <vt:vector size="25" baseType="lpstr">
      <vt:lpstr>Arial</vt:lpstr>
      <vt:lpstr>Calibri</vt:lpstr>
      <vt:lpstr>Calibri Light</vt:lpstr>
      <vt:lpstr>Wingdings</vt:lpstr>
      <vt:lpstr>Thème Office</vt:lpstr>
      <vt:lpstr>Présentation PowerPoint</vt:lpstr>
      <vt:lpstr>Définition (W3C)</vt:lpstr>
      <vt:lpstr>Définition</vt:lpstr>
      <vt:lpstr>Définition</vt:lpstr>
      <vt:lpstr>Définition</vt:lpstr>
      <vt:lpstr>Fonctionnement</vt:lpstr>
      <vt:lpstr>WSDL (Web Services Description Language )</vt:lpstr>
      <vt:lpstr>SOAP (Simple Object Access Protocol) </vt:lpstr>
      <vt:lpstr>SOAP (Simple Object Access Protocol)</vt:lpstr>
      <vt:lpstr>Structure du message SOAP</vt:lpstr>
      <vt:lpstr>UDDI (Universal Description, Discovery and Integration)</vt:lpstr>
      <vt:lpstr>Caractéristiques</vt:lpstr>
      <vt:lpstr>Avantages</vt:lpstr>
      <vt:lpstr>Inconvénients </vt:lpstr>
      <vt:lpstr>API vs Service web</vt:lpstr>
      <vt:lpstr>API vs Service web</vt:lpstr>
      <vt:lpstr>Fonctionnement</vt:lpstr>
      <vt:lpstr>Scénario d’utilisation</vt:lpstr>
      <vt:lpstr>REST (Representational State Transfer) </vt:lpstr>
      <vt:lpstr>Caractéristiques REST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SAMSUNG</dc:creator>
  <cp:lastModifiedBy>SAMSUNG</cp:lastModifiedBy>
  <cp:revision>54</cp:revision>
  <dcterms:created xsi:type="dcterms:W3CDTF">2019-06-24T17:49:01Z</dcterms:created>
  <dcterms:modified xsi:type="dcterms:W3CDTF">2020-03-15T16:54:58Z</dcterms:modified>
</cp:coreProperties>
</file>