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496" r:id="rId2"/>
    <p:sldId id="494" r:id="rId3"/>
    <p:sldId id="497" r:id="rId4"/>
    <p:sldId id="495" r:id="rId5"/>
    <p:sldId id="498" r:id="rId6"/>
    <p:sldId id="257" r:id="rId7"/>
    <p:sldId id="258" r:id="rId8"/>
    <p:sldId id="259" r:id="rId9"/>
    <p:sldId id="260" r:id="rId10"/>
    <p:sldId id="261" r:id="rId11"/>
    <p:sldId id="262" r:id="rId12"/>
    <p:sldId id="263" r:id="rId13"/>
    <p:sldId id="499" r:id="rId14"/>
    <p:sldId id="506" r:id="rId15"/>
    <p:sldId id="507" r:id="rId16"/>
    <p:sldId id="500" r:id="rId17"/>
    <p:sldId id="501" r:id="rId18"/>
    <p:sldId id="502" r:id="rId19"/>
    <p:sldId id="503" r:id="rId20"/>
    <p:sldId id="504" r:id="rId21"/>
    <p:sldId id="505" r:id="rId22"/>
    <p:sldId id="264" r:id="rId23"/>
    <p:sldId id="508"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85" d="100"/>
          <a:sy n="85"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C29237-08EF-4D52-AD73-E68E0D4FBB8A}" type="datetimeFigureOut">
              <a:rPr lang="fr-FR" smtClean="0"/>
              <a:t>19/10/2024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8254C1-46EA-4714-83B2-DB01FDDAA244}" type="slidenum">
              <a:rPr lang="fr-FR" smtClean="0"/>
              <a:t>‹N°›</a:t>
            </a:fld>
            <a:endParaRPr lang="fr-FR"/>
          </a:p>
        </p:txBody>
      </p:sp>
    </p:spTree>
    <p:extLst>
      <p:ext uri="{BB962C8B-B14F-4D97-AF65-F5344CB8AC3E}">
        <p14:creationId xmlns:p14="http://schemas.microsoft.com/office/powerpoint/2010/main" val="2501823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3138677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28641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B297036-CD22-3202-D6FB-BDBE7E4D6A2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9F6CB1B-4129-4929-8E51-303EBD8B2B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3E9FF231-AE36-CA87-38BE-F8AB00C39495}"/>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5" name="Espace réservé du pied de page 4">
            <a:extLst>
              <a:ext uri="{FF2B5EF4-FFF2-40B4-BE49-F238E27FC236}">
                <a16:creationId xmlns:a16="http://schemas.microsoft.com/office/drawing/2014/main" id="{ACADD282-6FDA-F1AC-49A6-365E11693B4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9160840-7374-28BB-10E7-85C2F5FEAE1A}"/>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262884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F2ABA39-B080-418B-4EC4-C9D414C82E9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3A79B129-BD13-2297-E718-24F18D73DE0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6DB379-799F-B61E-0FF0-06CF6821D41F}"/>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5" name="Espace réservé du pied de page 4">
            <a:extLst>
              <a:ext uri="{FF2B5EF4-FFF2-40B4-BE49-F238E27FC236}">
                <a16:creationId xmlns:a16="http://schemas.microsoft.com/office/drawing/2014/main" id="{FAEC6B61-B235-9FEC-E414-B765A6D07E8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41C9895-0FCD-B27A-9139-0D0269A48DCE}"/>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249328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125B469-D841-296B-517E-BD9270EF71E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3AF345-EF7B-85F8-300D-16D062843B0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05FFFD7D-A7D6-6A8E-9B36-9AAD19053FD3}"/>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5" name="Espace réservé du pied de page 4">
            <a:extLst>
              <a:ext uri="{FF2B5EF4-FFF2-40B4-BE49-F238E27FC236}">
                <a16:creationId xmlns:a16="http://schemas.microsoft.com/office/drawing/2014/main" id="{80812356-FD43-B3B3-9148-67DFBA560D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BDF3AC7-0102-7D49-AD31-B17DE0A1432F}"/>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15168003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210780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14693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3480252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064524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19696736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34552001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9975963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2075733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2668F4-477E-5420-DFAC-6FD4B38A7F8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6754D9A-935B-2433-E301-C8363ADC69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7AA51F-BBEE-EB76-9CBE-205C80B77EB6}"/>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5" name="Espace réservé du pied de page 4">
            <a:extLst>
              <a:ext uri="{FF2B5EF4-FFF2-40B4-BE49-F238E27FC236}">
                <a16:creationId xmlns:a16="http://schemas.microsoft.com/office/drawing/2014/main" id="{D754BB1D-8471-FF5C-B858-E2D80F608A2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5298559-1B0C-25A4-AA80-EB1C04523846}"/>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10340564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75000"/>
            </a:srgbClr>
          </a:solidFill>
          <a:ln/>
        </p:spPr>
      </p:sp>
      <p:pic>
        <p:nvPicPr>
          <p:cNvPr id="4" name="Image 1" descr="preencoded.png">
            <a:hlinkClick r:id="rId3"/>
          </p:cNvPr>
          <p:cNvPicPr>
            <a:picLocks noChangeAspect="1"/>
          </p:cNvPicPr>
          <p:nvPr/>
        </p:nvPicPr>
        <p:blipFill>
          <a:blip r:embed="rId4"/>
          <a:stretch>
            <a:fillRect/>
          </a:stretch>
        </p:blipFill>
        <p:spPr>
          <a:xfrm>
            <a:off x="10699346" y="6457950"/>
            <a:ext cx="1435504" cy="342900"/>
          </a:xfrm>
          <a:prstGeom prst="rect">
            <a:avLst/>
          </a:prstGeom>
        </p:spPr>
      </p:pic>
    </p:spTree>
    <p:extLst>
      <p:ext uri="{BB962C8B-B14F-4D97-AF65-F5344CB8AC3E}">
        <p14:creationId xmlns:p14="http://schemas.microsoft.com/office/powerpoint/2010/main" val="422110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972881-AB42-F557-0508-5F20FAB2ECF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EEF5134D-B26A-C9F1-EF4B-6828F6BD7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B6AD878E-24F7-FD03-D2D6-0EBC21099DA2}"/>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5" name="Espace réservé du pied de page 4">
            <a:extLst>
              <a:ext uri="{FF2B5EF4-FFF2-40B4-BE49-F238E27FC236}">
                <a16:creationId xmlns:a16="http://schemas.microsoft.com/office/drawing/2014/main" id="{122093E1-BDD8-2CF2-5DB3-E03CB1A607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70309E-380D-F7B0-2F84-63A5577ED278}"/>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3115552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90032-0F0E-9904-B6B8-EC9985BFC85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70973D7-9315-9B31-3707-678552CBEFC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EB22E3C-490A-5784-AF07-96525931125C}"/>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5BC07B7-17AB-8ED7-3B1A-C07D8EEED1D6}"/>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6" name="Espace réservé du pied de page 5">
            <a:extLst>
              <a:ext uri="{FF2B5EF4-FFF2-40B4-BE49-F238E27FC236}">
                <a16:creationId xmlns:a16="http://schemas.microsoft.com/office/drawing/2014/main" id="{A179B26C-C9E4-5B83-E000-E00FC6809E5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894DC39-FBE7-CE78-633C-E55782936950}"/>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34746390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7F99A5-90C7-33F4-F1C7-1DAA3BAC9B52}"/>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07DA11-5195-99DE-3B50-B5D3E8272C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16D567E-AE31-BD81-A67D-EF6D691FF482}"/>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F647348-193A-127E-26FC-1E8E7DF01D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0BFAD24-91F9-9FE4-EBEB-358394D38DE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60EAFF99-6C0E-BD09-0B76-C180C6D850B7}"/>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8" name="Espace réservé du pied de page 7">
            <a:extLst>
              <a:ext uri="{FF2B5EF4-FFF2-40B4-BE49-F238E27FC236}">
                <a16:creationId xmlns:a16="http://schemas.microsoft.com/office/drawing/2014/main" id="{EA43A08E-19C8-D376-A933-CDB698EAA640}"/>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76FF250-5A7F-891B-08CD-D1DF8CAA612F}"/>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18177690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C909B-8163-BFE3-3D81-13D30840616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607D264-4688-F690-DCB9-7E7CCA302B64}"/>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4" name="Espace réservé du pied de page 3">
            <a:extLst>
              <a:ext uri="{FF2B5EF4-FFF2-40B4-BE49-F238E27FC236}">
                <a16:creationId xmlns:a16="http://schemas.microsoft.com/office/drawing/2014/main" id="{4DCDD424-0723-BB8B-54CB-D56FDE7771B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11A4B23-DA57-D088-FCD7-4207702335A1}"/>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1278532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97FF7C4-F804-0285-F6D4-BCC7AC543120}"/>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3" name="Espace réservé du pied de page 2">
            <a:extLst>
              <a:ext uri="{FF2B5EF4-FFF2-40B4-BE49-F238E27FC236}">
                <a16:creationId xmlns:a16="http://schemas.microsoft.com/office/drawing/2014/main" id="{D2BD493E-C5D1-1C7D-7D5B-7E3627109BEA}"/>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A95728AE-9199-8DA6-1177-F3BB51B4AD88}"/>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3311090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7B24CC-EE81-45A9-FE18-5A71D20B8B3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DF0926B-08BD-53CB-5553-E9E55FD906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FAFA5A-A04B-2D7F-3E6D-A428A5AFBA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8C0825D-7764-C303-B266-EEF2C4F529DF}"/>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6" name="Espace réservé du pied de page 5">
            <a:extLst>
              <a:ext uri="{FF2B5EF4-FFF2-40B4-BE49-F238E27FC236}">
                <a16:creationId xmlns:a16="http://schemas.microsoft.com/office/drawing/2014/main" id="{C9604115-B272-1892-15E7-8E5F6E3B7E0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9030602-A431-D96C-0167-0ECA3F69B599}"/>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215174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6EB0AA-94A1-52D4-4438-456507B4028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344E73A-4EC2-428E-7081-6A13BCE5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8794788-6B3E-C7EF-3E60-0E4C4BE604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DE23916-76DF-D7D9-F313-6BA93D7CF42D}"/>
              </a:ext>
            </a:extLst>
          </p:cNvPr>
          <p:cNvSpPr>
            <a:spLocks noGrp="1"/>
          </p:cNvSpPr>
          <p:nvPr>
            <p:ph type="dt" sz="half" idx="10"/>
          </p:nvPr>
        </p:nvSpPr>
        <p:spPr/>
        <p:txBody>
          <a:bodyPr/>
          <a:lstStyle/>
          <a:p>
            <a:fld id="{2A78BD7D-22C0-4B65-B020-51D119F65CA9}" type="datetimeFigureOut">
              <a:rPr lang="fr-FR" smtClean="0"/>
              <a:t>19/10/2024</a:t>
            </a:fld>
            <a:endParaRPr lang="fr-FR"/>
          </a:p>
        </p:txBody>
      </p:sp>
      <p:sp>
        <p:nvSpPr>
          <p:cNvPr id="6" name="Espace réservé du pied de page 5">
            <a:extLst>
              <a:ext uri="{FF2B5EF4-FFF2-40B4-BE49-F238E27FC236}">
                <a16:creationId xmlns:a16="http://schemas.microsoft.com/office/drawing/2014/main" id="{F40F0F41-C285-AB19-6E06-CBEC0EF7D22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C68064C-B04E-7C79-FFFF-30B7A3DE5D73}"/>
              </a:ext>
            </a:extLst>
          </p:cNvPr>
          <p:cNvSpPr>
            <a:spLocks noGrp="1"/>
          </p:cNvSpPr>
          <p:nvPr>
            <p:ph type="sldNum" sz="quarter" idx="12"/>
          </p:nvPr>
        </p:nvSpPr>
        <p:spPr/>
        <p:txBody>
          <a:bodyPr/>
          <a:lstStyle/>
          <a:p>
            <a:fld id="{17DEA400-430B-4C38-A163-38F5630526CA}" type="slidenum">
              <a:rPr lang="fr-FR" smtClean="0"/>
              <a:t>‹N°›</a:t>
            </a:fld>
            <a:endParaRPr lang="fr-FR"/>
          </a:p>
        </p:txBody>
      </p:sp>
    </p:spTree>
    <p:extLst>
      <p:ext uri="{BB962C8B-B14F-4D97-AF65-F5344CB8AC3E}">
        <p14:creationId xmlns:p14="http://schemas.microsoft.com/office/powerpoint/2010/main" val="159649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D857F1-3C5D-4E00-F59F-A0D5C88B45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3A7AC942-7285-AD67-95CD-28E9DE7F27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2A5C2AE-F97E-9158-5C02-010363B631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78BD7D-22C0-4B65-B020-51D119F65CA9}" type="datetimeFigureOut">
              <a:rPr lang="fr-FR" smtClean="0"/>
              <a:t>19/10/2024</a:t>
            </a:fld>
            <a:endParaRPr lang="fr-FR"/>
          </a:p>
        </p:txBody>
      </p:sp>
      <p:sp>
        <p:nvSpPr>
          <p:cNvPr id="5" name="Espace réservé du pied de page 4">
            <a:extLst>
              <a:ext uri="{FF2B5EF4-FFF2-40B4-BE49-F238E27FC236}">
                <a16:creationId xmlns:a16="http://schemas.microsoft.com/office/drawing/2014/main" id="{3296C1A1-2D15-513E-DCBB-D679CDB234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FF02E35D-5B40-4987-8117-A405C7AB77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DEA400-430B-4C38-A163-38F5630526CA}" type="slidenum">
              <a:rPr lang="fr-FR" smtClean="0"/>
              <a:t>‹N°›</a:t>
            </a:fld>
            <a:endParaRPr lang="fr-FR"/>
          </a:p>
        </p:txBody>
      </p:sp>
    </p:spTree>
    <p:extLst>
      <p:ext uri="{BB962C8B-B14F-4D97-AF65-F5344CB8AC3E}">
        <p14:creationId xmlns:p14="http://schemas.microsoft.com/office/powerpoint/2010/main" val="40660283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81898C24-F5BC-F56B-729D-CB9F9D3185E1}"/>
              </a:ext>
            </a:extLst>
          </p:cNvPr>
          <p:cNvSpPr/>
          <p:nvPr/>
        </p:nvSpPr>
        <p:spPr>
          <a:xfrm>
            <a:off x="527884" y="2619375"/>
            <a:ext cx="11472730" cy="1619250"/>
          </a:xfrm>
          <a:prstGeom prst="rect">
            <a:avLst/>
          </a:prstGeom>
          <a:noFill/>
          <a:ln/>
        </p:spPr>
        <p:txBody>
          <a:bodyPr wrap="square" lIns="0" tIns="0" rIns="0" bIns="0" rtlCol="0" anchor="t"/>
          <a:lstStyle/>
          <a:p>
            <a:pPr algn="ctr">
              <a:lnSpc>
                <a:spcPts val="6375"/>
              </a:lnSpc>
            </a:pPr>
            <a:r>
              <a:rPr lang="en-US" sz="6000" kern="0" spc="-102" dirty="0">
                <a:solidFill>
                  <a:srgbClr val="D73AD7"/>
                </a:solidFill>
                <a:latin typeface="Source Serif Pro Semi Bold" pitchFamily="34" charset="0"/>
                <a:ea typeface="Source Serif Pro Semi Bold" pitchFamily="34" charset="-122"/>
                <a:cs typeface="Source Serif Pro Semi Bold" pitchFamily="34" charset="-120"/>
              </a:rPr>
              <a:t>Types of Scientific publications</a:t>
            </a:r>
            <a:endParaRPr lang="en-US" sz="6000" dirty="0"/>
          </a:p>
        </p:txBody>
      </p:sp>
      <p:sp>
        <p:nvSpPr>
          <p:cNvPr id="3" name="ZoneTexte 2">
            <a:extLst>
              <a:ext uri="{FF2B5EF4-FFF2-40B4-BE49-F238E27FC236}">
                <a16:creationId xmlns:a16="http://schemas.microsoft.com/office/drawing/2014/main" id="{468B883E-5C8B-31E8-D03B-4ABC2BFF03E9}"/>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4" name="ZoneTexte 3">
            <a:extLst>
              <a:ext uri="{FF2B5EF4-FFF2-40B4-BE49-F238E27FC236}">
                <a16:creationId xmlns:a16="http://schemas.microsoft.com/office/drawing/2014/main" id="{918F0A2A-4BB8-0957-649F-EB041747247C}"/>
              </a:ext>
            </a:extLst>
          </p:cNvPr>
          <p:cNvSpPr txBox="1"/>
          <p:nvPr/>
        </p:nvSpPr>
        <p:spPr>
          <a:xfrm>
            <a:off x="9810045" y="6226411"/>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extLst>
      <p:ext uri="{BB962C8B-B14F-4D97-AF65-F5344CB8AC3E}">
        <p14:creationId xmlns:p14="http://schemas.microsoft.com/office/powerpoint/2010/main" val="496611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737792" y="443757"/>
            <a:ext cx="3834209" cy="479227"/>
          </a:xfrm>
          <a:prstGeom prst="rect">
            <a:avLst/>
          </a:prstGeom>
          <a:noFill/>
          <a:ln/>
        </p:spPr>
        <p:txBody>
          <a:bodyPr wrap="none" lIns="0" tIns="0" rIns="0" bIns="0" rtlCol="0" anchor="t"/>
          <a:lstStyle/>
          <a:p>
            <a:pPr>
              <a:lnSpc>
                <a:spcPts val="3750"/>
              </a:lnSpc>
            </a:pPr>
            <a:r>
              <a:rPr lang="en-US" sz="5083" kern="0" spc="-102" dirty="0">
                <a:solidFill>
                  <a:srgbClr val="D73AD7"/>
                </a:solidFill>
                <a:latin typeface="Source Serif Pro Semi Bold" pitchFamily="34" charset="0"/>
                <a:ea typeface="Source Serif Pro Semi Bold" pitchFamily="34" charset="-122"/>
              </a:rPr>
              <a:t>Results</a:t>
            </a:r>
          </a:p>
        </p:txBody>
      </p:sp>
      <p:sp>
        <p:nvSpPr>
          <p:cNvPr id="4" name="Shape 1"/>
          <p:cNvSpPr/>
          <p:nvPr/>
        </p:nvSpPr>
        <p:spPr>
          <a:xfrm>
            <a:off x="570309" y="1256705"/>
            <a:ext cx="6479382" cy="5068193"/>
          </a:xfrm>
          <a:prstGeom prst="roundRect">
            <a:avLst>
              <a:gd name="adj" fmla="val 1350"/>
            </a:avLst>
          </a:prstGeom>
          <a:noFill/>
          <a:ln w="7620">
            <a:solidFill>
              <a:srgbClr val="000000">
                <a:alpha val="8000"/>
              </a:srgbClr>
            </a:solidFill>
            <a:prstDash val="solid"/>
          </a:ln>
        </p:spPr>
      </p:sp>
      <p:sp>
        <p:nvSpPr>
          <p:cNvPr id="5" name="Shape 2"/>
          <p:cNvSpPr/>
          <p:nvPr/>
        </p:nvSpPr>
        <p:spPr>
          <a:xfrm>
            <a:off x="576659" y="1263055"/>
            <a:ext cx="6466682" cy="2293343"/>
          </a:xfrm>
          <a:prstGeom prst="rect">
            <a:avLst/>
          </a:prstGeom>
          <a:solidFill>
            <a:srgbClr val="FFFFFF">
              <a:alpha val="4000"/>
            </a:srgbClr>
          </a:solidFill>
          <a:ln/>
        </p:spPr>
      </p:sp>
      <p:sp>
        <p:nvSpPr>
          <p:cNvPr id="6" name="Text 3"/>
          <p:cNvSpPr/>
          <p:nvPr/>
        </p:nvSpPr>
        <p:spPr>
          <a:xfrm>
            <a:off x="739577" y="1367135"/>
            <a:ext cx="2904331" cy="260648"/>
          </a:xfrm>
          <a:prstGeom prst="rect">
            <a:avLst/>
          </a:prstGeom>
          <a:noFill/>
          <a:ln/>
        </p:spPr>
        <p:txBody>
          <a:bodyPr wrap="none" lIns="0" tIns="0" rIns="0" bIns="0" rtlCol="0" anchor="t"/>
          <a:lstStyle/>
          <a:p>
            <a:pPr>
              <a:lnSpc>
                <a:spcPts val="2042"/>
              </a:lnSpc>
            </a:pPr>
            <a:r>
              <a:rPr lang="en-US" sz="2400" b="1" kern="0" spc="-32" dirty="0">
                <a:solidFill>
                  <a:srgbClr val="FF0066"/>
                </a:solidFill>
                <a:latin typeface="Source Serif Pro Semi Bold" pitchFamily="34" charset="0"/>
                <a:ea typeface="Source Serif Pro Semi Bold" pitchFamily="34" charset="-122"/>
              </a:rPr>
              <a:t>Key Findings</a:t>
            </a:r>
          </a:p>
        </p:txBody>
      </p:sp>
      <p:sp>
        <p:nvSpPr>
          <p:cNvPr id="7" name="Text 4"/>
          <p:cNvSpPr/>
          <p:nvPr/>
        </p:nvSpPr>
        <p:spPr>
          <a:xfrm>
            <a:off x="3976093" y="1367135"/>
            <a:ext cx="2904331" cy="2085182"/>
          </a:xfrm>
          <a:prstGeom prst="rect">
            <a:avLst/>
          </a:prstGeom>
          <a:noFill/>
          <a:ln/>
        </p:spPr>
        <p:txBody>
          <a:bodyPr wrap="square" lIns="0" tIns="0" rIns="0" bIns="0" rtlCol="0" anchor="t"/>
          <a:lstStyle/>
          <a:p>
            <a:pPr>
              <a:lnSpc>
                <a:spcPts val="2042"/>
              </a:lnSpc>
            </a:pPr>
            <a:r>
              <a:rPr lang="en-US" sz="1250" kern="0" spc="-26" dirty="0">
                <a:solidFill>
                  <a:srgbClr val="272525"/>
                </a:solidFill>
                <a:latin typeface="Source Sans Pro" pitchFamily="34" charset="0"/>
                <a:ea typeface="Source Sans Pro" pitchFamily="34" charset="-122"/>
                <a:cs typeface="Source Sans Pro" pitchFamily="34" charset="-120"/>
              </a:rPr>
              <a:t>The results section presents the main findings of the study, including any quantitative or qualitative data, observations, and statistical analyses. This information should be organized in a clear and logical manner, often using tables, figures, and visualizations to help the reader interpret the data.</a:t>
            </a:r>
            <a:endParaRPr lang="en-US" sz="1250" dirty="0"/>
          </a:p>
        </p:txBody>
      </p:sp>
      <p:sp>
        <p:nvSpPr>
          <p:cNvPr id="8" name="Shape 5"/>
          <p:cNvSpPr/>
          <p:nvPr/>
        </p:nvSpPr>
        <p:spPr>
          <a:xfrm>
            <a:off x="576659" y="3556397"/>
            <a:ext cx="6466682" cy="1511399"/>
          </a:xfrm>
          <a:prstGeom prst="rect">
            <a:avLst/>
          </a:prstGeom>
          <a:solidFill>
            <a:srgbClr val="000000">
              <a:alpha val="4000"/>
            </a:srgbClr>
          </a:solidFill>
          <a:ln/>
        </p:spPr>
      </p:sp>
      <p:sp>
        <p:nvSpPr>
          <p:cNvPr id="9" name="Text 6"/>
          <p:cNvSpPr/>
          <p:nvPr/>
        </p:nvSpPr>
        <p:spPr>
          <a:xfrm>
            <a:off x="739577" y="3660478"/>
            <a:ext cx="2904331" cy="260648"/>
          </a:xfrm>
          <a:prstGeom prst="rect">
            <a:avLst/>
          </a:prstGeom>
          <a:noFill/>
          <a:ln/>
        </p:spPr>
        <p:txBody>
          <a:bodyPr wrap="none" lIns="0" tIns="0" rIns="0" bIns="0" rtlCol="0" anchor="t"/>
          <a:lstStyle/>
          <a:p>
            <a:pPr>
              <a:lnSpc>
                <a:spcPts val="2042"/>
              </a:lnSpc>
            </a:pPr>
            <a:r>
              <a:rPr lang="en-US" sz="2400" b="1" kern="0" spc="-32" dirty="0">
                <a:solidFill>
                  <a:srgbClr val="FF0066"/>
                </a:solidFill>
                <a:latin typeface="Source Serif Pro Semi Bold" pitchFamily="34" charset="0"/>
                <a:ea typeface="Source Serif Pro Semi Bold" pitchFamily="34" charset="-122"/>
              </a:rPr>
              <a:t>Interpretation</a:t>
            </a:r>
          </a:p>
        </p:txBody>
      </p:sp>
      <p:sp>
        <p:nvSpPr>
          <p:cNvPr id="10" name="Text 7"/>
          <p:cNvSpPr/>
          <p:nvPr/>
        </p:nvSpPr>
        <p:spPr>
          <a:xfrm>
            <a:off x="3976093" y="3660478"/>
            <a:ext cx="2904331" cy="1303238"/>
          </a:xfrm>
          <a:prstGeom prst="rect">
            <a:avLst/>
          </a:prstGeom>
          <a:noFill/>
          <a:ln/>
        </p:spPr>
        <p:txBody>
          <a:bodyPr wrap="square" lIns="0" tIns="0" rIns="0" bIns="0" rtlCol="0" anchor="t"/>
          <a:lstStyle/>
          <a:p>
            <a:pPr>
              <a:lnSpc>
                <a:spcPts val="2042"/>
              </a:lnSpc>
            </a:pPr>
            <a:r>
              <a:rPr lang="en-US" sz="1250" kern="0" spc="-26" dirty="0">
                <a:solidFill>
                  <a:srgbClr val="272525"/>
                </a:solidFill>
                <a:latin typeface="Source Sans Pro" pitchFamily="34" charset="0"/>
                <a:ea typeface="Source Sans Pro" pitchFamily="34" charset="-122"/>
                <a:cs typeface="Source Sans Pro" pitchFamily="34" charset="-120"/>
              </a:rPr>
              <a:t>While the results should be reported objectively, the section may also include a brief interpretation of the findings, explaining the significance and implications of the data.</a:t>
            </a:r>
            <a:endParaRPr lang="en-US" sz="1250" dirty="0"/>
          </a:p>
        </p:txBody>
      </p:sp>
      <p:sp>
        <p:nvSpPr>
          <p:cNvPr id="11" name="Shape 8"/>
          <p:cNvSpPr/>
          <p:nvPr/>
        </p:nvSpPr>
        <p:spPr>
          <a:xfrm>
            <a:off x="576659" y="5067796"/>
            <a:ext cx="6466682" cy="1250752"/>
          </a:xfrm>
          <a:prstGeom prst="rect">
            <a:avLst/>
          </a:prstGeom>
          <a:solidFill>
            <a:srgbClr val="FFFFFF">
              <a:alpha val="4000"/>
            </a:srgbClr>
          </a:solidFill>
          <a:ln/>
        </p:spPr>
      </p:sp>
      <p:sp>
        <p:nvSpPr>
          <p:cNvPr id="12" name="Text 9"/>
          <p:cNvSpPr/>
          <p:nvPr/>
        </p:nvSpPr>
        <p:spPr>
          <a:xfrm>
            <a:off x="739577" y="5171877"/>
            <a:ext cx="2904331" cy="260648"/>
          </a:xfrm>
          <a:prstGeom prst="rect">
            <a:avLst/>
          </a:prstGeom>
          <a:noFill/>
          <a:ln/>
        </p:spPr>
        <p:txBody>
          <a:bodyPr wrap="none" lIns="0" tIns="0" rIns="0" bIns="0" rtlCol="0" anchor="t"/>
          <a:lstStyle/>
          <a:p>
            <a:pPr>
              <a:lnSpc>
                <a:spcPts val="2042"/>
              </a:lnSpc>
            </a:pPr>
            <a:r>
              <a:rPr lang="en-US" sz="2400" b="1" kern="0" spc="-32" dirty="0">
                <a:solidFill>
                  <a:srgbClr val="FF0066"/>
                </a:solidFill>
                <a:latin typeface="Source Serif Pro Semi Bold" pitchFamily="34" charset="0"/>
                <a:ea typeface="Source Serif Pro Semi Bold" pitchFamily="34" charset="-122"/>
              </a:rPr>
              <a:t>Limitations</a:t>
            </a:r>
          </a:p>
        </p:txBody>
      </p:sp>
      <p:sp>
        <p:nvSpPr>
          <p:cNvPr id="13" name="Text 10"/>
          <p:cNvSpPr/>
          <p:nvPr/>
        </p:nvSpPr>
        <p:spPr>
          <a:xfrm>
            <a:off x="3976093" y="5171877"/>
            <a:ext cx="2904331" cy="1042591"/>
          </a:xfrm>
          <a:prstGeom prst="rect">
            <a:avLst/>
          </a:prstGeom>
          <a:noFill/>
          <a:ln/>
        </p:spPr>
        <p:txBody>
          <a:bodyPr wrap="square" lIns="0" tIns="0" rIns="0" bIns="0" rtlCol="0" anchor="t"/>
          <a:lstStyle/>
          <a:p>
            <a:pPr>
              <a:lnSpc>
                <a:spcPts val="2042"/>
              </a:lnSpc>
            </a:pPr>
            <a:r>
              <a:rPr lang="en-US" sz="1250" kern="0" spc="-26" dirty="0">
                <a:solidFill>
                  <a:srgbClr val="272525"/>
                </a:solidFill>
                <a:latin typeface="Source Sans Pro" pitchFamily="34" charset="0"/>
                <a:ea typeface="Source Sans Pro" pitchFamily="34" charset="-122"/>
                <a:cs typeface="Source Sans Pro" pitchFamily="34" charset="-120"/>
              </a:rPr>
              <a:t>Any limitations or uncertainties in the results should also be acknowledged, providing context for the interpretation and paving the way for future research.</a:t>
            </a:r>
            <a:endParaRPr lang="en-US" sz="1250" dirty="0"/>
          </a:p>
        </p:txBody>
      </p:sp>
      <p:sp>
        <p:nvSpPr>
          <p:cNvPr id="14" name="ZoneTexte 13">
            <a:extLst>
              <a:ext uri="{FF2B5EF4-FFF2-40B4-BE49-F238E27FC236}">
                <a16:creationId xmlns:a16="http://schemas.microsoft.com/office/drawing/2014/main" id="{0B5AC9A2-F332-A60E-EE3B-F0BE69B2C534}"/>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567928" y="447576"/>
            <a:ext cx="3818037" cy="477243"/>
          </a:xfrm>
          <a:prstGeom prst="rect">
            <a:avLst/>
          </a:prstGeom>
          <a:noFill/>
          <a:ln/>
        </p:spPr>
        <p:txBody>
          <a:bodyPr wrap="none" lIns="0" tIns="0" rIns="0" bIns="0" rtlCol="0" anchor="t"/>
          <a:lstStyle/>
          <a:p>
            <a:pPr>
              <a:lnSpc>
                <a:spcPts val="3750"/>
              </a:lnSpc>
            </a:pPr>
            <a:r>
              <a:rPr lang="en-US" sz="5083" kern="0" spc="-102" dirty="0">
                <a:solidFill>
                  <a:srgbClr val="D73AD7"/>
                </a:solidFill>
                <a:latin typeface="Source Serif Pro Semi Bold" pitchFamily="34" charset="0"/>
                <a:ea typeface="Source Serif Pro Semi Bold" pitchFamily="34" charset="-122"/>
              </a:rPr>
              <a:t>Discussion</a:t>
            </a:r>
          </a:p>
        </p:txBody>
      </p:sp>
      <p:pic>
        <p:nvPicPr>
          <p:cNvPr id="4" name="Image 1" descr="preencoded.png"/>
          <p:cNvPicPr>
            <a:picLocks noChangeAspect="1"/>
          </p:cNvPicPr>
          <p:nvPr/>
        </p:nvPicPr>
        <p:blipFill>
          <a:blip r:embed="rId4"/>
          <a:stretch>
            <a:fillRect/>
          </a:stretch>
        </p:blipFill>
        <p:spPr>
          <a:xfrm>
            <a:off x="567929" y="1168202"/>
            <a:ext cx="405606" cy="405607"/>
          </a:xfrm>
          <a:prstGeom prst="rect">
            <a:avLst/>
          </a:prstGeom>
        </p:spPr>
      </p:pic>
      <p:sp>
        <p:nvSpPr>
          <p:cNvPr id="5" name="Text 1"/>
          <p:cNvSpPr/>
          <p:nvPr/>
        </p:nvSpPr>
        <p:spPr>
          <a:xfrm>
            <a:off x="567929" y="1736031"/>
            <a:ext cx="1908969" cy="238621"/>
          </a:xfrm>
          <a:prstGeom prst="rect">
            <a:avLst/>
          </a:prstGeom>
          <a:noFill/>
          <a:ln/>
        </p:spPr>
        <p:txBody>
          <a:bodyPr wrap="none" lIns="0" tIns="0" rIns="0" bIns="0" rtlCol="0" anchor="t"/>
          <a:lstStyle/>
          <a:p>
            <a:pPr>
              <a:lnSpc>
                <a:spcPts val="1875"/>
              </a:lnSpc>
            </a:pPr>
            <a:r>
              <a:rPr lang="en-US" sz="2400" b="1" kern="0" spc="-30" dirty="0">
                <a:solidFill>
                  <a:srgbClr val="7030A0"/>
                </a:solidFill>
                <a:latin typeface="Source Serif Pro Semi Bold" pitchFamily="34" charset="0"/>
                <a:ea typeface="Source Serif Pro Semi Bold" pitchFamily="34" charset="-122"/>
                <a:cs typeface="Source Serif Pro Semi Bold" pitchFamily="34" charset="-120"/>
              </a:rPr>
              <a:t>Interpretation</a:t>
            </a:r>
            <a:endParaRPr lang="en-US" sz="2400" b="1" dirty="0">
              <a:solidFill>
                <a:srgbClr val="7030A0"/>
              </a:solidFill>
            </a:endParaRPr>
          </a:p>
        </p:txBody>
      </p:sp>
      <p:sp>
        <p:nvSpPr>
          <p:cNvPr id="6" name="Text 2"/>
          <p:cNvSpPr/>
          <p:nvPr/>
        </p:nvSpPr>
        <p:spPr>
          <a:xfrm>
            <a:off x="567929" y="2071985"/>
            <a:ext cx="6484144" cy="519113"/>
          </a:xfrm>
          <a:prstGeom prst="rect">
            <a:avLst/>
          </a:prstGeom>
          <a:noFill/>
          <a:ln/>
        </p:spPr>
        <p:txBody>
          <a:bodyPr wrap="square" lIns="0" tIns="0" rIns="0" bIns="0" rtlCol="0" anchor="t"/>
          <a:lstStyle/>
          <a:p>
            <a:pPr>
              <a:lnSpc>
                <a:spcPts val="2042"/>
              </a:lnSpc>
            </a:pPr>
            <a:r>
              <a:rPr lang="en-US" sz="1250" kern="0" spc="-26" dirty="0">
                <a:solidFill>
                  <a:srgbClr val="272525"/>
                </a:solidFill>
                <a:latin typeface="Source Sans Pro" pitchFamily="34" charset="0"/>
                <a:ea typeface="Source Sans Pro" pitchFamily="34" charset="-122"/>
                <a:cs typeface="Source Sans Pro" pitchFamily="34" charset="-120"/>
              </a:rPr>
              <a:t>The discussion section provides a more in-depth interpretation of the study's findings, explaining how the results fit into the broader context of the field and relate to previous research.</a:t>
            </a:r>
            <a:endParaRPr lang="en-US" sz="1250" dirty="0"/>
          </a:p>
        </p:txBody>
      </p:sp>
      <p:pic>
        <p:nvPicPr>
          <p:cNvPr id="7" name="Image 2" descr="preencoded.png"/>
          <p:cNvPicPr>
            <a:picLocks noChangeAspect="1"/>
          </p:cNvPicPr>
          <p:nvPr/>
        </p:nvPicPr>
        <p:blipFill>
          <a:blip r:embed="rId5"/>
          <a:stretch>
            <a:fillRect/>
          </a:stretch>
        </p:blipFill>
        <p:spPr>
          <a:xfrm>
            <a:off x="567929" y="3077865"/>
            <a:ext cx="405606" cy="405607"/>
          </a:xfrm>
          <a:prstGeom prst="rect">
            <a:avLst/>
          </a:prstGeom>
        </p:spPr>
      </p:pic>
      <p:sp>
        <p:nvSpPr>
          <p:cNvPr id="8" name="Text 3"/>
          <p:cNvSpPr/>
          <p:nvPr/>
        </p:nvSpPr>
        <p:spPr>
          <a:xfrm>
            <a:off x="567929" y="3645694"/>
            <a:ext cx="1908969" cy="238621"/>
          </a:xfrm>
          <a:prstGeom prst="rect">
            <a:avLst/>
          </a:prstGeom>
          <a:noFill/>
          <a:ln/>
        </p:spPr>
        <p:txBody>
          <a:bodyPr wrap="none" lIns="0" tIns="0" rIns="0" bIns="0" rtlCol="0" anchor="t"/>
          <a:lstStyle/>
          <a:p>
            <a:pPr>
              <a:lnSpc>
                <a:spcPts val="1875"/>
              </a:lnSpc>
            </a:pPr>
            <a:r>
              <a:rPr lang="en-US" sz="2400" b="1" kern="0" spc="-30" dirty="0">
                <a:solidFill>
                  <a:srgbClr val="7030A0"/>
                </a:solidFill>
                <a:latin typeface="Source Serif Pro Semi Bold" pitchFamily="34" charset="0"/>
                <a:ea typeface="Source Serif Pro Semi Bold" pitchFamily="34" charset="-122"/>
              </a:rPr>
              <a:t>Implications</a:t>
            </a:r>
          </a:p>
        </p:txBody>
      </p:sp>
      <p:sp>
        <p:nvSpPr>
          <p:cNvPr id="9" name="Text 4"/>
          <p:cNvSpPr/>
          <p:nvPr/>
        </p:nvSpPr>
        <p:spPr>
          <a:xfrm>
            <a:off x="567929" y="3981649"/>
            <a:ext cx="6484144" cy="519113"/>
          </a:xfrm>
          <a:prstGeom prst="rect">
            <a:avLst/>
          </a:prstGeom>
          <a:noFill/>
          <a:ln/>
        </p:spPr>
        <p:txBody>
          <a:bodyPr wrap="square" lIns="0" tIns="0" rIns="0" bIns="0" rtlCol="0" anchor="t"/>
          <a:lstStyle/>
          <a:p>
            <a:pPr>
              <a:lnSpc>
                <a:spcPts val="2042"/>
              </a:lnSpc>
            </a:pPr>
            <a:r>
              <a:rPr lang="en-US" sz="1250" kern="0" spc="-26" dirty="0">
                <a:solidFill>
                  <a:srgbClr val="272525"/>
                </a:solidFill>
                <a:latin typeface="Source Sans Pro" pitchFamily="34" charset="0"/>
                <a:ea typeface="Source Sans Pro" pitchFamily="34" charset="-122"/>
                <a:cs typeface="Source Sans Pro" pitchFamily="34" charset="-120"/>
              </a:rPr>
              <a:t>This section also explores the implications of the findings, discussing the potential practical applications or theoretical insights that may emerge from the research.</a:t>
            </a:r>
            <a:endParaRPr lang="en-US" sz="1250" dirty="0"/>
          </a:p>
        </p:txBody>
      </p:sp>
      <p:pic>
        <p:nvPicPr>
          <p:cNvPr id="10" name="Image 3" descr="preencoded.png"/>
          <p:cNvPicPr>
            <a:picLocks noChangeAspect="1"/>
          </p:cNvPicPr>
          <p:nvPr/>
        </p:nvPicPr>
        <p:blipFill>
          <a:blip r:embed="rId6"/>
          <a:stretch>
            <a:fillRect/>
          </a:stretch>
        </p:blipFill>
        <p:spPr>
          <a:xfrm>
            <a:off x="567929" y="4987528"/>
            <a:ext cx="405606" cy="405607"/>
          </a:xfrm>
          <a:prstGeom prst="rect">
            <a:avLst/>
          </a:prstGeom>
        </p:spPr>
      </p:pic>
      <p:sp>
        <p:nvSpPr>
          <p:cNvPr id="11" name="Text 5"/>
          <p:cNvSpPr/>
          <p:nvPr/>
        </p:nvSpPr>
        <p:spPr>
          <a:xfrm>
            <a:off x="567929" y="5555357"/>
            <a:ext cx="1908969" cy="238621"/>
          </a:xfrm>
          <a:prstGeom prst="rect">
            <a:avLst/>
          </a:prstGeom>
          <a:noFill/>
          <a:ln/>
        </p:spPr>
        <p:txBody>
          <a:bodyPr wrap="none" lIns="0" tIns="0" rIns="0" bIns="0" rtlCol="0" anchor="t"/>
          <a:lstStyle/>
          <a:p>
            <a:pPr>
              <a:lnSpc>
                <a:spcPts val="1875"/>
              </a:lnSpc>
            </a:pPr>
            <a:r>
              <a:rPr lang="en-US" sz="2400" b="1" kern="0" spc="-30" dirty="0">
                <a:solidFill>
                  <a:srgbClr val="7030A0"/>
                </a:solidFill>
                <a:latin typeface="Source Serif Pro Semi Bold" pitchFamily="34" charset="0"/>
                <a:ea typeface="Source Serif Pro Semi Bold" pitchFamily="34" charset="-122"/>
              </a:rPr>
              <a:t>Future Directions</a:t>
            </a:r>
          </a:p>
        </p:txBody>
      </p:sp>
      <p:sp>
        <p:nvSpPr>
          <p:cNvPr id="12" name="Text 6"/>
          <p:cNvSpPr/>
          <p:nvPr/>
        </p:nvSpPr>
        <p:spPr>
          <a:xfrm>
            <a:off x="567929" y="5891312"/>
            <a:ext cx="6484144" cy="519113"/>
          </a:xfrm>
          <a:prstGeom prst="rect">
            <a:avLst/>
          </a:prstGeom>
          <a:noFill/>
          <a:ln/>
        </p:spPr>
        <p:txBody>
          <a:bodyPr wrap="square" lIns="0" tIns="0" rIns="0" bIns="0" rtlCol="0" anchor="t"/>
          <a:lstStyle/>
          <a:p>
            <a:pPr>
              <a:lnSpc>
                <a:spcPts val="2042"/>
              </a:lnSpc>
            </a:pPr>
            <a:r>
              <a:rPr lang="en-US" sz="1250" kern="0" spc="-26" dirty="0">
                <a:solidFill>
                  <a:srgbClr val="272525"/>
                </a:solidFill>
                <a:latin typeface="Source Sans Pro" pitchFamily="34" charset="0"/>
                <a:ea typeface="Source Sans Pro" pitchFamily="34" charset="-122"/>
                <a:cs typeface="Source Sans Pro" pitchFamily="34" charset="-120"/>
              </a:rPr>
              <a:t>Finally, the discussion should identify any unresolved questions or areas for future research, guiding the continued advancement of knowledge in the field.</a:t>
            </a:r>
            <a:endParaRPr lang="en-US" sz="1250" dirty="0"/>
          </a:p>
        </p:txBody>
      </p:sp>
      <p:sp>
        <p:nvSpPr>
          <p:cNvPr id="13" name="ZoneTexte 12">
            <a:extLst>
              <a:ext uri="{FF2B5EF4-FFF2-40B4-BE49-F238E27FC236}">
                <a16:creationId xmlns:a16="http://schemas.microsoft.com/office/drawing/2014/main" id="{7D40FE45-8F9C-425A-80B8-915F7CA95D17}"/>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22400" y="490042"/>
            <a:ext cx="4184749" cy="523082"/>
          </a:xfrm>
          <a:prstGeom prst="rect">
            <a:avLst/>
          </a:prstGeom>
          <a:noFill/>
          <a:ln/>
        </p:spPr>
        <p:txBody>
          <a:bodyPr wrap="none" lIns="0" tIns="0" rIns="0" bIns="0" rtlCol="0" anchor="t"/>
          <a:lstStyle/>
          <a:p>
            <a:pPr>
              <a:lnSpc>
                <a:spcPts val="4083"/>
              </a:lnSpc>
            </a:pPr>
            <a:r>
              <a:rPr lang="en-US" sz="5083" kern="0" spc="-102" dirty="0">
                <a:solidFill>
                  <a:srgbClr val="D73AD7"/>
                </a:solidFill>
                <a:latin typeface="Source Serif Pro Semi Bold" pitchFamily="34" charset="0"/>
                <a:ea typeface="Source Serif Pro Semi Bold" pitchFamily="34" charset="-122"/>
              </a:rPr>
              <a:t>Conclusion</a:t>
            </a:r>
          </a:p>
        </p:txBody>
      </p:sp>
      <p:sp>
        <p:nvSpPr>
          <p:cNvPr id="4" name="Shape 1"/>
          <p:cNvSpPr/>
          <p:nvPr/>
        </p:nvSpPr>
        <p:spPr>
          <a:xfrm>
            <a:off x="876399" y="1279822"/>
            <a:ext cx="25400" cy="5088037"/>
          </a:xfrm>
          <a:prstGeom prst="roundRect">
            <a:avLst>
              <a:gd name="adj" fmla="val 294086"/>
            </a:avLst>
          </a:prstGeom>
          <a:solidFill>
            <a:srgbClr val="DABADD"/>
          </a:solidFill>
          <a:ln/>
        </p:spPr>
      </p:sp>
      <p:sp>
        <p:nvSpPr>
          <p:cNvPr id="5" name="Shape 2"/>
          <p:cNvSpPr/>
          <p:nvPr/>
        </p:nvSpPr>
        <p:spPr>
          <a:xfrm>
            <a:off x="1063775" y="1667173"/>
            <a:ext cx="622399" cy="25400"/>
          </a:xfrm>
          <a:prstGeom prst="roundRect">
            <a:avLst>
              <a:gd name="adj" fmla="val 294086"/>
            </a:avLst>
          </a:prstGeom>
          <a:solidFill>
            <a:srgbClr val="DABADD"/>
          </a:solidFill>
          <a:ln/>
        </p:spPr>
      </p:sp>
      <p:sp>
        <p:nvSpPr>
          <p:cNvPr id="6" name="Shape 3"/>
          <p:cNvSpPr/>
          <p:nvPr/>
        </p:nvSpPr>
        <p:spPr>
          <a:xfrm>
            <a:off x="689026" y="1479848"/>
            <a:ext cx="400149" cy="400149"/>
          </a:xfrm>
          <a:prstGeom prst="roundRect">
            <a:avLst>
              <a:gd name="adj" fmla="val 18668"/>
            </a:avLst>
          </a:prstGeom>
          <a:solidFill>
            <a:srgbClr val="F4D4F7"/>
          </a:solidFill>
          <a:ln w="7620">
            <a:solidFill>
              <a:srgbClr val="DABADD"/>
            </a:solidFill>
            <a:prstDash val="solid"/>
          </a:ln>
        </p:spPr>
      </p:sp>
      <p:sp>
        <p:nvSpPr>
          <p:cNvPr id="7" name="Text 4"/>
          <p:cNvSpPr/>
          <p:nvPr/>
        </p:nvSpPr>
        <p:spPr>
          <a:xfrm>
            <a:off x="826343" y="1554361"/>
            <a:ext cx="125512" cy="251123"/>
          </a:xfrm>
          <a:prstGeom prst="rect">
            <a:avLst/>
          </a:prstGeom>
          <a:noFill/>
          <a:ln/>
        </p:spPr>
        <p:txBody>
          <a:bodyPr wrap="none" lIns="0" tIns="0" rIns="0" bIns="0" rtlCol="0" anchor="t"/>
          <a:lstStyle/>
          <a:p>
            <a:pPr algn="ctr">
              <a:lnSpc>
                <a:spcPts val="1958"/>
              </a:lnSpc>
            </a:pPr>
            <a:r>
              <a:rPr lang="en-US" sz="1958" kern="0" spc="-39" dirty="0">
                <a:solidFill>
                  <a:srgbClr val="272525"/>
                </a:solidFill>
                <a:latin typeface="Source Serif Pro Semi Bold" pitchFamily="34" charset="0"/>
                <a:ea typeface="Source Serif Pro Semi Bold" pitchFamily="34" charset="-122"/>
                <a:cs typeface="Source Serif Pro Semi Bold" pitchFamily="34" charset="-120"/>
              </a:rPr>
              <a:t>1</a:t>
            </a:r>
            <a:endParaRPr lang="en-US" sz="1958" dirty="0"/>
          </a:p>
        </p:txBody>
      </p:sp>
      <p:sp>
        <p:nvSpPr>
          <p:cNvPr id="8" name="Text 5"/>
          <p:cNvSpPr/>
          <p:nvPr/>
        </p:nvSpPr>
        <p:spPr>
          <a:xfrm>
            <a:off x="1867198" y="1457623"/>
            <a:ext cx="2092325" cy="261541"/>
          </a:xfrm>
          <a:prstGeom prst="rect">
            <a:avLst/>
          </a:prstGeom>
          <a:noFill/>
          <a:ln/>
        </p:spPr>
        <p:txBody>
          <a:bodyPr wrap="none" lIns="0" tIns="0" rIns="0" bIns="0" rtlCol="0" anchor="t"/>
          <a:lstStyle/>
          <a:p>
            <a:pPr>
              <a:lnSpc>
                <a:spcPts val="2042"/>
              </a:lnSpc>
            </a:pPr>
            <a:r>
              <a:rPr lang="en-US" sz="1625" b="1" kern="0" spc="-33" dirty="0">
                <a:solidFill>
                  <a:srgbClr val="FF33CC"/>
                </a:solidFill>
                <a:latin typeface="Source Serif Pro Semi Bold" pitchFamily="34" charset="0"/>
                <a:ea typeface="Source Serif Pro Semi Bold" pitchFamily="34" charset="-122"/>
                <a:cs typeface="Source Serif Pro Semi Bold" pitchFamily="34" charset="-120"/>
              </a:rPr>
              <a:t>Summary</a:t>
            </a:r>
            <a:endParaRPr lang="en-US" sz="1625" b="1" dirty="0">
              <a:solidFill>
                <a:srgbClr val="FF33CC"/>
              </a:solidFill>
            </a:endParaRPr>
          </a:p>
        </p:txBody>
      </p:sp>
      <p:sp>
        <p:nvSpPr>
          <p:cNvPr id="9" name="Text 6"/>
          <p:cNvSpPr/>
          <p:nvPr/>
        </p:nvSpPr>
        <p:spPr>
          <a:xfrm>
            <a:off x="1867198" y="1825824"/>
            <a:ext cx="5130403" cy="853678"/>
          </a:xfrm>
          <a:prstGeom prst="rect">
            <a:avLst/>
          </a:prstGeom>
          <a:noFill/>
          <a:ln/>
        </p:spPr>
        <p:txBody>
          <a:bodyPr wrap="square" lIns="0" tIns="0" rIns="0" bIns="0" rtlCol="0" anchor="t"/>
          <a:lstStyle/>
          <a:p>
            <a:pPr>
              <a:lnSpc>
                <a:spcPts val="2208"/>
              </a:lnSpc>
            </a:pPr>
            <a:r>
              <a:rPr lang="en-US" sz="1375" kern="0" spc="-28" dirty="0">
                <a:solidFill>
                  <a:srgbClr val="272525"/>
                </a:solidFill>
                <a:latin typeface="Source Sans Pro" pitchFamily="34" charset="0"/>
                <a:ea typeface="Source Sans Pro" pitchFamily="34" charset="-122"/>
                <a:cs typeface="Source Sans Pro" pitchFamily="34" charset="-120"/>
              </a:rPr>
              <a:t>The conclusion of a scientific article provides a concise summary of the key findings, highlighting the most important takeaways from the research.</a:t>
            </a:r>
            <a:endParaRPr lang="en-US" sz="1375" dirty="0"/>
          </a:p>
        </p:txBody>
      </p:sp>
      <p:sp>
        <p:nvSpPr>
          <p:cNvPr id="10" name="Shape 7"/>
          <p:cNvSpPr/>
          <p:nvPr/>
        </p:nvSpPr>
        <p:spPr>
          <a:xfrm>
            <a:off x="1063775" y="3422452"/>
            <a:ext cx="622399" cy="25400"/>
          </a:xfrm>
          <a:prstGeom prst="roundRect">
            <a:avLst>
              <a:gd name="adj" fmla="val 294086"/>
            </a:avLst>
          </a:prstGeom>
          <a:solidFill>
            <a:srgbClr val="DABADD"/>
          </a:solidFill>
          <a:ln/>
        </p:spPr>
      </p:sp>
      <p:sp>
        <p:nvSpPr>
          <p:cNvPr id="11" name="Shape 8"/>
          <p:cNvSpPr/>
          <p:nvPr/>
        </p:nvSpPr>
        <p:spPr>
          <a:xfrm>
            <a:off x="689026" y="3235127"/>
            <a:ext cx="400149" cy="400149"/>
          </a:xfrm>
          <a:prstGeom prst="roundRect">
            <a:avLst>
              <a:gd name="adj" fmla="val 18668"/>
            </a:avLst>
          </a:prstGeom>
          <a:solidFill>
            <a:srgbClr val="F4D4F7"/>
          </a:solidFill>
          <a:ln w="7620">
            <a:solidFill>
              <a:srgbClr val="DABADD"/>
            </a:solidFill>
            <a:prstDash val="solid"/>
          </a:ln>
        </p:spPr>
      </p:sp>
      <p:sp>
        <p:nvSpPr>
          <p:cNvPr id="12" name="Text 9"/>
          <p:cNvSpPr/>
          <p:nvPr/>
        </p:nvSpPr>
        <p:spPr>
          <a:xfrm>
            <a:off x="826343" y="3309640"/>
            <a:ext cx="125512" cy="251123"/>
          </a:xfrm>
          <a:prstGeom prst="rect">
            <a:avLst/>
          </a:prstGeom>
          <a:noFill/>
          <a:ln/>
        </p:spPr>
        <p:txBody>
          <a:bodyPr wrap="none" lIns="0" tIns="0" rIns="0" bIns="0" rtlCol="0" anchor="t"/>
          <a:lstStyle/>
          <a:p>
            <a:pPr algn="ctr">
              <a:lnSpc>
                <a:spcPts val="1958"/>
              </a:lnSpc>
            </a:pPr>
            <a:r>
              <a:rPr lang="en-US" sz="1958" kern="0" spc="-39" dirty="0">
                <a:solidFill>
                  <a:srgbClr val="272525"/>
                </a:solidFill>
                <a:latin typeface="Source Serif Pro Semi Bold" pitchFamily="34" charset="0"/>
                <a:ea typeface="Source Serif Pro Semi Bold" pitchFamily="34" charset="-122"/>
                <a:cs typeface="Source Serif Pro Semi Bold" pitchFamily="34" charset="-120"/>
              </a:rPr>
              <a:t>2</a:t>
            </a:r>
            <a:endParaRPr lang="en-US" sz="1958" dirty="0"/>
          </a:p>
        </p:txBody>
      </p:sp>
      <p:sp>
        <p:nvSpPr>
          <p:cNvPr id="13" name="Text 10"/>
          <p:cNvSpPr/>
          <p:nvPr/>
        </p:nvSpPr>
        <p:spPr>
          <a:xfrm>
            <a:off x="1867198" y="3212902"/>
            <a:ext cx="2092325" cy="261541"/>
          </a:xfrm>
          <a:prstGeom prst="rect">
            <a:avLst/>
          </a:prstGeom>
          <a:noFill/>
          <a:ln/>
        </p:spPr>
        <p:txBody>
          <a:bodyPr wrap="none" lIns="0" tIns="0" rIns="0" bIns="0" rtlCol="0" anchor="t"/>
          <a:lstStyle/>
          <a:p>
            <a:pPr>
              <a:lnSpc>
                <a:spcPts val="2042"/>
              </a:lnSpc>
            </a:pPr>
            <a:r>
              <a:rPr lang="en-US" sz="1625" b="1" kern="0" spc="-33" dirty="0">
                <a:solidFill>
                  <a:srgbClr val="FF33CC"/>
                </a:solidFill>
                <a:latin typeface="Source Serif Pro Semi Bold" pitchFamily="34" charset="0"/>
                <a:ea typeface="Source Serif Pro Semi Bold" pitchFamily="34" charset="-122"/>
              </a:rPr>
              <a:t>Significance</a:t>
            </a:r>
          </a:p>
        </p:txBody>
      </p:sp>
      <p:sp>
        <p:nvSpPr>
          <p:cNvPr id="14" name="Text 11"/>
          <p:cNvSpPr/>
          <p:nvPr/>
        </p:nvSpPr>
        <p:spPr>
          <a:xfrm>
            <a:off x="1867198" y="3581103"/>
            <a:ext cx="5130403" cy="853678"/>
          </a:xfrm>
          <a:prstGeom prst="rect">
            <a:avLst/>
          </a:prstGeom>
          <a:noFill/>
          <a:ln/>
        </p:spPr>
        <p:txBody>
          <a:bodyPr wrap="square" lIns="0" tIns="0" rIns="0" bIns="0" rtlCol="0" anchor="t"/>
          <a:lstStyle/>
          <a:p>
            <a:pPr>
              <a:lnSpc>
                <a:spcPts val="2208"/>
              </a:lnSpc>
            </a:pPr>
            <a:r>
              <a:rPr lang="en-US" sz="1375" kern="0" spc="-28" dirty="0">
                <a:solidFill>
                  <a:srgbClr val="272525"/>
                </a:solidFill>
                <a:latin typeface="Source Sans Pro" pitchFamily="34" charset="0"/>
                <a:ea typeface="Source Sans Pro" pitchFamily="34" charset="-122"/>
                <a:cs typeface="Source Sans Pro" pitchFamily="34" charset="-120"/>
              </a:rPr>
              <a:t>This section also reiterates the significance and implications of the study, emphasizing how the findings contribute to the broader understanding of the topic.</a:t>
            </a:r>
            <a:endParaRPr lang="en-US" sz="1375" dirty="0"/>
          </a:p>
        </p:txBody>
      </p:sp>
      <p:sp>
        <p:nvSpPr>
          <p:cNvPr id="15" name="Shape 12"/>
          <p:cNvSpPr/>
          <p:nvPr/>
        </p:nvSpPr>
        <p:spPr>
          <a:xfrm>
            <a:off x="1063775" y="5177731"/>
            <a:ext cx="622399" cy="25400"/>
          </a:xfrm>
          <a:prstGeom prst="roundRect">
            <a:avLst>
              <a:gd name="adj" fmla="val 294086"/>
            </a:avLst>
          </a:prstGeom>
          <a:solidFill>
            <a:srgbClr val="DABADD"/>
          </a:solidFill>
          <a:ln/>
        </p:spPr>
      </p:sp>
      <p:sp>
        <p:nvSpPr>
          <p:cNvPr id="16" name="Shape 13"/>
          <p:cNvSpPr/>
          <p:nvPr/>
        </p:nvSpPr>
        <p:spPr>
          <a:xfrm>
            <a:off x="689026" y="4990406"/>
            <a:ext cx="400149" cy="400149"/>
          </a:xfrm>
          <a:prstGeom prst="roundRect">
            <a:avLst>
              <a:gd name="adj" fmla="val 18668"/>
            </a:avLst>
          </a:prstGeom>
          <a:solidFill>
            <a:srgbClr val="F4D4F7"/>
          </a:solidFill>
          <a:ln w="7620">
            <a:solidFill>
              <a:srgbClr val="DABADD"/>
            </a:solidFill>
            <a:prstDash val="solid"/>
          </a:ln>
        </p:spPr>
      </p:sp>
      <p:sp>
        <p:nvSpPr>
          <p:cNvPr id="17" name="Text 14"/>
          <p:cNvSpPr/>
          <p:nvPr/>
        </p:nvSpPr>
        <p:spPr>
          <a:xfrm>
            <a:off x="826343" y="5064919"/>
            <a:ext cx="125512" cy="251123"/>
          </a:xfrm>
          <a:prstGeom prst="rect">
            <a:avLst/>
          </a:prstGeom>
          <a:noFill/>
          <a:ln/>
        </p:spPr>
        <p:txBody>
          <a:bodyPr wrap="none" lIns="0" tIns="0" rIns="0" bIns="0" rtlCol="0" anchor="t"/>
          <a:lstStyle/>
          <a:p>
            <a:pPr algn="ctr">
              <a:lnSpc>
                <a:spcPts val="1958"/>
              </a:lnSpc>
            </a:pPr>
            <a:r>
              <a:rPr lang="en-US" sz="1958" kern="0" spc="-39" dirty="0">
                <a:solidFill>
                  <a:srgbClr val="272525"/>
                </a:solidFill>
                <a:latin typeface="Source Serif Pro Semi Bold" pitchFamily="34" charset="0"/>
                <a:ea typeface="Source Serif Pro Semi Bold" pitchFamily="34" charset="-122"/>
                <a:cs typeface="Source Serif Pro Semi Bold" pitchFamily="34" charset="-120"/>
              </a:rPr>
              <a:t>3</a:t>
            </a:r>
            <a:endParaRPr lang="en-US" sz="1958" dirty="0"/>
          </a:p>
        </p:txBody>
      </p:sp>
      <p:sp>
        <p:nvSpPr>
          <p:cNvPr id="18" name="Text 15"/>
          <p:cNvSpPr/>
          <p:nvPr/>
        </p:nvSpPr>
        <p:spPr>
          <a:xfrm>
            <a:off x="1867198" y="4968181"/>
            <a:ext cx="2092325" cy="261541"/>
          </a:xfrm>
          <a:prstGeom prst="rect">
            <a:avLst/>
          </a:prstGeom>
          <a:noFill/>
          <a:ln/>
        </p:spPr>
        <p:txBody>
          <a:bodyPr wrap="none" lIns="0" tIns="0" rIns="0" bIns="0" rtlCol="0" anchor="t"/>
          <a:lstStyle/>
          <a:p>
            <a:pPr>
              <a:lnSpc>
                <a:spcPts val="2042"/>
              </a:lnSpc>
            </a:pPr>
            <a:r>
              <a:rPr lang="en-US" sz="1625" b="1" kern="0" spc="-33" dirty="0">
                <a:solidFill>
                  <a:srgbClr val="FF33CC"/>
                </a:solidFill>
                <a:latin typeface="Source Serif Pro Semi Bold" pitchFamily="34" charset="0"/>
                <a:ea typeface="Source Serif Pro Semi Bold" pitchFamily="34" charset="-122"/>
              </a:rPr>
              <a:t>Future Outlook</a:t>
            </a:r>
          </a:p>
        </p:txBody>
      </p:sp>
      <p:sp>
        <p:nvSpPr>
          <p:cNvPr id="19" name="Text 16"/>
          <p:cNvSpPr/>
          <p:nvPr/>
        </p:nvSpPr>
        <p:spPr>
          <a:xfrm>
            <a:off x="1867198" y="5336382"/>
            <a:ext cx="5130403" cy="853678"/>
          </a:xfrm>
          <a:prstGeom prst="rect">
            <a:avLst/>
          </a:prstGeom>
          <a:noFill/>
          <a:ln/>
        </p:spPr>
        <p:txBody>
          <a:bodyPr wrap="square" lIns="0" tIns="0" rIns="0" bIns="0" rtlCol="0" anchor="t"/>
          <a:lstStyle/>
          <a:p>
            <a:pPr>
              <a:lnSpc>
                <a:spcPts val="2208"/>
              </a:lnSpc>
            </a:pPr>
            <a:r>
              <a:rPr lang="en-US" sz="1375" kern="0" spc="-28" dirty="0">
                <a:solidFill>
                  <a:srgbClr val="272525"/>
                </a:solidFill>
                <a:latin typeface="Source Sans Pro" pitchFamily="34" charset="0"/>
                <a:ea typeface="Source Sans Pro" pitchFamily="34" charset="-122"/>
                <a:cs typeface="Source Sans Pro" pitchFamily="34" charset="-120"/>
              </a:rPr>
              <a:t>Finally, the conclusion may suggest potential avenues for future research, inspiring other scientists to build upon the work and continue advancing the field.</a:t>
            </a:r>
            <a:endParaRPr lang="en-US" sz="1375" dirty="0"/>
          </a:p>
        </p:txBody>
      </p:sp>
      <p:sp>
        <p:nvSpPr>
          <p:cNvPr id="20" name="ZoneTexte 19">
            <a:extLst>
              <a:ext uri="{FF2B5EF4-FFF2-40B4-BE49-F238E27FC236}">
                <a16:creationId xmlns:a16="http://schemas.microsoft.com/office/drawing/2014/main" id="{6C41FA14-0D6B-7B76-D1BA-3D212B2F1AD3}"/>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2360428" y="1698319"/>
            <a:ext cx="9510439" cy="3117453"/>
          </a:xfrm>
          <a:prstGeom prst="rect">
            <a:avLst/>
          </a:prstGeom>
          <a:noFill/>
          <a:ln/>
        </p:spPr>
        <p:txBody>
          <a:bodyPr wrap="square" lIns="0" tIns="0" rIns="0" bIns="0" rtlCol="0" anchor="t"/>
          <a:lstStyle/>
          <a:p>
            <a:pPr>
              <a:lnSpc>
                <a:spcPts val="6125"/>
              </a:lnSpc>
            </a:pPr>
            <a:r>
              <a:rPr lang="en-US" sz="4875" kern="0" spc="-98" dirty="0">
                <a:solidFill>
                  <a:srgbClr val="D73AD7"/>
                </a:solidFill>
                <a:latin typeface="Source Serif Pro Semi Bold" pitchFamily="34" charset="0"/>
                <a:ea typeface="Source Serif Pro Semi Bold" pitchFamily="34" charset="-122"/>
                <a:cs typeface="Source Serif Pro Semi Bold" pitchFamily="34" charset="-120"/>
              </a:rPr>
              <a:t>Summarizing vs. Paraphrasing: Understanding the Differences</a:t>
            </a:r>
            <a:endParaRPr lang="en-US" sz="4875" dirty="0"/>
          </a:p>
        </p:txBody>
      </p:sp>
      <p:sp>
        <p:nvSpPr>
          <p:cNvPr id="2" name="ZoneTexte 1">
            <a:extLst>
              <a:ext uri="{FF2B5EF4-FFF2-40B4-BE49-F238E27FC236}">
                <a16:creationId xmlns:a16="http://schemas.microsoft.com/office/drawing/2014/main" id="{7E6F239D-F3BF-B2FB-78FB-31413662842B}"/>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4" name="ZoneTexte 3">
            <a:extLst>
              <a:ext uri="{FF2B5EF4-FFF2-40B4-BE49-F238E27FC236}">
                <a16:creationId xmlns:a16="http://schemas.microsoft.com/office/drawing/2014/main" id="{E3FE562C-7BCA-792B-9367-B1FBD70EA069}"/>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44009" y="528737"/>
            <a:ext cx="6275983" cy="3117453"/>
          </a:xfrm>
          <a:prstGeom prst="rect">
            <a:avLst/>
          </a:prstGeom>
          <a:noFill/>
          <a:ln/>
        </p:spPr>
        <p:txBody>
          <a:bodyPr wrap="square" lIns="0" tIns="0" rIns="0" bIns="0" rtlCol="0" anchor="t"/>
          <a:lstStyle/>
          <a:p>
            <a:pPr>
              <a:lnSpc>
                <a:spcPts val="6125"/>
              </a:lnSpc>
            </a:pPr>
            <a:r>
              <a:rPr lang="en-US" sz="4875" kern="0" spc="-98" dirty="0">
                <a:solidFill>
                  <a:srgbClr val="D73AD7"/>
                </a:solidFill>
                <a:latin typeface="Source Serif Pro Semi Bold" pitchFamily="34" charset="0"/>
                <a:ea typeface="Source Serif Pro Semi Bold" pitchFamily="34" charset="-122"/>
                <a:cs typeface="Source Serif Pro Semi Bold" pitchFamily="34" charset="-120"/>
              </a:rPr>
              <a:t>Summarizing vs. Paraphrasing: Understanding the Differences</a:t>
            </a:r>
            <a:endParaRPr lang="en-US" sz="4875" dirty="0"/>
          </a:p>
        </p:txBody>
      </p:sp>
      <p:sp>
        <p:nvSpPr>
          <p:cNvPr id="4" name="Text 1"/>
          <p:cNvSpPr/>
          <p:nvPr/>
        </p:nvSpPr>
        <p:spPr>
          <a:xfrm>
            <a:off x="5244009" y="3934123"/>
            <a:ext cx="6275983" cy="1843088"/>
          </a:xfrm>
          <a:prstGeom prst="rect">
            <a:avLst/>
          </a:prstGeom>
          <a:noFill/>
          <a:ln/>
        </p:spPr>
        <p:txBody>
          <a:bodyPr wrap="square" lIns="0" tIns="0" rIns="0" bIns="0" rtlCol="0" anchor="t"/>
          <a:lstStyle/>
          <a:p>
            <a:pPr>
              <a:lnSpc>
                <a:spcPts val="2417"/>
              </a:lnSpc>
            </a:pPr>
            <a:r>
              <a:rPr lang="en-US" sz="1500" kern="0" spc="-30" dirty="0">
                <a:solidFill>
                  <a:srgbClr val="272525"/>
                </a:solidFill>
                <a:latin typeface="Source Sans Pro" pitchFamily="34" charset="0"/>
                <a:ea typeface="Source Sans Pro" pitchFamily="34" charset="-122"/>
                <a:cs typeface="Source Sans Pro" pitchFamily="34" charset="-120"/>
              </a:rPr>
              <a:t>Effective writing and communication skills often hinge on the ability to accurately summarize or paraphrase key information. While these two techniques may seem similar, they serve distinct purposes and require different approaches. Mastering the nuances between summarizing and paraphrasing can greatly enhance one's ability to convey ideas concisely, avoid plagiarism, and demonstrate a deep understanding of source material.</a:t>
            </a:r>
            <a:endParaRPr lang="en-US" sz="1500" dirty="0"/>
          </a:p>
        </p:txBody>
      </p:sp>
      <p:sp>
        <p:nvSpPr>
          <p:cNvPr id="5" name="ZoneTexte 4">
            <a:extLst>
              <a:ext uri="{FF2B5EF4-FFF2-40B4-BE49-F238E27FC236}">
                <a16:creationId xmlns:a16="http://schemas.microsoft.com/office/drawing/2014/main" id="{C462A322-4104-2AFE-A2EB-65C99DD94665}"/>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6" name="ZoneTexte 5">
            <a:extLst>
              <a:ext uri="{FF2B5EF4-FFF2-40B4-BE49-F238E27FC236}">
                <a16:creationId xmlns:a16="http://schemas.microsoft.com/office/drawing/2014/main" id="{80CCE62E-26A5-B422-53E7-3F2C779DD164}"/>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extLst>
      <p:ext uri="{BB962C8B-B14F-4D97-AF65-F5344CB8AC3E}">
        <p14:creationId xmlns:p14="http://schemas.microsoft.com/office/powerpoint/2010/main" val="22840848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98104" y="653157"/>
            <a:ext cx="5446316"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Definition of Summarizing</a:t>
            </a:r>
            <a:endParaRPr lang="en-US" sz="3667" dirty="0"/>
          </a:p>
        </p:txBody>
      </p:sp>
      <p:sp>
        <p:nvSpPr>
          <p:cNvPr id="4" name="Shape 1"/>
          <p:cNvSpPr/>
          <p:nvPr/>
        </p:nvSpPr>
        <p:spPr>
          <a:xfrm>
            <a:off x="698103" y="1763316"/>
            <a:ext cx="448767" cy="448767"/>
          </a:xfrm>
          <a:prstGeom prst="roundRect">
            <a:avLst>
              <a:gd name="adj" fmla="val 18670"/>
            </a:avLst>
          </a:prstGeom>
          <a:solidFill>
            <a:srgbClr val="F4D4F7"/>
          </a:solidFill>
          <a:ln w="7620">
            <a:solidFill>
              <a:srgbClr val="DABADD"/>
            </a:solidFill>
            <a:prstDash val="solid"/>
          </a:ln>
        </p:spPr>
      </p:sp>
      <p:sp>
        <p:nvSpPr>
          <p:cNvPr id="5" name="Text 2"/>
          <p:cNvSpPr/>
          <p:nvPr/>
        </p:nvSpPr>
        <p:spPr>
          <a:xfrm>
            <a:off x="852091" y="1846858"/>
            <a:ext cx="140792" cy="281583"/>
          </a:xfrm>
          <a:prstGeom prst="rect">
            <a:avLst/>
          </a:prstGeom>
          <a:noFill/>
          <a:ln/>
        </p:spPr>
        <p:txBody>
          <a:bodyPr wrap="none" lIns="0" tIns="0" rIns="0" bIns="0" rtlCol="0" anchor="t"/>
          <a:lstStyle/>
          <a:p>
            <a:pPr algn="ctr">
              <a:lnSpc>
                <a:spcPts val="2208"/>
              </a:lnSpc>
            </a:pPr>
            <a:r>
              <a:rPr lang="en-US" sz="2208" kern="0" spc="-44" dirty="0">
                <a:solidFill>
                  <a:srgbClr val="272525"/>
                </a:solidFill>
                <a:latin typeface="Source Serif Pro Semi Bold" pitchFamily="34" charset="0"/>
                <a:ea typeface="Source Serif Pro Semi Bold" pitchFamily="34" charset="-122"/>
                <a:cs typeface="Source Serif Pro Semi Bold" pitchFamily="34" charset="-120"/>
              </a:rPr>
              <a:t>1</a:t>
            </a:r>
            <a:endParaRPr lang="en-US" sz="2208" dirty="0"/>
          </a:p>
        </p:txBody>
      </p:sp>
      <p:sp>
        <p:nvSpPr>
          <p:cNvPr id="6" name="Text 3"/>
          <p:cNvSpPr/>
          <p:nvPr/>
        </p:nvSpPr>
        <p:spPr>
          <a:xfrm>
            <a:off x="1346300" y="1763316"/>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Concise Restatement</a:t>
            </a:r>
            <a:endParaRPr lang="en-US" sz="1833" dirty="0"/>
          </a:p>
        </p:txBody>
      </p:sp>
      <p:sp>
        <p:nvSpPr>
          <p:cNvPr id="7" name="Text 4"/>
          <p:cNvSpPr/>
          <p:nvPr/>
        </p:nvSpPr>
        <p:spPr>
          <a:xfrm>
            <a:off x="1346300" y="2176264"/>
            <a:ext cx="2363986" cy="2234307"/>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Summarizing involves concisely restating the main ideas, key points, and essential information from a longer passage or source, while omitting unnecessary details.</a:t>
            </a:r>
            <a:endParaRPr lang="en-US" sz="1542" dirty="0"/>
          </a:p>
        </p:txBody>
      </p:sp>
      <p:sp>
        <p:nvSpPr>
          <p:cNvPr id="8" name="Shape 5"/>
          <p:cNvSpPr/>
          <p:nvPr/>
        </p:nvSpPr>
        <p:spPr>
          <a:xfrm>
            <a:off x="3909715" y="1763316"/>
            <a:ext cx="448767" cy="448767"/>
          </a:xfrm>
          <a:prstGeom prst="roundRect">
            <a:avLst>
              <a:gd name="adj" fmla="val 18670"/>
            </a:avLst>
          </a:prstGeom>
          <a:solidFill>
            <a:srgbClr val="F4D4F7"/>
          </a:solidFill>
          <a:ln w="7620">
            <a:solidFill>
              <a:srgbClr val="DABADD"/>
            </a:solidFill>
            <a:prstDash val="solid"/>
          </a:ln>
        </p:spPr>
      </p:sp>
      <p:sp>
        <p:nvSpPr>
          <p:cNvPr id="9" name="Text 6"/>
          <p:cNvSpPr/>
          <p:nvPr/>
        </p:nvSpPr>
        <p:spPr>
          <a:xfrm>
            <a:off x="4063702" y="1846858"/>
            <a:ext cx="140792" cy="281583"/>
          </a:xfrm>
          <a:prstGeom prst="rect">
            <a:avLst/>
          </a:prstGeom>
          <a:noFill/>
          <a:ln/>
        </p:spPr>
        <p:txBody>
          <a:bodyPr wrap="none" lIns="0" tIns="0" rIns="0" bIns="0" rtlCol="0" anchor="t"/>
          <a:lstStyle/>
          <a:p>
            <a:pPr algn="ctr">
              <a:lnSpc>
                <a:spcPts val="2208"/>
              </a:lnSpc>
            </a:pPr>
            <a:r>
              <a:rPr lang="en-US" sz="2208" kern="0" spc="-44" dirty="0">
                <a:solidFill>
                  <a:srgbClr val="272525"/>
                </a:solidFill>
                <a:latin typeface="Source Serif Pro Semi Bold" pitchFamily="34" charset="0"/>
                <a:ea typeface="Source Serif Pro Semi Bold" pitchFamily="34" charset="-122"/>
                <a:cs typeface="Source Serif Pro Semi Bold" pitchFamily="34" charset="-120"/>
              </a:rPr>
              <a:t>2</a:t>
            </a:r>
            <a:endParaRPr lang="en-US" sz="2208" dirty="0"/>
          </a:p>
        </p:txBody>
      </p:sp>
      <p:sp>
        <p:nvSpPr>
          <p:cNvPr id="10" name="Text 7"/>
          <p:cNvSpPr/>
          <p:nvPr/>
        </p:nvSpPr>
        <p:spPr>
          <a:xfrm>
            <a:off x="4557911" y="1763316"/>
            <a:ext cx="2363986" cy="586582"/>
          </a:xfrm>
          <a:prstGeom prst="rect">
            <a:avLst/>
          </a:prstGeom>
          <a:noFill/>
          <a:ln/>
        </p:spPr>
        <p:txBody>
          <a:bodyPr wrap="squar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Maintaining Objectivity</a:t>
            </a:r>
            <a:endParaRPr lang="en-US" sz="1833" dirty="0"/>
          </a:p>
        </p:txBody>
      </p:sp>
      <p:sp>
        <p:nvSpPr>
          <p:cNvPr id="11" name="Text 8"/>
          <p:cNvSpPr/>
          <p:nvPr/>
        </p:nvSpPr>
        <p:spPr>
          <a:xfrm>
            <a:off x="4557911" y="2469555"/>
            <a:ext cx="2363986" cy="1915120"/>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A good summary remains objective, avoiding personal opinions or interpretations, and instead focuses on accurately capturing the core content of the original text.</a:t>
            </a:r>
            <a:endParaRPr lang="en-US" sz="1542" dirty="0"/>
          </a:p>
        </p:txBody>
      </p:sp>
      <p:sp>
        <p:nvSpPr>
          <p:cNvPr id="12" name="Shape 9"/>
          <p:cNvSpPr/>
          <p:nvPr/>
        </p:nvSpPr>
        <p:spPr>
          <a:xfrm>
            <a:off x="698103" y="4834334"/>
            <a:ext cx="448767" cy="448767"/>
          </a:xfrm>
          <a:prstGeom prst="roundRect">
            <a:avLst>
              <a:gd name="adj" fmla="val 18670"/>
            </a:avLst>
          </a:prstGeom>
          <a:solidFill>
            <a:srgbClr val="F4D4F7"/>
          </a:solidFill>
          <a:ln w="7620">
            <a:solidFill>
              <a:srgbClr val="DABADD"/>
            </a:solidFill>
            <a:prstDash val="solid"/>
          </a:ln>
        </p:spPr>
      </p:sp>
      <p:sp>
        <p:nvSpPr>
          <p:cNvPr id="13" name="Text 10"/>
          <p:cNvSpPr/>
          <p:nvPr/>
        </p:nvSpPr>
        <p:spPr>
          <a:xfrm>
            <a:off x="852091" y="4917877"/>
            <a:ext cx="140792" cy="281583"/>
          </a:xfrm>
          <a:prstGeom prst="rect">
            <a:avLst/>
          </a:prstGeom>
          <a:noFill/>
          <a:ln/>
        </p:spPr>
        <p:txBody>
          <a:bodyPr wrap="none" lIns="0" tIns="0" rIns="0" bIns="0" rtlCol="0" anchor="t"/>
          <a:lstStyle/>
          <a:p>
            <a:pPr algn="ctr">
              <a:lnSpc>
                <a:spcPts val="2208"/>
              </a:lnSpc>
            </a:pPr>
            <a:r>
              <a:rPr lang="en-US" sz="2208" kern="0" spc="-44" dirty="0">
                <a:solidFill>
                  <a:srgbClr val="272525"/>
                </a:solidFill>
                <a:latin typeface="Source Serif Pro Semi Bold" pitchFamily="34" charset="0"/>
                <a:ea typeface="Source Serif Pro Semi Bold" pitchFamily="34" charset="-122"/>
                <a:cs typeface="Source Serif Pro Semi Bold" pitchFamily="34" charset="-120"/>
              </a:rPr>
              <a:t>3</a:t>
            </a:r>
            <a:endParaRPr lang="en-US" sz="2208" dirty="0"/>
          </a:p>
        </p:txBody>
      </p:sp>
      <p:sp>
        <p:nvSpPr>
          <p:cNvPr id="14" name="Text 11"/>
          <p:cNvSpPr/>
          <p:nvPr/>
        </p:nvSpPr>
        <p:spPr>
          <a:xfrm>
            <a:off x="1346300" y="4834335"/>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Reduced Length</a:t>
            </a:r>
            <a:endParaRPr lang="en-US" sz="1833" dirty="0"/>
          </a:p>
        </p:txBody>
      </p:sp>
      <p:sp>
        <p:nvSpPr>
          <p:cNvPr id="15" name="Text 12"/>
          <p:cNvSpPr/>
          <p:nvPr/>
        </p:nvSpPr>
        <p:spPr>
          <a:xfrm>
            <a:off x="1346299" y="5247283"/>
            <a:ext cx="5575598" cy="957560"/>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Summaries are typically much shorter than the original source, often condensing a lengthy passage into a few sentences or a short paragraph.</a:t>
            </a:r>
            <a:endParaRPr lang="en-US" sz="1542" dirty="0"/>
          </a:p>
        </p:txBody>
      </p:sp>
      <p:sp>
        <p:nvSpPr>
          <p:cNvPr id="2" name="ZoneTexte 1">
            <a:extLst>
              <a:ext uri="{FF2B5EF4-FFF2-40B4-BE49-F238E27FC236}">
                <a16:creationId xmlns:a16="http://schemas.microsoft.com/office/drawing/2014/main" id="{5A870B0D-282F-A470-EC0E-8B2D03526861}"/>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16" name="ZoneTexte 15">
            <a:extLst>
              <a:ext uri="{FF2B5EF4-FFF2-40B4-BE49-F238E27FC236}">
                <a16:creationId xmlns:a16="http://schemas.microsoft.com/office/drawing/2014/main" id="{8901D8C1-4F97-E98B-3FC0-35724B0F139E}"/>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3" y="1752303"/>
            <a:ext cx="8611692"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Key Techniques for Effective Summarizing</a:t>
            </a:r>
            <a:endParaRPr lang="en-US" sz="3667" dirty="0"/>
          </a:p>
        </p:txBody>
      </p:sp>
      <p:sp>
        <p:nvSpPr>
          <p:cNvPr id="3" name="Text 1"/>
          <p:cNvSpPr/>
          <p:nvPr/>
        </p:nvSpPr>
        <p:spPr>
          <a:xfrm>
            <a:off x="698104" y="2837557"/>
            <a:ext cx="234682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Identifying Main Ideas</a:t>
            </a:r>
            <a:endParaRPr lang="en-US" sz="1833" dirty="0"/>
          </a:p>
        </p:txBody>
      </p:sp>
      <p:sp>
        <p:nvSpPr>
          <p:cNvPr id="4" name="Text 2"/>
          <p:cNvSpPr/>
          <p:nvPr/>
        </p:nvSpPr>
        <p:spPr>
          <a:xfrm>
            <a:off x="698103" y="3330278"/>
            <a:ext cx="3273822" cy="159593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Carefully read or review the source material to determine the central themes, key arguments, and essential information that should be included in the summary.</a:t>
            </a:r>
            <a:endParaRPr lang="en-US" sz="1542" dirty="0"/>
          </a:p>
        </p:txBody>
      </p:sp>
      <p:sp>
        <p:nvSpPr>
          <p:cNvPr id="5" name="Text 3"/>
          <p:cNvSpPr/>
          <p:nvPr/>
        </p:nvSpPr>
        <p:spPr>
          <a:xfrm>
            <a:off x="4464845" y="2837557"/>
            <a:ext cx="302756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Omitting Unnecessary Details</a:t>
            </a:r>
            <a:endParaRPr lang="en-US" sz="1833" dirty="0"/>
          </a:p>
        </p:txBody>
      </p:sp>
      <p:sp>
        <p:nvSpPr>
          <p:cNvPr id="6" name="Text 4"/>
          <p:cNvSpPr/>
          <p:nvPr/>
        </p:nvSpPr>
        <p:spPr>
          <a:xfrm>
            <a:off x="4464844" y="3330277"/>
            <a:ext cx="3273822" cy="1276747"/>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Resist the temptation to include every minor detail or supporting example, and instead focus on the most important and relevant points.</a:t>
            </a:r>
            <a:endParaRPr lang="en-US" sz="1542" dirty="0"/>
          </a:p>
        </p:txBody>
      </p:sp>
      <p:sp>
        <p:nvSpPr>
          <p:cNvPr id="7" name="Text 5"/>
          <p:cNvSpPr/>
          <p:nvPr/>
        </p:nvSpPr>
        <p:spPr>
          <a:xfrm>
            <a:off x="8231585" y="2837557"/>
            <a:ext cx="2397819"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Maintaining Objectivity</a:t>
            </a:r>
            <a:endParaRPr lang="en-US" sz="1833" dirty="0"/>
          </a:p>
        </p:txBody>
      </p:sp>
      <p:sp>
        <p:nvSpPr>
          <p:cNvPr id="8" name="Text 6"/>
          <p:cNvSpPr/>
          <p:nvPr/>
        </p:nvSpPr>
        <p:spPr>
          <a:xfrm>
            <a:off x="8231584" y="3330277"/>
            <a:ext cx="3273822" cy="1276747"/>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Avoid injecting personal opinions or biases, and strive to present the information in an impartial and factual manner.</a:t>
            </a:r>
            <a:endParaRPr lang="en-US" sz="1542" dirty="0"/>
          </a:p>
        </p:txBody>
      </p:sp>
      <p:sp>
        <p:nvSpPr>
          <p:cNvPr id="9" name="ZoneTexte 8">
            <a:extLst>
              <a:ext uri="{FF2B5EF4-FFF2-40B4-BE49-F238E27FC236}">
                <a16:creationId xmlns:a16="http://schemas.microsoft.com/office/drawing/2014/main" id="{8EE1629E-FA57-7D84-C04B-7499F1AEC280}"/>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10" name="ZoneTexte 9">
            <a:extLst>
              <a:ext uri="{FF2B5EF4-FFF2-40B4-BE49-F238E27FC236}">
                <a16:creationId xmlns:a16="http://schemas.microsoft.com/office/drawing/2014/main" id="{EE62648D-AAC9-4AFC-EA6E-1AB53645E3DB}"/>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12192000" cy="2479774"/>
          </a:xfrm>
          <a:prstGeom prst="rect">
            <a:avLst/>
          </a:prstGeom>
        </p:spPr>
      </p:pic>
      <p:sp>
        <p:nvSpPr>
          <p:cNvPr id="3" name="Text 0"/>
          <p:cNvSpPr/>
          <p:nvPr/>
        </p:nvSpPr>
        <p:spPr>
          <a:xfrm>
            <a:off x="694333" y="3025280"/>
            <a:ext cx="5399088" cy="583506"/>
          </a:xfrm>
          <a:prstGeom prst="rect">
            <a:avLst/>
          </a:prstGeom>
          <a:noFill/>
          <a:ln/>
        </p:spPr>
        <p:txBody>
          <a:bodyPr wrap="none" lIns="0" tIns="0" rIns="0" bIns="0" rtlCol="0" anchor="t"/>
          <a:lstStyle/>
          <a:p>
            <a:pPr>
              <a:lnSpc>
                <a:spcPts val="4583"/>
              </a:lnSpc>
            </a:pPr>
            <a:r>
              <a:rPr lang="en-US" sz="3667" kern="0" spc="-73" dirty="0">
                <a:solidFill>
                  <a:srgbClr val="D73AD7"/>
                </a:solidFill>
                <a:latin typeface="Source Serif Pro Semi Bold" pitchFamily="34" charset="0"/>
                <a:ea typeface="Source Serif Pro Semi Bold" pitchFamily="34" charset="-122"/>
                <a:cs typeface="Source Serif Pro Semi Bold" pitchFamily="34" charset="-120"/>
              </a:rPr>
              <a:t>Definition of Paraphrasing</a:t>
            </a:r>
            <a:endParaRPr lang="en-US" sz="3667" dirty="0"/>
          </a:p>
        </p:txBody>
      </p:sp>
      <p:sp>
        <p:nvSpPr>
          <p:cNvPr id="4" name="Shape 1"/>
          <p:cNvSpPr/>
          <p:nvPr/>
        </p:nvSpPr>
        <p:spPr>
          <a:xfrm>
            <a:off x="694333" y="3906342"/>
            <a:ext cx="3468886" cy="2406551"/>
          </a:xfrm>
          <a:prstGeom prst="roundRect">
            <a:avLst>
              <a:gd name="adj" fmla="val 3462"/>
            </a:avLst>
          </a:prstGeom>
          <a:solidFill>
            <a:srgbClr val="F4D4F7"/>
          </a:solidFill>
          <a:ln w="7620">
            <a:solidFill>
              <a:srgbClr val="DABADD"/>
            </a:solidFill>
            <a:prstDash val="solid"/>
          </a:ln>
        </p:spPr>
      </p:sp>
      <p:sp>
        <p:nvSpPr>
          <p:cNvPr id="5" name="Text 2"/>
          <p:cNvSpPr/>
          <p:nvPr/>
        </p:nvSpPr>
        <p:spPr>
          <a:xfrm>
            <a:off x="899021" y="4111030"/>
            <a:ext cx="2758877" cy="291703"/>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Rewording Source Material</a:t>
            </a:r>
            <a:endParaRPr lang="en-US" sz="1833" dirty="0"/>
          </a:p>
        </p:txBody>
      </p:sp>
      <p:sp>
        <p:nvSpPr>
          <p:cNvPr id="6" name="Text 3"/>
          <p:cNvSpPr/>
          <p:nvPr/>
        </p:nvSpPr>
        <p:spPr>
          <a:xfrm>
            <a:off x="899021" y="4521696"/>
            <a:ext cx="3059509" cy="1269206"/>
          </a:xfrm>
          <a:prstGeom prst="rect">
            <a:avLst/>
          </a:prstGeom>
          <a:noFill/>
          <a:ln/>
        </p:spPr>
        <p:txBody>
          <a:bodyPr wrap="square" lIns="0" tIns="0" rIns="0" bIns="0" rtlCol="0" anchor="t"/>
          <a:lstStyle/>
          <a:p>
            <a:pPr>
              <a:lnSpc>
                <a:spcPts val="2458"/>
              </a:lnSpc>
            </a:pPr>
            <a:r>
              <a:rPr lang="en-US" sz="1542" kern="0" spc="-31" dirty="0">
                <a:solidFill>
                  <a:srgbClr val="272525"/>
                </a:solidFill>
                <a:latin typeface="Source Sans Pro" pitchFamily="34" charset="0"/>
                <a:ea typeface="Source Sans Pro" pitchFamily="34" charset="-122"/>
                <a:cs typeface="Source Sans Pro" pitchFamily="34" charset="-120"/>
              </a:rPr>
              <a:t>Paraphrasing involves restating the content of a source in your own words, without significantly changing the meaning or intent of the original text.</a:t>
            </a:r>
            <a:endParaRPr lang="en-US" sz="1542" dirty="0"/>
          </a:p>
        </p:txBody>
      </p:sp>
      <p:sp>
        <p:nvSpPr>
          <p:cNvPr id="7" name="Shape 4"/>
          <p:cNvSpPr/>
          <p:nvPr/>
        </p:nvSpPr>
        <p:spPr>
          <a:xfrm>
            <a:off x="4361557" y="3906342"/>
            <a:ext cx="3468886" cy="2406551"/>
          </a:xfrm>
          <a:prstGeom prst="roundRect">
            <a:avLst>
              <a:gd name="adj" fmla="val 3462"/>
            </a:avLst>
          </a:prstGeom>
          <a:solidFill>
            <a:srgbClr val="F4D4F7"/>
          </a:solidFill>
          <a:ln w="7620">
            <a:solidFill>
              <a:srgbClr val="DABADD"/>
            </a:solidFill>
            <a:prstDash val="solid"/>
          </a:ln>
        </p:spPr>
      </p:sp>
      <p:sp>
        <p:nvSpPr>
          <p:cNvPr id="8" name="Text 5"/>
          <p:cNvSpPr/>
          <p:nvPr/>
        </p:nvSpPr>
        <p:spPr>
          <a:xfrm>
            <a:off x="4566245" y="4111030"/>
            <a:ext cx="2333823" cy="291703"/>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Maintaining Accuracy</a:t>
            </a:r>
            <a:endParaRPr lang="en-US" sz="1833" dirty="0"/>
          </a:p>
        </p:txBody>
      </p:sp>
      <p:sp>
        <p:nvSpPr>
          <p:cNvPr id="9" name="Text 6"/>
          <p:cNvSpPr/>
          <p:nvPr/>
        </p:nvSpPr>
        <p:spPr>
          <a:xfrm>
            <a:off x="4566246" y="4521696"/>
            <a:ext cx="3059509" cy="1269206"/>
          </a:xfrm>
          <a:prstGeom prst="rect">
            <a:avLst/>
          </a:prstGeom>
          <a:noFill/>
          <a:ln/>
        </p:spPr>
        <p:txBody>
          <a:bodyPr wrap="square" lIns="0" tIns="0" rIns="0" bIns="0" rtlCol="0" anchor="t"/>
          <a:lstStyle/>
          <a:p>
            <a:pPr>
              <a:lnSpc>
                <a:spcPts val="2458"/>
              </a:lnSpc>
            </a:pPr>
            <a:r>
              <a:rPr lang="en-US" sz="1542" kern="0" spc="-31" dirty="0">
                <a:solidFill>
                  <a:srgbClr val="272525"/>
                </a:solidFill>
                <a:latin typeface="Source Sans Pro" pitchFamily="34" charset="0"/>
                <a:ea typeface="Source Sans Pro" pitchFamily="34" charset="-122"/>
                <a:cs typeface="Source Sans Pro" pitchFamily="34" charset="-120"/>
              </a:rPr>
              <a:t>Effective paraphrasing requires staying true to the source material while expressing the ideas in a more personalized and accessible manner.</a:t>
            </a:r>
            <a:endParaRPr lang="en-US" sz="1542" dirty="0"/>
          </a:p>
        </p:txBody>
      </p:sp>
      <p:sp>
        <p:nvSpPr>
          <p:cNvPr id="10" name="Shape 7"/>
          <p:cNvSpPr/>
          <p:nvPr/>
        </p:nvSpPr>
        <p:spPr>
          <a:xfrm>
            <a:off x="8028781" y="3906342"/>
            <a:ext cx="3468886" cy="2406551"/>
          </a:xfrm>
          <a:prstGeom prst="roundRect">
            <a:avLst>
              <a:gd name="adj" fmla="val 3462"/>
            </a:avLst>
          </a:prstGeom>
          <a:solidFill>
            <a:srgbClr val="F4D4F7"/>
          </a:solidFill>
          <a:ln w="7620">
            <a:solidFill>
              <a:srgbClr val="DABADD"/>
            </a:solidFill>
            <a:prstDash val="solid"/>
          </a:ln>
        </p:spPr>
      </p:sp>
      <p:sp>
        <p:nvSpPr>
          <p:cNvPr id="11" name="Text 8"/>
          <p:cNvSpPr/>
          <p:nvPr/>
        </p:nvSpPr>
        <p:spPr>
          <a:xfrm>
            <a:off x="8233469" y="4111030"/>
            <a:ext cx="2333823" cy="291703"/>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Avoiding Plagiarism</a:t>
            </a:r>
            <a:endParaRPr lang="en-US" sz="1833" dirty="0"/>
          </a:p>
        </p:txBody>
      </p:sp>
      <p:sp>
        <p:nvSpPr>
          <p:cNvPr id="12" name="Text 9"/>
          <p:cNvSpPr/>
          <p:nvPr/>
        </p:nvSpPr>
        <p:spPr>
          <a:xfrm>
            <a:off x="8233470" y="4521696"/>
            <a:ext cx="3059509" cy="1586508"/>
          </a:xfrm>
          <a:prstGeom prst="rect">
            <a:avLst/>
          </a:prstGeom>
          <a:noFill/>
          <a:ln/>
        </p:spPr>
        <p:txBody>
          <a:bodyPr wrap="square" lIns="0" tIns="0" rIns="0" bIns="0" rtlCol="0" anchor="t"/>
          <a:lstStyle/>
          <a:p>
            <a:pPr>
              <a:lnSpc>
                <a:spcPts val="2458"/>
              </a:lnSpc>
            </a:pPr>
            <a:r>
              <a:rPr lang="en-US" sz="1542" kern="0" spc="-31" dirty="0">
                <a:solidFill>
                  <a:srgbClr val="272525"/>
                </a:solidFill>
                <a:latin typeface="Source Sans Pro" pitchFamily="34" charset="0"/>
                <a:ea typeface="Source Sans Pro" pitchFamily="34" charset="-122"/>
                <a:cs typeface="Source Sans Pro" pitchFamily="34" charset="-120"/>
              </a:rPr>
              <a:t>Paraphrasing is a valuable tool for incorporating outside information into your own writing while properly attributing the source and avoiding plagiarism.</a:t>
            </a:r>
            <a:endParaRPr lang="en-US" sz="1542" dirty="0"/>
          </a:p>
        </p:txBody>
      </p:sp>
      <p:sp>
        <p:nvSpPr>
          <p:cNvPr id="13" name="ZoneTexte 12">
            <a:extLst>
              <a:ext uri="{FF2B5EF4-FFF2-40B4-BE49-F238E27FC236}">
                <a16:creationId xmlns:a16="http://schemas.microsoft.com/office/drawing/2014/main" id="{6E790C4A-94CC-E3B1-5461-60F36D85FFF3}"/>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14" name="ZoneTexte 13">
            <a:extLst>
              <a:ext uri="{FF2B5EF4-FFF2-40B4-BE49-F238E27FC236}">
                <a16:creationId xmlns:a16="http://schemas.microsoft.com/office/drawing/2014/main" id="{D9CFA9B2-5699-FFCE-FB10-BE9FD97CFCE0}"/>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173762" y="610096"/>
            <a:ext cx="6416477" cy="1011436"/>
          </a:xfrm>
          <a:prstGeom prst="rect">
            <a:avLst/>
          </a:prstGeom>
          <a:noFill/>
          <a:ln/>
        </p:spPr>
        <p:txBody>
          <a:bodyPr wrap="square" lIns="0" tIns="0" rIns="0" bIns="0" rtlCol="0" anchor="t"/>
          <a:lstStyle/>
          <a:p>
            <a:pPr>
              <a:lnSpc>
                <a:spcPts val="3958"/>
              </a:lnSpc>
            </a:pPr>
            <a:r>
              <a:rPr lang="en-US" sz="3167" kern="0" spc="-63" dirty="0">
                <a:solidFill>
                  <a:srgbClr val="D73AD7"/>
                </a:solidFill>
                <a:latin typeface="Source Serif Pro Semi Bold" pitchFamily="34" charset="0"/>
                <a:ea typeface="Source Serif Pro Semi Bold" pitchFamily="34" charset="-122"/>
                <a:cs typeface="Source Serif Pro Semi Bold" pitchFamily="34" charset="-120"/>
              </a:rPr>
              <a:t>Paraphrasing Techniques and Strategies</a:t>
            </a:r>
            <a:endParaRPr lang="en-US" sz="3167" dirty="0"/>
          </a:p>
        </p:txBody>
      </p:sp>
      <p:sp>
        <p:nvSpPr>
          <p:cNvPr id="4" name="Shape 1"/>
          <p:cNvSpPr/>
          <p:nvPr/>
        </p:nvSpPr>
        <p:spPr>
          <a:xfrm>
            <a:off x="5422107" y="1879402"/>
            <a:ext cx="19050" cy="4368503"/>
          </a:xfrm>
          <a:prstGeom prst="roundRect">
            <a:avLst>
              <a:gd name="adj" fmla="val 379097"/>
            </a:avLst>
          </a:prstGeom>
          <a:solidFill>
            <a:srgbClr val="DABADD"/>
          </a:solidFill>
          <a:ln/>
        </p:spPr>
      </p:sp>
      <p:sp>
        <p:nvSpPr>
          <p:cNvPr id="5" name="Shape 2"/>
          <p:cNvSpPr/>
          <p:nvPr/>
        </p:nvSpPr>
        <p:spPr>
          <a:xfrm>
            <a:off x="5606008" y="2256632"/>
            <a:ext cx="601762" cy="19050"/>
          </a:xfrm>
          <a:prstGeom prst="roundRect">
            <a:avLst>
              <a:gd name="adj" fmla="val 379097"/>
            </a:avLst>
          </a:prstGeom>
          <a:solidFill>
            <a:srgbClr val="DABADD"/>
          </a:solidFill>
          <a:ln/>
        </p:spPr>
      </p:sp>
      <p:sp>
        <p:nvSpPr>
          <p:cNvPr id="6" name="Shape 3"/>
          <p:cNvSpPr/>
          <p:nvPr/>
        </p:nvSpPr>
        <p:spPr>
          <a:xfrm>
            <a:off x="5238205" y="2072780"/>
            <a:ext cx="386854" cy="386854"/>
          </a:xfrm>
          <a:prstGeom prst="roundRect">
            <a:avLst>
              <a:gd name="adj" fmla="val 18668"/>
            </a:avLst>
          </a:prstGeom>
          <a:solidFill>
            <a:srgbClr val="F4D4F7"/>
          </a:solidFill>
          <a:ln w="7620">
            <a:solidFill>
              <a:srgbClr val="DABADD"/>
            </a:solidFill>
            <a:prstDash val="solid"/>
          </a:ln>
        </p:spPr>
      </p:sp>
      <p:sp>
        <p:nvSpPr>
          <p:cNvPr id="7" name="Text 4"/>
          <p:cNvSpPr/>
          <p:nvPr/>
        </p:nvSpPr>
        <p:spPr>
          <a:xfrm>
            <a:off x="5370960" y="2144812"/>
            <a:ext cx="121344" cy="242788"/>
          </a:xfrm>
          <a:prstGeom prst="rect">
            <a:avLst/>
          </a:prstGeom>
          <a:noFill/>
          <a:ln/>
        </p:spPr>
        <p:txBody>
          <a:bodyPr wrap="none" lIns="0" tIns="0" rIns="0" bIns="0" rtlCol="0" anchor="t"/>
          <a:lstStyle/>
          <a:p>
            <a:pPr algn="ctr">
              <a:lnSpc>
                <a:spcPts val="1875"/>
              </a:lnSpc>
            </a:pPr>
            <a:r>
              <a:rPr lang="en-US" sz="1875" kern="0" spc="-38" dirty="0">
                <a:solidFill>
                  <a:srgbClr val="272525"/>
                </a:solidFill>
                <a:latin typeface="Source Serif Pro Semi Bold" pitchFamily="34" charset="0"/>
                <a:ea typeface="Source Serif Pro Semi Bold" pitchFamily="34" charset="-122"/>
                <a:cs typeface="Source Serif Pro Semi Bold" pitchFamily="34" charset="-120"/>
              </a:rPr>
              <a:t>1</a:t>
            </a:r>
            <a:endParaRPr lang="en-US" sz="1875" dirty="0"/>
          </a:p>
        </p:txBody>
      </p:sp>
      <p:sp>
        <p:nvSpPr>
          <p:cNvPr id="8" name="Text 5"/>
          <p:cNvSpPr/>
          <p:nvPr/>
        </p:nvSpPr>
        <p:spPr>
          <a:xfrm>
            <a:off x="6377285" y="2051348"/>
            <a:ext cx="2022872" cy="252809"/>
          </a:xfrm>
          <a:prstGeom prst="rect">
            <a:avLst/>
          </a:prstGeom>
          <a:noFill/>
          <a:ln/>
        </p:spPr>
        <p:txBody>
          <a:bodyPr wrap="none" lIns="0" tIns="0" rIns="0" bIns="0" rtlCol="0" anchor="t"/>
          <a:lstStyle/>
          <a:p>
            <a:pPr>
              <a:lnSpc>
                <a:spcPts val="1958"/>
              </a:lnSpc>
            </a:pPr>
            <a:r>
              <a:rPr lang="en-US" sz="1583" kern="0" spc="-32" dirty="0">
                <a:solidFill>
                  <a:srgbClr val="272525"/>
                </a:solidFill>
                <a:latin typeface="Source Serif Pro Semi Bold" pitchFamily="34" charset="0"/>
                <a:ea typeface="Source Serif Pro Semi Bold" pitchFamily="34" charset="-122"/>
                <a:cs typeface="Source Serif Pro Semi Bold" pitchFamily="34" charset="-120"/>
              </a:rPr>
              <a:t>Identifying Key Points</a:t>
            </a:r>
            <a:endParaRPr lang="en-US" sz="1583" dirty="0"/>
          </a:p>
        </p:txBody>
      </p:sp>
      <p:sp>
        <p:nvSpPr>
          <p:cNvPr id="9" name="Text 6"/>
          <p:cNvSpPr/>
          <p:nvPr/>
        </p:nvSpPr>
        <p:spPr>
          <a:xfrm>
            <a:off x="6377285" y="2407245"/>
            <a:ext cx="5212953" cy="825103"/>
          </a:xfrm>
          <a:prstGeom prst="rect">
            <a:avLst/>
          </a:prstGeom>
          <a:noFill/>
          <a:ln/>
        </p:spPr>
        <p:txBody>
          <a:bodyPr wrap="square" lIns="0" tIns="0" rIns="0" bIns="0" rtlCol="0" anchor="t"/>
          <a:lstStyle/>
          <a:p>
            <a:pPr>
              <a:lnSpc>
                <a:spcPts val="2125"/>
              </a:lnSpc>
            </a:pPr>
            <a:r>
              <a:rPr lang="en-US" sz="1333" kern="0" spc="-27" dirty="0">
                <a:solidFill>
                  <a:srgbClr val="272525"/>
                </a:solidFill>
                <a:latin typeface="Source Sans Pro" pitchFamily="34" charset="0"/>
                <a:ea typeface="Source Sans Pro" pitchFamily="34" charset="-122"/>
                <a:cs typeface="Source Sans Pro" pitchFamily="34" charset="-120"/>
              </a:rPr>
              <a:t>Carefully examine the source material to determine the primary ideas, arguments, and essential information that you want to communicate in your paraphrase.</a:t>
            </a:r>
            <a:endParaRPr lang="en-US" sz="1333" dirty="0"/>
          </a:p>
        </p:txBody>
      </p:sp>
      <p:sp>
        <p:nvSpPr>
          <p:cNvPr id="10" name="Shape 7"/>
          <p:cNvSpPr/>
          <p:nvPr/>
        </p:nvSpPr>
        <p:spPr>
          <a:xfrm>
            <a:off x="5606008" y="3953470"/>
            <a:ext cx="601762" cy="19050"/>
          </a:xfrm>
          <a:prstGeom prst="roundRect">
            <a:avLst>
              <a:gd name="adj" fmla="val 379097"/>
            </a:avLst>
          </a:prstGeom>
          <a:solidFill>
            <a:srgbClr val="DABADD"/>
          </a:solidFill>
          <a:ln/>
        </p:spPr>
      </p:sp>
      <p:sp>
        <p:nvSpPr>
          <p:cNvPr id="11" name="Shape 8"/>
          <p:cNvSpPr/>
          <p:nvPr/>
        </p:nvSpPr>
        <p:spPr>
          <a:xfrm>
            <a:off x="5238205" y="3769619"/>
            <a:ext cx="386854" cy="386854"/>
          </a:xfrm>
          <a:prstGeom prst="roundRect">
            <a:avLst>
              <a:gd name="adj" fmla="val 18668"/>
            </a:avLst>
          </a:prstGeom>
          <a:solidFill>
            <a:srgbClr val="F4D4F7"/>
          </a:solidFill>
          <a:ln w="7620">
            <a:solidFill>
              <a:srgbClr val="DABADD"/>
            </a:solidFill>
            <a:prstDash val="solid"/>
          </a:ln>
        </p:spPr>
      </p:sp>
      <p:sp>
        <p:nvSpPr>
          <p:cNvPr id="12" name="Text 9"/>
          <p:cNvSpPr/>
          <p:nvPr/>
        </p:nvSpPr>
        <p:spPr>
          <a:xfrm>
            <a:off x="5370960" y="3841651"/>
            <a:ext cx="121344" cy="242788"/>
          </a:xfrm>
          <a:prstGeom prst="rect">
            <a:avLst/>
          </a:prstGeom>
          <a:noFill/>
          <a:ln/>
        </p:spPr>
        <p:txBody>
          <a:bodyPr wrap="none" lIns="0" tIns="0" rIns="0" bIns="0" rtlCol="0" anchor="t"/>
          <a:lstStyle/>
          <a:p>
            <a:pPr algn="ctr">
              <a:lnSpc>
                <a:spcPts val="1875"/>
              </a:lnSpc>
            </a:pPr>
            <a:r>
              <a:rPr lang="en-US" sz="1875" kern="0" spc="-38" dirty="0">
                <a:solidFill>
                  <a:srgbClr val="272525"/>
                </a:solidFill>
                <a:latin typeface="Source Serif Pro Semi Bold" pitchFamily="34" charset="0"/>
                <a:ea typeface="Source Serif Pro Semi Bold" pitchFamily="34" charset="-122"/>
                <a:cs typeface="Source Serif Pro Semi Bold" pitchFamily="34" charset="-120"/>
              </a:rPr>
              <a:t>2</a:t>
            </a:r>
            <a:endParaRPr lang="en-US" sz="1875" dirty="0"/>
          </a:p>
        </p:txBody>
      </p:sp>
      <p:sp>
        <p:nvSpPr>
          <p:cNvPr id="13" name="Text 10"/>
          <p:cNvSpPr/>
          <p:nvPr/>
        </p:nvSpPr>
        <p:spPr>
          <a:xfrm>
            <a:off x="6377285" y="3748187"/>
            <a:ext cx="2022872" cy="252809"/>
          </a:xfrm>
          <a:prstGeom prst="rect">
            <a:avLst/>
          </a:prstGeom>
          <a:noFill/>
          <a:ln/>
        </p:spPr>
        <p:txBody>
          <a:bodyPr wrap="none" lIns="0" tIns="0" rIns="0" bIns="0" rtlCol="0" anchor="t"/>
          <a:lstStyle/>
          <a:p>
            <a:pPr>
              <a:lnSpc>
                <a:spcPts val="1958"/>
              </a:lnSpc>
            </a:pPr>
            <a:r>
              <a:rPr lang="en-US" sz="1583" kern="0" spc="-32" dirty="0">
                <a:solidFill>
                  <a:srgbClr val="272525"/>
                </a:solidFill>
                <a:latin typeface="Source Serif Pro Semi Bold" pitchFamily="34" charset="0"/>
                <a:ea typeface="Source Serif Pro Semi Bold" pitchFamily="34" charset="-122"/>
                <a:cs typeface="Source Serif Pro Semi Bold" pitchFamily="34" charset="-120"/>
              </a:rPr>
              <a:t>Rearranging Structure</a:t>
            </a:r>
            <a:endParaRPr lang="en-US" sz="1583" dirty="0"/>
          </a:p>
        </p:txBody>
      </p:sp>
      <p:sp>
        <p:nvSpPr>
          <p:cNvPr id="14" name="Text 11"/>
          <p:cNvSpPr/>
          <p:nvPr/>
        </p:nvSpPr>
        <p:spPr>
          <a:xfrm>
            <a:off x="6377285" y="4104085"/>
            <a:ext cx="5212953" cy="550069"/>
          </a:xfrm>
          <a:prstGeom prst="rect">
            <a:avLst/>
          </a:prstGeom>
          <a:noFill/>
          <a:ln/>
        </p:spPr>
        <p:txBody>
          <a:bodyPr wrap="square" lIns="0" tIns="0" rIns="0" bIns="0" rtlCol="0" anchor="t"/>
          <a:lstStyle/>
          <a:p>
            <a:pPr>
              <a:lnSpc>
                <a:spcPts val="2125"/>
              </a:lnSpc>
            </a:pPr>
            <a:r>
              <a:rPr lang="en-US" sz="1333" kern="0" spc="-27" dirty="0">
                <a:solidFill>
                  <a:srgbClr val="272525"/>
                </a:solidFill>
                <a:latin typeface="Source Sans Pro" pitchFamily="34" charset="0"/>
                <a:ea typeface="Source Sans Pro" pitchFamily="34" charset="-122"/>
                <a:cs typeface="Source Sans Pro" pitchFamily="34" charset="-120"/>
              </a:rPr>
              <a:t>Restructure the content by presenting the information in a different order or from a new perspective, while maintaining the overall meaning.</a:t>
            </a:r>
            <a:endParaRPr lang="en-US" sz="1333" dirty="0"/>
          </a:p>
        </p:txBody>
      </p:sp>
      <p:sp>
        <p:nvSpPr>
          <p:cNvPr id="15" name="Shape 12"/>
          <p:cNvSpPr/>
          <p:nvPr/>
        </p:nvSpPr>
        <p:spPr>
          <a:xfrm>
            <a:off x="5606008" y="5375275"/>
            <a:ext cx="601762" cy="19050"/>
          </a:xfrm>
          <a:prstGeom prst="roundRect">
            <a:avLst>
              <a:gd name="adj" fmla="val 379097"/>
            </a:avLst>
          </a:prstGeom>
          <a:solidFill>
            <a:srgbClr val="DABADD"/>
          </a:solidFill>
          <a:ln/>
        </p:spPr>
      </p:sp>
      <p:sp>
        <p:nvSpPr>
          <p:cNvPr id="16" name="Shape 13"/>
          <p:cNvSpPr/>
          <p:nvPr/>
        </p:nvSpPr>
        <p:spPr>
          <a:xfrm>
            <a:off x="5238205" y="5191423"/>
            <a:ext cx="386854" cy="386854"/>
          </a:xfrm>
          <a:prstGeom prst="roundRect">
            <a:avLst>
              <a:gd name="adj" fmla="val 18668"/>
            </a:avLst>
          </a:prstGeom>
          <a:solidFill>
            <a:srgbClr val="F4D4F7"/>
          </a:solidFill>
          <a:ln w="7620">
            <a:solidFill>
              <a:srgbClr val="DABADD"/>
            </a:solidFill>
            <a:prstDash val="solid"/>
          </a:ln>
        </p:spPr>
      </p:sp>
      <p:sp>
        <p:nvSpPr>
          <p:cNvPr id="17" name="Text 14"/>
          <p:cNvSpPr/>
          <p:nvPr/>
        </p:nvSpPr>
        <p:spPr>
          <a:xfrm>
            <a:off x="5370960" y="5263456"/>
            <a:ext cx="121344" cy="242788"/>
          </a:xfrm>
          <a:prstGeom prst="rect">
            <a:avLst/>
          </a:prstGeom>
          <a:noFill/>
          <a:ln/>
        </p:spPr>
        <p:txBody>
          <a:bodyPr wrap="none" lIns="0" tIns="0" rIns="0" bIns="0" rtlCol="0" anchor="t"/>
          <a:lstStyle/>
          <a:p>
            <a:pPr algn="ctr">
              <a:lnSpc>
                <a:spcPts val="1875"/>
              </a:lnSpc>
            </a:pPr>
            <a:r>
              <a:rPr lang="en-US" sz="1875" kern="0" spc="-38" dirty="0">
                <a:solidFill>
                  <a:srgbClr val="272525"/>
                </a:solidFill>
                <a:latin typeface="Source Serif Pro Semi Bold" pitchFamily="34" charset="0"/>
                <a:ea typeface="Source Serif Pro Semi Bold" pitchFamily="34" charset="-122"/>
                <a:cs typeface="Source Serif Pro Semi Bold" pitchFamily="34" charset="-120"/>
              </a:rPr>
              <a:t>3</a:t>
            </a:r>
            <a:endParaRPr lang="en-US" sz="1875" dirty="0"/>
          </a:p>
        </p:txBody>
      </p:sp>
      <p:sp>
        <p:nvSpPr>
          <p:cNvPr id="18" name="Text 15"/>
          <p:cNvSpPr/>
          <p:nvPr/>
        </p:nvSpPr>
        <p:spPr>
          <a:xfrm>
            <a:off x="6377285" y="5169992"/>
            <a:ext cx="2022872" cy="252809"/>
          </a:xfrm>
          <a:prstGeom prst="rect">
            <a:avLst/>
          </a:prstGeom>
          <a:noFill/>
          <a:ln/>
        </p:spPr>
        <p:txBody>
          <a:bodyPr wrap="none" lIns="0" tIns="0" rIns="0" bIns="0" rtlCol="0" anchor="t"/>
          <a:lstStyle/>
          <a:p>
            <a:pPr>
              <a:lnSpc>
                <a:spcPts val="1958"/>
              </a:lnSpc>
            </a:pPr>
            <a:r>
              <a:rPr lang="en-US" sz="1583" kern="0" spc="-32" dirty="0">
                <a:solidFill>
                  <a:srgbClr val="272525"/>
                </a:solidFill>
                <a:latin typeface="Source Serif Pro Semi Bold" pitchFamily="34" charset="0"/>
                <a:ea typeface="Source Serif Pro Semi Bold" pitchFamily="34" charset="-122"/>
                <a:cs typeface="Source Serif Pro Semi Bold" pitchFamily="34" charset="-120"/>
              </a:rPr>
              <a:t>Rephrasing Language</a:t>
            </a:r>
            <a:endParaRPr lang="en-US" sz="1583" dirty="0"/>
          </a:p>
        </p:txBody>
      </p:sp>
      <p:sp>
        <p:nvSpPr>
          <p:cNvPr id="19" name="Text 16"/>
          <p:cNvSpPr/>
          <p:nvPr/>
        </p:nvSpPr>
        <p:spPr>
          <a:xfrm>
            <a:off x="6377285" y="5525890"/>
            <a:ext cx="5212953" cy="550069"/>
          </a:xfrm>
          <a:prstGeom prst="rect">
            <a:avLst/>
          </a:prstGeom>
          <a:noFill/>
          <a:ln/>
        </p:spPr>
        <p:txBody>
          <a:bodyPr wrap="square" lIns="0" tIns="0" rIns="0" bIns="0" rtlCol="0" anchor="t"/>
          <a:lstStyle/>
          <a:p>
            <a:pPr>
              <a:lnSpc>
                <a:spcPts val="2125"/>
              </a:lnSpc>
            </a:pPr>
            <a:r>
              <a:rPr lang="en-US" sz="1333" kern="0" spc="-27" dirty="0">
                <a:solidFill>
                  <a:srgbClr val="272525"/>
                </a:solidFill>
                <a:latin typeface="Source Sans Pro" pitchFamily="34" charset="0"/>
                <a:ea typeface="Source Sans Pro" pitchFamily="34" charset="-122"/>
                <a:cs typeface="Source Sans Pro" pitchFamily="34" charset="-120"/>
              </a:rPr>
              <a:t>Rewrite the source material using your own vocabulary, sentence structure, and phrasing to convey the same ideas in a more personalized way.</a:t>
            </a:r>
            <a:endParaRPr lang="en-US" sz="1333" dirty="0"/>
          </a:p>
        </p:txBody>
      </p:sp>
      <p:sp>
        <p:nvSpPr>
          <p:cNvPr id="20" name="ZoneTexte 19">
            <a:extLst>
              <a:ext uri="{FF2B5EF4-FFF2-40B4-BE49-F238E27FC236}">
                <a16:creationId xmlns:a16="http://schemas.microsoft.com/office/drawing/2014/main" id="{B7A781AC-592D-340E-93AE-E8FC64FBA1D6}"/>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21" name="ZoneTexte 20">
            <a:extLst>
              <a:ext uri="{FF2B5EF4-FFF2-40B4-BE49-F238E27FC236}">
                <a16:creationId xmlns:a16="http://schemas.microsoft.com/office/drawing/2014/main" id="{31C33DDD-5CB2-0801-264A-3D1C1F3A6C82}"/>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98104" y="1752303"/>
            <a:ext cx="8821539" cy="586681"/>
          </a:xfrm>
          <a:prstGeom prst="rect">
            <a:avLst/>
          </a:prstGeom>
          <a:noFill/>
          <a:ln/>
        </p:spPr>
        <p:txBody>
          <a:bodyPr wrap="non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Examples of Summarizing vs. Paraphrasing</a:t>
            </a:r>
            <a:endParaRPr lang="en-US" sz="3667" dirty="0"/>
          </a:p>
        </p:txBody>
      </p:sp>
      <p:sp>
        <p:nvSpPr>
          <p:cNvPr id="3" name="Text 1"/>
          <p:cNvSpPr/>
          <p:nvPr/>
        </p:nvSpPr>
        <p:spPr>
          <a:xfrm>
            <a:off x="698104" y="2837557"/>
            <a:ext cx="234682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Summarizing Example</a:t>
            </a:r>
            <a:endParaRPr lang="en-US" sz="1833" dirty="0"/>
          </a:p>
        </p:txBody>
      </p:sp>
      <p:sp>
        <p:nvSpPr>
          <p:cNvPr id="4" name="Text 2"/>
          <p:cNvSpPr/>
          <p:nvPr/>
        </p:nvSpPr>
        <p:spPr>
          <a:xfrm>
            <a:off x="698104" y="3330278"/>
            <a:ext cx="5154613" cy="159593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The original passage discusses the importance of exercise for maintaining a healthy lifestyle. A summary might state: "Regular physical activity is essential for overall health and well-being, as it can improve cardiovascular function, strengthen muscles, and boost mental well-being."</a:t>
            </a:r>
            <a:endParaRPr lang="en-US" sz="1542" dirty="0"/>
          </a:p>
        </p:txBody>
      </p:sp>
      <p:sp>
        <p:nvSpPr>
          <p:cNvPr id="5" name="Text 3"/>
          <p:cNvSpPr/>
          <p:nvPr/>
        </p:nvSpPr>
        <p:spPr>
          <a:xfrm>
            <a:off x="6345635" y="2837557"/>
            <a:ext cx="234682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Paraphrasing Example</a:t>
            </a:r>
            <a:endParaRPr lang="en-US" sz="1833" dirty="0"/>
          </a:p>
        </p:txBody>
      </p:sp>
      <p:sp>
        <p:nvSpPr>
          <p:cNvPr id="6" name="Text 4"/>
          <p:cNvSpPr/>
          <p:nvPr/>
        </p:nvSpPr>
        <p:spPr>
          <a:xfrm>
            <a:off x="6345634" y="3330278"/>
            <a:ext cx="5154613" cy="159593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The original text explains the benefits of a plant-based diet. A paraphrase might read: "Consuming a diet rich in fruits, vegetables, and whole grains can provide a wide range of essential nutrients and health benefits, such as reduced risk of chronic diseases and improved digestive function."</a:t>
            </a:r>
            <a:endParaRPr lang="en-US" sz="1542" dirty="0"/>
          </a:p>
        </p:txBody>
      </p:sp>
      <p:sp>
        <p:nvSpPr>
          <p:cNvPr id="7" name="ZoneTexte 6">
            <a:extLst>
              <a:ext uri="{FF2B5EF4-FFF2-40B4-BE49-F238E27FC236}">
                <a16:creationId xmlns:a16="http://schemas.microsoft.com/office/drawing/2014/main" id="{68F0BDF5-6F3C-917E-6D11-2D6AEC8B19B7}"/>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8" name="ZoneTexte 7">
            <a:extLst>
              <a:ext uri="{FF2B5EF4-FFF2-40B4-BE49-F238E27FC236}">
                <a16:creationId xmlns:a16="http://schemas.microsoft.com/office/drawing/2014/main" id="{B80818E0-44B0-5B14-0F92-09B2BAE3AF85}"/>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60EDF8-2CA6-F481-D049-B0A361757B3B}"/>
              </a:ext>
            </a:extLst>
          </p:cNvPr>
          <p:cNvSpPr txBox="1"/>
          <p:nvPr/>
        </p:nvSpPr>
        <p:spPr>
          <a:xfrm>
            <a:off x="74428" y="651160"/>
            <a:ext cx="12117572" cy="5574026"/>
          </a:xfrm>
          <a:prstGeom prst="rect">
            <a:avLst/>
          </a:prstGeom>
          <a:noFill/>
        </p:spPr>
        <p:txBody>
          <a:bodyPr wrap="square">
            <a:spAutoFit/>
          </a:bodyPr>
          <a:lstStyle/>
          <a:p>
            <a:pPr>
              <a:lnSpc>
                <a:spcPct val="150000"/>
              </a:lnSpc>
            </a:pPr>
            <a:r>
              <a:rPr lang="en-US" sz="2400" kern="0" spc="-32" dirty="0">
                <a:solidFill>
                  <a:srgbClr val="272525"/>
                </a:solidFill>
                <a:latin typeface="Source Sans Pro" pitchFamily="34" charset="0"/>
                <a:ea typeface="Source Sans Pro" pitchFamily="34" charset="-122"/>
              </a:rPr>
              <a:t>Scientific publications come in various formats, each serving distinct purposes within the research community. Here are some common types:</a:t>
            </a:r>
          </a:p>
          <a:p>
            <a:pPr>
              <a:lnSpc>
                <a:spcPct val="150000"/>
              </a:lnSpc>
              <a:buFont typeface="+mj-lt"/>
              <a:buAutoNum type="arabicPeriod"/>
            </a:pPr>
            <a:r>
              <a:rPr lang="en-US" sz="2400" kern="0" spc="-37" dirty="0">
                <a:solidFill>
                  <a:srgbClr val="D73AD7"/>
                </a:solidFill>
                <a:latin typeface="Source Serif Pro Semi Bold" pitchFamily="34" charset="0"/>
                <a:ea typeface="Source Serif Pro Semi Bold" pitchFamily="34" charset="-122"/>
              </a:rPr>
              <a:t>Research Articles: </a:t>
            </a:r>
            <a:r>
              <a:rPr lang="en-US" sz="2400" kern="0" spc="-32" dirty="0">
                <a:solidFill>
                  <a:srgbClr val="272525"/>
                </a:solidFill>
                <a:latin typeface="Source Sans Pro" pitchFamily="34" charset="0"/>
                <a:ea typeface="Source Sans Pro" pitchFamily="34" charset="-122"/>
              </a:rPr>
              <a:t>Detailed studies reporting original research, typically peer-reviewed. They include sections like abstract, introduction, methods, results, and discussion.</a:t>
            </a:r>
          </a:p>
          <a:p>
            <a:pPr>
              <a:lnSpc>
                <a:spcPct val="150000"/>
              </a:lnSpc>
              <a:buFont typeface="+mj-lt"/>
              <a:buAutoNum type="arabicPeriod"/>
            </a:pPr>
            <a:r>
              <a:rPr lang="en-US" sz="2400" kern="0" spc="-37" dirty="0">
                <a:solidFill>
                  <a:srgbClr val="D73AD7"/>
                </a:solidFill>
                <a:latin typeface="Source Serif Pro Semi Bold" pitchFamily="34" charset="0"/>
                <a:ea typeface="Source Serif Pro Semi Bold" pitchFamily="34" charset="-122"/>
              </a:rPr>
              <a:t>Review Articles: </a:t>
            </a:r>
            <a:r>
              <a:rPr lang="en-US" sz="2400" kern="0" spc="-32" dirty="0">
                <a:solidFill>
                  <a:srgbClr val="272525"/>
                </a:solidFill>
                <a:latin typeface="Source Sans Pro" pitchFamily="34" charset="0"/>
                <a:ea typeface="Source Sans Pro" pitchFamily="34" charset="-122"/>
              </a:rPr>
              <a:t>Summaries of existing research on a specific topic, providing an overview of current knowledge, trends, and future directions.</a:t>
            </a:r>
          </a:p>
          <a:p>
            <a:pPr>
              <a:lnSpc>
                <a:spcPct val="150000"/>
              </a:lnSpc>
              <a:buFont typeface="+mj-lt"/>
              <a:buAutoNum type="arabicPeriod"/>
            </a:pPr>
            <a:r>
              <a:rPr lang="en-US" sz="2400" kern="0" spc="-37" dirty="0">
                <a:solidFill>
                  <a:srgbClr val="D73AD7"/>
                </a:solidFill>
                <a:latin typeface="Source Serif Pro Semi Bold" pitchFamily="34" charset="0"/>
                <a:ea typeface="Source Serif Pro Semi Bold" pitchFamily="34" charset="-122"/>
              </a:rPr>
              <a:t>Short Communications: </a:t>
            </a:r>
            <a:r>
              <a:rPr lang="en-US" sz="2400" kern="0" spc="-32" dirty="0">
                <a:solidFill>
                  <a:srgbClr val="272525"/>
                </a:solidFill>
                <a:latin typeface="Source Sans Pro" pitchFamily="34" charset="0"/>
                <a:ea typeface="Source Sans Pro" pitchFamily="34" charset="-122"/>
              </a:rPr>
              <a:t>Brief reports of significant findings or preliminary results, often with less extensive data than full research articles.</a:t>
            </a:r>
          </a:p>
          <a:p>
            <a:pPr>
              <a:lnSpc>
                <a:spcPct val="150000"/>
              </a:lnSpc>
              <a:buFont typeface="+mj-lt"/>
              <a:buAutoNum type="arabicPeriod"/>
            </a:pPr>
            <a:r>
              <a:rPr lang="en-US" sz="2400" kern="0" spc="-37" dirty="0">
                <a:solidFill>
                  <a:srgbClr val="D73AD7"/>
                </a:solidFill>
                <a:latin typeface="Source Serif Pro Semi Bold" pitchFamily="34" charset="0"/>
                <a:ea typeface="Source Serif Pro Semi Bold" pitchFamily="34" charset="-122"/>
              </a:rPr>
              <a:t>Case Studies</a:t>
            </a:r>
            <a:r>
              <a:rPr lang="en-US" sz="1833" kern="0" spc="-37" dirty="0">
                <a:solidFill>
                  <a:srgbClr val="D73AD7"/>
                </a:solidFill>
                <a:latin typeface="Source Serif Pro Semi Bold" pitchFamily="34" charset="0"/>
                <a:ea typeface="Source Serif Pro Semi Bold" pitchFamily="34" charset="-122"/>
              </a:rPr>
              <a:t>: </a:t>
            </a:r>
            <a:r>
              <a:rPr lang="en-US" sz="2400" kern="0" spc="-32" dirty="0">
                <a:solidFill>
                  <a:srgbClr val="272525"/>
                </a:solidFill>
                <a:latin typeface="Source Sans Pro" pitchFamily="34" charset="0"/>
                <a:ea typeface="Source Sans Pro" pitchFamily="34" charset="-122"/>
              </a:rPr>
              <a:t>In-depth analyses of specific instances or phenomena, often used in fields like medicine and social sciences.</a:t>
            </a:r>
          </a:p>
        </p:txBody>
      </p:sp>
      <p:sp>
        <p:nvSpPr>
          <p:cNvPr id="2" name="Text 0">
            <a:extLst>
              <a:ext uri="{FF2B5EF4-FFF2-40B4-BE49-F238E27FC236}">
                <a16:creationId xmlns:a16="http://schemas.microsoft.com/office/drawing/2014/main" id="{81898C24-F5BC-F56B-729D-CB9F9D3185E1}"/>
              </a:ext>
            </a:extLst>
          </p:cNvPr>
          <p:cNvSpPr/>
          <p:nvPr/>
        </p:nvSpPr>
        <p:spPr>
          <a:xfrm>
            <a:off x="74428" y="-158465"/>
            <a:ext cx="11472730" cy="1619250"/>
          </a:xfrm>
          <a:prstGeom prst="rect">
            <a:avLst/>
          </a:prstGeom>
          <a:noFill/>
          <a:ln/>
        </p:spPr>
        <p:txBody>
          <a:bodyPr wrap="square" lIns="0" tIns="0" rIns="0" bIns="0" rtlCol="0" anchor="t"/>
          <a:lstStyle/>
          <a:p>
            <a:pPr>
              <a:lnSpc>
                <a:spcPts val="6375"/>
              </a:lnSpc>
            </a:pPr>
            <a:r>
              <a:rPr lang="en-US" sz="2800" kern="0" spc="-102" dirty="0">
                <a:solidFill>
                  <a:srgbClr val="D73AD7"/>
                </a:solidFill>
                <a:latin typeface="Source Serif Pro Semi Bold" pitchFamily="34" charset="0"/>
                <a:ea typeface="Source Serif Pro Semi Bold" pitchFamily="34" charset="-122"/>
                <a:cs typeface="Source Serif Pro Semi Bold" pitchFamily="34" charset="-120"/>
              </a:rPr>
              <a:t>Types of Scientific publications</a:t>
            </a:r>
            <a:endParaRPr lang="en-US" sz="2800" dirty="0"/>
          </a:p>
        </p:txBody>
      </p:sp>
      <p:sp>
        <p:nvSpPr>
          <p:cNvPr id="4" name="ZoneTexte 3">
            <a:extLst>
              <a:ext uri="{FF2B5EF4-FFF2-40B4-BE49-F238E27FC236}">
                <a16:creationId xmlns:a16="http://schemas.microsoft.com/office/drawing/2014/main" id="{D3F18D24-C67A-5FAB-1DD2-39BBC2004689}"/>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5" name="ZoneTexte 4">
            <a:extLst>
              <a:ext uri="{FF2B5EF4-FFF2-40B4-BE49-F238E27FC236}">
                <a16:creationId xmlns:a16="http://schemas.microsoft.com/office/drawing/2014/main" id="{EE9050C3-6399-D4E2-6EA3-522AA9DDD4D8}"/>
              </a:ext>
            </a:extLst>
          </p:cNvPr>
          <p:cNvSpPr txBox="1"/>
          <p:nvPr/>
        </p:nvSpPr>
        <p:spPr>
          <a:xfrm>
            <a:off x="9674578" y="6226411"/>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extLst>
      <p:ext uri="{BB962C8B-B14F-4D97-AF65-F5344CB8AC3E}">
        <p14:creationId xmlns:p14="http://schemas.microsoft.com/office/powerpoint/2010/main" val="3204875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270104" y="1179612"/>
            <a:ext cx="6223794" cy="1173361"/>
          </a:xfrm>
          <a:prstGeom prst="rect">
            <a:avLst/>
          </a:prstGeom>
          <a:noFill/>
          <a:ln/>
        </p:spPr>
        <p:txBody>
          <a:bodyPr wrap="squar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When to Use Summarizing vs. Paraphrasing</a:t>
            </a:r>
            <a:endParaRPr lang="en-US" sz="3667" dirty="0"/>
          </a:p>
        </p:txBody>
      </p:sp>
      <p:pic>
        <p:nvPicPr>
          <p:cNvPr id="4" name="Image 1" descr="preencoded.png"/>
          <p:cNvPicPr>
            <a:picLocks noChangeAspect="1"/>
          </p:cNvPicPr>
          <p:nvPr/>
        </p:nvPicPr>
        <p:blipFill>
          <a:blip r:embed="rId4"/>
          <a:stretch>
            <a:fillRect/>
          </a:stretch>
        </p:blipFill>
        <p:spPr>
          <a:xfrm>
            <a:off x="5270104" y="2652118"/>
            <a:ext cx="498673" cy="498673"/>
          </a:xfrm>
          <a:prstGeom prst="rect">
            <a:avLst/>
          </a:prstGeom>
        </p:spPr>
      </p:pic>
      <p:sp>
        <p:nvSpPr>
          <p:cNvPr id="5" name="Text 1"/>
          <p:cNvSpPr/>
          <p:nvPr/>
        </p:nvSpPr>
        <p:spPr>
          <a:xfrm>
            <a:off x="5270104" y="3350220"/>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Summarizing</a:t>
            </a:r>
            <a:endParaRPr lang="en-US" sz="1833" dirty="0"/>
          </a:p>
        </p:txBody>
      </p:sp>
      <p:sp>
        <p:nvSpPr>
          <p:cNvPr id="6" name="Text 2"/>
          <p:cNvSpPr/>
          <p:nvPr/>
        </p:nvSpPr>
        <p:spPr>
          <a:xfrm>
            <a:off x="5270103" y="3763169"/>
            <a:ext cx="2962275" cy="159593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Use summarizing when you need to concisely convey the main points or key information from a longer source, such as a research paper, news article, or book chapter.</a:t>
            </a:r>
            <a:endParaRPr lang="en-US" sz="1542" dirty="0"/>
          </a:p>
        </p:txBody>
      </p:sp>
      <p:pic>
        <p:nvPicPr>
          <p:cNvPr id="7" name="Image 2" descr="preencoded.png"/>
          <p:cNvPicPr>
            <a:picLocks noChangeAspect="1"/>
          </p:cNvPicPr>
          <p:nvPr/>
        </p:nvPicPr>
        <p:blipFill>
          <a:blip r:embed="rId5"/>
          <a:stretch>
            <a:fillRect/>
          </a:stretch>
        </p:blipFill>
        <p:spPr>
          <a:xfrm>
            <a:off x="8531523" y="2652118"/>
            <a:ext cx="498673" cy="498673"/>
          </a:xfrm>
          <a:prstGeom prst="rect">
            <a:avLst/>
          </a:prstGeom>
        </p:spPr>
      </p:pic>
      <p:sp>
        <p:nvSpPr>
          <p:cNvPr id="8" name="Text 3"/>
          <p:cNvSpPr/>
          <p:nvPr/>
        </p:nvSpPr>
        <p:spPr>
          <a:xfrm>
            <a:off x="8531523" y="3350220"/>
            <a:ext cx="2346821" cy="293291"/>
          </a:xfrm>
          <a:prstGeom prst="rect">
            <a:avLst/>
          </a:prstGeom>
          <a:noFill/>
          <a:ln/>
        </p:spPr>
        <p:txBody>
          <a:bodyPr wrap="none" lIns="0" tIns="0" rIns="0" bIns="0" rtlCol="0" anchor="t"/>
          <a:lstStyle/>
          <a:p>
            <a:pPr>
              <a:lnSpc>
                <a:spcPts val="2292"/>
              </a:lnSpc>
            </a:pPr>
            <a:r>
              <a:rPr lang="en-US" sz="1833" kern="0" spc="-37" dirty="0">
                <a:solidFill>
                  <a:srgbClr val="272525"/>
                </a:solidFill>
                <a:latin typeface="Source Serif Pro Semi Bold" pitchFamily="34" charset="0"/>
                <a:ea typeface="Source Serif Pro Semi Bold" pitchFamily="34" charset="-122"/>
                <a:cs typeface="Source Serif Pro Semi Bold" pitchFamily="34" charset="-120"/>
              </a:rPr>
              <a:t>Paraphrasing</a:t>
            </a:r>
            <a:endParaRPr lang="en-US" sz="1833" dirty="0"/>
          </a:p>
        </p:txBody>
      </p:sp>
      <p:sp>
        <p:nvSpPr>
          <p:cNvPr id="9" name="Text 4"/>
          <p:cNvSpPr/>
          <p:nvPr/>
        </p:nvSpPr>
        <p:spPr>
          <a:xfrm>
            <a:off x="8531523" y="3763169"/>
            <a:ext cx="2962374" cy="1915120"/>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Employ paraphrasing when you want to incorporate specific ideas or details from a source into your own writing, while avoiding direct quotations and maintaining your own voice.</a:t>
            </a:r>
            <a:endParaRPr lang="en-US" sz="1542" dirty="0"/>
          </a:p>
        </p:txBody>
      </p:sp>
      <p:sp>
        <p:nvSpPr>
          <p:cNvPr id="10" name="ZoneTexte 9">
            <a:extLst>
              <a:ext uri="{FF2B5EF4-FFF2-40B4-BE49-F238E27FC236}">
                <a16:creationId xmlns:a16="http://schemas.microsoft.com/office/drawing/2014/main" id="{C7A84352-FF1A-2358-5175-6A702868F26D}"/>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11" name="ZoneTexte 10">
            <a:extLst>
              <a:ext uri="{FF2B5EF4-FFF2-40B4-BE49-F238E27FC236}">
                <a16:creationId xmlns:a16="http://schemas.microsoft.com/office/drawing/2014/main" id="{8D79A892-622D-CF18-757E-820D023C6D95}"/>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620000" y="0"/>
            <a:ext cx="4572000" cy="6858000"/>
          </a:xfrm>
          <a:prstGeom prst="rect">
            <a:avLst/>
          </a:prstGeom>
        </p:spPr>
      </p:pic>
      <p:sp>
        <p:nvSpPr>
          <p:cNvPr id="3" name="Text 0"/>
          <p:cNvSpPr/>
          <p:nvPr/>
        </p:nvSpPr>
        <p:spPr>
          <a:xfrm>
            <a:off x="622102" y="670025"/>
            <a:ext cx="5904707" cy="522684"/>
          </a:xfrm>
          <a:prstGeom prst="rect">
            <a:avLst/>
          </a:prstGeom>
          <a:noFill/>
          <a:ln/>
        </p:spPr>
        <p:txBody>
          <a:bodyPr wrap="none" lIns="0" tIns="0" rIns="0" bIns="0" rtlCol="0" anchor="t"/>
          <a:lstStyle/>
          <a:p>
            <a:pPr>
              <a:lnSpc>
                <a:spcPts val="4083"/>
              </a:lnSpc>
            </a:pPr>
            <a:r>
              <a:rPr lang="en-US" sz="3292" kern="0" spc="-66" dirty="0">
                <a:solidFill>
                  <a:srgbClr val="D73AD7"/>
                </a:solidFill>
                <a:latin typeface="Source Serif Pro Semi Bold" pitchFamily="34" charset="0"/>
                <a:ea typeface="Source Serif Pro Semi Bold" pitchFamily="34" charset="-122"/>
                <a:cs typeface="Source Serif Pro Semi Bold" pitchFamily="34" charset="-120"/>
              </a:rPr>
              <a:t>Benefits of Mastering Both Skills</a:t>
            </a:r>
            <a:endParaRPr lang="en-US" sz="3292" dirty="0"/>
          </a:p>
        </p:txBody>
      </p:sp>
      <p:pic>
        <p:nvPicPr>
          <p:cNvPr id="4" name="Image 1" descr="preencoded.png"/>
          <p:cNvPicPr>
            <a:picLocks noChangeAspect="1"/>
          </p:cNvPicPr>
          <p:nvPr/>
        </p:nvPicPr>
        <p:blipFill>
          <a:blip r:embed="rId4"/>
          <a:stretch>
            <a:fillRect/>
          </a:stretch>
        </p:blipFill>
        <p:spPr>
          <a:xfrm>
            <a:off x="622102" y="1459310"/>
            <a:ext cx="888703" cy="1576189"/>
          </a:xfrm>
          <a:prstGeom prst="rect">
            <a:avLst/>
          </a:prstGeom>
        </p:spPr>
      </p:pic>
      <p:sp>
        <p:nvSpPr>
          <p:cNvPr id="5" name="Text 1"/>
          <p:cNvSpPr/>
          <p:nvPr/>
        </p:nvSpPr>
        <p:spPr>
          <a:xfrm>
            <a:off x="1777406" y="1637010"/>
            <a:ext cx="2397819" cy="261442"/>
          </a:xfrm>
          <a:prstGeom prst="rect">
            <a:avLst/>
          </a:prstGeom>
          <a:noFill/>
          <a:ln/>
        </p:spPr>
        <p:txBody>
          <a:bodyPr wrap="none" lIns="0" tIns="0" rIns="0" bIns="0" rtlCol="0" anchor="t"/>
          <a:lstStyle/>
          <a:p>
            <a:pPr>
              <a:lnSpc>
                <a:spcPts val="2042"/>
              </a:lnSpc>
            </a:pPr>
            <a:r>
              <a:rPr lang="en-US" sz="1625" kern="0" spc="-33" dirty="0">
                <a:solidFill>
                  <a:srgbClr val="272525"/>
                </a:solidFill>
                <a:latin typeface="Source Serif Pro Semi Bold" pitchFamily="34" charset="0"/>
                <a:ea typeface="Source Serif Pro Semi Bold" pitchFamily="34" charset="-122"/>
                <a:cs typeface="Source Serif Pro Semi Bold" pitchFamily="34" charset="-120"/>
              </a:rPr>
              <a:t>Improved Comprehension</a:t>
            </a:r>
            <a:endParaRPr lang="en-US" sz="1625" dirty="0"/>
          </a:p>
        </p:txBody>
      </p:sp>
      <p:sp>
        <p:nvSpPr>
          <p:cNvPr id="6" name="Text 2"/>
          <p:cNvSpPr/>
          <p:nvPr/>
        </p:nvSpPr>
        <p:spPr>
          <a:xfrm>
            <a:off x="1777406" y="2005013"/>
            <a:ext cx="5220494" cy="852785"/>
          </a:xfrm>
          <a:prstGeom prst="rect">
            <a:avLst/>
          </a:prstGeom>
          <a:noFill/>
          <a:ln/>
        </p:spPr>
        <p:txBody>
          <a:bodyPr wrap="square" lIns="0" tIns="0" rIns="0" bIns="0" rtlCol="0" anchor="t"/>
          <a:lstStyle/>
          <a:p>
            <a:pPr>
              <a:lnSpc>
                <a:spcPts val="2208"/>
              </a:lnSpc>
            </a:pPr>
            <a:r>
              <a:rPr lang="en-US" sz="1375" kern="0" spc="-28" dirty="0">
                <a:solidFill>
                  <a:srgbClr val="272525"/>
                </a:solidFill>
                <a:latin typeface="Source Sans Pro" pitchFamily="34" charset="0"/>
                <a:ea typeface="Source Sans Pro" pitchFamily="34" charset="-122"/>
                <a:cs typeface="Source Sans Pro" pitchFamily="34" charset="-120"/>
              </a:rPr>
              <a:t>The ability to effectively summarize and paraphrase demonstrates a deep understanding of the source material, which can enhance your overall knowledge and critical thinking skills.</a:t>
            </a:r>
            <a:endParaRPr lang="en-US" sz="1375" dirty="0"/>
          </a:p>
        </p:txBody>
      </p:sp>
      <p:pic>
        <p:nvPicPr>
          <p:cNvPr id="7" name="Image 2" descr="preencoded.png"/>
          <p:cNvPicPr>
            <a:picLocks noChangeAspect="1"/>
          </p:cNvPicPr>
          <p:nvPr/>
        </p:nvPicPr>
        <p:blipFill>
          <a:blip r:embed="rId5"/>
          <a:stretch>
            <a:fillRect/>
          </a:stretch>
        </p:blipFill>
        <p:spPr>
          <a:xfrm>
            <a:off x="622102" y="3035499"/>
            <a:ext cx="888703" cy="1576189"/>
          </a:xfrm>
          <a:prstGeom prst="rect">
            <a:avLst/>
          </a:prstGeom>
        </p:spPr>
      </p:pic>
      <p:sp>
        <p:nvSpPr>
          <p:cNvPr id="8" name="Text 3"/>
          <p:cNvSpPr/>
          <p:nvPr/>
        </p:nvSpPr>
        <p:spPr>
          <a:xfrm>
            <a:off x="1777405" y="3213199"/>
            <a:ext cx="2310706" cy="261442"/>
          </a:xfrm>
          <a:prstGeom prst="rect">
            <a:avLst/>
          </a:prstGeom>
          <a:noFill/>
          <a:ln/>
        </p:spPr>
        <p:txBody>
          <a:bodyPr wrap="none" lIns="0" tIns="0" rIns="0" bIns="0" rtlCol="0" anchor="t"/>
          <a:lstStyle/>
          <a:p>
            <a:pPr>
              <a:lnSpc>
                <a:spcPts val="2042"/>
              </a:lnSpc>
            </a:pPr>
            <a:r>
              <a:rPr lang="en-US" sz="1625" kern="0" spc="-33" dirty="0">
                <a:solidFill>
                  <a:srgbClr val="272525"/>
                </a:solidFill>
                <a:latin typeface="Source Serif Pro Semi Bold" pitchFamily="34" charset="0"/>
                <a:ea typeface="Source Serif Pro Semi Bold" pitchFamily="34" charset="-122"/>
                <a:cs typeface="Source Serif Pro Semi Bold" pitchFamily="34" charset="-120"/>
              </a:rPr>
              <a:t>Effective Communication</a:t>
            </a:r>
            <a:endParaRPr lang="en-US" sz="1625" dirty="0"/>
          </a:p>
        </p:txBody>
      </p:sp>
      <p:sp>
        <p:nvSpPr>
          <p:cNvPr id="9" name="Text 4"/>
          <p:cNvSpPr/>
          <p:nvPr/>
        </p:nvSpPr>
        <p:spPr>
          <a:xfrm>
            <a:off x="1777406" y="3581202"/>
            <a:ext cx="5220494" cy="852785"/>
          </a:xfrm>
          <a:prstGeom prst="rect">
            <a:avLst/>
          </a:prstGeom>
          <a:noFill/>
          <a:ln/>
        </p:spPr>
        <p:txBody>
          <a:bodyPr wrap="square" lIns="0" tIns="0" rIns="0" bIns="0" rtlCol="0" anchor="t"/>
          <a:lstStyle/>
          <a:p>
            <a:pPr>
              <a:lnSpc>
                <a:spcPts val="2208"/>
              </a:lnSpc>
            </a:pPr>
            <a:r>
              <a:rPr lang="en-US" sz="1375" kern="0" spc="-28" dirty="0">
                <a:solidFill>
                  <a:srgbClr val="272525"/>
                </a:solidFill>
                <a:latin typeface="Source Sans Pro" pitchFamily="34" charset="0"/>
                <a:ea typeface="Source Sans Pro" pitchFamily="34" charset="-122"/>
                <a:cs typeface="Source Sans Pro" pitchFamily="34" charset="-120"/>
              </a:rPr>
              <a:t>Mastering these techniques allows you to accurately convey information and ideas in a concise and accessible manner, improving your written and verbal communication abilities.</a:t>
            </a:r>
            <a:endParaRPr lang="en-US" sz="1375" dirty="0"/>
          </a:p>
        </p:txBody>
      </p:sp>
      <p:pic>
        <p:nvPicPr>
          <p:cNvPr id="10" name="Image 3" descr="preencoded.png"/>
          <p:cNvPicPr>
            <a:picLocks noChangeAspect="1"/>
          </p:cNvPicPr>
          <p:nvPr/>
        </p:nvPicPr>
        <p:blipFill>
          <a:blip r:embed="rId6"/>
          <a:stretch>
            <a:fillRect/>
          </a:stretch>
        </p:blipFill>
        <p:spPr>
          <a:xfrm>
            <a:off x="622102" y="4611688"/>
            <a:ext cx="888703" cy="1576189"/>
          </a:xfrm>
          <a:prstGeom prst="rect">
            <a:avLst/>
          </a:prstGeom>
        </p:spPr>
      </p:pic>
      <p:sp>
        <p:nvSpPr>
          <p:cNvPr id="11" name="Text 5"/>
          <p:cNvSpPr/>
          <p:nvPr/>
        </p:nvSpPr>
        <p:spPr>
          <a:xfrm>
            <a:off x="1777406" y="4789388"/>
            <a:ext cx="2091134" cy="261442"/>
          </a:xfrm>
          <a:prstGeom prst="rect">
            <a:avLst/>
          </a:prstGeom>
          <a:noFill/>
          <a:ln/>
        </p:spPr>
        <p:txBody>
          <a:bodyPr wrap="none" lIns="0" tIns="0" rIns="0" bIns="0" rtlCol="0" anchor="t"/>
          <a:lstStyle/>
          <a:p>
            <a:pPr>
              <a:lnSpc>
                <a:spcPts val="2042"/>
              </a:lnSpc>
            </a:pPr>
            <a:r>
              <a:rPr lang="en-US" sz="1625" kern="0" spc="-33" dirty="0">
                <a:solidFill>
                  <a:srgbClr val="272525"/>
                </a:solidFill>
                <a:latin typeface="Source Serif Pro Semi Bold" pitchFamily="34" charset="0"/>
                <a:ea typeface="Source Serif Pro Semi Bold" pitchFamily="34" charset="-122"/>
                <a:cs typeface="Source Serif Pro Semi Bold" pitchFamily="34" charset="-120"/>
              </a:rPr>
              <a:t>Avoiding Plagiarism</a:t>
            </a:r>
            <a:endParaRPr lang="en-US" sz="1625" dirty="0"/>
          </a:p>
        </p:txBody>
      </p:sp>
      <p:sp>
        <p:nvSpPr>
          <p:cNvPr id="12" name="Text 6"/>
          <p:cNvSpPr/>
          <p:nvPr/>
        </p:nvSpPr>
        <p:spPr>
          <a:xfrm>
            <a:off x="1777406" y="5157391"/>
            <a:ext cx="5220494" cy="852785"/>
          </a:xfrm>
          <a:prstGeom prst="rect">
            <a:avLst/>
          </a:prstGeom>
          <a:noFill/>
          <a:ln/>
        </p:spPr>
        <p:txBody>
          <a:bodyPr wrap="square" lIns="0" tIns="0" rIns="0" bIns="0" rtlCol="0" anchor="t"/>
          <a:lstStyle/>
          <a:p>
            <a:pPr>
              <a:lnSpc>
                <a:spcPts val="2208"/>
              </a:lnSpc>
            </a:pPr>
            <a:r>
              <a:rPr lang="en-US" sz="1375" kern="0" spc="-28" dirty="0">
                <a:solidFill>
                  <a:srgbClr val="272525"/>
                </a:solidFill>
                <a:latin typeface="Source Sans Pro" pitchFamily="34" charset="0"/>
                <a:ea typeface="Source Sans Pro" pitchFamily="34" charset="-122"/>
                <a:cs typeface="Source Sans Pro" pitchFamily="34" charset="-120"/>
              </a:rPr>
              <a:t>Skillful summarizing and paraphrasing are essential for incorporating outside sources into your own work while properly attributing the information and avoiding plagiarism.</a:t>
            </a:r>
            <a:endParaRPr lang="en-US" sz="1375" dirty="0"/>
          </a:p>
        </p:txBody>
      </p:sp>
      <p:sp>
        <p:nvSpPr>
          <p:cNvPr id="13" name="ZoneTexte 12">
            <a:extLst>
              <a:ext uri="{FF2B5EF4-FFF2-40B4-BE49-F238E27FC236}">
                <a16:creationId xmlns:a16="http://schemas.microsoft.com/office/drawing/2014/main" id="{3B11A13E-6993-33F0-C29D-EF2610EDE929}"/>
              </a:ext>
            </a:extLst>
          </p:cNvPr>
          <p:cNvSpPr txBox="1"/>
          <p:nvPr/>
        </p:nvSpPr>
        <p:spPr>
          <a:xfrm>
            <a:off x="9731022" y="62975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370727" y="152400"/>
            <a:ext cx="12159940" cy="1760042"/>
          </a:xfrm>
          <a:prstGeom prst="rect">
            <a:avLst/>
          </a:prstGeom>
          <a:noFill/>
          <a:ln/>
        </p:spPr>
        <p:txBody>
          <a:bodyPr wrap="square" lIns="0" tIns="0" rIns="0" bIns="0" rtlCol="0" anchor="t"/>
          <a:lstStyle/>
          <a:p>
            <a:pPr>
              <a:lnSpc>
                <a:spcPts val="4583"/>
              </a:lnSpc>
            </a:pPr>
            <a:r>
              <a:rPr lang="en-US" sz="3667" kern="0" spc="-74" dirty="0">
                <a:solidFill>
                  <a:srgbClr val="D73AD7"/>
                </a:solidFill>
                <a:latin typeface="Source Serif Pro Semi Bold" pitchFamily="34" charset="0"/>
                <a:ea typeface="Source Serif Pro Semi Bold" pitchFamily="34" charset="-122"/>
                <a:cs typeface="Source Serif Pro Semi Bold" pitchFamily="34" charset="-120"/>
              </a:rPr>
              <a:t>Putting it into Practice: Summarizing and Paraphrasing Exercise</a:t>
            </a:r>
            <a:endParaRPr lang="en-US" sz="3667" dirty="0"/>
          </a:p>
        </p:txBody>
      </p:sp>
      <p:sp>
        <p:nvSpPr>
          <p:cNvPr id="4" name="Text 1"/>
          <p:cNvSpPr/>
          <p:nvPr/>
        </p:nvSpPr>
        <p:spPr>
          <a:xfrm>
            <a:off x="129822" y="677334"/>
            <a:ext cx="11932356" cy="3928533"/>
          </a:xfrm>
          <a:prstGeom prst="rect">
            <a:avLst/>
          </a:prstGeom>
          <a:noFill/>
          <a:ln/>
        </p:spPr>
        <p:txBody>
          <a:bodyPr wrap="square" lIns="0" tIns="0" rIns="0" bIns="0" rtlCol="0" anchor="t"/>
          <a:lstStyle/>
          <a:p>
            <a:pPr>
              <a:lnSpc>
                <a:spcPct val="150000"/>
              </a:lnSpc>
            </a:pPr>
            <a:r>
              <a:rPr lang="en-US" sz="3200" kern="0" spc="-32" dirty="0">
                <a:solidFill>
                  <a:srgbClr val="272525"/>
                </a:solidFill>
                <a:latin typeface="Source Sans Pro" pitchFamily="34" charset="0"/>
                <a:ea typeface="Source Sans Pro" pitchFamily="34" charset="-122"/>
                <a:cs typeface="Source Sans Pro" pitchFamily="34" charset="-120"/>
              </a:rPr>
              <a:t>Now that you've explored the differences between summarizing and paraphrasing, it's time to put these skills into practice. Review a relevant passage or source material, then try your hand at creating both a concise summary and a well-crafted paraphrase. Pay close attention to maintaining objectivity, accurately conveying the key points, and using your own unique voice and phrasing. With regular practice, you'll become adept at seamlessly incorporating these essential techniques into your writing and communication.</a:t>
            </a:r>
            <a:endParaRPr lang="en-US" sz="3200" dirty="0"/>
          </a:p>
        </p:txBody>
      </p:sp>
      <p:sp>
        <p:nvSpPr>
          <p:cNvPr id="2" name="ZoneTexte 1">
            <a:extLst>
              <a:ext uri="{FF2B5EF4-FFF2-40B4-BE49-F238E27FC236}">
                <a16:creationId xmlns:a16="http://schemas.microsoft.com/office/drawing/2014/main" id="{EB910C4A-A562-4239-458B-AA5045ED1C8A}"/>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5" name="ZoneTexte 4">
            <a:extLst>
              <a:ext uri="{FF2B5EF4-FFF2-40B4-BE49-F238E27FC236}">
                <a16:creationId xmlns:a16="http://schemas.microsoft.com/office/drawing/2014/main" id="{4B4D47FB-2500-1871-D66F-007D3E2AE77C}"/>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EB910C4A-A562-4239-458B-AA5045ED1C8A}"/>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5" name="ZoneTexte 4">
            <a:extLst>
              <a:ext uri="{FF2B5EF4-FFF2-40B4-BE49-F238E27FC236}">
                <a16:creationId xmlns:a16="http://schemas.microsoft.com/office/drawing/2014/main" id="{4B4D47FB-2500-1871-D66F-007D3E2AE77C}"/>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
        <p:nvSpPr>
          <p:cNvPr id="6" name="ZoneTexte 5">
            <a:extLst>
              <a:ext uri="{FF2B5EF4-FFF2-40B4-BE49-F238E27FC236}">
                <a16:creationId xmlns:a16="http://schemas.microsoft.com/office/drawing/2014/main" id="{9E0DCB35-2348-0FBB-874F-66A03A2FB08A}"/>
              </a:ext>
            </a:extLst>
          </p:cNvPr>
          <p:cNvSpPr txBox="1"/>
          <p:nvPr/>
        </p:nvSpPr>
        <p:spPr>
          <a:xfrm>
            <a:off x="428978" y="191912"/>
            <a:ext cx="1964267" cy="656655"/>
          </a:xfrm>
          <a:prstGeom prst="rect">
            <a:avLst/>
          </a:prstGeom>
          <a:noFill/>
        </p:spPr>
        <p:txBody>
          <a:bodyPr wrap="square" rtlCol="0">
            <a:spAutoFit/>
          </a:bodyPr>
          <a:lstStyle/>
          <a:p>
            <a:r>
              <a:rPr lang="fr-FR" sz="3667" kern="0" spc="-74" dirty="0" err="1">
                <a:solidFill>
                  <a:srgbClr val="D73AD7"/>
                </a:solidFill>
                <a:latin typeface="Source Serif Pro Semi Bold" pitchFamily="34" charset="0"/>
                <a:ea typeface="Source Serif Pro Semi Bold" pitchFamily="34" charset="-122"/>
              </a:rPr>
              <a:t>Exercise</a:t>
            </a:r>
            <a:endParaRPr lang="fr-FR" sz="3667" kern="0" spc="-74" dirty="0">
              <a:solidFill>
                <a:srgbClr val="D73AD7"/>
              </a:solidFill>
              <a:latin typeface="Source Serif Pro Semi Bold" pitchFamily="34" charset="0"/>
              <a:ea typeface="Source Serif Pro Semi Bold" pitchFamily="34" charset="-122"/>
            </a:endParaRPr>
          </a:p>
        </p:txBody>
      </p:sp>
    </p:spTree>
    <p:extLst>
      <p:ext uri="{BB962C8B-B14F-4D97-AF65-F5344CB8AC3E}">
        <p14:creationId xmlns:p14="http://schemas.microsoft.com/office/powerpoint/2010/main" val="2816080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60EDF8-2CA6-F481-D049-B0A361757B3B}"/>
              </a:ext>
            </a:extLst>
          </p:cNvPr>
          <p:cNvSpPr txBox="1"/>
          <p:nvPr/>
        </p:nvSpPr>
        <p:spPr>
          <a:xfrm>
            <a:off x="74428" y="0"/>
            <a:ext cx="12117572" cy="7236020"/>
          </a:xfrm>
          <a:prstGeom prst="rect">
            <a:avLst/>
          </a:prstGeom>
          <a:noFill/>
        </p:spPr>
        <p:txBody>
          <a:bodyPr wrap="square">
            <a:spAutoFit/>
          </a:bodyPr>
          <a:lstStyle/>
          <a:p>
            <a:pPr>
              <a:lnSpc>
                <a:spcPct val="150000"/>
              </a:lnSpc>
            </a:pPr>
            <a:r>
              <a:rPr lang="en-US" sz="2400" kern="0" spc="-37" dirty="0">
                <a:solidFill>
                  <a:srgbClr val="D73AD7"/>
                </a:solidFill>
                <a:latin typeface="Source Serif Pro Semi Bold" pitchFamily="34" charset="0"/>
                <a:ea typeface="Source Serif Pro Semi Bold" pitchFamily="34" charset="-122"/>
              </a:rPr>
              <a:t>5. Conference Proceedings: </a:t>
            </a:r>
            <a:r>
              <a:rPr lang="en-US" sz="2400" kern="0" spc="-32" dirty="0">
                <a:solidFill>
                  <a:srgbClr val="272525"/>
                </a:solidFill>
                <a:latin typeface="Source Sans Pro" pitchFamily="34" charset="0"/>
                <a:ea typeface="Source Sans Pro" pitchFamily="34" charset="-122"/>
              </a:rPr>
              <a:t>Collections of papers presented at academic conferences, which may include full research articles, short papers, or abstracts.</a:t>
            </a:r>
          </a:p>
          <a:p>
            <a:pPr>
              <a:lnSpc>
                <a:spcPct val="150000"/>
              </a:lnSpc>
            </a:pPr>
            <a:r>
              <a:rPr lang="en-US" sz="2400" kern="0" spc="-37" dirty="0">
                <a:solidFill>
                  <a:srgbClr val="D73AD7"/>
                </a:solidFill>
                <a:latin typeface="Source Serif Pro Semi Bold" pitchFamily="34" charset="0"/>
                <a:ea typeface="Source Serif Pro Semi Bold" pitchFamily="34" charset="-122"/>
              </a:rPr>
              <a:t>6. Technical Reports: </a:t>
            </a:r>
            <a:r>
              <a:rPr lang="en-US" sz="2400" kern="0" spc="-32" dirty="0">
                <a:solidFill>
                  <a:srgbClr val="272525"/>
                </a:solidFill>
                <a:latin typeface="Source Sans Pro" pitchFamily="34" charset="0"/>
                <a:ea typeface="Source Sans Pro" pitchFamily="34" charset="-122"/>
              </a:rPr>
              <a:t>Detailed documents reporting on specific research projects or technological developments, often produced by governmental or research organizations.</a:t>
            </a:r>
          </a:p>
          <a:p>
            <a:pPr>
              <a:lnSpc>
                <a:spcPct val="150000"/>
              </a:lnSpc>
            </a:pPr>
            <a:r>
              <a:rPr lang="en-US" sz="2400" kern="0" spc="-37" dirty="0">
                <a:solidFill>
                  <a:srgbClr val="D73AD7"/>
                </a:solidFill>
                <a:latin typeface="Source Serif Pro Semi Bold" pitchFamily="34" charset="0"/>
                <a:ea typeface="Source Serif Pro Semi Bold" pitchFamily="34" charset="-122"/>
              </a:rPr>
              <a:t>7. Theses and Dissertations: </a:t>
            </a:r>
            <a:r>
              <a:rPr lang="en-US" sz="2400" kern="0" spc="-32" dirty="0">
                <a:solidFill>
                  <a:srgbClr val="272525"/>
                </a:solidFill>
                <a:latin typeface="Source Sans Pro" pitchFamily="34" charset="0"/>
                <a:ea typeface="Source Sans Pro" pitchFamily="34" charset="-122"/>
              </a:rPr>
              <a:t>Comprehensive documents submitted for academic degrees, showcasing original research and scholarship.</a:t>
            </a:r>
          </a:p>
          <a:p>
            <a:pPr>
              <a:lnSpc>
                <a:spcPct val="150000"/>
              </a:lnSpc>
            </a:pPr>
            <a:r>
              <a:rPr lang="en-US" sz="2400" kern="0" spc="-37" dirty="0">
                <a:solidFill>
                  <a:srgbClr val="D73AD7"/>
                </a:solidFill>
                <a:latin typeface="Source Serif Pro Semi Bold" pitchFamily="34" charset="0"/>
                <a:ea typeface="Source Serif Pro Semi Bold" pitchFamily="34" charset="-122"/>
              </a:rPr>
              <a:t>8. Book Chapters: </a:t>
            </a:r>
            <a:r>
              <a:rPr lang="en-US" sz="2400" kern="0" spc="-32" dirty="0">
                <a:solidFill>
                  <a:srgbClr val="272525"/>
                </a:solidFill>
                <a:latin typeface="Source Sans Pro" pitchFamily="34" charset="0"/>
                <a:ea typeface="Source Sans Pro" pitchFamily="34" charset="-122"/>
              </a:rPr>
              <a:t>Sections of edited volumes that provide in-depth exploration of specific topics within a broader field.</a:t>
            </a:r>
          </a:p>
          <a:p>
            <a:pPr>
              <a:lnSpc>
                <a:spcPct val="150000"/>
              </a:lnSpc>
            </a:pPr>
            <a:r>
              <a:rPr lang="en-US" sz="2400" kern="0" spc="-37" dirty="0">
                <a:solidFill>
                  <a:srgbClr val="D73AD7"/>
                </a:solidFill>
                <a:latin typeface="Source Serif Pro Semi Bold" pitchFamily="34" charset="0"/>
                <a:ea typeface="Source Serif Pro Semi Bold" pitchFamily="34" charset="-122"/>
              </a:rPr>
              <a:t>9. Editorials and Commentaries: </a:t>
            </a:r>
            <a:r>
              <a:rPr lang="en-US" sz="2400" kern="0" spc="-32" dirty="0">
                <a:solidFill>
                  <a:srgbClr val="272525"/>
                </a:solidFill>
                <a:latin typeface="Source Sans Pro" pitchFamily="34" charset="0"/>
                <a:ea typeface="Source Sans Pro" pitchFamily="34" charset="-122"/>
              </a:rPr>
              <a:t>Opinion pieces that provide insights, critiques, or discussions on current research or issues in the field.</a:t>
            </a:r>
          </a:p>
          <a:p>
            <a:pPr>
              <a:lnSpc>
                <a:spcPct val="150000"/>
              </a:lnSpc>
            </a:pPr>
            <a:r>
              <a:rPr lang="en-US" sz="2400" kern="0" spc="-37" dirty="0">
                <a:solidFill>
                  <a:srgbClr val="D73AD7"/>
                </a:solidFill>
                <a:latin typeface="Source Serif Pro Semi Bold" pitchFamily="34" charset="0"/>
                <a:ea typeface="Source Serif Pro Semi Bold" pitchFamily="34" charset="-122"/>
              </a:rPr>
              <a:t>10. Letters to the Editor: </a:t>
            </a:r>
            <a:r>
              <a:rPr lang="en-US" sz="2400" kern="0" spc="-32" dirty="0">
                <a:solidFill>
                  <a:srgbClr val="272525"/>
                </a:solidFill>
                <a:latin typeface="Source Sans Pro" pitchFamily="34" charset="0"/>
                <a:ea typeface="Source Sans Pro" pitchFamily="34" charset="-122"/>
              </a:rPr>
              <a:t>Brief communications that discuss or critique published research or offer additional insights.</a:t>
            </a:r>
          </a:p>
          <a:p>
            <a:pPr>
              <a:lnSpc>
                <a:spcPct val="150000"/>
              </a:lnSpc>
            </a:pPr>
            <a:endParaRPr lang="en-US" sz="2400" kern="0" spc="-32" dirty="0">
              <a:solidFill>
                <a:srgbClr val="272525"/>
              </a:solidFill>
              <a:latin typeface="Source Sans Pro" pitchFamily="34" charset="0"/>
              <a:ea typeface="Source Sans Pro" pitchFamily="34" charset="-122"/>
            </a:endParaRPr>
          </a:p>
        </p:txBody>
      </p:sp>
      <p:sp>
        <p:nvSpPr>
          <p:cNvPr id="2" name="Text 0">
            <a:extLst>
              <a:ext uri="{FF2B5EF4-FFF2-40B4-BE49-F238E27FC236}">
                <a16:creationId xmlns:a16="http://schemas.microsoft.com/office/drawing/2014/main" id="{81898C24-F5BC-F56B-729D-CB9F9D3185E1}"/>
              </a:ext>
            </a:extLst>
          </p:cNvPr>
          <p:cNvSpPr/>
          <p:nvPr/>
        </p:nvSpPr>
        <p:spPr>
          <a:xfrm>
            <a:off x="74428" y="-158465"/>
            <a:ext cx="11472730" cy="1619250"/>
          </a:xfrm>
          <a:prstGeom prst="rect">
            <a:avLst/>
          </a:prstGeom>
          <a:noFill/>
          <a:ln/>
        </p:spPr>
        <p:txBody>
          <a:bodyPr wrap="square" lIns="0" tIns="0" rIns="0" bIns="0" rtlCol="0" anchor="t"/>
          <a:lstStyle/>
          <a:p>
            <a:pPr>
              <a:lnSpc>
                <a:spcPts val="6375"/>
              </a:lnSpc>
            </a:pPr>
            <a:endParaRPr lang="en-US" sz="2800" dirty="0"/>
          </a:p>
        </p:txBody>
      </p:sp>
      <p:sp>
        <p:nvSpPr>
          <p:cNvPr id="4" name="ZoneTexte 3">
            <a:extLst>
              <a:ext uri="{FF2B5EF4-FFF2-40B4-BE49-F238E27FC236}">
                <a16:creationId xmlns:a16="http://schemas.microsoft.com/office/drawing/2014/main" id="{FD14ED3E-97AA-E6D8-32AE-DECE9A71B0D3}"/>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5" name="ZoneTexte 4">
            <a:extLst>
              <a:ext uri="{FF2B5EF4-FFF2-40B4-BE49-F238E27FC236}">
                <a16:creationId xmlns:a16="http://schemas.microsoft.com/office/drawing/2014/main" id="{F40748C4-02EC-4C3E-2088-493DD532F26F}"/>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extLst>
      <p:ext uri="{BB962C8B-B14F-4D97-AF65-F5344CB8AC3E}">
        <p14:creationId xmlns:p14="http://schemas.microsoft.com/office/powerpoint/2010/main" val="1573786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A60EDF8-2CA6-F481-D049-B0A361757B3B}"/>
              </a:ext>
            </a:extLst>
          </p:cNvPr>
          <p:cNvSpPr txBox="1"/>
          <p:nvPr/>
        </p:nvSpPr>
        <p:spPr>
          <a:xfrm>
            <a:off x="159488" y="118776"/>
            <a:ext cx="12117572" cy="3358035"/>
          </a:xfrm>
          <a:prstGeom prst="rect">
            <a:avLst/>
          </a:prstGeom>
          <a:noFill/>
        </p:spPr>
        <p:txBody>
          <a:bodyPr wrap="square">
            <a:spAutoFit/>
          </a:bodyPr>
          <a:lstStyle/>
          <a:p>
            <a:pPr>
              <a:lnSpc>
                <a:spcPct val="150000"/>
              </a:lnSpc>
            </a:pPr>
            <a:r>
              <a:rPr lang="en-US" sz="2400" kern="0" spc="-37" dirty="0">
                <a:solidFill>
                  <a:srgbClr val="D73AD7"/>
                </a:solidFill>
                <a:latin typeface="Source Serif Pro Semi Bold" pitchFamily="34" charset="0"/>
                <a:ea typeface="Source Serif Pro Semi Bold" pitchFamily="34" charset="-122"/>
              </a:rPr>
              <a:t>11. Meta-Analyses: </a:t>
            </a:r>
            <a:r>
              <a:rPr lang="en-US" sz="2400" kern="0" spc="-32" dirty="0">
                <a:solidFill>
                  <a:srgbClr val="272525"/>
                </a:solidFill>
                <a:latin typeface="Source Sans Pro" pitchFamily="34" charset="0"/>
                <a:ea typeface="Source Sans Pro" pitchFamily="34" charset="-122"/>
              </a:rPr>
              <a:t>Studies that statistically analyze data from multiple studies to identify trends or overall effects.</a:t>
            </a:r>
          </a:p>
          <a:p>
            <a:pPr>
              <a:lnSpc>
                <a:spcPct val="150000"/>
              </a:lnSpc>
            </a:pPr>
            <a:r>
              <a:rPr lang="en-US" sz="2400" kern="0" spc="-37" dirty="0">
                <a:solidFill>
                  <a:srgbClr val="D73AD7"/>
                </a:solidFill>
                <a:latin typeface="Source Serif Pro Semi Bold" pitchFamily="34" charset="0"/>
                <a:ea typeface="Source Serif Pro Semi Bold" pitchFamily="34" charset="-122"/>
              </a:rPr>
              <a:t>12. Systematic Reviews: </a:t>
            </a:r>
            <a:r>
              <a:rPr lang="en-US" sz="2400" kern="0" spc="-32" dirty="0">
                <a:solidFill>
                  <a:srgbClr val="272525"/>
                </a:solidFill>
                <a:latin typeface="Source Sans Pro" pitchFamily="34" charset="0"/>
                <a:ea typeface="Source Sans Pro" pitchFamily="34" charset="-122"/>
              </a:rPr>
              <a:t>Comprehensive reviews that use a systematic methodology to gather and synthesize research on a particular question.</a:t>
            </a:r>
          </a:p>
          <a:p>
            <a:pPr>
              <a:lnSpc>
                <a:spcPct val="150000"/>
              </a:lnSpc>
            </a:pPr>
            <a:r>
              <a:rPr lang="en-US" sz="2400" kern="0" spc="-32" dirty="0">
                <a:solidFill>
                  <a:srgbClr val="272525"/>
                </a:solidFill>
                <a:latin typeface="Source Sans Pro" pitchFamily="34" charset="0"/>
                <a:ea typeface="Source Sans Pro" pitchFamily="34" charset="-122"/>
              </a:rPr>
              <a:t>Each type serves a unique role in disseminating knowledge, advancing research, and fostering academic discourse</a:t>
            </a:r>
          </a:p>
        </p:txBody>
      </p:sp>
      <p:sp>
        <p:nvSpPr>
          <p:cNvPr id="2" name="ZoneTexte 1">
            <a:extLst>
              <a:ext uri="{FF2B5EF4-FFF2-40B4-BE49-F238E27FC236}">
                <a16:creationId xmlns:a16="http://schemas.microsoft.com/office/drawing/2014/main" id="{CA040A5D-8343-B467-6454-F8CB2038CB7B}"/>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4" name="ZoneTexte 3">
            <a:extLst>
              <a:ext uri="{FF2B5EF4-FFF2-40B4-BE49-F238E27FC236}">
                <a16:creationId xmlns:a16="http://schemas.microsoft.com/office/drawing/2014/main" id="{AFB351C2-685E-DD2E-0739-700AE09C9EE4}"/>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extLst>
      <p:ext uri="{BB962C8B-B14F-4D97-AF65-F5344CB8AC3E}">
        <p14:creationId xmlns:p14="http://schemas.microsoft.com/office/powerpoint/2010/main" val="3089712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497020" y="400050"/>
            <a:ext cx="11472730" cy="1619250"/>
          </a:xfrm>
          <a:prstGeom prst="rect">
            <a:avLst/>
          </a:prstGeom>
          <a:noFill/>
          <a:ln/>
        </p:spPr>
        <p:txBody>
          <a:bodyPr wrap="square" lIns="0" tIns="0" rIns="0" bIns="0" rtlCol="0" anchor="t"/>
          <a:lstStyle/>
          <a:p>
            <a:pPr>
              <a:lnSpc>
                <a:spcPts val="6375"/>
              </a:lnSpc>
            </a:pPr>
            <a:r>
              <a:rPr lang="en-US" sz="5083" kern="0" spc="-102" dirty="0">
                <a:solidFill>
                  <a:srgbClr val="D73AD7"/>
                </a:solidFill>
                <a:latin typeface="Source Serif Pro Semi Bold" pitchFamily="34" charset="0"/>
                <a:ea typeface="Source Serif Pro Semi Bold" pitchFamily="34" charset="-122"/>
                <a:cs typeface="Source Serif Pro Semi Bold" pitchFamily="34" charset="-120"/>
              </a:rPr>
              <a:t>The Importance of Scientific Articles</a:t>
            </a:r>
            <a:endParaRPr lang="en-US" sz="5083" dirty="0"/>
          </a:p>
        </p:txBody>
      </p:sp>
      <p:sp>
        <p:nvSpPr>
          <p:cNvPr id="4" name="Text 1"/>
          <p:cNvSpPr/>
          <p:nvPr/>
        </p:nvSpPr>
        <p:spPr>
          <a:xfrm>
            <a:off x="698103" y="1830801"/>
            <a:ext cx="11366897" cy="3196398"/>
          </a:xfrm>
          <a:prstGeom prst="rect">
            <a:avLst/>
          </a:prstGeom>
          <a:noFill/>
          <a:ln/>
        </p:spPr>
        <p:txBody>
          <a:bodyPr wrap="square" lIns="0" tIns="0" rIns="0" bIns="0" rtlCol="0" anchor="t"/>
          <a:lstStyle/>
          <a:p>
            <a:pPr>
              <a:lnSpc>
                <a:spcPct val="150000"/>
              </a:lnSpc>
            </a:pPr>
            <a:r>
              <a:rPr lang="en-US" sz="2667" kern="0" spc="-32" dirty="0">
                <a:solidFill>
                  <a:srgbClr val="272525"/>
                </a:solidFill>
                <a:latin typeface="Source Sans Pro" pitchFamily="34" charset="0"/>
                <a:ea typeface="Source Sans Pro" pitchFamily="34" charset="-122"/>
                <a:cs typeface="Source Sans Pro" pitchFamily="34" charset="-120"/>
              </a:rPr>
              <a:t>Scientific articles are the backbone of modern research and discovery. They serve as the primary means by which researchers share their findings, methodologies, and ideas with the broader scientific community. These articles undergo a rigorous peer review process to ensure the accuracy and reliability of the information they present, making them an invaluable resource for advancing human knowledge and understanding.</a:t>
            </a:r>
            <a:endParaRPr lang="en-US" sz="2667" dirty="0"/>
          </a:p>
        </p:txBody>
      </p:sp>
      <p:sp>
        <p:nvSpPr>
          <p:cNvPr id="2" name="ZoneTexte 1">
            <a:extLst>
              <a:ext uri="{FF2B5EF4-FFF2-40B4-BE49-F238E27FC236}">
                <a16:creationId xmlns:a16="http://schemas.microsoft.com/office/drawing/2014/main" id="{DF873A4D-EF0D-8E92-3485-54194EBA631B}"/>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5" name="ZoneTexte 4">
            <a:extLst>
              <a:ext uri="{FF2B5EF4-FFF2-40B4-BE49-F238E27FC236}">
                <a16:creationId xmlns:a16="http://schemas.microsoft.com/office/drawing/2014/main" id="{B304B66D-6A78-DCFA-7646-8C17C138EE72}"/>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475882" y="566837"/>
            <a:ext cx="4693742" cy="586681"/>
          </a:xfrm>
          <a:prstGeom prst="rect">
            <a:avLst/>
          </a:prstGeom>
          <a:noFill/>
          <a:ln/>
        </p:spPr>
        <p:txBody>
          <a:bodyPr wrap="none" lIns="0" tIns="0" rIns="0" bIns="0" rtlCol="0" anchor="t"/>
          <a:lstStyle/>
          <a:p>
            <a:pPr>
              <a:lnSpc>
                <a:spcPts val="4583"/>
              </a:lnSpc>
            </a:pPr>
            <a:r>
              <a:rPr lang="en-US" sz="5083" kern="0" spc="-102" dirty="0">
                <a:solidFill>
                  <a:srgbClr val="D73AD7"/>
                </a:solidFill>
                <a:latin typeface="Source Serif Pro Semi Bold" pitchFamily="34" charset="0"/>
                <a:ea typeface="Source Serif Pro Semi Bold" pitchFamily="34" charset="-122"/>
              </a:rPr>
              <a:t>Title and Authors</a:t>
            </a:r>
          </a:p>
        </p:txBody>
      </p:sp>
      <p:sp>
        <p:nvSpPr>
          <p:cNvPr id="4" name="Shape 1"/>
          <p:cNvSpPr/>
          <p:nvPr/>
        </p:nvSpPr>
        <p:spPr>
          <a:xfrm>
            <a:off x="4777780" y="1492250"/>
            <a:ext cx="3504506" cy="5355135"/>
          </a:xfrm>
          <a:prstGeom prst="roundRect">
            <a:avLst>
              <a:gd name="adj" fmla="val 2781"/>
            </a:avLst>
          </a:prstGeom>
          <a:solidFill>
            <a:srgbClr val="F4D4F7"/>
          </a:solidFill>
          <a:ln w="7620">
            <a:solidFill>
              <a:srgbClr val="DABADD"/>
            </a:solidFill>
            <a:prstDash val="solid"/>
          </a:ln>
        </p:spPr>
      </p:sp>
      <p:sp>
        <p:nvSpPr>
          <p:cNvPr id="5" name="Text 2"/>
          <p:cNvSpPr/>
          <p:nvPr/>
        </p:nvSpPr>
        <p:spPr>
          <a:xfrm>
            <a:off x="5475883" y="2388692"/>
            <a:ext cx="2346821" cy="293291"/>
          </a:xfrm>
          <a:prstGeom prst="rect">
            <a:avLst/>
          </a:prstGeom>
          <a:noFill/>
          <a:ln/>
        </p:spPr>
        <p:txBody>
          <a:bodyPr wrap="none" lIns="0" tIns="0" rIns="0" bIns="0" rtlCol="0" anchor="t"/>
          <a:lstStyle/>
          <a:p>
            <a:pPr>
              <a:lnSpc>
                <a:spcPts val="2292"/>
              </a:lnSpc>
            </a:pPr>
            <a:r>
              <a:rPr lang="en-US" sz="2667" b="1" kern="0" spc="-37" dirty="0">
                <a:solidFill>
                  <a:srgbClr val="272525"/>
                </a:solidFill>
                <a:latin typeface="Source Serif Pro Semi Bold" pitchFamily="34" charset="0"/>
                <a:ea typeface="Source Serif Pro Semi Bold" pitchFamily="34" charset="-122"/>
                <a:cs typeface="Source Serif Pro Semi Bold" pitchFamily="34" charset="-120"/>
              </a:rPr>
              <a:t>Title</a:t>
            </a:r>
            <a:endParaRPr lang="en-US" sz="2667" b="1" dirty="0"/>
          </a:p>
        </p:txBody>
      </p:sp>
      <p:sp>
        <p:nvSpPr>
          <p:cNvPr id="6" name="Text 3"/>
          <p:cNvSpPr/>
          <p:nvPr/>
        </p:nvSpPr>
        <p:spPr>
          <a:xfrm>
            <a:off x="5475883" y="2801640"/>
            <a:ext cx="2600623" cy="2234307"/>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The title of a scientific article should be concise, informative, and accurately reflect the content of the research. It should capture the essence of the study and pique the reader's interest.</a:t>
            </a:r>
            <a:endParaRPr lang="en-US" sz="1542" dirty="0"/>
          </a:p>
        </p:txBody>
      </p:sp>
      <p:sp>
        <p:nvSpPr>
          <p:cNvPr id="7" name="Shape 4"/>
          <p:cNvSpPr/>
          <p:nvPr/>
        </p:nvSpPr>
        <p:spPr>
          <a:xfrm>
            <a:off x="8481715" y="1502865"/>
            <a:ext cx="3504505" cy="5355135"/>
          </a:xfrm>
          <a:prstGeom prst="roundRect">
            <a:avLst>
              <a:gd name="adj" fmla="val 2781"/>
            </a:avLst>
          </a:prstGeom>
          <a:solidFill>
            <a:srgbClr val="F4D4F7"/>
          </a:solidFill>
          <a:ln w="7620">
            <a:solidFill>
              <a:srgbClr val="DABADD"/>
            </a:solidFill>
            <a:prstDash val="solid"/>
          </a:ln>
        </p:spPr>
      </p:sp>
      <p:sp>
        <p:nvSpPr>
          <p:cNvPr id="8" name="Text 5"/>
          <p:cNvSpPr/>
          <p:nvPr/>
        </p:nvSpPr>
        <p:spPr>
          <a:xfrm>
            <a:off x="8687495" y="2388692"/>
            <a:ext cx="2346821" cy="293291"/>
          </a:xfrm>
          <a:prstGeom prst="rect">
            <a:avLst/>
          </a:prstGeom>
          <a:noFill/>
          <a:ln/>
        </p:spPr>
        <p:txBody>
          <a:bodyPr wrap="none" lIns="0" tIns="0" rIns="0" bIns="0" rtlCol="0" anchor="t"/>
          <a:lstStyle/>
          <a:p>
            <a:pPr>
              <a:lnSpc>
                <a:spcPts val="2292"/>
              </a:lnSpc>
            </a:pPr>
            <a:r>
              <a:rPr lang="en-US" sz="2667" b="1" kern="0" spc="-37" dirty="0">
                <a:solidFill>
                  <a:srgbClr val="272525"/>
                </a:solidFill>
                <a:latin typeface="Source Serif Pro Semi Bold" pitchFamily="34" charset="0"/>
                <a:ea typeface="Source Serif Pro Semi Bold" pitchFamily="34" charset="-122"/>
              </a:rPr>
              <a:t>Authors</a:t>
            </a:r>
          </a:p>
        </p:txBody>
      </p:sp>
      <p:sp>
        <p:nvSpPr>
          <p:cNvPr id="9" name="Text 6"/>
          <p:cNvSpPr/>
          <p:nvPr/>
        </p:nvSpPr>
        <p:spPr>
          <a:xfrm>
            <a:off x="8687494" y="2801641"/>
            <a:ext cx="2600623" cy="2553494"/>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The authors listed on a scientific article are the individuals who have contributed to the research and writing of the paper. Their names, affiliations, and contact information are typically provided to give credit and allow for further communication.</a:t>
            </a:r>
            <a:endParaRPr lang="en-US" sz="1542" dirty="0"/>
          </a:p>
        </p:txBody>
      </p:sp>
      <p:sp>
        <p:nvSpPr>
          <p:cNvPr id="11" name="ZoneTexte 10">
            <a:extLst>
              <a:ext uri="{FF2B5EF4-FFF2-40B4-BE49-F238E27FC236}">
                <a16:creationId xmlns:a16="http://schemas.microsoft.com/office/drawing/2014/main" id="{ED8068B5-20DE-B0B2-B6FF-D8AF13C0475F}"/>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572000" cy="6858000"/>
          </a:xfrm>
          <a:prstGeom prst="rect">
            <a:avLst/>
          </a:prstGeom>
        </p:spPr>
      </p:pic>
      <p:sp>
        <p:nvSpPr>
          <p:cNvPr id="3" name="Text 0"/>
          <p:cNvSpPr/>
          <p:nvPr/>
        </p:nvSpPr>
        <p:spPr>
          <a:xfrm>
            <a:off x="5882730" y="570823"/>
            <a:ext cx="4231382" cy="528935"/>
          </a:xfrm>
          <a:prstGeom prst="rect">
            <a:avLst/>
          </a:prstGeom>
          <a:noFill/>
          <a:ln/>
        </p:spPr>
        <p:txBody>
          <a:bodyPr wrap="none" lIns="0" tIns="0" rIns="0" bIns="0" rtlCol="0" anchor="t"/>
          <a:lstStyle/>
          <a:p>
            <a:pPr>
              <a:lnSpc>
                <a:spcPts val="4125"/>
              </a:lnSpc>
            </a:pPr>
            <a:r>
              <a:rPr lang="en-US" sz="5083" kern="0" spc="-102" dirty="0">
                <a:solidFill>
                  <a:srgbClr val="D73AD7"/>
                </a:solidFill>
                <a:latin typeface="Source Serif Pro Semi Bold" pitchFamily="34" charset="0"/>
                <a:ea typeface="Source Serif Pro Semi Bold" pitchFamily="34" charset="-122"/>
              </a:rPr>
              <a:t>Abstract</a:t>
            </a:r>
          </a:p>
        </p:txBody>
      </p:sp>
      <p:sp>
        <p:nvSpPr>
          <p:cNvPr id="4" name="Shape 1"/>
          <p:cNvSpPr/>
          <p:nvPr/>
        </p:nvSpPr>
        <p:spPr>
          <a:xfrm>
            <a:off x="5201345" y="1927424"/>
            <a:ext cx="404614" cy="404614"/>
          </a:xfrm>
          <a:prstGeom prst="roundRect">
            <a:avLst>
              <a:gd name="adj" fmla="val 18667"/>
            </a:avLst>
          </a:prstGeom>
          <a:solidFill>
            <a:srgbClr val="F4D4F7"/>
          </a:solidFill>
          <a:ln w="7620">
            <a:solidFill>
              <a:srgbClr val="DABADD"/>
            </a:solidFill>
            <a:prstDash val="solid"/>
          </a:ln>
        </p:spPr>
      </p:sp>
      <p:sp>
        <p:nvSpPr>
          <p:cNvPr id="5" name="Text 2"/>
          <p:cNvSpPr/>
          <p:nvPr/>
        </p:nvSpPr>
        <p:spPr>
          <a:xfrm>
            <a:off x="5340152" y="2002731"/>
            <a:ext cx="126901" cy="253901"/>
          </a:xfrm>
          <a:prstGeom prst="rect">
            <a:avLst/>
          </a:prstGeom>
          <a:noFill/>
          <a:ln/>
        </p:spPr>
        <p:txBody>
          <a:bodyPr wrap="none" lIns="0" tIns="0" rIns="0" bIns="0" rtlCol="0" anchor="t"/>
          <a:lstStyle/>
          <a:p>
            <a:pPr algn="ctr">
              <a:lnSpc>
                <a:spcPts val="1958"/>
              </a:lnSpc>
            </a:pPr>
            <a:r>
              <a:rPr lang="en-US" sz="1958" kern="0" spc="-40" dirty="0">
                <a:solidFill>
                  <a:srgbClr val="272525"/>
                </a:solidFill>
                <a:latin typeface="Source Serif Pro Semi Bold" pitchFamily="34" charset="0"/>
                <a:ea typeface="Source Serif Pro Semi Bold" pitchFamily="34" charset="-122"/>
                <a:cs typeface="Source Serif Pro Semi Bold" pitchFamily="34" charset="-120"/>
              </a:rPr>
              <a:t>1</a:t>
            </a:r>
            <a:endParaRPr lang="en-US" sz="1958" dirty="0"/>
          </a:p>
        </p:txBody>
      </p:sp>
      <p:sp>
        <p:nvSpPr>
          <p:cNvPr id="6" name="Text 3"/>
          <p:cNvSpPr/>
          <p:nvPr/>
        </p:nvSpPr>
        <p:spPr>
          <a:xfrm>
            <a:off x="5785743" y="1927424"/>
            <a:ext cx="2115642" cy="264418"/>
          </a:xfrm>
          <a:prstGeom prst="rect">
            <a:avLst/>
          </a:prstGeom>
          <a:noFill/>
          <a:ln/>
        </p:spPr>
        <p:txBody>
          <a:bodyPr wrap="none" lIns="0" tIns="0" rIns="0" bIns="0" rtlCol="0" anchor="t"/>
          <a:lstStyle/>
          <a:p>
            <a:pPr>
              <a:lnSpc>
                <a:spcPts val="2042"/>
              </a:lnSpc>
            </a:pPr>
            <a:r>
              <a:rPr lang="en-US" sz="1625" b="1" kern="0" spc="-33" dirty="0">
                <a:solidFill>
                  <a:srgbClr val="0070C0"/>
                </a:solidFill>
                <a:latin typeface="Source Serif Pro Semi Bold" pitchFamily="34" charset="0"/>
                <a:ea typeface="Source Serif Pro Semi Bold" pitchFamily="34" charset="-122"/>
                <a:cs typeface="Source Serif Pro Semi Bold" pitchFamily="34" charset="-120"/>
              </a:rPr>
              <a:t>Concise Overview</a:t>
            </a:r>
            <a:endParaRPr lang="en-US" sz="1625" b="1" dirty="0">
              <a:solidFill>
                <a:srgbClr val="0070C0"/>
              </a:solidFill>
            </a:endParaRPr>
          </a:p>
        </p:txBody>
      </p:sp>
      <p:sp>
        <p:nvSpPr>
          <p:cNvPr id="7" name="Text 4"/>
          <p:cNvSpPr/>
          <p:nvPr/>
        </p:nvSpPr>
        <p:spPr>
          <a:xfrm>
            <a:off x="5785743" y="2299693"/>
            <a:ext cx="2506365" cy="2014141"/>
          </a:xfrm>
          <a:prstGeom prst="rect">
            <a:avLst/>
          </a:prstGeom>
          <a:noFill/>
          <a:ln/>
        </p:spPr>
        <p:txBody>
          <a:bodyPr wrap="square" lIns="0" tIns="0" rIns="0" bIns="0" rtlCol="0" anchor="t"/>
          <a:lstStyle/>
          <a:p>
            <a:pPr>
              <a:lnSpc>
                <a:spcPts val="2250"/>
              </a:lnSpc>
            </a:pPr>
            <a:r>
              <a:rPr lang="en-US" sz="1375" kern="0" spc="-28" dirty="0">
                <a:solidFill>
                  <a:srgbClr val="272525"/>
                </a:solidFill>
                <a:latin typeface="Source Sans Pro" pitchFamily="34" charset="0"/>
                <a:ea typeface="Source Sans Pro" pitchFamily="34" charset="-122"/>
                <a:cs typeface="Source Sans Pro" pitchFamily="34" charset="-120"/>
              </a:rPr>
              <a:t>The abstract of a scientific article provides a concise overview of the research, including the study's objectives, methods, key findings, and conclusions. It allows readers to quickly determine the relevance and importance of the work.</a:t>
            </a:r>
            <a:endParaRPr lang="en-US" sz="1375" dirty="0"/>
          </a:p>
        </p:txBody>
      </p:sp>
      <p:sp>
        <p:nvSpPr>
          <p:cNvPr id="8" name="Shape 5"/>
          <p:cNvSpPr/>
          <p:nvPr/>
        </p:nvSpPr>
        <p:spPr>
          <a:xfrm>
            <a:off x="8471893" y="1927424"/>
            <a:ext cx="404614" cy="404614"/>
          </a:xfrm>
          <a:prstGeom prst="roundRect">
            <a:avLst>
              <a:gd name="adj" fmla="val 18667"/>
            </a:avLst>
          </a:prstGeom>
          <a:solidFill>
            <a:srgbClr val="F4D4F7"/>
          </a:solidFill>
          <a:ln w="7620">
            <a:solidFill>
              <a:srgbClr val="DABADD"/>
            </a:solidFill>
            <a:prstDash val="solid"/>
          </a:ln>
        </p:spPr>
      </p:sp>
      <p:sp>
        <p:nvSpPr>
          <p:cNvPr id="9" name="Text 6"/>
          <p:cNvSpPr/>
          <p:nvPr/>
        </p:nvSpPr>
        <p:spPr>
          <a:xfrm>
            <a:off x="8610700" y="2002731"/>
            <a:ext cx="126901" cy="253901"/>
          </a:xfrm>
          <a:prstGeom prst="rect">
            <a:avLst/>
          </a:prstGeom>
          <a:noFill/>
          <a:ln/>
        </p:spPr>
        <p:txBody>
          <a:bodyPr wrap="none" lIns="0" tIns="0" rIns="0" bIns="0" rtlCol="0" anchor="t"/>
          <a:lstStyle/>
          <a:p>
            <a:pPr algn="ctr">
              <a:lnSpc>
                <a:spcPts val="1958"/>
              </a:lnSpc>
            </a:pPr>
            <a:r>
              <a:rPr lang="en-US" sz="1958" kern="0" spc="-40" dirty="0">
                <a:solidFill>
                  <a:srgbClr val="272525"/>
                </a:solidFill>
                <a:latin typeface="Source Serif Pro Semi Bold" pitchFamily="34" charset="0"/>
                <a:ea typeface="Source Serif Pro Semi Bold" pitchFamily="34" charset="-122"/>
                <a:cs typeface="Source Serif Pro Semi Bold" pitchFamily="34" charset="-120"/>
              </a:rPr>
              <a:t>2</a:t>
            </a:r>
            <a:endParaRPr lang="en-US" sz="1958" dirty="0"/>
          </a:p>
        </p:txBody>
      </p:sp>
      <p:sp>
        <p:nvSpPr>
          <p:cNvPr id="10" name="Text 7"/>
          <p:cNvSpPr/>
          <p:nvPr/>
        </p:nvSpPr>
        <p:spPr>
          <a:xfrm>
            <a:off x="9056291" y="1927424"/>
            <a:ext cx="2115642" cy="264418"/>
          </a:xfrm>
          <a:prstGeom prst="rect">
            <a:avLst/>
          </a:prstGeom>
          <a:noFill/>
          <a:ln/>
        </p:spPr>
        <p:txBody>
          <a:bodyPr wrap="none" lIns="0" tIns="0" rIns="0" bIns="0" rtlCol="0" anchor="t"/>
          <a:lstStyle/>
          <a:p>
            <a:pPr>
              <a:lnSpc>
                <a:spcPts val="2042"/>
              </a:lnSpc>
            </a:pPr>
            <a:r>
              <a:rPr lang="en-US" sz="1625" b="1" kern="0" spc="-33" dirty="0">
                <a:solidFill>
                  <a:srgbClr val="0070C0"/>
                </a:solidFill>
                <a:latin typeface="Source Serif Pro Semi Bold" pitchFamily="34" charset="0"/>
                <a:ea typeface="Source Serif Pro Semi Bold" pitchFamily="34" charset="-122"/>
                <a:cs typeface="Source Serif Pro Semi Bold" pitchFamily="34" charset="-120"/>
              </a:rPr>
              <a:t>Standalone Resource</a:t>
            </a:r>
            <a:endParaRPr lang="en-US" sz="1625" b="1" dirty="0">
              <a:solidFill>
                <a:srgbClr val="0070C0"/>
              </a:solidFill>
            </a:endParaRPr>
          </a:p>
        </p:txBody>
      </p:sp>
      <p:sp>
        <p:nvSpPr>
          <p:cNvPr id="11" name="Text 8"/>
          <p:cNvSpPr/>
          <p:nvPr/>
        </p:nvSpPr>
        <p:spPr>
          <a:xfrm>
            <a:off x="9056291" y="2299693"/>
            <a:ext cx="2506365" cy="2014141"/>
          </a:xfrm>
          <a:prstGeom prst="rect">
            <a:avLst/>
          </a:prstGeom>
          <a:noFill/>
          <a:ln/>
        </p:spPr>
        <p:txBody>
          <a:bodyPr wrap="square" lIns="0" tIns="0" rIns="0" bIns="0" rtlCol="0" anchor="t"/>
          <a:lstStyle/>
          <a:p>
            <a:pPr>
              <a:lnSpc>
                <a:spcPts val="2250"/>
              </a:lnSpc>
            </a:pPr>
            <a:r>
              <a:rPr lang="en-US" sz="1375" kern="0" spc="-28" dirty="0">
                <a:solidFill>
                  <a:srgbClr val="272525"/>
                </a:solidFill>
                <a:latin typeface="Source Sans Pro" pitchFamily="34" charset="0"/>
                <a:ea typeface="Source Sans Pro" pitchFamily="34" charset="-122"/>
                <a:cs typeface="Source Sans Pro" pitchFamily="34" charset="-120"/>
              </a:rPr>
              <a:t>The abstract should be self-contained, allowing readers to understand the study's main points without having to read the full article. It is often the first thing researchers read when searching for relevant literature.</a:t>
            </a:r>
            <a:endParaRPr lang="en-US" sz="1375" dirty="0"/>
          </a:p>
        </p:txBody>
      </p:sp>
      <p:sp>
        <p:nvSpPr>
          <p:cNvPr id="12" name="Shape 9"/>
          <p:cNvSpPr/>
          <p:nvPr/>
        </p:nvSpPr>
        <p:spPr>
          <a:xfrm>
            <a:off x="5201345" y="4695925"/>
            <a:ext cx="404614" cy="404614"/>
          </a:xfrm>
          <a:prstGeom prst="roundRect">
            <a:avLst>
              <a:gd name="adj" fmla="val 18667"/>
            </a:avLst>
          </a:prstGeom>
          <a:solidFill>
            <a:srgbClr val="F4D4F7"/>
          </a:solidFill>
          <a:ln w="7620">
            <a:solidFill>
              <a:srgbClr val="DABADD"/>
            </a:solidFill>
            <a:prstDash val="solid"/>
          </a:ln>
        </p:spPr>
      </p:sp>
      <p:sp>
        <p:nvSpPr>
          <p:cNvPr id="13" name="Text 10"/>
          <p:cNvSpPr/>
          <p:nvPr/>
        </p:nvSpPr>
        <p:spPr>
          <a:xfrm>
            <a:off x="5340152" y="4771231"/>
            <a:ext cx="126901" cy="253901"/>
          </a:xfrm>
          <a:prstGeom prst="rect">
            <a:avLst/>
          </a:prstGeom>
          <a:noFill/>
          <a:ln/>
        </p:spPr>
        <p:txBody>
          <a:bodyPr wrap="none" lIns="0" tIns="0" rIns="0" bIns="0" rtlCol="0" anchor="t"/>
          <a:lstStyle/>
          <a:p>
            <a:pPr algn="ctr">
              <a:lnSpc>
                <a:spcPts val="1958"/>
              </a:lnSpc>
            </a:pPr>
            <a:r>
              <a:rPr lang="en-US" sz="1958" kern="0" spc="-40" dirty="0">
                <a:solidFill>
                  <a:srgbClr val="272525"/>
                </a:solidFill>
                <a:latin typeface="Source Serif Pro Semi Bold" pitchFamily="34" charset="0"/>
                <a:ea typeface="Source Serif Pro Semi Bold" pitchFamily="34" charset="-122"/>
                <a:cs typeface="Source Serif Pro Semi Bold" pitchFamily="34" charset="-120"/>
              </a:rPr>
              <a:t>3</a:t>
            </a:r>
            <a:endParaRPr lang="en-US" sz="1958" dirty="0"/>
          </a:p>
        </p:txBody>
      </p:sp>
      <p:sp>
        <p:nvSpPr>
          <p:cNvPr id="14" name="Text 11"/>
          <p:cNvSpPr/>
          <p:nvPr/>
        </p:nvSpPr>
        <p:spPr>
          <a:xfrm>
            <a:off x="5785743" y="4695924"/>
            <a:ext cx="2115642" cy="264418"/>
          </a:xfrm>
          <a:prstGeom prst="rect">
            <a:avLst/>
          </a:prstGeom>
          <a:noFill/>
          <a:ln/>
        </p:spPr>
        <p:txBody>
          <a:bodyPr wrap="none" lIns="0" tIns="0" rIns="0" bIns="0" rtlCol="0" anchor="t"/>
          <a:lstStyle/>
          <a:p>
            <a:pPr>
              <a:lnSpc>
                <a:spcPts val="2042"/>
              </a:lnSpc>
            </a:pPr>
            <a:r>
              <a:rPr lang="en-US" sz="1625" b="1" kern="0" spc="-33" dirty="0">
                <a:solidFill>
                  <a:srgbClr val="0070C0"/>
                </a:solidFill>
                <a:latin typeface="Source Serif Pro Semi Bold" pitchFamily="34" charset="0"/>
                <a:ea typeface="Source Serif Pro Semi Bold" pitchFamily="34" charset="-122"/>
                <a:cs typeface="Source Serif Pro Semi Bold" pitchFamily="34" charset="-120"/>
              </a:rPr>
              <a:t>Structured Formatting</a:t>
            </a:r>
            <a:endParaRPr lang="en-US" sz="1625" b="1" dirty="0">
              <a:solidFill>
                <a:srgbClr val="0070C0"/>
              </a:solidFill>
            </a:endParaRPr>
          </a:p>
        </p:txBody>
      </p:sp>
      <p:sp>
        <p:nvSpPr>
          <p:cNvPr id="15" name="Text 12"/>
          <p:cNvSpPr/>
          <p:nvPr/>
        </p:nvSpPr>
        <p:spPr>
          <a:xfrm>
            <a:off x="5785744" y="5068194"/>
            <a:ext cx="5776913" cy="863203"/>
          </a:xfrm>
          <a:prstGeom prst="rect">
            <a:avLst/>
          </a:prstGeom>
          <a:noFill/>
          <a:ln/>
        </p:spPr>
        <p:txBody>
          <a:bodyPr wrap="square" lIns="0" tIns="0" rIns="0" bIns="0" rtlCol="0" anchor="t"/>
          <a:lstStyle/>
          <a:p>
            <a:pPr>
              <a:lnSpc>
                <a:spcPts val="2250"/>
              </a:lnSpc>
            </a:pPr>
            <a:r>
              <a:rPr lang="en-US" sz="1375" kern="0" spc="-28" dirty="0">
                <a:solidFill>
                  <a:srgbClr val="272525"/>
                </a:solidFill>
                <a:latin typeface="Source Sans Pro" pitchFamily="34" charset="0"/>
                <a:ea typeface="Source Sans Pro" pitchFamily="34" charset="-122"/>
                <a:cs typeface="Source Sans Pro" pitchFamily="34" charset="-120"/>
              </a:rPr>
              <a:t>Abstracts typically follow a structured format, with sections dedicated to the background, objectives, methods, results, and conclusions of the study. This organization ensures the abstract is clear and informative.</a:t>
            </a:r>
            <a:endParaRPr lang="en-US" sz="1375" dirty="0"/>
          </a:p>
        </p:txBody>
      </p:sp>
      <p:sp>
        <p:nvSpPr>
          <p:cNvPr id="16" name="ZoneTexte 15">
            <a:extLst>
              <a:ext uri="{FF2B5EF4-FFF2-40B4-BE49-F238E27FC236}">
                <a16:creationId xmlns:a16="http://schemas.microsoft.com/office/drawing/2014/main" id="{0FF9E08A-1A12-65E8-F558-9B0FE3C5C7A2}"/>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17" name="ZoneTexte 16">
            <a:extLst>
              <a:ext uri="{FF2B5EF4-FFF2-40B4-BE49-F238E27FC236}">
                <a16:creationId xmlns:a16="http://schemas.microsoft.com/office/drawing/2014/main" id="{0D051744-EA13-EFAE-9EF3-3D56346E19A9}"/>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952103" y="834232"/>
            <a:ext cx="4693742" cy="586681"/>
          </a:xfrm>
          <a:prstGeom prst="rect">
            <a:avLst/>
          </a:prstGeom>
          <a:noFill/>
          <a:ln/>
        </p:spPr>
        <p:txBody>
          <a:bodyPr wrap="none" lIns="0" tIns="0" rIns="0" bIns="0" rtlCol="0" anchor="t"/>
          <a:lstStyle/>
          <a:p>
            <a:pPr>
              <a:lnSpc>
                <a:spcPts val="4583"/>
              </a:lnSpc>
            </a:pPr>
            <a:r>
              <a:rPr lang="en-US" sz="5083" kern="0" spc="-102" dirty="0">
                <a:solidFill>
                  <a:srgbClr val="D73AD7"/>
                </a:solidFill>
                <a:latin typeface="Source Serif Pro Semi Bold" pitchFamily="34" charset="0"/>
                <a:ea typeface="Source Serif Pro Semi Bold" pitchFamily="34" charset="-122"/>
              </a:rPr>
              <a:t>Introduction</a:t>
            </a:r>
          </a:p>
        </p:txBody>
      </p:sp>
      <p:sp>
        <p:nvSpPr>
          <p:cNvPr id="3" name="Text 1"/>
          <p:cNvSpPr/>
          <p:nvPr/>
        </p:nvSpPr>
        <p:spPr>
          <a:xfrm>
            <a:off x="698104" y="2518370"/>
            <a:ext cx="234682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Establishing Context</a:t>
            </a:r>
            <a:endParaRPr lang="en-US" sz="1833" dirty="0"/>
          </a:p>
        </p:txBody>
      </p:sp>
      <p:sp>
        <p:nvSpPr>
          <p:cNvPr id="4" name="Text 2"/>
          <p:cNvSpPr/>
          <p:nvPr/>
        </p:nvSpPr>
        <p:spPr>
          <a:xfrm>
            <a:off x="698103" y="3011091"/>
            <a:ext cx="3273822" cy="2234307"/>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The introduction of a scientific article sets the stage for the research by providing the necessary background information and context. It outlines the problem or gap in the current understanding that the study aims to address.</a:t>
            </a:r>
            <a:endParaRPr lang="en-US" sz="1542" dirty="0"/>
          </a:p>
        </p:txBody>
      </p:sp>
      <p:sp>
        <p:nvSpPr>
          <p:cNvPr id="5" name="Text 3"/>
          <p:cNvSpPr/>
          <p:nvPr/>
        </p:nvSpPr>
        <p:spPr>
          <a:xfrm>
            <a:off x="4464845" y="2518370"/>
            <a:ext cx="260211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Highlighting Significance</a:t>
            </a:r>
            <a:endParaRPr lang="en-US" sz="1833" dirty="0"/>
          </a:p>
        </p:txBody>
      </p:sp>
      <p:sp>
        <p:nvSpPr>
          <p:cNvPr id="6" name="Text 4"/>
          <p:cNvSpPr/>
          <p:nvPr/>
        </p:nvSpPr>
        <p:spPr>
          <a:xfrm>
            <a:off x="4464844" y="3011091"/>
            <a:ext cx="3273822" cy="1595933"/>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The introduction should also emphasize the importance and relevance of the research, explaining why the study is worth conducting and how it contributes to the broader field of knowledge.</a:t>
            </a:r>
            <a:endParaRPr lang="en-US" sz="1542" dirty="0"/>
          </a:p>
        </p:txBody>
      </p:sp>
      <p:sp>
        <p:nvSpPr>
          <p:cNvPr id="7" name="Text 5"/>
          <p:cNvSpPr/>
          <p:nvPr/>
        </p:nvSpPr>
        <p:spPr>
          <a:xfrm>
            <a:off x="8231585" y="2518370"/>
            <a:ext cx="2346821" cy="293291"/>
          </a:xfrm>
          <a:prstGeom prst="rect">
            <a:avLst/>
          </a:prstGeom>
          <a:noFill/>
          <a:ln/>
        </p:spPr>
        <p:txBody>
          <a:bodyPr wrap="none" lIns="0" tIns="0" rIns="0" bIns="0" rtlCol="0" anchor="t"/>
          <a:lstStyle/>
          <a:p>
            <a:pPr>
              <a:lnSpc>
                <a:spcPts val="2292"/>
              </a:lnSpc>
            </a:pPr>
            <a:r>
              <a:rPr lang="en-US" sz="1833" kern="0" spc="-37" dirty="0">
                <a:solidFill>
                  <a:srgbClr val="D73AD7"/>
                </a:solidFill>
                <a:latin typeface="Source Serif Pro Semi Bold" pitchFamily="34" charset="0"/>
                <a:ea typeface="Source Serif Pro Semi Bold" pitchFamily="34" charset="-122"/>
                <a:cs typeface="Source Serif Pro Semi Bold" pitchFamily="34" charset="-120"/>
              </a:rPr>
              <a:t>Stating Objectives</a:t>
            </a:r>
            <a:endParaRPr lang="en-US" sz="1833" dirty="0"/>
          </a:p>
        </p:txBody>
      </p:sp>
      <p:sp>
        <p:nvSpPr>
          <p:cNvPr id="8" name="Text 6"/>
          <p:cNvSpPr/>
          <p:nvPr/>
        </p:nvSpPr>
        <p:spPr>
          <a:xfrm>
            <a:off x="8231584" y="3011091"/>
            <a:ext cx="3273822" cy="1276747"/>
          </a:xfrm>
          <a:prstGeom prst="rect">
            <a:avLst/>
          </a:prstGeom>
          <a:noFill/>
          <a:ln/>
        </p:spPr>
        <p:txBody>
          <a:bodyPr wrap="square" lIns="0" tIns="0" rIns="0" bIns="0" rtlCol="0" anchor="t"/>
          <a:lstStyle/>
          <a:p>
            <a:pPr>
              <a:lnSpc>
                <a:spcPts val="2500"/>
              </a:lnSpc>
            </a:pPr>
            <a:r>
              <a:rPr lang="en-US" sz="1542" kern="0" spc="-32" dirty="0">
                <a:solidFill>
                  <a:srgbClr val="272525"/>
                </a:solidFill>
                <a:latin typeface="Source Sans Pro" pitchFamily="34" charset="0"/>
                <a:ea typeface="Source Sans Pro" pitchFamily="34" charset="-122"/>
                <a:cs typeface="Source Sans Pro" pitchFamily="34" charset="-120"/>
              </a:rPr>
              <a:t>Finally, the introduction should clearly state the specific objectives or hypotheses of the research, providing a roadmap for the rest of the article.</a:t>
            </a:r>
            <a:endParaRPr lang="en-US" sz="1542" dirty="0"/>
          </a:p>
        </p:txBody>
      </p:sp>
      <p:sp>
        <p:nvSpPr>
          <p:cNvPr id="9" name="ZoneTexte 8">
            <a:extLst>
              <a:ext uri="{FF2B5EF4-FFF2-40B4-BE49-F238E27FC236}">
                <a16:creationId xmlns:a16="http://schemas.microsoft.com/office/drawing/2014/main" id="{021AAEA9-1BD2-E7CF-2DF5-FC1B683284F8}"/>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10" name="ZoneTexte 9">
            <a:extLst>
              <a:ext uri="{FF2B5EF4-FFF2-40B4-BE49-F238E27FC236}">
                <a16:creationId xmlns:a16="http://schemas.microsoft.com/office/drawing/2014/main" id="{C74D26B4-DA96-1323-45B6-98EE7E8AE1A7}"/>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110780"/>
          </a:xfrm>
          <a:prstGeom prst="rect">
            <a:avLst/>
          </a:prstGeom>
        </p:spPr>
      </p:pic>
      <p:sp>
        <p:nvSpPr>
          <p:cNvPr id="3" name="Text 0"/>
          <p:cNvSpPr/>
          <p:nvPr/>
        </p:nvSpPr>
        <p:spPr>
          <a:xfrm>
            <a:off x="590947" y="2575421"/>
            <a:ext cx="3973413" cy="496689"/>
          </a:xfrm>
          <a:prstGeom prst="rect">
            <a:avLst/>
          </a:prstGeom>
          <a:noFill/>
          <a:ln/>
        </p:spPr>
        <p:txBody>
          <a:bodyPr wrap="none" lIns="0" tIns="0" rIns="0" bIns="0" rtlCol="0" anchor="t"/>
          <a:lstStyle/>
          <a:p>
            <a:pPr>
              <a:lnSpc>
                <a:spcPts val="3875"/>
              </a:lnSpc>
            </a:pPr>
            <a:r>
              <a:rPr lang="en-US" sz="5083" kern="0" spc="-102" dirty="0">
                <a:solidFill>
                  <a:srgbClr val="D73AD7"/>
                </a:solidFill>
                <a:latin typeface="Source Serif Pro Semi Bold" pitchFamily="34" charset="0"/>
                <a:ea typeface="Source Serif Pro Semi Bold" pitchFamily="34" charset="-122"/>
              </a:rPr>
              <a:t>Methodology</a:t>
            </a:r>
          </a:p>
        </p:txBody>
      </p:sp>
      <p:pic>
        <p:nvPicPr>
          <p:cNvPr id="4" name="Image 1" descr="preencoded.png"/>
          <p:cNvPicPr>
            <a:picLocks noChangeAspect="1"/>
          </p:cNvPicPr>
          <p:nvPr/>
        </p:nvPicPr>
        <p:blipFill>
          <a:blip r:embed="rId4"/>
          <a:stretch>
            <a:fillRect/>
          </a:stretch>
        </p:blipFill>
        <p:spPr>
          <a:xfrm>
            <a:off x="590947" y="3325317"/>
            <a:ext cx="3670003" cy="675382"/>
          </a:xfrm>
          <a:prstGeom prst="rect">
            <a:avLst/>
          </a:prstGeom>
        </p:spPr>
      </p:pic>
      <p:sp>
        <p:nvSpPr>
          <p:cNvPr id="5" name="Text 1"/>
          <p:cNvSpPr/>
          <p:nvPr/>
        </p:nvSpPr>
        <p:spPr>
          <a:xfrm>
            <a:off x="759718" y="4253905"/>
            <a:ext cx="1986657" cy="248245"/>
          </a:xfrm>
          <a:prstGeom prst="rect">
            <a:avLst/>
          </a:prstGeom>
          <a:noFill/>
          <a:ln/>
        </p:spPr>
        <p:txBody>
          <a:bodyPr wrap="none" lIns="0" tIns="0" rIns="0" bIns="0" rtlCol="0" anchor="t"/>
          <a:lstStyle/>
          <a:p>
            <a:pPr>
              <a:lnSpc>
                <a:spcPts val="1917"/>
              </a:lnSpc>
            </a:pPr>
            <a:r>
              <a:rPr lang="en-US" sz="2400" b="1" kern="0" spc="-32" dirty="0">
                <a:solidFill>
                  <a:srgbClr val="FF0066"/>
                </a:solidFill>
                <a:latin typeface="Source Serif Pro Semi Bold" pitchFamily="34" charset="0"/>
                <a:ea typeface="Source Serif Pro Semi Bold" pitchFamily="34" charset="-122"/>
                <a:cs typeface="Source Serif Pro Semi Bold" pitchFamily="34" charset="-120"/>
              </a:rPr>
              <a:t>Experimental Design</a:t>
            </a:r>
            <a:endParaRPr lang="en-US" sz="2400" b="1" dirty="0">
              <a:solidFill>
                <a:srgbClr val="FF0066"/>
              </a:solidFill>
            </a:endParaRPr>
          </a:p>
        </p:txBody>
      </p:sp>
      <p:sp>
        <p:nvSpPr>
          <p:cNvPr id="6" name="Text 2"/>
          <p:cNvSpPr/>
          <p:nvPr/>
        </p:nvSpPr>
        <p:spPr>
          <a:xfrm>
            <a:off x="759718" y="4603453"/>
            <a:ext cx="3332460" cy="1621036"/>
          </a:xfrm>
          <a:prstGeom prst="rect">
            <a:avLst/>
          </a:prstGeom>
          <a:noFill/>
          <a:ln/>
        </p:spPr>
        <p:txBody>
          <a:bodyPr wrap="square" lIns="0" tIns="0" rIns="0" bIns="0" rtlCol="0" anchor="t"/>
          <a:lstStyle/>
          <a:p>
            <a:pPr>
              <a:lnSpc>
                <a:spcPts val="2125"/>
              </a:lnSpc>
            </a:pPr>
            <a:r>
              <a:rPr lang="en-US" sz="1292" kern="0" spc="-27" dirty="0">
                <a:solidFill>
                  <a:srgbClr val="272525"/>
                </a:solidFill>
                <a:latin typeface="Source Sans Pro" pitchFamily="34" charset="0"/>
                <a:ea typeface="Source Sans Pro" pitchFamily="34" charset="-122"/>
                <a:cs typeface="Source Sans Pro" pitchFamily="34" charset="-120"/>
              </a:rPr>
              <a:t>The methodology section describes the experimental design, including the materials, procedures, and techniques used to conduct the research. This information allows other researchers to replicate the study and validate the findings.</a:t>
            </a:r>
            <a:endParaRPr lang="en-US" sz="1292" dirty="0"/>
          </a:p>
        </p:txBody>
      </p:sp>
      <p:pic>
        <p:nvPicPr>
          <p:cNvPr id="7" name="Image 2" descr="preencoded.png"/>
          <p:cNvPicPr>
            <a:picLocks noChangeAspect="1"/>
          </p:cNvPicPr>
          <p:nvPr/>
        </p:nvPicPr>
        <p:blipFill>
          <a:blip r:embed="rId5"/>
          <a:stretch>
            <a:fillRect/>
          </a:stretch>
        </p:blipFill>
        <p:spPr>
          <a:xfrm>
            <a:off x="4260949" y="3325317"/>
            <a:ext cx="3670003" cy="675382"/>
          </a:xfrm>
          <a:prstGeom prst="rect">
            <a:avLst/>
          </a:prstGeom>
        </p:spPr>
      </p:pic>
      <p:sp>
        <p:nvSpPr>
          <p:cNvPr id="8" name="Text 3"/>
          <p:cNvSpPr/>
          <p:nvPr/>
        </p:nvSpPr>
        <p:spPr>
          <a:xfrm>
            <a:off x="4429720" y="4253905"/>
            <a:ext cx="1986657" cy="248245"/>
          </a:xfrm>
          <a:prstGeom prst="rect">
            <a:avLst/>
          </a:prstGeom>
          <a:noFill/>
          <a:ln/>
        </p:spPr>
        <p:txBody>
          <a:bodyPr wrap="none" lIns="0" tIns="0" rIns="0" bIns="0" rtlCol="0" anchor="t"/>
          <a:lstStyle/>
          <a:p>
            <a:pPr>
              <a:lnSpc>
                <a:spcPts val="1917"/>
              </a:lnSpc>
            </a:pPr>
            <a:r>
              <a:rPr lang="en-US" sz="2400" b="1" kern="0" spc="-32" dirty="0">
                <a:solidFill>
                  <a:srgbClr val="FF0066"/>
                </a:solidFill>
                <a:latin typeface="Source Serif Pro Semi Bold" pitchFamily="34" charset="0"/>
                <a:ea typeface="Source Serif Pro Semi Bold" pitchFamily="34" charset="-122"/>
              </a:rPr>
              <a:t>Data Collection</a:t>
            </a:r>
          </a:p>
        </p:txBody>
      </p:sp>
      <p:sp>
        <p:nvSpPr>
          <p:cNvPr id="9" name="Text 4"/>
          <p:cNvSpPr/>
          <p:nvPr/>
        </p:nvSpPr>
        <p:spPr>
          <a:xfrm>
            <a:off x="4429720" y="4603453"/>
            <a:ext cx="3332460" cy="1621036"/>
          </a:xfrm>
          <a:prstGeom prst="rect">
            <a:avLst/>
          </a:prstGeom>
          <a:noFill/>
          <a:ln/>
        </p:spPr>
        <p:txBody>
          <a:bodyPr wrap="square" lIns="0" tIns="0" rIns="0" bIns="0" rtlCol="0" anchor="t"/>
          <a:lstStyle/>
          <a:p>
            <a:pPr>
              <a:lnSpc>
                <a:spcPts val="2125"/>
              </a:lnSpc>
            </a:pPr>
            <a:r>
              <a:rPr lang="en-US" sz="1292" kern="0" spc="-27" dirty="0">
                <a:solidFill>
                  <a:srgbClr val="272525"/>
                </a:solidFill>
                <a:latin typeface="Source Sans Pro" pitchFamily="34" charset="0"/>
                <a:ea typeface="Source Sans Pro" pitchFamily="34" charset="-122"/>
                <a:cs typeface="Source Sans Pro" pitchFamily="34" charset="-120"/>
              </a:rPr>
              <a:t>This section also outlines the methods used to collect and analyze the data, such as statistical techniques or computational modeling. Providing these details ensures the research is transparent and the results can be interpreted accurately.</a:t>
            </a:r>
            <a:endParaRPr lang="en-US" sz="1292" dirty="0"/>
          </a:p>
        </p:txBody>
      </p:sp>
      <p:pic>
        <p:nvPicPr>
          <p:cNvPr id="10" name="Image 3" descr="preencoded.png"/>
          <p:cNvPicPr>
            <a:picLocks noChangeAspect="1"/>
          </p:cNvPicPr>
          <p:nvPr/>
        </p:nvPicPr>
        <p:blipFill>
          <a:blip r:embed="rId6"/>
          <a:stretch>
            <a:fillRect/>
          </a:stretch>
        </p:blipFill>
        <p:spPr>
          <a:xfrm>
            <a:off x="7930952" y="3325317"/>
            <a:ext cx="3670003" cy="675382"/>
          </a:xfrm>
          <a:prstGeom prst="rect">
            <a:avLst/>
          </a:prstGeom>
        </p:spPr>
      </p:pic>
      <p:sp>
        <p:nvSpPr>
          <p:cNvPr id="11" name="Text 5"/>
          <p:cNvSpPr/>
          <p:nvPr/>
        </p:nvSpPr>
        <p:spPr>
          <a:xfrm>
            <a:off x="8099722" y="4253905"/>
            <a:ext cx="1986657" cy="248245"/>
          </a:xfrm>
          <a:prstGeom prst="rect">
            <a:avLst/>
          </a:prstGeom>
          <a:noFill/>
          <a:ln/>
        </p:spPr>
        <p:txBody>
          <a:bodyPr wrap="none" lIns="0" tIns="0" rIns="0" bIns="0" rtlCol="0" anchor="t"/>
          <a:lstStyle/>
          <a:p>
            <a:pPr>
              <a:lnSpc>
                <a:spcPts val="1917"/>
              </a:lnSpc>
            </a:pPr>
            <a:r>
              <a:rPr lang="en-US" sz="2400" b="1" kern="0" spc="-32" dirty="0">
                <a:solidFill>
                  <a:srgbClr val="FF0066"/>
                </a:solidFill>
                <a:latin typeface="Source Serif Pro Semi Bold" pitchFamily="34" charset="0"/>
                <a:ea typeface="Source Serif Pro Semi Bold" pitchFamily="34" charset="-122"/>
              </a:rPr>
              <a:t>Ethical Considerations</a:t>
            </a:r>
          </a:p>
        </p:txBody>
      </p:sp>
      <p:sp>
        <p:nvSpPr>
          <p:cNvPr id="12" name="Text 6"/>
          <p:cNvSpPr/>
          <p:nvPr/>
        </p:nvSpPr>
        <p:spPr>
          <a:xfrm>
            <a:off x="8099723" y="4603453"/>
            <a:ext cx="3332460" cy="1080691"/>
          </a:xfrm>
          <a:prstGeom prst="rect">
            <a:avLst/>
          </a:prstGeom>
          <a:noFill/>
          <a:ln/>
        </p:spPr>
        <p:txBody>
          <a:bodyPr wrap="square" lIns="0" tIns="0" rIns="0" bIns="0" rtlCol="0" anchor="t"/>
          <a:lstStyle/>
          <a:p>
            <a:pPr>
              <a:lnSpc>
                <a:spcPts val="2125"/>
              </a:lnSpc>
            </a:pPr>
            <a:r>
              <a:rPr lang="en-US" sz="1292" kern="0" spc="-27" dirty="0">
                <a:solidFill>
                  <a:srgbClr val="272525"/>
                </a:solidFill>
                <a:latin typeface="Source Sans Pro" pitchFamily="34" charset="0"/>
                <a:ea typeface="Source Sans Pro" pitchFamily="34" charset="-122"/>
                <a:cs typeface="Source Sans Pro" pitchFamily="34" charset="-120"/>
              </a:rPr>
              <a:t>For studies involving human or animal participants, the methodology should also address any ethical considerations and the steps taken to protect the well-being of the subjects.</a:t>
            </a:r>
            <a:endParaRPr lang="en-US" sz="1292" dirty="0"/>
          </a:p>
        </p:txBody>
      </p:sp>
      <p:sp>
        <p:nvSpPr>
          <p:cNvPr id="13" name="ZoneTexte 12">
            <a:extLst>
              <a:ext uri="{FF2B5EF4-FFF2-40B4-BE49-F238E27FC236}">
                <a16:creationId xmlns:a16="http://schemas.microsoft.com/office/drawing/2014/main" id="{9C9A14DE-6703-E8B2-A9B7-D93955FFFA4F}"/>
              </a:ext>
            </a:extLst>
          </p:cNvPr>
          <p:cNvSpPr txBox="1"/>
          <p:nvPr/>
        </p:nvSpPr>
        <p:spPr>
          <a:xfrm>
            <a:off x="10668000" y="6457244"/>
            <a:ext cx="1524000" cy="400756"/>
          </a:xfrm>
          <a:prstGeom prst="rect">
            <a:avLst/>
          </a:prstGeom>
          <a:solidFill>
            <a:schemeClr val="bg1"/>
          </a:solidFill>
        </p:spPr>
        <p:txBody>
          <a:bodyPr wrap="square" rtlCol="0">
            <a:spAutoFit/>
          </a:bodyPr>
          <a:lstStyle/>
          <a:p>
            <a:endParaRPr lang="fr-FR" dirty="0"/>
          </a:p>
        </p:txBody>
      </p:sp>
      <p:sp>
        <p:nvSpPr>
          <p:cNvPr id="14" name="ZoneTexte 13">
            <a:extLst>
              <a:ext uri="{FF2B5EF4-FFF2-40B4-BE49-F238E27FC236}">
                <a16:creationId xmlns:a16="http://schemas.microsoft.com/office/drawing/2014/main" id="{AA55CD16-79FE-501C-B0C9-A7DD65470F9F}"/>
              </a:ext>
            </a:extLst>
          </p:cNvPr>
          <p:cNvSpPr txBox="1"/>
          <p:nvPr/>
        </p:nvSpPr>
        <p:spPr>
          <a:xfrm>
            <a:off x="9731022" y="6195957"/>
            <a:ext cx="2686755" cy="461665"/>
          </a:xfrm>
          <a:prstGeom prst="rect">
            <a:avLst/>
          </a:prstGeom>
          <a:noFill/>
        </p:spPr>
        <p:txBody>
          <a:bodyPr wrap="square" rtlCol="0">
            <a:spAutoFit/>
          </a:bodyPr>
          <a:lstStyle/>
          <a:p>
            <a:pPr algn="ctr"/>
            <a:r>
              <a:rPr lang="fr-FR" sz="2400" b="1" dirty="0"/>
              <a:t>By </a:t>
            </a:r>
            <a:r>
              <a:rPr lang="fr-FR" sz="2400" b="1" dirty="0" err="1"/>
              <a:t>Mouderas</a:t>
            </a:r>
            <a:r>
              <a:rPr lang="fr-FR" sz="2400" b="1" dirty="0"/>
              <a:t> F</a:t>
            </a:r>
            <a:r>
              <a:rPr lang="fr-FR" dirty="0"/>
              <a:t>.</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TotalTime>
  <Words>1972</Words>
  <Application>Microsoft Office PowerPoint</Application>
  <PresentationFormat>Grand écran</PresentationFormat>
  <Paragraphs>170</Paragraphs>
  <Slides>23</Slides>
  <Notes>19</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23</vt:i4>
      </vt:variant>
    </vt:vector>
  </HeadingPairs>
  <TitlesOfParts>
    <vt:vector size="29" baseType="lpstr">
      <vt:lpstr>Arial</vt:lpstr>
      <vt:lpstr>Calibri</vt:lpstr>
      <vt:lpstr>Calibri Light</vt:lpstr>
      <vt:lpstr>Source Sans Pro</vt:lpstr>
      <vt:lpstr>Source Serif Pro Semi Bold</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bachire</dc:creator>
  <cp:lastModifiedBy>bachire</cp:lastModifiedBy>
  <cp:revision>3</cp:revision>
  <dcterms:created xsi:type="dcterms:W3CDTF">2024-10-12T09:08:21Z</dcterms:created>
  <dcterms:modified xsi:type="dcterms:W3CDTF">2024-10-19T09:23:35Z</dcterms:modified>
</cp:coreProperties>
</file>