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76" r:id="rId2"/>
    <p:sldId id="377" r:id="rId3"/>
    <p:sldId id="378" r:id="rId4"/>
    <p:sldId id="379" r:id="rId5"/>
    <p:sldId id="380" r:id="rId6"/>
    <p:sldId id="381" r:id="rId7"/>
    <p:sldId id="382" r:id="rId8"/>
    <p:sldId id="383" r:id="rId9"/>
    <p:sldId id="384" r:id="rId10"/>
    <p:sldId id="385" r:id="rId11"/>
    <p:sldId id="386" r:id="rId12"/>
    <p:sldId id="38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49"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AF239A9A-B4B0-4B32-B8CD-2E25E95134C4}" type="datetimeFigureOut">
              <a:rPr lang="en-US" dirty="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F25518A9-B687-4302-9395-2322403C6656}" type="datetimeFigureOut">
              <a:rPr lang="en-US" dirty="0"/>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1A99A684-0CB7-41E9-A4DF-5D1C2CA5BF6F}" type="datetimeFigureOut">
              <a:rPr lang="en-US" dirty="0"/>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FEDD7C35-9E19-4518-A4B2-3B09CD8CC756}" type="datetimeFigureOut">
              <a:rPr lang="en-US" dirty="0"/>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26196DA8-8897-4DDF-BFB6-5D83863C837A}" type="datetimeFigureOut">
              <a:rPr lang="en-US" dirty="0"/>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DCBBA708-C5F0-412D-90E2-1919F0D196AE}" type="datetimeFigureOut">
              <a:rPr lang="en-US" dirty="0"/>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A9C8F8FA-EF43-4642-9368-3F4E33039BD9}" type="datetimeFigureOut">
              <a:rPr lang="en-US" dirty="0"/>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61E721-B01C-4D5D-A3CA-2E5518383F10}" type="datetimeFigureOut">
              <a:rPr lang="en-US" dirty="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513FEF9-69D0-4F8C-A336-59491FBEDC47}" type="datetimeFigureOut">
              <a:rPr lang="en-US" dirty="0"/>
              <a:t>2/13/2025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91E21DC-8981-44E6-BC8C-2BA8F673FFBB}" type="datetimeFigureOut">
              <a:rPr lang="en-US" dirty="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AEB9C5D3-0140-4E75-8D7F-C0623D06DFD7}" type="datetimeFigureOut">
              <a:rPr lang="en-US" dirty="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A5666F9-5B40-48E0-8DFD-99EF944CDD22}" type="datetimeFigureOut">
              <a:rPr lang="en-US" dirty="0"/>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A698D6B-2C72-4E21-9893-A649C6E2A47D}" type="datetimeFigureOut">
              <a:rPr lang="en-US" dirty="0"/>
              <a:t>2/13/2025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86811C9-A66C-49F0-970E-F7B68D9109A0}" type="datetimeFigureOut">
              <a:rPr lang="en-US" dirty="0"/>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C01AE78-96A2-4A23-B183-3B6DB4374FE7}" type="datetimeFigureOut">
              <a:rPr lang="en-US" dirty="0"/>
              <a:t>2/13/2025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73AE0757-B101-4811-9189-10EB2F458E2D}" type="datetimeFigureOut">
              <a:rPr lang="en-US" dirty="0"/>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7EBDC078-589F-40E3-816C-EE21D62B5BBA}" type="datetimeFigureOut">
              <a:rPr lang="en-US" dirty="0"/>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7004436-CA73-4D53-89B4-2A5C7347BF2F}" type="datetimeFigureOut">
              <a:rPr lang="en-US" dirty="0"/>
              <a:t>2/13/2025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rtl="1"/>
            <a:r>
              <a:rPr lang="ar-DZ" sz="3200" b="1" dirty="0" smtClean="0">
                <a:solidFill>
                  <a:schemeClr val="accent1">
                    <a:lumMod val="75000"/>
                  </a:schemeClr>
                </a:solidFill>
              </a:rPr>
              <a:t>محاضرات في مقياس اقتصاديات التأمينات </a:t>
            </a:r>
            <a:br>
              <a:rPr lang="ar-DZ" sz="3200" b="1" dirty="0" smtClean="0">
                <a:solidFill>
                  <a:schemeClr val="accent1">
                    <a:lumMod val="75000"/>
                  </a:schemeClr>
                </a:solidFill>
              </a:rPr>
            </a:br>
            <a:r>
              <a:rPr lang="fr-FR" sz="3200" b="1" u="sng" dirty="0" err="1" smtClean="0">
                <a:solidFill>
                  <a:schemeClr val="accent1">
                    <a:lumMod val="75000"/>
                  </a:schemeClr>
                </a:solidFill>
              </a:rPr>
              <a:t>Insurance</a:t>
            </a:r>
            <a:r>
              <a:rPr lang="fr-FR" sz="3200" b="1" u="sng" dirty="0" smtClean="0">
                <a:solidFill>
                  <a:schemeClr val="accent1">
                    <a:lumMod val="75000"/>
                  </a:schemeClr>
                </a:solidFill>
              </a:rPr>
              <a:t> </a:t>
            </a:r>
            <a:r>
              <a:rPr lang="fr-FR" sz="3200" b="1" u="sng" dirty="0" err="1">
                <a:solidFill>
                  <a:schemeClr val="accent1">
                    <a:lumMod val="75000"/>
                  </a:schemeClr>
                </a:solidFill>
              </a:rPr>
              <a:t>Economics</a:t>
            </a:r>
            <a:r>
              <a:rPr lang="ar-DZ" sz="2800" b="1" dirty="0" smtClean="0"/>
              <a:t/>
            </a:r>
            <a:br>
              <a:rPr lang="ar-DZ" sz="2800" b="1" dirty="0" smtClean="0"/>
            </a:br>
            <a:endParaRPr lang="fr-FR" sz="2800" b="1" dirty="0"/>
          </a:p>
        </p:txBody>
      </p:sp>
      <p:sp>
        <p:nvSpPr>
          <p:cNvPr id="4" name="Rectangle 3"/>
          <p:cNvSpPr/>
          <p:nvPr/>
        </p:nvSpPr>
        <p:spPr>
          <a:xfrm>
            <a:off x="9148955" y="3235578"/>
            <a:ext cx="3199915" cy="584775"/>
          </a:xfrm>
          <a:prstGeom prst="rect">
            <a:avLst/>
          </a:prstGeom>
        </p:spPr>
        <p:txBody>
          <a:bodyPr wrap="none">
            <a:spAutoFit/>
          </a:bodyPr>
          <a:lstStyle/>
          <a:p>
            <a:pPr algn="ctr" rtl="1"/>
            <a:r>
              <a:rPr lang="ar-DZ" sz="3200" b="1" dirty="0">
                <a:solidFill>
                  <a:schemeClr val="bg1"/>
                </a:solidFill>
              </a:rPr>
              <a:t>الأستاذة بن عزة إكرام </a:t>
            </a:r>
            <a:endParaRPr lang="fr-FR" sz="3200" b="1" dirty="0">
              <a:solidFill>
                <a:schemeClr val="bg1"/>
              </a:solidFill>
            </a:endParaRPr>
          </a:p>
        </p:txBody>
      </p:sp>
      <p:sp>
        <p:nvSpPr>
          <p:cNvPr id="5" name="Rectangle 4"/>
          <p:cNvSpPr/>
          <p:nvPr/>
        </p:nvSpPr>
        <p:spPr>
          <a:xfrm>
            <a:off x="2660226" y="1186184"/>
            <a:ext cx="5142049" cy="1200329"/>
          </a:xfrm>
          <a:prstGeom prst="rect">
            <a:avLst/>
          </a:prstGeom>
        </p:spPr>
        <p:txBody>
          <a:bodyPr wrap="none">
            <a:spAutoFit/>
          </a:bodyPr>
          <a:lstStyle/>
          <a:p>
            <a:pPr algn="ctr" rtl="1"/>
            <a:r>
              <a:rPr lang="fr-FR" sz="2400" b="1" dirty="0" smtClean="0">
                <a:solidFill>
                  <a:schemeClr val="bg1"/>
                </a:solidFill>
                <a:cs typeface="+mj-cs"/>
              </a:rPr>
              <a:t>DR </a:t>
            </a:r>
            <a:r>
              <a:rPr lang="fr-FR" sz="2400" b="1" dirty="0" err="1" smtClean="0">
                <a:solidFill>
                  <a:schemeClr val="bg1"/>
                </a:solidFill>
                <a:cs typeface="+mj-cs"/>
              </a:rPr>
              <a:t>Benazza</a:t>
            </a:r>
            <a:r>
              <a:rPr lang="fr-FR" sz="2400" b="1" dirty="0" smtClean="0">
                <a:solidFill>
                  <a:schemeClr val="bg1"/>
                </a:solidFill>
                <a:cs typeface="+mj-cs"/>
              </a:rPr>
              <a:t> IKRAM</a:t>
            </a:r>
            <a:endParaRPr lang="ar-DZ" sz="2400" b="1" dirty="0" smtClean="0">
              <a:solidFill>
                <a:schemeClr val="bg1"/>
              </a:solidFill>
              <a:cs typeface="+mj-cs"/>
            </a:endParaRPr>
          </a:p>
          <a:p>
            <a:pPr algn="ctr" rtl="1"/>
            <a:r>
              <a:rPr lang="fr-FR" sz="2400" b="1" dirty="0" err="1">
                <a:solidFill>
                  <a:schemeClr val="bg1"/>
                </a:solidFill>
                <a:cs typeface="+mj-cs"/>
              </a:rPr>
              <a:t>Department</a:t>
            </a:r>
            <a:r>
              <a:rPr lang="fr-FR" sz="2400" b="1" dirty="0">
                <a:solidFill>
                  <a:schemeClr val="bg1"/>
                </a:solidFill>
                <a:cs typeface="+mj-cs"/>
              </a:rPr>
              <a:t> of </a:t>
            </a:r>
            <a:r>
              <a:rPr lang="fr-FR" sz="2400" b="1" dirty="0" err="1">
                <a:solidFill>
                  <a:schemeClr val="bg1"/>
                </a:solidFill>
                <a:cs typeface="+mj-cs"/>
              </a:rPr>
              <a:t>Economic</a:t>
            </a:r>
            <a:r>
              <a:rPr lang="fr-FR" sz="2400" b="1" dirty="0">
                <a:solidFill>
                  <a:schemeClr val="bg1"/>
                </a:solidFill>
                <a:cs typeface="+mj-cs"/>
              </a:rPr>
              <a:t> Sciences</a:t>
            </a:r>
          </a:p>
          <a:p>
            <a:pPr algn="ctr" rtl="1"/>
            <a:endParaRPr lang="fr-FR" sz="2400" b="1" dirty="0">
              <a:solidFill>
                <a:schemeClr val="bg1"/>
              </a:solidFill>
              <a:cs typeface="+mj-cs"/>
            </a:endParaRPr>
          </a:p>
        </p:txBody>
      </p:sp>
      <p:sp>
        <p:nvSpPr>
          <p:cNvPr id="6" name="Rectangle 5"/>
          <p:cNvSpPr/>
          <p:nvPr/>
        </p:nvSpPr>
        <p:spPr>
          <a:xfrm>
            <a:off x="549498" y="4453975"/>
            <a:ext cx="10036936" cy="954107"/>
          </a:xfrm>
          <a:prstGeom prst="rect">
            <a:avLst/>
          </a:prstGeom>
        </p:spPr>
        <p:txBody>
          <a:bodyPr wrap="square">
            <a:spAutoFit/>
          </a:bodyPr>
          <a:lstStyle/>
          <a:p>
            <a:pPr algn="ctr"/>
            <a:r>
              <a:rPr lang="en-US" sz="2800" b="1" dirty="0" smtClean="0">
                <a:solidFill>
                  <a:schemeClr val="accent4">
                    <a:lumMod val="75000"/>
                  </a:schemeClr>
                </a:solidFill>
                <a:latin typeface="Times New Roman" panose="02020603050405020304" pitchFamily="18" charset="0"/>
                <a:cs typeface="Times New Roman" panose="02020603050405020304" pitchFamily="18" charset="0"/>
              </a:rPr>
              <a:t>Insurance Economics Course, Business Economics Specialization, Second Year Master's</a:t>
            </a:r>
            <a:endParaRPr lang="en-US" sz="2800" dirty="0">
              <a:solidFill>
                <a:schemeClr val="accent4">
                  <a:lumMod val="75000"/>
                </a:schemeClr>
              </a:solidFill>
              <a:latin typeface="Times New Roman" panose="02020603050405020304" pitchFamily="18" charset="0"/>
              <a:cs typeface="Times New Roman" panose="02020603050405020304" pitchFamily="18" charset="0"/>
            </a:endParaRPr>
          </a:p>
        </p:txBody>
      </p:sp>
      <p:sp>
        <p:nvSpPr>
          <p:cNvPr id="7" name="Rectangle 6"/>
          <p:cNvSpPr/>
          <p:nvPr/>
        </p:nvSpPr>
        <p:spPr>
          <a:xfrm>
            <a:off x="2660226" y="38376"/>
            <a:ext cx="6185325" cy="830997"/>
          </a:xfrm>
          <a:prstGeom prst="rect">
            <a:avLst/>
          </a:prstGeom>
        </p:spPr>
        <p:txBody>
          <a:bodyPr wrap="square">
            <a:spAutoFit/>
          </a:bodyPr>
          <a:lstStyle/>
          <a:p>
            <a:r>
              <a:rPr lang="en-US" sz="2400" b="1" dirty="0">
                <a:cs typeface="+mj-cs"/>
              </a:rPr>
              <a:t>Abu Bakr </a:t>
            </a:r>
            <a:r>
              <a:rPr lang="en-US" sz="2400" b="1" dirty="0" err="1">
                <a:cs typeface="+mj-cs"/>
              </a:rPr>
              <a:t>Belkaid</a:t>
            </a:r>
            <a:r>
              <a:rPr lang="en-US" sz="2400" b="1" dirty="0">
                <a:cs typeface="+mj-cs"/>
              </a:rPr>
              <a:t> University of </a:t>
            </a:r>
            <a:r>
              <a:rPr lang="en-US" sz="2400" b="1" dirty="0" err="1">
                <a:cs typeface="+mj-cs"/>
              </a:rPr>
              <a:t>Tlemcen</a:t>
            </a:r>
            <a:r>
              <a:rPr lang="en-US" sz="2400" b="1" dirty="0">
                <a:cs typeface="+mj-cs"/>
              </a:rPr>
              <a:t>, </a:t>
            </a:r>
            <a:endParaRPr lang="ar-DZ" sz="2400" b="1" dirty="0" smtClean="0">
              <a:cs typeface="+mj-cs"/>
            </a:endParaRPr>
          </a:p>
          <a:p>
            <a:r>
              <a:rPr lang="en-US" sz="2400" b="1" dirty="0" smtClean="0">
                <a:cs typeface="+mj-cs"/>
              </a:rPr>
              <a:t>Department </a:t>
            </a:r>
            <a:r>
              <a:rPr lang="en-US" sz="2400" b="1" dirty="0">
                <a:cs typeface="+mj-cs"/>
              </a:rPr>
              <a:t>of Economic Sciences</a:t>
            </a:r>
            <a:endParaRPr lang="fr-FR" sz="2400" b="1" dirty="0">
              <a:cs typeface="+mj-cs"/>
            </a:endParaRPr>
          </a:p>
        </p:txBody>
      </p:sp>
      <p:pic>
        <p:nvPicPr>
          <p:cNvPr id="9" name="Picture 2" descr="https://tse3.mm.bing.net/th?id=OIP.NXvhpqWimNU7x6c4167ddAHaHY&amp;pid=Api&amp;P=0&amp;h=1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32581" y="0"/>
            <a:ext cx="859419" cy="85941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https://tse3.mm.bing.net/th?id=OIP.NXvhpqWimNU7x6c4167ddAHaHY&amp;pid=Api&amp;P=0&amp;h=1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068946" cy="106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69450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6" name="Rectangle 5"/>
          <p:cNvSpPr/>
          <p:nvPr/>
        </p:nvSpPr>
        <p:spPr>
          <a:xfrm>
            <a:off x="0" y="2018268"/>
            <a:ext cx="12035779" cy="5262979"/>
          </a:xfrm>
          <a:prstGeom prst="rect">
            <a:avLst/>
          </a:prstGeom>
        </p:spPr>
        <p:txBody>
          <a:bodyPr wrap="square">
            <a:spAutoFit/>
          </a:bodyPr>
          <a:lstStyle/>
          <a:p>
            <a:r>
              <a:rPr lang="en-US" sz="2400" b="1" dirty="0">
                <a:solidFill>
                  <a:srgbClr val="FF0000"/>
                </a:solidFill>
              </a:rPr>
              <a:t>Example of the Principle of Indemnity</a:t>
            </a:r>
          </a:p>
          <a:p>
            <a:r>
              <a:rPr lang="en-US" sz="2400" dirty="0"/>
              <a:t>A person insures their house against fire for a </a:t>
            </a:r>
            <a:r>
              <a:rPr lang="en-US" sz="2400" b="1" dirty="0"/>
              <a:t>sum insured of 100,000 dinars</a:t>
            </a:r>
            <a:r>
              <a:rPr lang="en-US" sz="2400" dirty="0"/>
              <a:t>. Suppose a fire occurs, causing a </a:t>
            </a:r>
            <a:r>
              <a:rPr lang="en-US" sz="2400" b="1" dirty="0"/>
              <a:t>loss of 20,000 dinars</a:t>
            </a:r>
            <a:r>
              <a:rPr lang="en-US" sz="2400" dirty="0"/>
              <a:t>. At the time of the fire, the </a:t>
            </a:r>
            <a:r>
              <a:rPr lang="en-US" sz="2400" b="1" dirty="0"/>
              <a:t>value of the house</a:t>
            </a:r>
            <a:r>
              <a:rPr lang="en-US" sz="2400" dirty="0"/>
              <a:t> (insured item) is also estimated at </a:t>
            </a:r>
            <a:r>
              <a:rPr lang="en-US" sz="2400" b="1" dirty="0"/>
              <a:t>100,000 dinars</a:t>
            </a:r>
            <a:r>
              <a:rPr lang="en-US" sz="2400" dirty="0"/>
              <a:t>.</a:t>
            </a:r>
          </a:p>
          <a:p>
            <a:r>
              <a:rPr lang="en-US" sz="2400" dirty="0"/>
              <a:t>It would be </a:t>
            </a:r>
            <a:r>
              <a:rPr lang="en-US" sz="2400" b="1" dirty="0"/>
              <a:t>unreasonable</a:t>
            </a:r>
            <a:r>
              <a:rPr lang="en-US" sz="2400" dirty="0"/>
              <a:t> for the homeowner to receive compensation equal to the total value of the house or the full sum insured. That would mean a payout of </a:t>
            </a:r>
            <a:r>
              <a:rPr lang="en-US" sz="2400" b="1" dirty="0"/>
              <a:t>100,000 dinars</a:t>
            </a:r>
            <a:r>
              <a:rPr lang="en-US" sz="2400" dirty="0"/>
              <a:t>, even though the actual loss is only </a:t>
            </a:r>
            <a:r>
              <a:rPr lang="en-US" sz="2400" b="1" dirty="0"/>
              <a:t>20,000 dinars</a:t>
            </a:r>
            <a:r>
              <a:rPr lang="en-US" sz="2400" dirty="0"/>
              <a:t>. In this case, the policyholder would gain an </a:t>
            </a:r>
            <a:r>
              <a:rPr lang="en-US" sz="2400" b="1" dirty="0"/>
              <a:t>unjust profit of 80,000 dinars</a:t>
            </a:r>
            <a:r>
              <a:rPr lang="en-US" sz="2400" dirty="0"/>
              <a:t>, which is the difference between the insured value of the house and the actual loss.</a:t>
            </a:r>
          </a:p>
          <a:p>
            <a:r>
              <a:rPr lang="en-US" sz="2400" dirty="0"/>
              <a:t>This </a:t>
            </a:r>
            <a:r>
              <a:rPr lang="en-US" sz="2400" b="1" dirty="0"/>
              <a:t>should not happen</a:t>
            </a:r>
            <a:r>
              <a:rPr lang="en-US" sz="2400" dirty="0"/>
              <a:t>, as it would contradict the purpose of insurance, turning it into </a:t>
            </a:r>
            <a:r>
              <a:rPr lang="en-US" sz="2400" b="1" dirty="0"/>
              <a:t>pure gambling</a:t>
            </a:r>
            <a:r>
              <a:rPr lang="en-US" sz="2400" dirty="0"/>
              <a:t>. This is precisely why the </a:t>
            </a:r>
            <a:r>
              <a:rPr lang="en-US" sz="2400" b="1" dirty="0"/>
              <a:t>principle of indemnity</a:t>
            </a:r>
            <a:r>
              <a:rPr lang="en-US" sz="2400" dirty="0"/>
              <a:t> exists—to ensure that the policyholder receives only the </a:t>
            </a:r>
            <a:r>
              <a:rPr lang="en-US" sz="2400" b="1" dirty="0"/>
              <a:t>actual loss amount</a:t>
            </a:r>
            <a:r>
              <a:rPr lang="en-US" sz="2400" dirty="0"/>
              <a:t>, which in this case is </a:t>
            </a:r>
            <a:r>
              <a:rPr lang="en-US" sz="2400" b="1" dirty="0"/>
              <a:t>20,000 dinars</a:t>
            </a:r>
            <a:r>
              <a:rPr lang="en-US" sz="2400" dirty="0"/>
              <a:t>.</a:t>
            </a:r>
          </a:p>
          <a:p>
            <a:pPr algn="l"/>
            <a:endParaRPr lang="fr-FR" sz="2400" dirty="0"/>
          </a:p>
        </p:txBody>
      </p:sp>
      <p:sp>
        <p:nvSpPr>
          <p:cNvPr id="8" name="Titre 3"/>
          <p:cNvSpPr>
            <a:spLocks noGrp="1"/>
          </p:cNvSpPr>
          <p:nvPr>
            <p:ph type="title"/>
          </p:nvPr>
        </p:nvSpPr>
        <p:spPr>
          <a:xfrm>
            <a:off x="680321" y="753228"/>
            <a:ext cx="9613861" cy="1080938"/>
          </a:xfrm>
        </p:spPr>
        <p:txBody>
          <a:bodyPr>
            <a:normAutofit fontScale="90000"/>
          </a:bodyPr>
          <a:lstStyle/>
          <a:p>
            <a:pPr algn="l"/>
            <a:r>
              <a:rPr lang="en-US" dirty="0"/>
              <a:t>Principles and Methods of Determining Insurance Premiums and Amounts (Insurance Services </a:t>
            </a:r>
            <a:r>
              <a:rPr lang="en-US" dirty="0" smtClean="0"/>
              <a:t>Pricing</a:t>
            </a:r>
            <a:r>
              <a:rPr lang="ar-DZ" dirty="0" smtClean="0"/>
              <a:t>(</a:t>
            </a:r>
            <a:endParaRPr lang="fr-FR" dirty="0"/>
          </a:p>
        </p:txBody>
      </p:sp>
      <p:sp>
        <p:nvSpPr>
          <p:cNvPr id="9" name="Rectangle 8"/>
          <p:cNvSpPr/>
          <p:nvPr/>
        </p:nvSpPr>
        <p:spPr>
          <a:xfrm>
            <a:off x="10664891" y="875154"/>
            <a:ext cx="1370888" cy="707886"/>
          </a:xfrm>
          <a:prstGeom prst="rect">
            <a:avLst/>
          </a:prstGeom>
        </p:spPr>
        <p:txBody>
          <a:bodyPr wrap="none">
            <a:spAutoFit/>
          </a:bodyPr>
          <a:lstStyle/>
          <a:p>
            <a:pPr algn="ctr"/>
            <a:r>
              <a:rPr lang="fr-FR" sz="2000" b="1" dirty="0"/>
              <a:t>The </a:t>
            </a:r>
            <a:r>
              <a:rPr lang="fr-FR" sz="2000" b="1" dirty="0" err="1" smtClean="0"/>
              <a:t>Ninth</a:t>
            </a:r>
            <a:endParaRPr lang="ar-DZ" sz="2000" b="1" dirty="0" smtClean="0"/>
          </a:p>
          <a:p>
            <a:pPr algn="ctr"/>
            <a:r>
              <a:rPr lang="fr-FR" sz="2000" b="1" dirty="0" smtClean="0"/>
              <a:t>topic</a:t>
            </a:r>
            <a:endParaRPr lang="fr-FR" sz="2000" b="1" dirty="0"/>
          </a:p>
        </p:txBody>
      </p:sp>
    </p:spTree>
    <p:extLst>
      <p:ext uri="{BB962C8B-B14F-4D97-AF65-F5344CB8AC3E}">
        <p14:creationId xmlns:p14="http://schemas.microsoft.com/office/powerpoint/2010/main" val="34677479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6" name="Rectangle 5"/>
          <p:cNvSpPr/>
          <p:nvPr/>
        </p:nvSpPr>
        <p:spPr>
          <a:xfrm>
            <a:off x="0" y="2018268"/>
            <a:ext cx="12035779" cy="3785652"/>
          </a:xfrm>
          <a:prstGeom prst="rect">
            <a:avLst/>
          </a:prstGeom>
        </p:spPr>
        <p:txBody>
          <a:bodyPr wrap="square">
            <a:spAutoFit/>
          </a:bodyPr>
          <a:lstStyle/>
          <a:p>
            <a:pPr marL="342900" indent="-342900">
              <a:buFont typeface="Wingdings" panose="05000000000000000000" pitchFamily="2" charset="2"/>
              <a:buChar char="q"/>
            </a:pPr>
            <a:r>
              <a:rPr lang="en-US" sz="2400" b="1" dirty="0">
                <a:solidFill>
                  <a:srgbClr val="FF0000"/>
                </a:solidFill>
              </a:rPr>
              <a:t>Payment of the Sum </a:t>
            </a:r>
            <a:r>
              <a:rPr lang="en-US" sz="2400" b="1" dirty="0" smtClean="0">
                <a:solidFill>
                  <a:srgbClr val="FF0000"/>
                </a:solidFill>
              </a:rPr>
              <a:t>Insured:</a:t>
            </a:r>
          </a:p>
          <a:p>
            <a:r>
              <a:rPr lang="en-US" sz="2400" b="1" dirty="0" smtClean="0"/>
              <a:t>The </a:t>
            </a:r>
            <a:r>
              <a:rPr lang="en-US" sz="2400" b="1" dirty="0"/>
              <a:t>payment of the sum insured represents the insurer's fulfillment of its obligation to cover the risk upon its occurrence (the disaster). </a:t>
            </a:r>
            <a:endParaRPr lang="en-US" sz="2400" b="1" dirty="0" smtClean="0"/>
          </a:p>
          <a:p>
            <a:r>
              <a:rPr lang="en-US" sz="2400" b="1" dirty="0" smtClean="0"/>
              <a:t>This </a:t>
            </a:r>
            <a:r>
              <a:rPr lang="en-US" sz="2400" b="1" dirty="0"/>
              <a:t>obligation corresponds to the policyholder's commitment to pay the premium. Usually, this obligation is fulfilled by making a monetary payment to the policyholder, the policyholder's nominee, the beneficiary, or a third </a:t>
            </a:r>
            <a:r>
              <a:rPr lang="en-US" sz="2400" b="1" dirty="0" err="1"/>
              <a:t>party.Second</a:t>
            </a:r>
            <a:r>
              <a:rPr lang="en-US" sz="2400" b="1" dirty="0"/>
              <a:t>: Forms of the Sum </a:t>
            </a:r>
            <a:r>
              <a:rPr lang="en-US" sz="2400" b="1" dirty="0" smtClean="0"/>
              <a:t>Insured When </a:t>
            </a:r>
            <a:r>
              <a:rPr lang="en-US" sz="2400" b="1" dirty="0"/>
              <a:t>an actual loss occurs due to the realization of the insured risk, and after verifying the policyholder’s entitlement to compensation, the insurer pays the due amount in one of the following forms</a:t>
            </a:r>
            <a:r>
              <a:rPr lang="en-US" sz="2400" b="1" dirty="0" smtClean="0"/>
              <a:t>:</a:t>
            </a:r>
          </a:p>
          <a:p>
            <a:r>
              <a:rPr lang="en-US" sz="2400" b="1" dirty="0" smtClean="0">
                <a:solidFill>
                  <a:srgbClr val="FF0000"/>
                </a:solidFill>
              </a:rPr>
              <a:t>Indemnity </a:t>
            </a:r>
            <a:r>
              <a:rPr lang="en-US" sz="2400" b="1" dirty="0">
                <a:solidFill>
                  <a:srgbClr val="FF0000"/>
                </a:solidFill>
              </a:rPr>
              <a:t>Payment (Compensatory Payment); Lump-Sum Payment</a:t>
            </a:r>
            <a:endParaRPr lang="fr-FR" sz="2400" dirty="0">
              <a:solidFill>
                <a:srgbClr val="FF0000"/>
              </a:solidFill>
            </a:endParaRPr>
          </a:p>
        </p:txBody>
      </p:sp>
      <p:sp>
        <p:nvSpPr>
          <p:cNvPr id="8" name="Titre 3"/>
          <p:cNvSpPr>
            <a:spLocks noGrp="1"/>
          </p:cNvSpPr>
          <p:nvPr>
            <p:ph type="title"/>
          </p:nvPr>
        </p:nvSpPr>
        <p:spPr>
          <a:xfrm>
            <a:off x="680321" y="753228"/>
            <a:ext cx="9613861" cy="1080938"/>
          </a:xfrm>
        </p:spPr>
        <p:txBody>
          <a:bodyPr>
            <a:normAutofit fontScale="90000"/>
          </a:bodyPr>
          <a:lstStyle/>
          <a:p>
            <a:pPr algn="l"/>
            <a:r>
              <a:rPr lang="en-US" dirty="0"/>
              <a:t>Principles and Methods of Determining Insurance Premiums and Amounts (Insurance Services </a:t>
            </a:r>
            <a:r>
              <a:rPr lang="en-US" dirty="0" smtClean="0"/>
              <a:t>Pricing</a:t>
            </a:r>
            <a:r>
              <a:rPr lang="ar-DZ" dirty="0" smtClean="0"/>
              <a:t>(</a:t>
            </a:r>
            <a:endParaRPr lang="fr-FR" dirty="0"/>
          </a:p>
        </p:txBody>
      </p:sp>
      <p:sp>
        <p:nvSpPr>
          <p:cNvPr id="9" name="Rectangle 8"/>
          <p:cNvSpPr/>
          <p:nvPr/>
        </p:nvSpPr>
        <p:spPr>
          <a:xfrm>
            <a:off x="10664891" y="875154"/>
            <a:ext cx="1370888" cy="707886"/>
          </a:xfrm>
          <a:prstGeom prst="rect">
            <a:avLst/>
          </a:prstGeom>
        </p:spPr>
        <p:txBody>
          <a:bodyPr wrap="none">
            <a:spAutoFit/>
          </a:bodyPr>
          <a:lstStyle/>
          <a:p>
            <a:pPr algn="ctr"/>
            <a:r>
              <a:rPr lang="fr-FR" sz="2000" b="1" dirty="0"/>
              <a:t>The </a:t>
            </a:r>
            <a:r>
              <a:rPr lang="fr-FR" sz="2000" b="1" dirty="0" err="1" smtClean="0"/>
              <a:t>Ninth</a:t>
            </a:r>
            <a:endParaRPr lang="ar-DZ" sz="2000" b="1" dirty="0" smtClean="0"/>
          </a:p>
          <a:p>
            <a:pPr algn="ctr"/>
            <a:r>
              <a:rPr lang="fr-FR" sz="2000" b="1" dirty="0" smtClean="0"/>
              <a:t>topic</a:t>
            </a:r>
            <a:endParaRPr lang="fr-FR" sz="2000" b="1" dirty="0"/>
          </a:p>
        </p:txBody>
      </p:sp>
    </p:spTree>
    <p:extLst>
      <p:ext uri="{BB962C8B-B14F-4D97-AF65-F5344CB8AC3E}">
        <p14:creationId xmlns:p14="http://schemas.microsoft.com/office/powerpoint/2010/main" val="18415903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8" name="Titre 3"/>
          <p:cNvSpPr>
            <a:spLocks noGrp="1"/>
          </p:cNvSpPr>
          <p:nvPr>
            <p:ph type="title"/>
          </p:nvPr>
        </p:nvSpPr>
        <p:spPr>
          <a:xfrm>
            <a:off x="680321" y="753228"/>
            <a:ext cx="9613861" cy="1080938"/>
          </a:xfrm>
        </p:spPr>
        <p:txBody>
          <a:bodyPr>
            <a:normAutofit fontScale="90000"/>
          </a:bodyPr>
          <a:lstStyle/>
          <a:p>
            <a:pPr algn="l"/>
            <a:r>
              <a:rPr lang="en-US" dirty="0"/>
              <a:t>Principles and Methods of Determining Insurance Premiums and Amounts (Insurance Services </a:t>
            </a:r>
            <a:r>
              <a:rPr lang="en-US" dirty="0" smtClean="0"/>
              <a:t>Pricing</a:t>
            </a:r>
            <a:r>
              <a:rPr lang="ar-DZ" dirty="0" smtClean="0"/>
              <a:t>(</a:t>
            </a:r>
            <a:endParaRPr lang="fr-FR" dirty="0"/>
          </a:p>
        </p:txBody>
      </p:sp>
      <p:sp>
        <p:nvSpPr>
          <p:cNvPr id="9" name="Rectangle 8"/>
          <p:cNvSpPr/>
          <p:nvPr/>
        </p:nvSpPr>
        <p:spPr>
          <a:xfrm>
            <a:off x="10664891" y="875154"/>
            <a:ext cx="1370888" cy="707886"/>
          </a:xfrm>
          <a:prstGeom prst="rect">
            <a:avLst/>
          </a:prstGeom>
        </p:spPr>
        <p:txBody>
          <a:bodyPr wrap="none">
            <a:spAutoFit/>
          </a:bodyPr>
          <a:lstStyle/>
          <a:p>
            <a:pPr algn="ctr"/>
            <a:r>
              <a:rPr lang="fr-FR" sz="2000" b="1" dirty="0"/>
              <a:t>The </a:t>
            </a:r>
            <a:r>
              <a:rPr lang="fr-FR" sz="2000" b="1" dirty="0" err="1" smtClean="0"/>
              <a:t>Ninth</a:t>
            </a:r>
            <a:endParaRPr lang="ar-DZ" sz="2000" b="1" dirty="0" smtClean="0"/>
          </a:p>
          <a:p>
            <a:pPr algn="ctr"/>
            <a:r>
              <a:rPr lang="fr-FR" sz="2000" b="1" dirty="0" smtClean="0"/>
              <a:t>topic</a:t>
            </a:r>
            <a:endParaRPr lang="fr-FR" sz="2000" b="1" dirty="0"/>
          </a:p>
        </p:txBody>
      </p:sp>
      <p:graphicFrame>
        <p:nvGraphicFramePr>
          <p:cNvPr id="3" name="Tableau 2"/>
          <p:cNvGraphicFramePr>
            <a:graphicFrameLocks noGrp="1"/>
          </p:cNvGraphicFramePr>
          <p:nvPr>
            <p:extLst/>
          </p:nvPr>
        </p:nvGraphicFramePr>
        <p:xfrm>
          <a:off x="850900" y="2151061"/>
          <a:ext cx="10096500" cy="4376738"/>
        </p:xfrm>
        <a:graphic>
          <a:graphicData uri="http://schemas.openxmlformats.org/drawingml/2006/table">
            <a:tbl>
              <a:tblPr>
                <a:tableStyleId>{5C22544A-7EE6-4342-B048-85BDC9FD1C3A}</a:tableStyleId>
              </a:tblPr>
              <a:tblGrid>
                <a:gridCol w="1553307">
                  <a:extLst>
                    <a:ext uri="{9D8B030D-6E8A-4147-A177-3AD203B41FA5}">
                      <a16:colId xmlns:a16="http://schemas.microsoft.com/office/drawing/2014/main" val="365697963"/>
                    </a:ext>
                  </a:extLst>
                </a:gridCol>
                <a:gridCol w="4492410">
                  <a:extLst>
                    <a:ext uri="{9D8B030D-6E8A-4147-A177-3AD203B41FA5}">
                      <a16:colId xmlns:a16="http://schemas.microsoft.com/office/drawing/2014/main" val="1578530542"/>
                    </a:ext>
                  </a:extLst>
                </a:gridCol>
                <a:gridCol w="4050783">
                  <a:extLst>
                    <a:ext uri="{9D8B030D-6E8A-4147-A177-3AD203B41FA5}">
                      <a16:colId xmlns:a16="http://schemas.microsoft.com/office/drawing/2014/main" val="3078886190"/>
                    </a:ext>
                  </a:extLst>
                </a:gridCol>
              </a:tblGrid>
              <a:tr h="587044">
                <a:tc>
                  <a:txBody>
                    <a:bodyPr/>
                    <a:lstStyle/>
                    <a:p>
                      <a:pPr algn="ctr" fontAlgn="ctr"/>
                      <a:r>
                        <a:rPr lang="fr-FR" sz="1100" u="none" strike="noStrike">
                          <a:effectLst/>
                        </a:rPr>
                        <a:t>Criteria</a:t>
                      </a:r>
                      <a:endParaRPr lang="fr-FR"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fr-FR" sz="1100" u="none" strike="noStrike">
                          <a:effectLst/>
                        </a:rPr>
                        <a:t>Indemnity Payment (Compensatory Payment)</a:t>
                      </a:r>
                      <a:endParaRPr lang="fr-FR"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fr-FR" sz="1100" u="none" strike="noStrike">
                          <a:effectLst/>
                        </a:rPr>
                        <a:t>Lump-Sum Payment</a:t>
                      </a:r>
                      <a:endParaRPr lang="fr-FR" sz="1100" b="1"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13350608"/>
                  </a:ext>
                </a:extLst>
              </a:tr>
              <a:tr h="733805">
                <a:tc>
                  <a:txBody>
                    <a:bodyPr/>
                    <a:lstStyle/>
                    <a:p>
                      <a:pPr algn="ctr" fontAlgn="ctr"/>
                      <a:r>
                        <a:rPr lang="fr-FR" sz="1100" u="none" strike="noStrike">
                          <a:effectLst/>
                        </a:rPr>
                        <a:t>Definition</a:t>
                      </a:r>
                      <a:endParaRPr lang="fr-FR"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A compensatory payment made to cover a loss or damage incurred.</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A one-time payment made to settle a debt or compensation.</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55240267"/>
                  </a:ext>
                </a:extLst>
              </a:tr>
              <a:tr h="782726">
                <a:tc>
                  <a:txBody>
                    <a:bodyPr/>
                    <a:lstStyle/>
                    <a:p>
                      <a:pPr algn="ctr" fontAlgn="ctr"/>
                      <a:r>
                        <a:rPr lang="fr-FR" sz="1100" u="none" strike="noStrike">
                          <a:effectLst/>
                        </a:rPr>
                        <a:t>Nature of Payment</a:t>
                      </a:r>
                      <a:endParaRPr lang="fr-FR"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Often periodic, depending on the loss or injury sustained.</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A single payment made at one point in time.</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09152001"/>
                  </a:ext>
                </a:extLst>
              </a:tr>
              <a:tr h="684884">
                <a:tc>
                  <a:txBody>
                    <a:bodyPr/>
                    <a:lstStyle/>
                    <a:p>
                      <a:pPr algn="ctr" fontAlgn="ctr"/>
                      <a:r>
                        <a:rPr lang="fr-FR" sz="1100" u="none" strike="noStrike">
                          <a:effectLst/>
                        </a:rPr>
                        <a:t>Amount</a:t>
                      </a:r>
                      <a:endParaRPr lang="fr-FR"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Based on the damage, loss, or injury incurred.</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A fixed amount determined once for the entire compensation.</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09093271"/>
                  </a:ext>
                </a:extLst>
              </a:tr>
              <a:tr h="590305">
                <a:tc>
                  <a:txBody>
                    <a:bodyPr/>
                    <a:lstStyle/>
                    <a:p>
                      <a:pPr algn="ctr" fontAlgn="ctr"/>
                      <a:r>
                        <a:rPr lang="fr-FR" sz="1100" u="none" strike="noStrike">
                          <a:effectLst/>
                        </a:rPr>
                        <a:t>Frequency of Payments</a:t>
                      </a:r>
                      <a:endParaRPr lang="fr-FR"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Can be made over a prolonged period, monthly or annually.</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A one-time payment made at a specific moment.</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33701218"/>
                  </a:ext>
                </a:extLst>
              </a:tr>
              <a:tr h="590305">
                <a:tc>
                  <a:txBody>
                    <a:bodyPr/>
                    <a:lstStyle/>
                    <a:p>
                      <a:pPr algn="ctr" fontAlgn="ctr"/>
                      <a:r>
                        <a:rPr lang="fr-FR" sz="1100" u="none" strike="noStrike">
                          <a:effectLst/>
                        </a:rPr>
                        <a:t>Typical Use</a:t>
                      </a:r>
                      <a:endParaRPr lang="fr-FR"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Compensation for ongoing losses, such as lost wages or injuries.</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Settling a debt or compensation in one lump sum.</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5418030"/>
                  </a:ext>
                </a:extLst>
              </a:tr>
              <a:tr h="407669">
                <a:tc>
                  <a:txBody>
                    <a:bodyPr/>
                    <a:lstStyle/>
                    <a:p>
                      <a:pPr algn="ctr" fontAlgn="ctr"/>
                      <a:r>
                        <a:rPr lang="fr-FR" sz="1100" u="none" strike="noStrike">
                          <a:effectLst/>
                        </a:rPr>
                        <a:t>Examples</a:t>
                      </a:r>
                      <a:endParaRPr lang="fr-FR"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Work accident indemnity, compensation for wage loss.</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Loan settlement, life insurance payout</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62172264"/>
                  </a:ext>
                </a:extLst>
              </a:tr>
            </a:tbl>
          </a:graphicData>
        </a:graphic>
      </p:graphicFrame>
    </p:spTree>
    <p:extLst>
      <p:ext uri="{BB962C8B-B14F-4D97-AF65-F5344CB8AC3E}">
        <p14:creationId xmlns:p14="http://schemas.microsoft.com/office/powerpoint/2010/main" val="7658284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813902" y="1109031"/>
            <a:ext cx="1250663" cy="646331"/>
          </a:xfrm>
          <a:prstGeom prst="rect">
            <a:avLst/>
          </a:prstGeom>
        </p:spPr>
        <p:txBody>
          <a:bodyPr wrap="none">
            <a:spAutoFit/>
          </a:bodyPr>
          <a:lstStyle/>
          <a:p>
            <a:pPr algn="ctr"/>
            <a:r>
              <a:rPr lang="fr-FR" b="1" dirty="0"/>
              <a:t>The </a:t>
            </a:r>
            <a:r>
              <a:rPr lang="fr-FR" b="1" dirty="0" err="1"/>
              <a:t>Ninth</a:t>
            </a:r>
            <a:endParaRPr lang="ar-DZ" b="1" dirty="0"/>
          </a:p>
          <a:p>
            <a:pPr algn="ctr"/>
            <a:r>
              <a:rPr lang="fr-FR" b="1" dirty="0"/>
              <a:t>Topic</a:t>
            </a:r>
            <a:endParaRPr lang="fr-FR" b="1" dirty="0">
              <a:solidFill>
                <a:schemeClr val="bg1"/>
              </a:solidFill>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6" name="Rectangle 5"/>
          <p:cNvSpPr/>
          <p:nvPr/>
        </p:nvSpPr>
        <p:spPr>
          <a:xfrm>
            <a:off x="0" y="1987533"/>
            <a:ext cx="12129487" cy="3785652"/>
          </a:xfrm>
          <a:prstGeom prst="rect">
            <a:avLst/>
          </a:prstGeom>
        </p:spPr>
        <p:txBody>
          <a:bodyPr wrap="square">
            <a:spAutoFit/>
          </a:bodyPr>
          <a:lstStyle/>
          <a:p>
            <a:r>
              <a:rPr lang="en-US" sz="2000" b="1" dirty="0">
                <a:solidFill>
                  <a:srgbClr val="FF0000"/>
                </a:solidFill>
              </a:rPr>
              <a:t>The gross premium </a:t>
            </a:r>
            <a:r>
              <a:rPr lang="en-US" sz="2000" dirty="0"/>
              <a:t>is the amount the insured pays for an insurance policy that is not the amount the insurance company actually earns for writing the policy. Gross premiums are typically adjusted upwards to account for commissions, selling expenses like discounts, and other insurer expenses.</a:t>
            </a:r>
          </a:p>
          <a:p>
            <a:r>
              <a:rPr lang="en-US" sz="2000" dirty="0"/>
              <a:t>This number is generally made up of two main parts:</a:t>
            </a:r>
          </a:p>
          <a:p>
            <a:r>
              <a:rPr lang="en-US" sz="2000" dirty="0"/>
              <a:t>The </a:t>
            </a:r>
            <a:r>
              <a:rPr lang="en-US" sz="2000" b="1" dirty="0"/>
              <a:t>commissions paid to intermediaries</a:t>
            </a:r>
            <a:r>
              <a:rPr lang="en-US" sz="2000" dirty="0"/>
              <a:t> in the insurance transaction are typically a percentage of the gross premium paid by the client.</a:t>
            </a:r>
          </a:p>
          <a:p>
            <a:r>
              <a:rPr lang="en-US" sz="2000" dirty="0"/>
              <a:t>The </a:t>
            </a:r>
            <a:r>
              <a:rPr lang="en-US" sz="2000" b="1" dirty="0"/>
              <a:t>net premium</a:t>
            </a:r>
            <a:r>
              <a:rPr lang="en-US" sz="2000" dirty="0"/>
              <a:t> is what is actually collected by the insurance company that they use to pay for administration and other expenses needed to operate the business, held in reserve to pay claims, invest to earn additional profits, and ultimately generate a profit for shareholders and owners.</a:t>
            </a:r>
          </a:p>
          <a:p>
            <a:r>
              <a:rPr lang="en-US" sz="2000" dirty="0"/>
              <a:t>Insurance companies need to know both the net and gross premium since the latter allows them to understand how much money they are earning from their policies. Net premiums, however, allow them to know how much they will actually get to keep, which gives them a sense of their profitability</a:t>
            </a:r>
            <a:r>
              <a:rPr lang="en-US" dirty="0"/>
              <a:t>.</a:t>
            </a:r>
          </a:p>
        </p:txBody>
      </p:sp>
      <p:sp>
        <p:nvSpPr>
          <p:cNvPr id="8" name="Titre 3"/>
          <p:cNvSpPr>
            <a:spLocks noGrp="1"/>
          </p:cNvSpPr>
          <p:nvPr>
            <p:ph type="title"/>
          </p:nvPr>
        </p:nvSpPr>
        <p:spPr>
          <a:xfrm>
            <a:off x="680321" y="753228"/>
            <a:ext cx="9613861" cy="1080938"/>
          </a:xfrm>
        </p:spPr>
        <p:txBody>
          <a:bodyPr>
            <a:normAutofit fontScale="90000"/>
          </a:bodyPr>
          <a:lstStyle/>
          <a:p>
            <a:pPr algn="l"/>
            <a:r>
              <a:rPr lang="en-US" dirty="0"/>
              <a:t>Principles and Methods of Determining Insurance Premiums and Amounts (Insurance Services </a:t>
            </a:r>
            <a:r>
              <a:rPr lang="en-US" dirty="0" smtClean="0"/>
              <a:t>Pricing</a:t>
            </a:r>
            <a:r>
              <a:rPr lang="ar-DZ" dirty="0" smtClean="0"/>
              <a:t>(</a:t>
            </a:r>
            <a:endParaRPr lang="fr-FR" dirty="0"/>
          </a:p>
        </p:txBody>
      </p:sp>
    </p:spTree>
    <p:extLst>
      <p:ext uri="{BB962C8B-B14F-4D97-AF65-F5344CB8AC3E}">
        <p14:creationId xmlns:p14="http://schemas.microsoft.com/office/powerpoint/2010/main" val="3881068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753791" y="1109031"/>
            <a:ext cx="1370888" cy="707886"/>
          </a:xfrm>
          <a:prstGeom prst="rect">
            <a:avLst/>
          </a:prstGeom>
        </p:spPr>
        <p:txBody>
          <a:bodyPr wrap="none">
            <a:spAutoFit/>
          </a:bodyPr>
          <a:lstStyle/>
          <a:p>
            <a:pPr algn="ctr"/>
            <a:r>
              <a:rPr lang="fr-FR" sz="2000" b="1" dirty="0"/>
              <a:t>The </a:t>
            </a:r>
            <a:r>
              <a:rPr lang="fr-FR" sz="2000" b="1" dirty="0" err="1" smtClean="0"/>
              <a:t>Ninth</a:t>
            </a:r>
            <a:endParaRPr lang="ar-DZ" sz="2000" b="1" dirty="0" smtClean="0"/>
          </a:p>
          <a:p>
            <a:pPr algn="ctr"/>
            <a:r>
              <a:rPr lang="fr-FR" sz="2000" b="1" dirty="0" smtClean="0"/>
              <a:t>topic</a:t>
            </a:r>
            <a:endParaRPr lang="fr-FR" sz="2000" b="1" dirty="0"/>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6" name="Rectangle 5"/>
          <p:cNvSpPr/>
          <p:nvPr/>
        </p:nvSpPr>
        <p:spPr>
          <a:xfrm>
            <a:off x="0" y="1987533"/>
            <a:ext cx="12129487" cy="369332"/>
          </a:xfrm>
          <a:prstGeom prst="rect">
            <a:avLst/>
          </a:prstGeom>
        </p:spPr>
        <p:txBody>
          <a:bodyPr wrap="square">
            <a:spAutoFit/>
          </a:bodyPr>
          <a:lstStyle/>
          <a:p>
            <a:endParaRPr lang="fr-FR" dirty="0"/>
          </a:p>
        </p:txBody>
      </p:sp>
      <p:sp>
        <p:nvSpPr>
          <p:cNvPr id="2" name="AutoShape 2" descr="Net Premiu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3" name="Image 2"/>
          <p:cNvPicPr>
            <a:picLocks noChangeAspect="1"/>
          </p:cNvPicPr>
          <p:nvPr/>
        </p:nvPicPr>
        <p:blipFill>
          <a:blip r:embed="rId2"/>
          <a:stretch>
            <a:fillRect/>
          </a:stretch>
        </p:blipFill>
        <p:spPr>
          <a:xfrm>
            <a:off x="0" y="1987533"/>
            <a:ext cx="7143750" cy="4762500"/>
          </a:xfrm>
          <a:prstGeom prst="rect">
            <a:avLst/>
          </a:prstGeom>
        </p:spPr>
      </p:pic>
      <p:sp>
        <p:nvSpPr>
          <p:cNvPr id="9" name="Titre 3"/>
          <p:cNvSpPr>
            <a:spLocks noGrp="1"/>
          </p:cNvSpPr>
          <p:nvPr>
            <p:ph type="title"/>
          </p:nvPr>
        </p:nvSpPr>
        <p:spPr>
          <a:xfrm>
            <a:off x="680321" y="753228"/>
            <a:ext cx="9613861" cy="1080938"/>
          </a:xfrm>
        </p:spPr>
        <p:txBody>
          <a:bodyPr>
            <a:normAutofit fontScale="90000"/>
          </a:bodyPr>
          <a:lstStyle/>
          <a:p>
            <a:pPr algn="l"/>
            <a:r>
              <a:rPr lang="en-US" dirty="0"/>
              <a:t>Principles and Methods of Determining Insurance Premiums and Amounts (Insurance Services </a:t>
            </a:r>
            <a:r>
              <a:rPr lang="en-US" dirty="0" smtClean="0"/>
              <a:t>Pricing</a:t>
            </a:r>
            <a:r>
              <a:rPr lang="ar-DZ" dirty="0" smtClean="0"/>
              <a:t>(</a:t>
            </a:r>
            <a:endParaRPr lang="fr-FR" dirty="0"/>
          </a:p>
        </p:txBody>
      </p:sp>
    </p:spTree>
    <p:extLst>
      <p:ext uri="{BB962C8B-B14F-4D97-AF65-F5344CB8AC3E}">
        <p14:creationId xmlns:p14="http://schemas.microsoft.com/office/powerpoint/2010/main" val="11746567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6" name="Rectangle 5"/>
          <p:cNvSpPr/>
          <p:nvPr/>
        </p:nvSpPr>
        <p:spPr>
          <a:xfrm>
            <a:off x="0" y="1987533"/>
            <a:ext cx="12129487" cy="4401205"/>
          </a:xfrm>
          <a:prstGeom prst="rect">
            <a:avLst/>
          </a:prstGeom>
        </p:spPr>
        <p:txBody>
          <a:bodyPr wrap="square">
            <a:spAutoFit/>
          </a:bodyPr>
          <a:lstStyle/>
          <a:p>
            <a:r>
              <a:rPr lang="en-US" sz="2000" b="1" dirty="0">
                <a:solidFill>
                  <a:srgbClr val="FF0000"/>
                </a:solidFill>
              </a:rPr>
              <a:t> </a:t>
            </a:r>
            <a:r>
              <a:rPr lang="en-US" sz="2800" b="1" dirty="0">
                <a:solidFill>
                  <a:srgbClr val="FF0000"/>
                </a:solidFill>
              </a:rPr>
              <a:t>Structure of the Insurance </a:t>
            </a:r>
            <a:r>
              <a:rPr lang="en-US" sz="2800" b="1" dirty="0" smtClean="0">
                <a:solidFill>
                  <a:srgbClr val="FF0000"/>
                </a:solidFill>
              </a:rPr>
              <a:t>Premium:</a:t>
            </a:r>
          </a:p>
          <a:p>
            <a:r>
              <a:rPr lang="en-US" sz="2400" dirty="0" smtClean="0"/>
              <a:t>The </a:t>
            </a:r>
            <a:r>
              <a:rPr lang="en-US" sz="2400" dirty="0"/>
              <a:t>insurance premium consists of several key elements determined by the insurer, ensuring their adequacy to cover the costs of realized disasters during the coverage period. The premium is initially calculated based on the level of risk covered, in addition to various other costs, generally </a:t>
            </a:r>
            <a:r>
              <a:rPr lang="en-US" sz="2400" dirty="0" smtClean="0"/>
              <a:t>including :</a:t>
            </a:r>
            <a:r>
              <a:rPr lang="en-US" sz="2400" dirty="0"/>
              <a:t>Contract issuance costs, such as the cost of the insurance policy</a:t>
            </a:r>
            <a:r>
              <a:rPr lang="en-US" sz="2400" dirty="0" smtClean="0"/>
              <a:t>. Collection </a:t>
            </a:r>
            <a:r>
              <a:rPr lang="en-US" sz="2400" dirty="0"/>
              <a:t>costs, usually consisting of commissions paid to insurance </a:t>
            </a:r>
            <a:r>
              <a:rPr lang="en-US" sz="2400" dirty="0" smtClean="0"/>
              <a:t>intermediaries .</a:t>
            </a:r>
            <a:r>
              <a:rPr lang="en-US" sz="2400" dirty="0"/>
              <a:t>Management costs, including company expenses such as employee salaries, expert fees, and service costs</a:t>
            </a:r>
            <a:r>
              <a:rPr lang="en-US" sz="2400" dirty="0" smtClean="0"/>
              <a:t>.</a:t>
            </a:r>
          </a:p>
          <a:p>
            <a:r>
              <a:rPr lang="en-US" sz="2400" dirty="0" smtClean="0"/>
              <a:t>The </a:t>
            </a:r>
            <a:r>
              <a:rPr lang="en-US" sz="2400" dirty="0"/>
              <a:t>profit margin the company aims to </a:t>
            </a:r>
            <a:r>
              <a:rPr lang="en-US" sz="2400" dirty="0" err="1"/>
              <a:t>achieve.Based</a:t>
            </a:r>
            <a:r>
              <a:rPr lang="en-US" sz="2400" dirty="0"/>
              <a:t> on the above, the premium payable by the insured consists of three main </a:t>
            </a:r>
            <a:r>
              <a:rPr lang="en-US" sz="2400" dirty="0" smtClean="0"/>
              <a:t>components:</a:t>
            </a:r>
            <a:endParaRPr lang="ar-DZ" sz="2400" dirty="0" smtClean="0"/>
          </a:p>
          <a:p>
            <a:endParaRPr lang="ar-DZ" dirty="0"/>
          </a:p>
          <a:p>
            <a:endParaRPr lang="fr-FR" dirty="0"/>
          </a:p>
        </p:txBody>
      </p:sp>
      <p:sp>
        <p:nvSpPr>
          <p:cNvPr id="8" name="Rectangle 7"/>
          <p:cNvSpPr/>
          <p:nvPr/>
        </p:nvSpPr>
        <p:spPr>
          <a:xfrm>
            <a:off x="10753791" y="1109031"/>
            <a:ext cx="1370888" cy="707886"/>
          </a:xfrm>
          <a:prstGeom prst="rect">
            <a:avLst/>
          </a:prstGeom>
        </p:spPr>
        <p:txBody>
          <a:bodyPr wrap="none">
            <a:spAutoFit/>
          </a:bodyPr>
          <a:lstStyle/>
          <a:p>
            <a:pPr algn="ctr"/>
            <a:r>
              <a:rPr lang="fr-FR" sz="2000" b="1" dirty="0"/>
              <a:t>The </a:t>
            </a:r>
            <a:r>
              <a:rPr lang="fr-FR" sz="2000" b="1" dirty="0" err="1" smtClean="0"/>
              <a:t>Ninth</a:t>
            </a:r>
            <a:endParaRPr lang="ar-DZ" sz="2000" b="1" dirty="0" smtClean="0"/>
          </a:p>
          <a:p>
            <a:pPr algn="ctr"/>
            <a:r>
              <a:rPr lang="fr-FR" sz="2000" b="1" dirty="0" smtClean="0"/>
              <a:t>topic</a:t>
            </a:r>
            <a:endParaRPr lang="fr-FR" sz="2000" b="1" dirty="0"/>
          </a:p>
        </p:txBody>
      </p:sp>
      <p:sp>
        <p:nvSpPr>
          <p:cNvPr id="9" name="Titre 3"/>
          <p:cNvSpPr>
            <a:spLocks noGrp="1"/>
          </p:cNvSpPr>
          <p:nvPr>
            <p:ph type="title"/>
          </p:nvPr>
        </p:nvSpPr>
        <p:spPr>
          <a:xfrm>
            <a:off x="680321" y="753228"/>
            <a:ext cx="9613861" cy="1080938"/>
          </a:xfrm>
        </p:spPr>
        <p:txBody>
          <a:bodyPr>
            <a:normAutofit fontScale="90000"/>
          </a:bodyPr>
          <a:lstStyle/>
          <a:p>
            <a:pPr algn="l"/>
            <a:r>
              <a:rPr lang="en-US" dirty="0"/>
              <a:t>Principles and Methods of Determining Insurance Premiums and Amounts (Insurance Services </a:t>
            </a:r>
            <a:r>
              <a:rPr lang="en-US" dirty="0" smtClean="0"/>
              <a:t>Pricing</a:t>
            </a:r>
            <a:r>
              <a:rPr lang="ar-DZ" dirty="0" smtClean="0"/>
              <a:t>(</a:t>
            </a:r>
            <a:endParaRPr lang="fr-FR" dirty="0"/>
          </a:p>
        </p:txBody>
      </p:sp>
    </p:spTree>
    <p:extLst>
      <p:ext uri="{BB962C8B-B14F-4D97-AF65-F5344CB8AC3E}">
        <p14:creationId xmlns:p14="http://schemas.microsoft.com/office/powerpoint/2010/main" val="28958166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6" name="Rectangle 5"/>
          <p:cNvSpPr/>
          <p:nvPr/>
        </p:nvSpPr>
        <p:spPr>
          <a:xfrm>
            <a:off x="0" y="1987533"/>
            <a:ext cx="12129487" cy="5355312"/>
          </a:xfrm>
          <a:prstGeom prst="rect">
            <a:avLst/>
          </a:prstGeom>
        </p:spPr>
        <p:txBody>
          <a:bodyPr wrap="square">
            <a:spAutoFit/>
          </a:bodyPr>
          <a:lstStyle/>
          <a:p>
            <a:r>
              <a:rPr lang="en-US" sz="2400" b="1" u="sng" dirty="0"/>
              <a:t> </a:t>
            </a:r>
            <a:r>
              <a:rPr lang="en-US" sz="2400" b="1" u="sng" dirty="0" smtClean="0"/>
              <a:t>A– </a:t>
            </a:r>
            <a:r>
              <a:rPr lang="en-US" sz="2400" b="1" u="sng" dirty="0"/>
              <a:t>Net </a:t>
            </a:r>
            <a:r>
              <a:rPr lang="en-US" sz="2400" b="1" u="sng" dirty="0" smtClean="0"/>
              <a:t>Premium </a:t>
            </a:r>
            <a:r>
              <a:rPr lang="en-US" sz="2400" dirty="0" smtClean="0"/>
              <a:t>The </a:t>
            </a:r>
            <a:r>
              <a:rPr lang="en-US" sz="2400" dirty="0"/>
              <a:t>net premium refers to the amount determined based on statistical data and is approximately equal to the cost of the insured risk</a:t>
            </a:r>
            <a:r>
              <a:rPr lang="en-US" sz="2400" dirty="0" smtClean="0"/>
              <a:t>.</a:t>
            </a:r>
          </a:p>
          <a:p>
            <a:r>
              <a:rPr lang="en-US" sz="2400" dirty="0" smtClean="0"/>
              <a:t>It </a:t>
            </a:r>
            <a:r>
              <a:rPr lang="en-US" sz="2400" dirty="0"/>
              <a:t>is also referred to as the issued premium, which appears in the commercial documents of the insurance company</a:t>
            </a:r>
            <a:r>
              <a:rPr lang="en-US" sz="2400" dirty="0" smtClean="0"/>
              <a:t>.</a:t>
            </a:r>
          </a:p>
          <a:p>
            <a:r>
              <a:rPr lang="en-US" sz="2400" dirty="0" smtClean="0"/>
              <a:t>By </a:t>
            </a:r>
            <a:r>
              <a:rPr lang="en-US" sz="2400" dirty="0"/>
              <a:t>definition, the net premium is only sufficient to cover the compensation owed to the insured due to the occurrence of the insured risk. It excludes any profit or loss and solely represents the total cost of the insured risk. Various criteria are used to determine the net premium</a:t>
            </a:r>
            <a:r>
              <a:rPr lang="en-US" sz="2400" dirty="0" smtClean="0"/>
              <a:t>.</a:t>
            </a:r>
          </a:p>
          <a:p>
            <a:r>
              <a:rPr lang="en-US" sz="2400" b="1" u="sng" dirty="0" smtClean="0"/>
              <a:t>Elements </a:t>
            </a:r>
            <a:r>
              <a:rPr lang="en-US" sz="2400" b="1" u="sng" dirty="0"/>
              <a:t>of Net Premium </a:t>
            </a:r>
            <a:r>
              <a:rPr lang="en-US" sz="2400" b="1" u="sng" dirty="0" smtClean="0"/>
              <a:t>Determination</a:t>
            </a:r>
            <a:r>
              <a:rPr lang="en-US" sz="2400" u="sng" dirty="0" smtClean="0"/>
              <a:t>:</a:t>
            </a:r>
            <a:r>
              <a:rPr lang="en-US" sz="2400" dirty="0" smtClean="0"/>
              <a:t> The </a:t>
            </a:r>
            <a:r>
              <a:rPr lang="en-US" sz="2400" dirty="0"/>
              <a:t>net premium is determined based on two main factors</a:t>
            </a:r>
            <a:r>
              <a:rPr lang="en-US" sz="2400" dirty="0" smtClean="0"/>
              <a:t>:</a:t>
            </a:r>
          </a:p>
          <a:p>
            <a:r>
              <a:rPr lang="en-US" sz="2400" dirty="0" smtClean="0"/>
              <a:t> Premium rate</a:t>
            </a:r>
          </a:p>
          <a:p>
            <a:r>
              <a:rPr lang="en-US" sz="2400" dirty="0" smtClean="0"/>
              <a:t> Premium </a:t>
            </a:r>
            <a:r>
              <a:rPr lang="en-US" sz="2400" dirty="0"/>
              <a:t>base</a:t>
            </a:r>
            <a:endParaRPr lang="ar-DZ" sz="2400" dirty="0"/>
          </a:p>
          <a:p>
            <a:endParaRPr lang="ar-DZ" dirty="0" smtClean="0"/>
          </a:p>
          <a:p>
            <a:endParaRPr lang="ar-DZ" dirty="0"/>
          </a:p>
          <a:p>
            <a:endParaRPr lang="fr-FR" dirty="0"/>
          </a:p>
        </p:txBody>
      </p:sp>
      <p:sp>
        <p:nvSpPr>
          <p:cNvPr id="8" name="Rectangle 7"/>
          <p:cNvSpPr/>
          <p:nvPr/>
        </p:nvSpPr>
        <p:spPr>
          <a:xfrm>
            <a:off x="10753791" y="1109031"/>
            <a:ext cx="1370888" cy="707886"/>
          </a:xfrm>
          <a:prstGeom prst="rect">
            <a:avLst/>
          </a:prstGeom>
        </p:spPr>
        <p:txBody>
          <a:bodyPr wrap="none">
            <a:spAutoFit/>
          </a:bodyPr>
          <a:lstStyle/>
          <a:p>
            <a:pPr algn="ctr"/>
            <a:r>
              <a:rPr lang="fr-FR" sz="2000" b="1" dirty="0"/>
              <a:t>The </a:t>
            </a:r>
            <a:r>
              <a:rPr lang="fr-FR" sz="2000" b="1" dirty="0" err="1" smtClean="0"/>
              <a:t>Ninth</a:t>
            </a:r>
            <a:endParaRPr lang="ar-DZ" sz="2000" b="1" dirty="0" smtClean="0"/>
          </a:p>
          <a:p>
            <a:pPr algn="ctr"/>
            <a:r>
              <a:rPr lang="fr-FR" sz="2000" b="1" dirty="0" smtClean="0"/>
              <a:t>topic</a:t>
            </a:r>
            <a:endParaRPr lang="fr-FR" sz="2000" b="1" dirty="0"/>
          </a:p>
        </p:txBody>
      </p:sp>
      <p:sp>
        <p:nvSpPr>
          <p:cNvPr id="9" name="Titre 3"/>
          <p:cNvSpPr>
            <a:spLocks noGrp="1"/>
          </p:cNvSpPr>
          <p:nvPr>
            <p:ph type="title"/>
          </p:nvPr>
        </p:nvSpPr>
        <p:spPr>
          <a:xfrm>
            <a:off x="680321" y="753228"/>
            <a:ext cx="9613861" cy="1080938"/>
          </a:xfrm>
        </p:spPr>
        <p:txBody>
          <a:bodyPr>
            <a:normAutofit fontScale="90000"/>
          </a:bodyPr>
          <a:lstStyle/>
          <a:p>
            <a:pPr algn="l"/>
            <a:r>
              <a:rPr lang="en-US" dirty="0"/>
              <a:t>Principles and Methods of Determining Insurance Premiums and Amounts (Insurance Services </a:t>
            </a:r>
            <a:r>
              <a:rPr lang="en-US" dirty="0" smtClean="0"/>
              <a:t>Pricing</a:t>
            </a:r>
            <a:r>
              <a:rPr lang="ar-DZ" dirty="0" smtClean="0"/>
              <a:t>(</a:t>
            </a:r>
            <a:endParaRPr lang="fr-FR" dirty="0"/>
          </a:p>
        </p:txBody>
      </p:sp>
    </p:spTree>
    <p:extLst>
      <p:ext uri="{BB962C8B-B14F-4D97-AF65-F5344CB8AC3E}">
        <p14:creationId xmlns:p14="http://schemas.microsoft.com/office/powerpoint/2010/main" val="569468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6" name="Rectangle 5"/>
          <p:cNvSpPr/>
          <p:nvPr/>
        </p:nvSpPr>
        <p:spPr>
          <a:xfrm>
            <a:off x="0" y="1987533"/>
            <a:ext cx="12129487" cy="5539978"/>
          </a:xfrm>
          <a:prstGeom prst="rect">
            <a:avLst/>
          </a:prstGeom>
        </p:spPr>
        <p:txBody>
          <a:bodyPr wrap="square">
            <a:spAutoFit/>
          </a:bodyPr>
          <a:lstStyle/>
          <a:p>
            <a:r>
              <a:rPr lang="fr-FR" sz="2000" b="1" dirty="0" err="1" smtClean="0"/>
              <a:t>Insurance</a:t>
            </a:r>
            <a:r>
              <a:rPr lang="fr-FR" sz="2000" b="1" dirty="0" smtClean="0"/>
              <a:t> </a:t>
            </a:r>
            <a:r>
              <a:rPr lang="fr-FR" sz="2000" b="1" dirty="0"/>
              <a:t>Premium </a:t>
            </a:r>
            <a:r>
              <a:rPr lang="fr-FR" sz="2000" b="1" dirty="0" err="1"/>
              <a:t>Calculation</a:t>
            </a:r>
            <a:r>
              <a:rPr lang="fr-FR" sz="2000" b="1" dirty="0"/>
              <a:t> Formula:</a:t>
            </a:r>
          </a:p>
          <a:p>
            <a:r>
              <a:rPr lang="fr-FR" sz="2000" b="1" dirty="0">
                <a:solidFill>
                  <a:srgbClr val="FF0000"/>
                </a:solidFill>
              </a:rPr>
              <a:t>Total </a:t>
            </a:r>
            <a:r>
              <a:rPr lang="fr-FR" sz="2000" b="1" dirty="0" smtClean="0">
                <a:solidFill>
                  <a:srgbClr val="FF0000"/>
                </a:solidFill>
              </a:rPr>
              <a:t>Premium</a:t>
            </a:r>
            <a:r>
              <a:rPr lang="ar-DZ" sz="2000" dirty="0" smtClean="0"/>
              <a:t> </a:t>
            </a:r>
            <a:r>
              <a:rPr lang="fr-FR" sz="2000" dirty="0" smtClean="0"/>
              <a:t>=</a:t>
            </a:r>
            <a:r>
              <a:rPr lang="fr-FR" sz="2000" dirty="0"/>
              <a:t>Net </a:t>
            </a:r>
            <a:r>
              <a:rPr lang="fr-FR" sz="2000" dirty="0" err="1"/>
              <a:t>Premium+Loading</a:t>
            </a:r>
            <a:r>
              <a:rPr lang="fr-FR" sz="2000" dirty="0"/>
              <a:t> </a:t>
            </a:r>
            <a:r>
              <a:rPr lang="fr-FR" sz="2000" dirty="0" err="1" smtClean="0"/>
              <a:t>Costs</a:t>
            </a:r>
            <a:r>
              <a:rPr lang="fr-FR" sz="2000" dirty="0" smtClean="0"/>
              <a:t>\</a:t>
            </a:r>
            <a:r>
              <a:rPr lang="fr-FR" sz="2000" dirty="0" err="1" smtClean="0"/>
              <a:t>text</a:t>
            </a:r>
            <a:r>
              <a:rPr lang="ar-DZ" sz="2000" dirty="0" smtClean="0"/>
              <a:t> </a:t>
            </a:r>
            <a:r>
              <a:rPr lang="fr-FR" sz="2000" dirty="0" smtClean="0"/>
              <a:t>{</a:t>
            </a:r>
            <a:r>
              <a:rPr lang="fr-FR" sz="2000" dirty="0"/>
              <a:t>Total Premium} = \</a:t>
            </a:r>
            <a:r>
              <a:rPr lang="fr-FR" sz="2000" dirty="0" err="1"/>
              <a:t>text</a:t>
            </a:r>
            <a:r>
              <a:rPr lang="fr-FR" sz="2000" dirty="0"/>
              <a:t>{Net Premium} + \</a:t>
            </a:r>
            <a:r>
              <a:rPr lang="fr-FR" sz="2000" dirty="0" err="1"/>
              <a:t>text</a:t>
            </a:r>
            <a:r>
              <a:rPr lang="fr-FR" sz="2000" dirty="0"/>
              <a:t>{</a:t>
            </a:r>
            <a:r>
              <a:rPr lang="fr-FR" sz="2000" dirty="0" err="1"/>
              <a:t>Loading</a:t>
            </a:r>
            <a:r>
              <a:rPr lang="fr-FR" sz="2000" dirty="0"/>
              <a:t> </a:t>
            </a:r>
            <a:r>
              <a:rPr lang="fr-FR" sz="2000" dirty="0" err="1"/>
              <a:t>Costs</a:t>
            </a:r>
            <a:r>
              <a:rPr lang="fr-FR" sz="2000" dirty="0" smtClean="0"/>
              <a:t>}</a:t>
            </a:r>
            <a:endParaRPr lang="ar-DZ" sz="2000" dirty="0" smtClean="0"/>
          </a:p>
          <a:p>
            <a:endParaRPr lang="ar-DZ" sz="2000" dirty="0"/>
          </a:p>
          <a:p>
            <a:r>
              <a:rPr lang="fr-FR" sz="2000" b="1" dirty="0" smtClean="0">
                <a:solidFill>
                  <a:srgbClr val="FF0000"/>
                </a:solidFill>
              </a:rPr>
              <a:t>Total</a:t>
            </a:r>
            <a:r>
              <a:rPr lang="fr-FR" sz="2000" b="1" dirty="0">
                <a:solidFill>
                  <a:srgbClr val="FF0000"/>
                </a:solidFill>
              </a:rPr>
              <a:t> Premium</a:t>
            </a:r>
            <a:r>
              <a:rPr lang="fr-FR" sz="2000" b="1" dirty="0"/>
              <a:t>=Net</a:t>
            </a:r>
            <a:r>
              <a:rPr lang="fr-FR" sz="2000" dirty="0"/>
              <a:t> </a:t>
            </a:r>
            <a:r>
              <a:rPr lang="fr-FR" sz="2000" dirty="0" err="1"/>
              <a:t>Premium+Loading</a:t>
            </a:r>
            <a:r>
              <a:rPr lang="fr-FR" sz="2000" dirty="0"/>
              <a:t> </a:t>
            </a:r>
            <a:r>
              <a:rPr lang="fr-FR" sz="2000" dirty="0" err="1" smtClean="0"/>
              <a:t>Costs</a:t>
            </a:r>
            <a:r>
              <a:rPr lang="ar-DZ" sz="2000" dirty="0" smtClean="0"/>
              <a:t>.</a:t>
            </a:r>
          </a:p>
          <a:p>
            <a:r>
              <a:rPr lang="fr-FR" sz="2000" dirty="0" smtClean="0">
                <a:solidFill>
                  <a:srgbClr val="FF0000"/>
                </a:solidFill>
              </a:rPr>
              <a:t>Total</a:t>
            </a:r>
            <a:r>
              <a:rPr lang="fr-FR" sz="2000" dirty="0">
                <a:solidFill>
                  <a:srgbClr val="FF0000"/>
                </a:solidFill>
              </a:rPr>
              <a:t> Premium=(</a:t>
            </a:r>
            <a:r>
              <a:rPr lang="fr-FR" sz="2000" dirty="0"/>
              <a:t>Premium </a:t>
            </a:r>
            <a:r>
              <a:rPr lang="fr-FR" sz="2000" dirty="0" err="1"/>
              <a:t>Rate×Premium</a:t>
            </a:r>
            <a:r>
              <a:rPr lang="fr-FR" sz="2000" dirty="0"/>
              <a:t> Base)+Administrative </a:t>
            </a:r>
            <a:r>
              <a:rPr lang="fr-FR" sz="2000" dirty="0" err="1"/>
              <a:t>Costs+Commissions+Profit</a:t>
            </a:r>
            <a:r>
              <a:rPr lang="fr-FR" sz="2000" dirty="0"/>
              <a:t> </a:t>
            </a:r>
            <a:r>
              <a:rPr lang="fr-FR" sz="2000" dirty="0" err="1"/>
              <a:t>Margin</a:t>
            </a:r>
            <a:r>
              <a:rPr lang="fr-FR" sz="2000" dirty="0"/>
              <a:t>\</a:t>
            </a:r>
            <a:r>
              <a:rPr lang="fr-FR" sz="2000" dirty="0" err="1"/>
              <a:t>text</a:t>
            </a:r>
            <a:r>
              <a:rPr lang="fr-FR" sz="2000" dirty="0"/>
              <a:t>{Total Premium} = (\</a:t>
            </a:r>
            <a:r>
              <a:rPr lang="fr-FR" sz="2000" dirty="0" err="1"/>
              <a:t>text</a:t>
            </a:r>
            <a:r>
              <a:rPr lang="fr-FR" sz="2000" dirty="0"/>
              <a:t>{Premium Rate} \times \</a:t>
            </a:r>
            <a:r>
              <a:rPr lang="fr-FR" sz="2000" dirty="0" err="1"/>
              <a:t>text</a:t>
            </a:r>
            <a:r>
              <a:rPr lang="fr-FR" sz="2000" dirty="0"/>
              <a:t>{Premium Base}) + \</a:t>
            </a:r>
            <a:r>
              <a:rPr lang="fr-FR" sz="2000" dirty="0" err="1"/>
              <a:t>text</a:t>
            </a:r>
            <a:r>
              <a:rPr lang="fr-FR" sz="2000" dirty="0"/>
              <a:t>{Administrative </a:t>
            </a:r>
            <a:r>
              <a:rPr lang="fr-FR" sz="2000" dirty="0" err="1"/>
              <a:t>Costs</a:t>
            </a:r>
            <a:r>
              <a:rPr lang="fr-FR" sz="2000" dirty="0"/>
              <a:t>} + \</a:t>
            </a:r>
            <a:r>
              <a:rPr lang="fr-FR" sz="2000" dirty="0" err="1"/>
              <a:t>text</a:t>
            </a:r>
            <a:r>
              <a:rPr lang="fr-FR" sz="2000" dirty="0"/>
              <a:t>{Commissions} + \</a:t>
            </a:r>
            <a:r>
              <a:rPr lang="fr-FR" sz="2000" dirty="0" err="1"/>
              <a:t>text</a:t>
            </a:r>
            <a:r>
              <a:rPr lang="fr-FR" sz="2000" dirty="0"/>
              <a:t>{Profit </a:t>
            </a:r>
            <a:r>
              <a:rPr lang="fr-FR" sz="2000" dirty="0" err="1"/>
              <a:t>Margin</a:t>
            </a:r>
            <a:r>
              <a:rPr lang="fr-FR" sz="2000" dirty="0" smtClean="0"/>
              <a:t>}</a:t>
            </a:r>
            <a:endParaRPr lang="ar-DZ" sz="2000" dirty="0" smtClean="0"/>
          </a:p>
          <a:p>
            <a:endParaRPr lang="ar-DZ" sz="2000" dirty="0"/>
          </a:p>
          <a:p>
            <a:r>
              <a:rPr lang="fr-FR" sz="2000" dirty="0" smtClean="0"/>
              <a:t>Total</a:t>
            </a:r>
            <a:r>
              <a:rPr lang="fr-FR" sz="2000" dirty="0"/>
              <a:t> Premium=(Premium </a:t>
            </a:r>
            <a:r>
              <a:rPr lang="fr-FR" sz="2000" dirty="0" err="1"/>
              <a:t>Rate×Premium</a:t>
            </a:r>
            <a:r>
              <a:rPr lang="fr-FR" sz="2000" dirty="0"/>
              <a:t> Base)+Administrative </a:t>
            </a:r>
            <a:r>
              <a:rPr lang="fr-FR" sz="2000" dirty="0" err="1"/>
              <a:t>Costs+Commissions+Profit</a:t>
            </a:r>
            <a:r>
              <a:rPr lang="fr-FR" sz="2000" dirty="0"/>
              <a:t> </a:t>
            </a:r>
            <a:r>
              <a:rPr lang="fr-FR" sz="2000" dirty="0" err="1" smtClean="0"/>
              <a:t>Margin</a:t>
            </a:r>
            <a:endParaRPr lang="ar-DZ" sz="2000" dirty="0" smtClean="0"/>
          </a:p>
          <a:p>
            <a:r>
              <a:rPr lang="fr-FR" sz="2000" b="1" dirty="0" err="1" smtClean="0"/>
              <a:t>Where</a:t>
            </a:r>
            <a:r>
              <a:rPr lang="fr-FR" sz="2000" b="1" dirty="0"/>
              <a:t>:</a:t>
            </a:r>
          </a:p>
          <a:p>
            <a:r>
              <a:rPr lang="fr-FR" sz="2000" b="1" dirty="0"/>
              <a:t>Net Premium</a:t>
            </a:r>
            <a:r>
              <a:rPr lang="fr-FR" sz="2000" dirty="0"/>
              <a:t> = The </a:t>
            </a:r>
            <a:r>
              <a:rPr lang="fr-FR" sz="2000" dirty="0" err="1"/>
              <a:t>statistical</a:t>
            </a:r>
            <a:r>
              <a:rPr lang="fr-FR" sz="2000" dirty="0"/>
              <a:t> estimation of the </a:t>
            </a:r>
            <a:r>
              <a:rPr lang="fr-FR" sz="2000" dirty="0" err="1"/>
              <a:t>risk</a:t>
            </a:r>
            <a:r>
              <a:rPr lang="fr-FR" sz="2000" dirty="0"/>
              <a:t> </a:t>
            </a:r>
            <a:r>
              <a:rPr lang="fr-FR" sz="2000" dirty="0" err="1"/>
              <a:t>cost</a:t>
            </a:r>
            <a:r>
              <a:rPr lang="fr-FR" sz="2000" dirty="0"/>
              <a:t>.</a:t>
            </a:r>
          </a:p>
          <a:p>
            <a:r>
              <a:rPr lang="fr-FR" sz="2000" b="1" dirty="0" err="1"/>
              <a:t>Loading</a:t>
            </a:r>
            <a:r>
              <a:rPr lang="fr-FR" sz="2000" b="1" dirty="0"/>
              <a:t> </a:t>
            </a:r>
            <a:r>
              <a:rPr lang="fr-FR" sz="2000" b="1" dirty="0" err="1"/>
              <a:t>Costs</a:t>
            </a:r>
            <a:r>
              <a:rPr lang="fr-FR" sz="2000" dirty="0"/>
              <a:t> = </a:t>
            </a:r>
            <a:r>
              <a:rPr lang="fr-FR" sz="2000" dirty="0" err="1"/>
              <a:t>Additional</a:t>
            </a:r>
            <a:r>
              <a:rPr lang="fr-FR" sz="2000" dirty="0"/>
              <a:t> </a:t>
            </a:r>
            <a:r>
              <a:rPr lang="fr-FR" sz="2000" dirty="0" err="1"/>
              <a:t>costs</a:t>
            </a:r>
            <a:r>
              <a:rPr lang="fr-FR" sz="2000" dirty="0"/>
              <a:t>, </a:t>
            </a:r>
            <a:r>
              <a:rPr lang="fr-FR" sz="2000" dirty="0" err="1"/>
              <a:t>including</a:t>
            </a:r>
            <a:r>
              <a:rPr lang="fr-FR" sz="2000" dirty="0"/>
              <a:t> administrative </a:t>
            </a:r>
            <a:r>
              <a:rPr lang="fr-FR" sz="2000" dirty="0" err="1"/>
              <a:t>expenses</a:t>
            </a:r>
            <a:r>
              <a:rPr lang="fr-FR" sz="2000" dirty="0"/>
              <a:t>, commissions, and profit </a:t>
            </a:r>
            <a:r>
              <a:rPr lang="fr-FR" sz="2000" dirty="0" err="1"/>
              <a:t>margins</a:t>
            </a:r>
            <a:r>
              <a:rPr lang="fr-FR" sz="2000" dirty="0"/>
              <a:t>.</a:t>
            </a:r>
          </a:p>
          <a:p>
            <a:r>
              <a:rPr lang="fr-FR" sz="2000" b="1" dirty="0"/>
              <a:t>Premium Rate</a:t>
            </a:r>
            <a:r>
              <a:rPr lang="fr-FR" sz="2000" dirty="0"/>
              <a:t> = The </a:t>
            </a:r>
            <a:r>
              <a:rPr lang="fr-FR" sz="2000" dirty="0" err="1"/>
              <a:t>percentage</a:t>
            </a:r>
            <a:r>
              <a:rPr lang="fr-FR" sz="2000" dirty="0"/>
              <a:t> or factor </a:t>
            </a:r>
            <a:r>
              <a:rPr lang="fr-FR" sz="2000" dirty="0" err="1"/>
              <a:t>used</a:t>
            </a:r>
            <a:r>
              <a:rPr lang="fr-FR" sz="2000" dirty="0"/>
              <a:t> to </a:t>
            </a:r>
            <a:r>
              <a:rPr lang="fr-FR" sz="2000" dirty="0" err="1"/>
              <a:t>calculate</a:t>
            </a:r>
            <a:r>
              <a:rPr lang="fr-FR" sz="2000" dirty="0"/>
              <a:t> the net premium.</a:t>
            </a:r>
          </a:p>
          <a:p>
            <a:r>
              <a:rPr lang="fr-FR" sz="2000" b="1" dirty="0"/>
              <a:t>Premium Base</a:t>
            </a:r>
            <a:r>
              <a:rPr lang="fr-FR" sz="2000" dirty="0"/>
              <a:t> = The </a:t>
            </a:r>
            <a:r>
              <a:rPr lang="fr-FR" sz="2000" dirty="0" err="1"/>
              <a:t>insured</a:t>
            </a:r>
            <a:r>
              <a:rPr lang="fr-FR" sz="2000" dirty="0"/>
              <a:t> value or </a:t>
            </a:r>
            <a:r>
              <a:rPr lang="fr-FR" sz="2000" dirty="0" err="1"/>
              <a:t>sum</a:t>
            </a:r>
            <a:r>
              <a:rPr lang="fr-FR" sz="2000" dirty="0"/>
              <a:t> at </a:t>
            </a:r>
            <a:r>
              <a:rPr lang="fr-FR" sz="2000" dirty="0" err="1"/>
              <a:t>risk</a:t>
            </a:r>
            <a:r>
              <a:rPr lang="fr-FR" sz="2000" dirty="0"/>
              <a:t>.</a:t>
            </a:r>
          </a:p>
          <a:p>
            <a:endParaRPr lang="ar-DZ" dirty="0" smtClean="0"/>
          </a:p>
          <a:p>
            <a:endParaRPr lang="ar-DZ" dirty="0"/>
          </a:p>
          <a:p>
            <a:endParaRPr lang="fr-FR" dirty="0"/>
          </a:p>
        </p:txBody>
      </p:sp>
      <p:sp>
        <p:nvSpPr>
          <p:cNvPr id="8" name="Rectangle 7"/>
          <p:cNvSpPr/>
          <p:nvPr/>
        </p:nvSpPr>
        <p:spPr>
          <a:xfrm>
            <a:off x="10753791" y="1109031"/>
            <a:ext cx="1370888" cy="707886"/>
          </a:xfrm>
          <a:prstGeom prst="rect">
            <a:avLst/>
          </a:prstGeom>
        </p:spPr>
        <p:txBody>
          <a:bodyPr wrap="none">
            <a:spAutoFit/>
          </a:bodyPr>
          <a:lstStyle/>
          <a:p>
            <a:pPr algn="ctr"/>
            <a:r>
              <a:rPr lang="fr-FR" sz="2000" b="1" dirty="0"/>
              <a:t>The </a:t>
            </a:r>
            <a:r>
              <a:rPr lang="fr-FR" sz="2000" b="1" dirty="0" err="1" smtClean="0"/>
              <a:t>Ninth</a:t>
            </a:r>
            <a:endParaRPr lang="ar-DZ" sz="2000" b="1" dirty="0" smtClean="0"/>
          </a:p>
          <a:p>
            <a:pPr algn="ctr"/>
            <a:r>
              <a:rPr lang="fr-FR" sz="2000" b="1" dirty="0" smtClean="0"/>
              <a:t>topic</a:t>
            </a:r>
            <a:endParaRPr lang="fr-FR" sz="2000" b="1" dirty="0"/>
          </a:p>
        </p:txBody>
      </p:sp>
      <p:sp>
        <p:nvSpPr>
          <p:cNvPr id="9" name="Titre 3"/>
          <p:cNvSpPr>
            <a:spLocks noGrp="1"/>
          </p:cNvSpPr>
          <p:nvPr>
            <p:ph type="title"/>
          </p:nvPr>
        </p:nvSpPr>
        <p:spPr>
          <a:xfrm>
            <a:off x="680321" y="753228"/>
            <a:ext cx="9613861" cy="1080938"/>
          </a:xfrm>
        </p:spPr>
        <p:txBody>
          <a:bodyPr>
            <a:normAutofit fontScale="90000"/>
          </a:bodyPr>
          <a:lstStyle/>
          <a:p>
            <a:pPr algn="l"/>
            <a:r>
              <a:rPr lang="en-US" dirty="0"/>
              <a:t>Principles and Methods of Determining Insurance Premiums and Amounts (Insurance Services </a:t>
            </a:r>
            <a:r>
              <a:rPr lang="en-US" dirty="0" smtClean="0"/>
              <a:t>Pricing</a:t>
            </a:r>
            <a:r>
              <a:rPr lang="ar-DZ" dirty="0" smtClean="0"/>
              <a:t>(</a:t>
            </a:r>
            <a:endParaRPr lang="fr-FR" dirty="0"/>
          </a:p>
        </p:txBody>
      </p:sp>
    </p:spTree>
    <p:extLst>
      <p:ext uri="{BB962C8B-B14F-4D97-AF65-F5344CB8AC3E}">
        <p14:creationId xmlns:p14="http://schemas.microsoft.com/office/powerpoint/2010/main" val="15883158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1969770"/>
          </a:xfrm>
          <a:prstGeom prst="rect">
            <a:avLst/>
          </a:prstGeom>
        </p:spPr>
        <p:txBody>
          <a:bodyPr wrap="square">
            <a:spAutoFit/>
          </a:bodyPr>
          <a:lstStyle/>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6" name="Rectangle 5"/>
          <p:cNvSpPr/>
          <p:nvPr/>
        </p:nvSpPr>
        <p:spPr>
          <a:xfrm>
            <a:off x="0" y="1987533"/>
            <a:ext cx="12129487" cy="4154984"/>
          </a:xfrm>
          <a:prstGeom prst="rect">
            <a:avLst/>
          </a:prstGeom>
        </p:spPr>
        <p:txBody>
          <a:bodyPr wrap="square">
            <a:spAutoFit/>
          </a:bodyPr>
          <a:lstStyle/>
          <a:p>
            <a:pPr algn="r" rtl="1"/>
            <a:endParaRPr lang="ar-DZ" sz="2000" b="1" dirty="0" smtClean="0"/>
          </a:p>
          <a:p>
            <a:r>
              <a:rPr lang="fr-FR" sz="2400" b="1" dirty="0" err="1" smtClean="0">
                <a:solidFill>
                  <a:srgbClr val="FF0000"/>
                </a:solidFill>
              </a:rPr>
              <a:t>Example</a:t>
            </a:r>
            <a:r>
              <a:rPr lang="ar-DZ" sz="2400" b="1" dirty="0" smtClean="0">
                <a:solidFill>
                  <a:srgbClr val="FF0000"/>
                </a:solidFill>
              </a:rPr>
              <a:t> </a:t>
            </a:r>
          </a:p>
          <a:p>
            <a:r>
              <a:rPr lang="en-US" sz="2000" b="1" dirty="0" smtClean="0"/>
              <a:t>In </a:t>
            </a:r>
            <a:r>
              <a:rPr lang="en-US" sz="2000" b="1" dirty="0"/>
              <a:t>a scenario involving 15 fire incidents with varying degrees of </a:t>
            </a:r>
            <a:r>
              <a:rPr lang="en-US" sz="2000" b="1" dirty="0" err="1"/>
              <a:t>severity:In</a:t>
            </a:r>
            <a:r>
              <a:rPr lang="en-US" sz="2000" b="1" dirty="0"/>
              <a:t> 9 cases, the fire causes 50% damage to the insured item’s </a:t>
            </a:r>
            <a:r>
              <a:rPr lang="en-US" sz="2000" b="1" dirty="0" err="1"/>
              <a:t>value.In</a:t>
            </a:r>
            <a:r>
              <a:rPr lang="en-US" sz="2000" b="1" dirty="0"/>
              <a:t> the remaining 6 cases, the damage is 60% of the insured item’s value (not total loss at 100%).As a result, the premium amount should be adjusted according to this </a:t>
            </a:r>
            <a:r>
              <a:rPr lang="en-US" sz="2000" b="1" dirty="0" err="1"/>
              <a:t>percentage.Additional</a:t>
            </a:r>
            <a:r>
              <a:rPr lang="en-US" sz="2000" b="1" dirty="0"/>
              <a:t> Factors in Determining the Net </a:t>
            </a:r>
            <a:r>
              <a:rPr lang="en-US" sz="2000" b="1" dirty="0" smtClean="0"/>
              <a:t>Premium:</a:t>
            </a:r>
            <a:endParaRPr lang="ar-DZ" sz="2000" b="1" dirty="0" smtClean="0"/>
          </a:p>
          <a:p>
            <a:r>
              <a:rPr lang="en-US" sz="2000" b="1" dirty="0" smtClean="0"/>
              <a:t>Sum </a:t>
            </a:r>
            <a:r>
              <a:rPr lang="en-US" sz="2000" b="1" dirty="0" err="1"/>
              <a:t>Insured:The</a:t>
            </a:r>
            <a:r>
              <a:rPr lang="en-US" sz="2000" b="1" dirty="0"/>
              <a:t> net premium is typically calculated for a specified insured amount, which serves as a unit of </a:t>
            </a:r>
            <a:r>
              <a:rPr lang="en-US" sz="2000" b="1" dirty="0" err="1"/>
              <a:t>measurement.If</a:t>
            </a:r>
            <a:r>
              <a:rPr lang="en-US" sz="2000" b="1" dirty="0"/>
              <a:t> the policyholder wants to insure a risk for a lower or higher amount than the unit value, the net premium must be decreased or increased proportionally based on the percentage </a:t>
            </a:r>
            <a:r>
              <a:rPr lang="en-US" sz="2000" b="1" dirty="0" err="1"/>
              <a:t>difference.Insurance</a:t>
            </a:r>
            <a:r>
              <a:rPr lang="en-US" sz="2000" b="1" dirty="0"/>
              <a:t> </a:t>
            </a:r>
            <a:r>
              <a:rPr lang="en-US" sz="2000" b="1" dirty="0" err="1"/>
              <a:t>Duration:The</a:t>
            </a:r>
            <a:r>
              <a:rPr lang="en-US" sz="2000" b="1" dirty="0"/>
              <a:t> net premium is generally calculated for a specific period, used as a unit of </a:t>
            </a:r>
            <a:r>
              <a:rPr lang="en-US" sz="2000" b="1" dirty="0" err="1"/>
              <a:t>time.If</a:t>
            </a:r>
            <a:r>
              <a:rPr lang="en-US" sz="2000" b="1" dirty="0"/>
              <a:t> the policyholder wishes to insure the risk for a shorter or longer period than the unit time, the net premium must be adjusted proportionally to reflect the change in duration</a:t>
            </a:r>
            <a:endParaRPr lang="fr-FR" sz="2000" b="1" dirty="0"/>
          </a:p>
        </p:txBody>
      </p:sp>
      <p:sp>
        <p:nvSpPr>
          <p:cNvPr id="8" name="Titre 3"/>
          <p:cNvSpPr>
            <a:spLocks noGrp="1"/>
          </p:cNvSpPr>
          <p:nvPr>
            <p:ph type="title"/>
          </p:nvPr>
        </p:nvSpPr>
        <p:spPr>
          <a:xfrm>
            <a:off x="680321" y="753228"/>
            <a:ext cx="9613861" cy="1080938"/>
          </a:xfrm>
        </p:spPr>
        <p:txBody>
          <a:bodyPr>
            <a:normAutofit fontScale="90000"/>
          </a:bodyPr>
          <a:lstStyle/>
          <a:p>
            <a:pPr algn="l"/>
            <a:r>
              <a:rPr lang="en-US" dirty="0"/>
              <a:t>Principles and Methods of Determining Insurance Premiums and Amounts (Insurance Services </a:t>
            </a:r>
            <a:r>
              <a:rPr lang="en-US" dirty="0" smtClean="0"/>
              <a:t>Pricing</a:t>
            </a:r>
            <a:r>
              <a:rPr lang="ar-DZ" dirty="0" smtClean="0"/>
              <a:t>(</a:t>
            </a:r>
            <a:endParaRPr lang="fr-FR" dirty="0"/>
          </a:p>
        </p:txBody>
      </p:sp>
      <p:sp>
        <p:nvSpPr>
          <p:cNvPr id="9" name="Rectangle 8"/>
          <p:cNvSpPr/>
          <p:nvPr/>
        </p:nvSpPr>
        <p:spPr>
          <a:xfrm>
            <a:off x="10664891" y="875154"/>
            <a:ext cx="1370888" cy="707886"/>
          </a:xfrm>
          <a:prstGeom prst="rect">
            <a:avLst/>
          </a:prstGeom>
        </p:spPr>
        <p:txBody>
          <a:bodyPr wrap="none">
            <a:spAutoFit/>
          </a:bodyPr>
          <a:lstStyle/>
          <a:p>
            <a:pPr algn="ctr"/>
            <a:r>
              <a:rPr lang="fr-FR" sz="2000" b="1" dirty="0"/>
              <a:t>The </a:t>
            </a:r>
            <a:r>
              <a:rPr lang="fr-FR" sz="2000" b="1" dirty="0" err="1" smtClean="0"/>
              <a:t>Ninth</a:t>
            </a:r>
            <a:endParaRPr lang="ar-DZ" sz="2000" b="1" dirty="0" smtClean="0"/>
          </a:p>
          <a:p>
            <a:pPr algn="ctr"/>
            <a:r>
              <a:rPr lang="fr-FR" sz="2000" b="1" dirty="0" smtClean="0"/>
              <a:t>topic</a:t>
            </a:r>
            <a:endParaRPr lang="fr-FR" sz="2000" b="1" dirty="0"/>
          </a:p>
        </p:txBody>
      </p:sp>
    </p:spTree>
    <p:extLst>
      <p:ext uri="{BB962C8B-B14F-4D97-AF65-F5344CB8AC3E}">
        <p14:creationId xmlns:p14="http://schemas.microsoft.com/office/powerpoint/2010/main" val="32374411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6" name="Rectangle 5"/>
          <p:cNvSpPr/>
          <p:nvPr/>
        </p:nvSpPr>
        <p:spPr>
          <a:xfrm>
            <a:off x="-93708" y="2172219"/>
            <a:ext cx="12129487" cy="3785652"/>
          </a:xfrm>
          <a:prstGeom prst="rect">
            <a:avLst/>
          </a:prstGeom>
        </p:spPr>
        <p:txBody>
          <a:bodyPr wrap="square">
            <a:spAutoFit/>
          </a:bodyPr>
          <a:lstStyle/>
          <a:p>
            <a:pPr algn="l"/>
            <a:r>
              <a:rPr lang="en-US" sz="2400" b="1" dirty="0"/>
              <a:t> </a:t>
            </a:r>
            <a:r>
              <a:rPr lang="en-US" sz="2400" b="1" dirty="0">
                <a:solidFill>
                  <a:srgbClr val="FF0000"/>
                </a:solidFill>
              </a:rPr>
              <a:t>Concept of the Sum </a:t>
            </a:r>
            <a:r>
              <a:rPr lang="en-US" sz="2400" b="1" dirty="0" smtClean="0">
                <a:solidFill>
                  <a:srgbClr val="FF0000"/>
                </a:solidFill>
              </a:rPr>
              <a:t>Insured</a:t>
            </a:r>
            <a:r>
              <a:rPr lang="fr-FR" sz="2400" b="1" dirty="0">
                <a:solidFill>
                  <a:srgbClr val="FF0000"/>
                </a:solidFill>
              </a:rPr>
              <a:t>:</a:t>
            </a:r>
            <a:endParaRPr lang="ar-DZ" sz="2400" b="1" dirty="0" smtClean="0">
              <a:solidFill>
                <a:srgbClr val="FF0000"/>
              </a:solidFill>
            </a:endParaRPr>
          </a:p>
          <a:p>
            <a:pPr algn="l"/>
            <a:r>
              <a:rPr lang="en-US" sz="2400" b="1" dirty="0" smtClean="0"/>
              <a:t>The </a:t>
            </a:r>
            <a:r>
              <a:rPr lang="en-US" sz="2400" b="1" dirty="0"/>
              <a:t>sum insured is the financial compensation payable to the policyholder by the insurer in the event of a loss resulting from an agreed-upon risk, which has been transferred to the insurer under a contract between both parties. In return, the insurer receives corresponding financial payments in the form of </a:t>
            </a:r>
            <a:r>
              <a:rPr lang="en-US" sz="2400" b="1" dirty="0" err="1"/>
              <a:t>premiums.As</a:t>
            </a:r>
            <a:r>
              <a:rPr lang="en-US" sz="2400" b="1" dirty="0"/>
              <a:t> previously mentioned, the insurer, according to the principle of indemnity, is obligated to provide financial compensation to the policyholder upon the occurrence of the insured risk and the actual loss. The compensation amount is determined based </a:t>
            </a:r>
            <a:r>
              <a:rPr lang="en-US" sz="2400" b="1" dirty="0" err="1"/>
              <a:t>on:The</a:t>
            </a:r>
            <a:r>
              <a:rPr lang="en-US" sz="2400" b="1" dirty="0"/>
              <a:t> value of the insured item (in property insurance).Contractual agreements (in life insurance).</a:t>
            </a:r>
            <a:endParaRPr lang="fr-FR" sz="2400" dirty="0"/>
          </a:p>
        </p:txBody>
      </p:sp>
      <p:sp>
        <p:nvSpPr>
          <p:cNvPr id="8" name="Titre 3"/>
          <p:cNvSpPr>
            <a:spLocks noGrp="1"/>
          </p:cNvSpPr>
          <p:nvPr>
            <p:ph type="title"/>
          </p:nvPr>
        </p:nvSpPr>
        <p:spPr>
          <a:xfrm>
            <a:off x="680321" y="753228"/>
            <a:ext cx="9613861" cy="1080938"/>
          </a:xfrm>
        </p:spPr>
        <p:txBody>
          <a:bodyPr>
            <a:normAutofit fontScale="90000"/>
          </a:bodyPr>
          <a:lstStyle/>
          <a:p>
            <a:pPr algn="l"/>
            <a:r>
              <a:rPr lang="en-US" dirty="0"/>
              <a:t>Principles and Methods of Determining Insurance Premiums and Amounts (Insurance Services </a:t>
            </a:r>
            <a:r>
              <a:rPr lang="en-US" dirty="0" smtClean="0"/>
              <a:t>Pricing</a:t>
            </a:r>
            <a:r>
              <a:rPr lang="ar-DZ" dirty="0" smtClean="0"/>
              <a:t>(</a:t>
            </a:r>
            <a:endParaRPr lang="fr-FR" dirty="0"/>
          </a:p>
        </p:txBody>
      </p:sp>
      <p:sp>
        <p:nvSpPr>
          <p:cNvPr id="9" name="Rectangle 8"/>
          <p:cNvSpPr/>
          <p:nvPr/>
        </p:nvSpPr>
        <p:spPr>
          <a:xfrm>
            <a:off x="10664891" y="875154"/>
            <a:ext cx="1370888" cy="707886"/>
          </a:xfrm>
          <a:prstGeom prst="rect">
            <a:avLst/>
          </a:prstGeom>
        </p:spPr>
        <p:txBody>
          <a:bodyPr wrap="none">
            <a:spAutoFit/>
          </a:bodyPr>
          <a:lstStyle/>
          <a:p>
            <a:pPr algn="ctr"/>
            <a:r>
              <a:rPr lang="fr-FR" sz="2000" b="1" dirty="0"/>
              <a:t>The </a:t>
            </a:r>
            <a:r>
              <a:rPr lang="fr-FR" sz="2000" b="1" dirty="0" err="1" smtClean="0"/>
              <a:t>Ninth</a:t>
            </a:r>
            <a:endParaRPr lang="ar-DZ" sz="2000" b="1" dirty="0" smtClean="0"/>
          </a:p>
          <a:p>
            <a:pPr algn="ctr"/>
            <a:r>
              <a:rPr lang="fr-FR" sz="2000" b="1" dirty="0" smtClean="0"/>
              <a:t>topic</a:t>
            </a:r>
            <a:endParaRPr lang="fr-FR" sz="2000" b="1" dirty="0"/>
          </a:p>
        </p:txBody>
      </p:sp>
    </p:spTree>
    <p:extLst>
      <p:ext uri="{BB962C8B-B14F-4D97-AF65-F5344CB8AC3E}">
        <p14:creationId xmlns:p14="http://schemas.microsoft.com/office/powerpoint/2010/main" val="21517082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6" name="Rectangle 5"/>
          <p:cNvSpPr/>
          <p:nvPr/>
        </p:nvSpPr>
        <p:spPr>
          <a:xfrm>
            <a:off x="0" y="2172219"/>
            <a:ext cx="12035779" cy="3046988"/>
          </a:xfrm>
          <a:prstGeom prst="rect">
            <a:avLst/>
          </a:prstGeom>
        </p:spPr>
        <p:txBody>
          <a:bodyPr wrap="square">
            <a:spAutoFit/>
          </a:bodyPr>
          <a:lstStyle/>
          <a:p>
            <a:pPr algn="l"/>
            <a:r>
              <a:rPr lang="en-US" sz="2400" b="1" dirty="0"/>
              <a:t> </a:t>
            </a:r>
            <a:r>
              <a:rPr lang="en-US" sz="2400" b="1" dirty="0">
                <a:solidFill>
                  <a:srgbClr val="FF0000"/>
                </a:solidFill>
              </a:rPr>
              <a:t>Concept of the Sum </a:t>
            </a:r>
            <a:r>
              <a:rPr lang="en-US" sz="2400" b="1" dirty="0" smtClean="0">
                <a:solidFill>
                  <a:srgbClr val="FF0000"/>
                </a:solidFill>
              </a:rPr>
              <a:t>Insured</a:t>
            </a:r>
            <a:r>
              <a:rPr lang="fr-FR" sz="2400" b="1" dirty="0">
                <a:solidFill>
                  <a:srgbClr val="FF0000"/>
                </a:solidFill>
              </a:rPr>
              <a:t>:</a:t>
            </a:r>
            <a:endParaRPr lang="ar-DZ" sz="2400" b="1" dirty="0" smtClean="0">
              <a:solidFill>
                <a:srgbClr val="FF0000"/>
              </a:solidFill>
            </a:endParaRPr>
          </a:p>
          <a:p>
            <a:r>
              <a:rPr lang="en-US" sz="2400" b="1" dirty="0"/>
              <a:t>The principle of indemnity ensures that the compensation paid by the insurer to the beneficiary must never exceed the actual loss and should not surpass either the sum insured or the value of the insured item, whichever is lower, at the time of the insured </a:t>
            </a:r>
            <a:r>
              <a:rPr lang="en-US" sz="2400" b="1" dirty="0" err="1"/>
              <a:t>event.The</a:t>
            </a:r>
            <a:r>
              <a:rPr lang="en-US" sz="2400" b="1" dirty="0"/>
              <a:t> purpose of this principle is to prevent unjust enrichment of the policyholder at the expense of the insurer</a:t>
            </a:r>
            <a:r>
              <a:rPr lang="en-US" sz="2400" b="1" dirty="0" smtClean="0"/>
              <a:t>.</a:t>
            </a:r>
          </a:p>
          <a:p>
            <a:r>
              <a:rPr lang="en-US" sz="2400" b="1" dirty="0" smtClean="0"/>
              <a:t> </a:t>
            </a:r>
            <a:r>
              <a:rPr lang="en-US" sz="2400" b="1" dirty="0"/>
              <a:t>If this principle were not upheld, an insurance contract could become a means of unlawful gain, potentially leading to significant harm to society.</a:t>
            </a:r>
            <a:endParaRPr lang="fr-FR" sz="2400" dirty="0"/>
          </a:p>
        </p:txBody>
      </p:sp>
      <p:sp>
        <p:nvSpPr>
          <p:cNvPr id="8" name="Titre 3"/>
          <p:cNvSpPr>
            <a:spLocks noGrp="1"/>
          </p:cNvSpPr>
          <p:nvPr>
            <p:ph type="title"/>
          </p:nvPr>
        </p:nvSpPr>
        <p:spPr>
          <a:xfrm>
            <a:off x="680321" y="753228"/>
            <a:ext cx="9613861" cy="1080938"/>
          </a:xfrm>
        </p:spPr>
        <p:txBody>
          <a:bodyPr>
            <a:normAutofit fontScale="90000"/>
          </a:bodyPr>
          <a:lstStyle/>
          <a:p>
            <a:pPr algn="l"/>
            <a:r>
              <a:rPr lang="en-US" dirty="0"/>
              <a:t>Principles and Methods of Determining Insurance Premiums and Amounts (Insurance Services </a:t>
            </a:r>
            <a:r>
              <a:rPr lang="en-US" dirty="0" smtClean="0"/>
              <a:t>Pricing</a:t>
            </a:r>
            <a:r>
              <a:rPr lang="ar-DZ" dirty="0" smtClean="0"/>
              <a:t>(</a:t>
            </a:r>
            <a:endParaRPr lang="fr-FR" dirty="0"/>
          </a:p>
        </p:txBody>
      </p:sp>
      <p:sp>
        <p:nvSpPr>
          <p:cNvPr id="9" name="Rectangle 8"/>
          <p:cNvSpPr/>
          <p:nvPr/>
        </p:nvSpPr>
        <p:spPr>
          <a:xfrm>
            <a:off x="10664891" y="875154"/>
            <a:ext cx="1370888" cy="707886"/>
          </a:xfrm>
          <a:prstGeom prst="rect">
            <a:avLst/>
          </a:prstGeom>
        </p:spPr>
        <p:txBody>
          <a:bodyPr wrap="none">
            <a:spAutoFit/>
          </a:bodyPr>
          <a:lstStyle/>
          <a:p>
            <a:pPr algn="ctr"/>
            <a:r>
              <a:rPr lang="fr-FR" sz="2000" b="1" dirty="0"/>
              <a:t>The </a:t>
            </a:r>
            <a:r>
              <a:rPr lang="fr-FR" sz="2000" b="1" dirty="0" err="1" smtClean="0"/>
              <a:t>Ninth</a:t>
            </a:r>
            <a:endParaRPr lang="ar-DZ" sz="2000" b="1" dirty="0" smtClean="0"/>
          </a:p>
          <a:p>
            <a:pPr algn="ctr"/>
            <a:r>
              <a:rPr lang="fr-FR" sz="2000" b="1" dirty="0" smtClean="0"/>
              <a:t>topic</a:t>
            </a:r>
            <a:endParaRPr lang="fr-FR" sz="2000" b="1" dirty="0"/>
          </a:p>
        </p:txBody>
      </p:sp>
    </p:spTree>
    <p:extLst>
      <p:ext uri="{BB962C8B-B14F-4D97-AF65-F5344CB8AC3E}">
        <p14:creationId xmlns:p14="http://schemas.microsoft.com/office/powerpoint/2010/main" val="105038"/>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docProps/app.xml><?xml version="1.0" encoding="utf-8"?>
<Properties xmlns="http://schemas.openxmlformats.org/officeDocument/2006/extended-properties" xmlns:vt="http://schemas.openxmlformats.org/officeDocument/2006/docPropsVTypes">
  <Template>TM04033917[[fn=Berlin]]</Template>
  <TotalTime>3029</TotalTime>
  <Words>1404</Words>
  <Application>Microsoft Office PowerPoint</Application>
  <PresentationFormat>Grand écran</PresentationFormat>
  <Paragraphs>202</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vt:i4>
      </vt:variant>
    </vt:vector>
  </HeadingPairs>
  <TitlesOfParts>
    <vt:vector size="18" baseType="lpstr">
      <vt:lpstr>Arial</vt:lpstr>
      <vt:lpstr>Calibri</vt:lpstr>
      <vt:lpstr>Times New Roman</vt:lpstr>
      <vt:lpstr>Trebuchet MS</vt:lpstr>
      <vt:lpstr>Wingdings</vt:lpstr>
      <vt:lpstr>Berlin</vt:lpstr>
      <vt:lpstr>محاضرات في مقياس اقتصاديات التأمينات  Insurance Economics </vt:lpstr>
      <vt:lpstr>Principles and Methods of Determining Insurance Premiums and Amounts (Insurance Services Pricing(</vt:lpstr>
      <vt:lpstr>Principles and Methods of Determining Insurance Premiums and Amounts (Insurance Services Pricing(</vt:lpstr>
      <vt:lpstr>Principles and Methods of Determining Insurance Premiums and Amounts (Insurance Services Pricing(</vt:lpstr>
      <vt:lpstr>Principles and Methods of Determining Insurance Premiums and Amounts (Insurance Services Pricing(</vt:lpstr>
      <vt:lpstr>Principles and Methods of Determining Insurance Premiums and Amounts (Insurance Services Pricing(</vt:lpstr>
      <vt:lpstr>Principles and Methods of Determining Insurance Premiums and Amounts (Insurance Services Pricing(</vt:lpstr>
      <vt:lpstr>Principles and Methods of Determining Insurance Premiums and Amounts (Insurance Services Pricing(</vt:lpstr>
      <vt:lpstr>Principles and Methods of Determining Insurance Premiums and Amounts (Insurance Services Pricing(</vt:lpstr>
      <vt:lpstr>Principles and Methods of Determining Insurance Premiums and Amounts (Insurance Services Pricing(</vt:lpstr>
      <vt:lpstr>Principles and Methods of Determining Insurance Premiums and Amounts (Insurance Services Pricing(</vt:lpstr>
      <vt:lpstr>Principles and Methods of Determining Insurance Premiums and Amounts (Insurance Services Pricing(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في مقياس إقتصاديات التأمين</dc:title>
  <dc:creator>LENOVO</dc:creator>
  <cp:lastModifiedBy>LENOVO</cp:lastModifiedBy>
  <cp:revision>177</cp:revision>
  <dcterms:created xsi:type="dcterms:W3CDTF">2024-09-30T10:21:00Z</dcterms:created>
  <dcterms:modified xsi:type="dcterms:W3CDTF">2025-02-12T23:03:58Z</dcterms:modified>
</cp:coreProperties>
</file>