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9" r:id="rId2"/>
    <p:sldId id="257" r:id="rId3"/>
    <p:sldId id="363" r:id="rId4"/>
    <p:sldId id="371" r:id="rId5"/>
    <p:sldId id="373" r:id="rId6"/>
    <p:sldId id="374" r:id="rId7"/>
    <p:sldId id="375" r:id="rId8"/>
    <p:sldId id="379" r:id="rId9"/>
    <p:sldId id="378" r:id="rId10"/>
    <p:sldId id="381" r:id="rId11"/>
    <p:sldId id="380" r:id="rId12"/>
    <p:sldId id="382" r:id="rId13"/>
    <p:sldId id="384" r:id="rId14"/>
    <p:sldId id="385" r:id="rId15"/>
    <p:sldId id="386" r:id="rId16"/>
    <p:sldId id="383" r:id="rId17"/>
    <p:sldId id="405" r:id="rId18"/>
    <p:sldId id="404" r:id="rId19"/>
    <p:sldId id="408" r:id="rId20"/>
    <p:sldId id="409" r:id="rId21"/>
    <p:sldId id="411" r:id="rId22"/>
    <p:sldId id="414" r:id="rId23"/>
    <p:sldId id="413" r:id="rId24"/>
    <p:sldId id="407" r:id="rId25"/>
    <p:sldId id="410" r:id="rId26"/>
    <p:sldId id="412" r:id="rId27"/>
    <p:sldId id="387" r:id="rId28"/>
    <p:sldId id="417" r:id="rId29"/>
    <p:sldId id="418" r:id="rId30"/>
    <p:sldId id="419" r:id="rId31"/>
    <p:sldId id="422" r:id="rId32"/>
    <p:sldId id="423" r:id="rId33"/>
    <p:sldId id="421" r:id="rId34"/>
    <p:sldId id="432" r:id="rId35"/>
    <p:sldId id="434" r:id="rId36"/>
    <p:sldId id="420" r:id="rId37"/>
    <p:sldId id="416" r:id="rId38"/>
    <p:sldId id="426" r:id="rId39"/>
    <p:sldId id="429" r:id="rId40"/>
    <p:sldId id="428" r:id="rId41"/>
    <p:sldId id="431" r:id="rId42"/>
    <p:sldId id="430" r:id="rId43"/>
    <p:sldId id="425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7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14228-EF51-4FF8-86A6-CCE8BA48B5AB}" type="datetimeFigureOut">
              <a:rPr lang="fr-FR" smtClean="0"/>
              <a:pPr/>
              <a:t>07/12/2024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B1C68A1-D99A-4383-9BAE-9B6DF0846A3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8480" y="214290"/>
            <a:ext cx="604202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Année Universitaire 2024/2025</a:t>
            </a:r>
            <a:endParaRPr lang="fr-FR" sz="3200" dirty="0"/>
          </a:p>
        </p:txBody>
      </p:sp>
      <p:sp>
        <p:nvSpPr>
          <p:cNvPr id="3" name="Rectangle 2"/>
          <p:cNvSpPr/>
          <p:nvPr/>
        </p:nvSpPr>
        <p:spPr>
          <a:xfrm>
            <a:off x="1333467" y="1357297"/>
            <a:ext cx="2047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MATIERE :</a:t>
            </a:r>
            <a:endParaRPr lang="fr-FR" sz="3200" dirty="0"/>
          </a:p>
        </p:txBody>
      </p:sp>
      <p:sp>
        <p:nvSpPr>
          <p:cNvPr id="5" name="Rectangle 4"/>
          <p:cNvSpPr/>
          <p:nvPr/>
        </p:nvSpPr>
        <p:spPr>
          <a:xfrm>
            <a:off x="3714734" y="3257545"/>
            <a:ext cx="3087705" cy="342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45000"/>
              </a:lnSpc>
              <a:defRPr/>
            </a:pPr>
            <a:r>
              <a:rPr 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CHAPITRE  04</a:t>
            </a:r>
          </a:p>
        </p:txBody>
      </p:sp>
      <p:sp>
        <p:nvSpPr>
          <p:cNvPr id="8" name="Rectangle 7"/>
          <p:cNvSpPr/>
          <p:nvPr/>
        </p:nvSpPr>
        <p:spPr>
          <a:xfrm>
            <a:off x="5867398" y="5414973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A. BENAMAR                                                             Email : benamaruniv@yahoo.fr</a:t>
            </a:r>
            <a:endParaRPr lang="fr-FR" dirty="0"/>
          </a:p>
        </p:txBody>
      </p:sp>
      <p:sp>
        <p:nvSpPr>
          <p:cNvPr id="10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9" name="Rectangle 8"/>
          <p:cNvSpPr/>
          <p:nvPr/>
        </p:nvSpPr>
        <p:spPr>
          <a:xfrm>
            <a:off x="3056645" y="2003268"/>
            <a:ext cx="57779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/>
              <a:t>Techniques et Règles de Construction</a:t>
            </a:r>
            <a:endParaRPr lang="fr-FR" sz="3200" dirty="0"/>
          </a:p>
        </p:txBody>
      </p:sp>
      <p:sp>
        <p:nvSpPr>
          <p:cNvPr id="11" name="Rectangle 10"/>
          <p:cNvSpPr/>
          <p:nvPr/>
        </p:nvSpPr>
        <p:spPr>
          <a:xfrm>
            <a:off x="4048539" y="4122592"/>
            <a:ext cx="6664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/>
              <a:t>Ouvrages métalliques et mixtes.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249382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/>
          <a:srcRect l="27472" t="41098" r="11194" b="18371"/>
          <a:stretch>
            <a:fillRect/>
          </a:stretch>
        </p:blipFill>
        <p:spPr bwMode="auto">
          <a:xfrm>
            <a:off x="866814" y="1177636"/>
            <a:ext cx="11051720" cy="511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249382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6" name="Image 5" descr="Sans titre 02.jpg"/>
          <p:cNvPicPr>
            <a:picLocks noChangeAspect="1"/>
          </p:cNvPicPr>
          <p:nvPr/>
        </p:nvPicPr>
        <p:blipFill>
          <a:blip r:embed="rId2"/>
          <a:srcRect l="33750" t="36357" r="21250" b="16347"/>
          <a:stretch>
            <a:fillRect/>
          </a:stretch>
        </p:blipFill>
        <p:spPr>
          <a:xfrm>
            <a:off x="1842655" y="900544"/>
            <a:ext cx="9254836" cy="5468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249382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/>
          <a:srcRect l="30241" t="39962" r="12685" b="20076"/>
          <a:stretch>
            <a:fillRect/>
          </a:stretch>
        </p:blipFill>
        <p:spPr bwMode="auto">
          <a:xfrm>
            <a:off x="846703" y="1260763"/>
            <a:ext cx="11121457" cy="469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249382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79418" y="1011383"/>
            <a:ext cx="6636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Les formes utilisées des poteaux métalliques </a:t>
            </a:r>
            <a:endParaRPr lang="fr-FR" sz="24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99" r="20047"/>
          <a:stretch>
            <a:fillRect/>
          </a:stretch>
        </p:blipFill>
        <p:spPr bwMode="auto">
          <a:xfrm>
            <a:off x="4267200" y="1711336"/>
            <a:ext cx="5320145" cy="460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249382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754036" y="879689"/>
            <a:ext cx="9648256" cy="1447875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</a:rPr>
              <a:t>POTEAU  MIXTE  :</a:t>
            </a:r>
          </a:p>
          <a:p>
            <a:pPr marL="0" indent="0">
              <a:buNone/>
            </a:pPr>
            <a:r>
              <a:rPr lang="fr-FR" sz="2400" dirty="0" smtClean="0"/>
              <a:t>Il est composé d’un poteau métallique enrobé partiellement ou totalement du béton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926" y="2187821"/>
            <a:ext cx="3318310" cy="419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6036" y="2121829"/>
            <a:ext cx="3803230" cy="465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886692" y="540327"/>
            <a:ext cx="10945091" cy="24388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  <a:effectLst/>
        </p:spPr>
        <p:txBody>
          <a:bodyPr vert="horz" wrap="square" lIns="91440" tIns="571320" rIns="91440" bIns="38088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sz="2400" b="1" dirty="0" smtClean="0">
                <a:solidFill>
                  <a:srgbClr val="FF0000"/>
                </a:solidFill>
              </a:rPr>
              <a:t>3 - Les fermes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sz="2400" b="1" dirty="0" smtClean="0">
              <a:solidFill>
                <a:srgbClr val="FF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Parfois appelés </a:t>
            </a:r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arbalétriers</a:t>
            </a:r>
            <a:r>
              <a:rPr lang="fr-F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 la ferme de charpente est un assemblage de pièces destinées à supporter la toiture du bâtiment métallique. 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 l="24917" t="27652" r="34939" b="45644"/>
          <a:stretch>
            <a:fillRect/>
          </a:stretch>
        </p:blipFill>
        <p:spPr bwMode="auto">
          <a:xfrm>
            <a:off x="263237" y="3048000"/>
            <a:ext cx="6186299" cy="303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 descr="Sans titre 03.jpg"/>
          <p:cNvPicPr>
            <a:picLocks noChangeAspect="1"/>
          </p:cNvPicPr>
          <p:nvPr/>
        </p:nvPicPr>
        <p:blipFill>
          <a:blip r:embed="rId3"/>
          <a:srcRect l="33523" t="21804" r="13409" b="15539"/>
          <a:stretch>
            <a:fillRect/>
          </a:stretch>
        </p:blipFill>
        <p:spPr>
          <a:xfrm>
            <a:off x="6724639" y="2701636"/>
            <a:ext cx="5259543" cy="3491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55964" y="0"/>
            <a:ext cx="2812471" cy="17001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  <a:effectLst/>
        </p:spPr>
        <p:txBody>
          <a:bodyPr vert="horz" wrap="square" lIns="91440" tIns="571320" rIns="91440" bIns="38088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sz="2400" b="1" dirty="0" smtClean="0">
                <a:solidFill>
                  <a:srgbClr val="FF0000"/>
                </a:solidFill>
              </a:rPr>
              <a:t>4 - Les pannes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sz="2400" b="1" dirty="0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2727" y="1413162"/>
            <a:ext cx="113191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structure porteuse </a:t>
            </a:r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d'une toiture 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 constituée de </a:t>
            </a:r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pannes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reposants sur des fermes. </a:t>
            </a:r>
          </a:p>
          <a:p>
            <a:endParaRPr lang="fr-F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fonction principale de ces </a:t>
            </a:r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pannes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est de supporter </a:t>
            </a:r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couverture du toit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de transmettre aux </a:t>
            </a:r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éléments porteurs 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 charges agissants  sur la toiture, celles-ci étant: </a:t>
            </a:r>
          </a:p>
          <a:p>
            <a:endParaRPr lang="fr-F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Le poids propre de la panne </a:t>
            </a:r>
          </a:p>
          <a:p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Le poids de la couverture </a:t>
            </a:r>
          </a:p>
          <a:p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La neige </a:t>
            </a:r>
          </a:p>
          <a:p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 Le vent …etc.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4" name="Rectangle 3"/>
          <p:cNvSpPr/>
          <p:nvPr/>
        </p:nvSpPr>
        <p:spPr>
          <a:xfrm>
            <a:off x="955965" y="1415810"/>
            <a:ext cx="1082039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fonction de </a:t>
            </a:r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 position 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dans la charpente, la panne prend  un nom particulier: </a:t>
            </a:r>
          </a:p>
          <a:p>
            <a:endParaRPr lang="fr-F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 </a:t>
            </a:r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panne faîtière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située au sommet de la charpente d'un toit à pans. </a:t>
            </a:r>
          </a:p>
          <a:p>
            <a:endParaRPr lang="fr-F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 </a:t>
            </a:r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panne sablière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située en bas de pente. </a:t>
            </a:r>
          </a:p>
          <a:p>
            <a:endParaRPr lang="fr-F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 </a:t>
            </a:r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panne intermédiaire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située entre la panne sablière et la panne faîtière (un versant de toiture peut comporter plusieurs pannes intermédiaires).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31093" t="20644" r="3314" b="14015"/>
          <a:stretch>
            <a:fillRect/>
          </a:stretch>
        </p:blipFill>
        <p:spPr bwMode="auto">
          <a:xfrm>
            <a:off x="1219199" y="623455"/>
            <a:ext cx="10446328" cy="585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3958" t="28977" r="35472" b="22349"/>
          <a:stretch>
            <a:fillRect/>
          </a:stretch>
        </p:blipFill>
        <p:spPr bwMode="auto">
          <a:xfrm>
            <a:off x="526474" y="0"/>
            <a:ext cx="4419600" cy="298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27745" t="20928" r="46167" b="71307"/>
          <a:stretch>
            <a:fillRect/>
          </a:stretch>
        </p:blipFill>
        <p:spPr bwMode="auto">
          <a:xfrm>
            <a:off x="1066799" y="2895600"/>
            <a:ext cx="3394364" cy="56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 l="24125" t="37027" r="38819" b="14678"/>
          <a:stretch>
            <a:fillRect/>
          </a:stretch>
        </p:blipFill>
        <p:spPr bwMode="auto">
          <a:xfrm>
            <a:off x="7024254" y="1440874"/>
            <a:ext cx="4008365" cy="293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 l="28171" t="28693" r="45634" b="64110"/>
          <a:stretch>
            <a:fillRect/>
          </a:stretch>
        </p:blipFill>
        <p:spPr bwMode="auto">
          <a:xfrm>
            <a:off x="7633855" y="4419600"/>
            <a:ext cx="3408218" cy="52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 l="23167" t="31913" r="54685" b="19981"/>
          <a:stretch>
            <a:fillRect/>
          </a:stretch>
        </p:blipFill>
        <p:spPr bwMode="auto">
          <a:xfrm>
            <a:off x="817419" y="3686374"/>
            <a:ext cx="2438400" cy="297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/>
          <a:srcRect l="27852" t="22822" r="51597" b="70170"/>
          <a:stretch>
            <a:fillRect/>
          </a:stretch>
        </p:blipFill>
        <p:spPr bwMode="auto">
          <a:xfrm>
            <a:off x="3186546" y="5306292"/>
            <a:ext cx="2673927" cy="51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45674" y="900544"/>
            <a:ext cx="4724400" cy="471056"/>
          </a:xfrm>
        </p:spPr>
        <p:txBody>
          <a:bodyPr/>
          <a:lstStyle/>
          <a:p>
            <a:pPr marL="0" indent="0">
              <a:buNone/>
            </a:pPr>
            <a:r>
              <a:rPr lang="fr-FR" sz="2400" b="1" u="sng" dirty="0" smtClean="0">
                <a:solidFill>
                  <a:srgbClr val="FF0000"/>
                </a:solidFill>
              </a:rPr>
              <a:t>4.1 STRUCTURES METALLIQUES :</a:t>
            </a:r>
          </a:p>
          <a:p>
            <a:pPr marL="0" indent="0">
              <a:buNone/>
            </a:pPr>
            <a:endParaRPr lang="fr-FR" sz="2400" b="1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4291" y="1648694"/>
            <a:ext cx="114577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Avec l'industrie de la sidérurgie, de nouvelles possibilités de charpente ont vu le jour : c'est le cas des charpentes métalliques.</a:t>
            </a:r>
          </a:p>
          <a:p>
            <a:endParaRPr lang="fr-FR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Elles sont largement utilisées pour la construction :</a:t>
            </a:r>
          </a:p>
          <a:p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- de bâtiments d’habitation.</a:t>
            </a:r>
          </a:p>
          <a:p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- de bâtiments agricoles .</a:t>
            </a:r>
          </a:p>
          <a:p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- de bâtiments industriels .</a:t>
            </a:r>
          </a:p>
          <a:p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- de garages, d'abris de jardin .</a:t>
            </a:r>
          </a:p>
          <a:p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- mais aussi de maisons individuelles. </a:t>
            </a:r>
          </a:p>
          <a:p>
            <a:endParaRPr lang="fr-FR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Ces structures métalliques offrent une portée identique à celle du béton armé, tout en étant plus légères, notamment sur la portée au sol.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070763" y="249382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8990" y="778226"/>
            <a:ext cx="4172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Assemblages des pannes :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108" y="1429572"/>
            <a:ext cx="120118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 pannes sont assemblées aux traverses de cadres ou aux fermes par boulonnage. </a:t>
            </a:r>
          </a:p>
          <a:p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 les toitures inclinées, pour éviter le glissement et la basculement à la pose, les pannes sont fixées à l'aide d'échantignoles.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2954" y="4435824"/>
            <a:ext cx="4535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Fixation avec Echantignoles :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5875" t="30303" r="17050" b="18561"/>
          <a:stretch>
            <a:fillRect/>
          </a:stretch>
        </p:blipFill>
        <p:spPr bwMode="auto">
          <a:xfrm>
            <a:off x="5195455" y="3258299"/>
            <a:ext cx="6761018" cy="323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6665" y="526473"/>
            <a:ext cx="3467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Fixation avec Liernes :</a:t>
            </a:r>
          </a:p>
        </p:txBody>
      </p:sp>
      <p:sp>
        <p:nvSpPr>
          <p:cNvPr id="7" name="Rectangle 6"/>
          <p:cNvSpPr/>
          <p:nvPr/>
        </p:nvSpPr>
        <p:spPr>
          <a:xfrm>
            <a:off x="346364" y="1164134"/>
            <a:ext cx="1152698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fr-F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liérnage</a:t>
            </a: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des pannes d'une toiture a les fonctions suivantes : </a:t>
            </a:r>
          </a:p>
          <a:p>
            <a:endParaRPr lang="fr-F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>
              <a:buAutoNum type="arabicPeriod"/>
            </a:pP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phase de montage du bâtiment, assurer la rectitude des pannes avant mise en place de la couverture </a:t>
            </a:r>
          </a:p>
          <a:p>
            <a:pPr marL="514350" indent="-514350">
              <a:buAutoNum type="arabicPeriod" startAt="2"/>
            </a:pPr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phase d'exploitation du bâtiment, apporter aux pannes un maintien latéral </a:t>
            </a:r>
          </a:p>
          <a:p>
            <a:pPr marL="514350" indent="-514350"/>
            <a:endParaRPr lang="fr-FR" sz="2800" dirty="0" smtClean="0"/>
          </a:p>
          <a:p>
            <a:pPr marL="514350" indent="-514350"/>
            <a:r>
              <a:rPr 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Pour remplir correctement ces fonctions, il faut créer dans le plan de chaque versant un élément structurel raide : les liernes seules ne suffisent pas (les liernes seules égalisent le déplacement latéral des pannes mais ne l'annulent pas), il faut leur associer des tirants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3426" t="23674" r="24504" b="16288"/>
          <a:stretch>
            <a:fillRect/>
          </a:stretch>
        </p:blipFill>
        <p:spPr bwMode="auto">
          <a:xfrm>
            <a:off x="305237" y="429490"/>
            <a:ext cx="8335018" cy="540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67950" y="5294807"/>
            <a:ext cx="15648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fr-FR" sz="2800" b="1" dirty="0" smtClean="0"/>
              <a:t>Lierne</a:t>
            </a:r>
          </a:p>
          <a:p>
            <a:pPr marL="342900" indent="-342900">
              <a:buAutoNum type="arabicPeriod"/>
            </a:pPr>
            <a:r>
              <a:rPr lang="fr-FR" sz="2800" b="1" dirty="0" smtClean="0"/>
              <a:t> Tirant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2255" t="15530" r="20671" b="20076"/>
          <a:stretch>
            <a:fillRect/>
          </a:stretch>
        </p:blipFill>
        <p:spPr bwMode="auto">
          <a:xfrm>
            <a:off x="265722" y="720436"/>
            <a:ext cx="11482932" cy="579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899356" y="277091"/>
            <a:ext cx="3826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5 - Bardages et Toitures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9060" t="15720" r="17583" b="10985"/>
          <a:stretch>
            <a:fillRect/>
          </a:stretch>
        </p:blipFill>
        <p:spPr bwMode="auto">
          <a:xfrm>
            <a:off x="1634837" y="753431"/>
            <a:ext cx="9282546" cy="575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46809" y="196333"/>
            <a:ext cx="3538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Exemple de bardage :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4482" t="13636" r="28444" b="23296"/>
          <a:stretch>
            <a:fillRect/>
          </a:stretch>
        </p:blipFill>
        <p:spPr bwMode="auto">
          <a:xfrm>
            <a:off x="1094510" y="506906"/>
            <a:ext cx="9628908" cy="598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6301" t="17614" r="18435" b="6250"/>
          <a:stretch>
            <a:fillRect/>
          </a:stretch>
        </p:blipFill>
        <p:spPr bwMode="auto">
          <a:xfrm>
            <a:off x="5099816" y="665018"/>
            <a:ext cx="7092184" cy="549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8898" t="21686" r="58625" b="68844"/>
          <a:stretch>
            <a:fillRect/>
          </a:stretch>
        </p:blipFill>
        <p:spPr bwMode="auto">
          <a:xfrm>
            <a:off x="789709" y="2798618"/>
            <a:ext cx="4225637" cy="69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 l="21296" t="52273" r="4486" b="39583"/>
          <a:stretch>
            <a:fillRect/>
          </a:stretch>
        </p:blipFill>
        <p:spPr bwMode="auto">
          <a:xfrm>
            <a:off x="296141" y="1257733"/>
            <a:ext cx="55596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801092" y="651163"/>
            <a:ext cx="9864435" cy="457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u="sng" dirty="0" smtClean="0">
                <a:solidFill>
                  <a:srgbClr val="FF0000"/>
                </a:solidFill>
              </a:rPr>
              <a:t>4. 3  Les assemblages :</a:t>
            </a:r>
          </a:p>
          <a:p>
            <a:pPr marL="0" indent="0">
              <a:buNone/>
            </a:pPr>
            <a:endParaRPr lang="fr-FR" sz="2400" b="1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6717" t="22348" r="17370" b="6250"/>
          <a:stretch>
            <a:fillRect/>
          </a:stretch>
        </p:blipFill>
        <p:spPr bwMode="auto">
          <a:xfrm>
            <a:off x="1496292" y="1136071"/>
            <a:ext cx="9822872" cy="54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249382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9367" y="695098"/>
            <a:ext cx="2539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1- Introduction :</a:t>
            </a:r>
          </a:p>
        </p:txBody>
      </p:sp>
      <p:sp>
        <p:nvSpPr>
          <p:cNvPr id="6" name="Rectangle 5"/>
          <p:cNvSpPr/>
          <p:nvPr/>
        </p:nvSpPr>
        <p:spPr>
          <a:xfrm>
            <a:off x="845126" y="1177637"/>
            <a:ext cx="11346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La caractéristique essentielle des constructions métalliques est d’être composées d’un ensemble d’éléments barres (poteaux- poutres) constitués de profilés laminés ou soudés souvent en forme de (I ou de H) qu’il faut assemblés entre eux pour constituer l’ossature.</a:t>
            </a:r>
          </a:p>
        </p:txBody>
      </p:sp>
      <p:sp>
        <p:nvSpPr>
          <p:cNvPr id="7" name="Rectangle 6"/>
          <p:cNvSpPr/>
          <p:nvPr/>
        </p:nvSpPr>
        <p:spPr>
          <a:xfrm>
            <a:off x="748145" y="2870675"/>
            <a:ext cx="114438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Les liaisons entre ces différents éléments représentent ce qu’on appelle communément les assemblages. Ces derniers constituent des composants spécifiques à la construction métallique, ils jouent un rôle très important, on peut les définir comme organes de liaison qui permettent de réunir et de solidariser plusieurs éléments entre eux.</a:t>
            </a:r>
            <a:endParaRPr lang="fr-FR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734291" y="4920825"/>
            <a:ext cx="11291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Un assemblage mal conçu, mal calculé ou mal réalisé peut conduire à l’effondrement de la structure.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4" name="Rectangle 3"/>
          <p:cNvSpPr/>
          <p:nvPr/>
        </p:nvSpPr>
        <p:spPr>
          <a:xfrm>
            <a:off x="1593345" y="653534"/>
            <a:ext cx="6731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2. Différentes formes d’assemblage en CM :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8431" t="31629" r="6296" b="15909"/>
          <a:stretch>
            <a:fillRect/>
          </a:stretch>
        </p:blipFill>
        <p:spPr bwMode="auto">
          <a:xfrm>
            <a:off x="1233054" y="1233054"/>
            <a:ext cx="9836727" cy="444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274619" y="5682780"/>
            <a:ext cx="11346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Différents types d’assemblage dans une ossature métallique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249382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22042" t="18939" r="21736" b="6250"/>
          <a:stretch>
            <a:fillRect/>
          </a:stretch>
        </p:blipFill>
        <p:spPr bwMode="auto">
          <a:xfrm>
            <a:off x="1751003" y="845126"/>
            <a:ext cx="7531541" cy="5634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9137959" y="2454625"/>
            <a:ext cx="3054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STRUCTURES METALLIQUES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4" name="Rectangle 3"/>
          <p:cNvSpPr/>
          <p:nvPr/>
        </p:nvSpPr>
        <p:spPr>
          <a:xfrm>
            <a:off x="1629756" y="473426"/>
            <a:ext cx="5846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2.1. Les assemblages poutre-poteau :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8005" t="37121" r="6296" b="18750"/>
          <a:stretch>
            <a:fillRect/>
          </a:stretch>
        </p:blipFill>
        <p:spPr bwMode="auto">
          <a:xfrm>
            <a:off x="1579419" y="942110"/>
            <a:ext cx="7162799" cy="249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l="30028" t="31629" r="10129" b="26326"/>
          <a:stretch>
            <a:fillRect/>
          </a:stretch>
        </p:blipFill>
        <p:spPr bwMode="auto">
          <a:xfrm>
            <a:off x="4350326" y="3699163"/>
            <a:ext cx="7620001" cy="287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4" name="Rectangle 3"/>
          <p:cNvSpPr/>
          <p:nvPr/>
        </p:nvSpPr>
        <p:spPr>
          <a:xfrm>
            <a:off x="1536895" y="542698"/>
            <a:ext cx="5654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2.2. Les assemblages poutre-poutre :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6417" t="27083" r="15773" b="16288"/>
          <a:stretch>
            <a:fillRect/>
          </a:stretch>
        </p:blipFill>
        <p:spPr bwMode="auto">
          <a:xfrm>
            <a:off x="1496290" y="1080655"/>
            <a:ext cx="8603673" cy="503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0254" y="487327"/>
            <a:ext cx="9171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2.3. Les assemblages poteau-fondation « pied de poteau »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2787" t="29167" r="2888" b="17767"/>
          <a:stretch>
            <a:fillRect/>
          </a:stretch>
        </p:blipFill>
        <p:spPr bwMode="auto">
          <a:xfrm>
            <a:off x="611331" y="1271587"/>
            <a:ext cx="11052125" cy="443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37375" t="28788" r="17264" b="39205"/>
          <a:stretch>
            <a:fillRect/>
          </a:stretch>
        </p:blipFill>
        <p:spPr bwMode="auto">
          <a:xfrm>
            <a:off x="1745673" y="471053"/>
            <a:ext cx="5902036" cy="234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 l="37328" t="26420" r="17097" b="36269"/>
          <a:stretch>
            <a:fillRect/>
          </a:stretch>
        </p:blipFill>
        <p:spPr bwMode="auto">
          <a:xfrm>
            <a:off x="1787235" y="3241964"/>
            <a:ext cx="5929746" cy="272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re 1"/>
          <p:cNvSpPr txBox="1"/>
          <p:nvPr/>
        </p:nvSpPr>
        <p:spPr>
          <a:xfrm>
            <a:off x="2687781" y="2826327"/>
            <a:ext cx="1191492" cy="332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Etape 01 :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re 1"/>
          <p:cNvSpPr txBox="1"/>
          <p:nvPr/>
        </p:nvSpPr>
        <p:spPr>
          <a:xfrm>
            <a:off x="5514109" y="2784763"/>
            <a:ext cx="1136074" cy="3186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defTabSz="457200">
              <a:spcBef>
                <a:spcPct val="0"/>
              </a:spcBef>
            </a:pPr>
            <a:r>
              <a:rPr lang="fr-FR" sz="1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Etape 02 :</a:t>
            </a:r>
            <a:endParaRPr lang="fr-FR" sz="1600" b="1" u="sng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tre 1"/>
          <p:cNvSpPr txBox="1"/>
          <p:nvPr/>
        </p:nvSpPr>
        <p:spPr>
          <a:xfrm>
            <a:off x="2812473" y="5957454"/>
            <a:ext cx="1136074" cy="3740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R="0" lvl="0" indent="0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Etape 03 :</a:t>
            </a:r>
            <a:endParaRPr lang="fr-FR" sz="1600" b="1" u="sng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itre 1"/>
          <p:cNvSpPr txBox="1"/>
          <p:nvPr/>
        </p:nvSpPr>
        <p:spPr>
          <a:xfrm>
            <a:off x="5569527" y="5943599"/>
            <a:ext cx="1177638" cy="3602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fr-FR" sz="1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Etape 04 :</a:t>
            </a:r>
            <a:endParaRPr lang="fr-FR" sz="1600" b="1" u="sng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43736" y="736661"/>
            <a:ext cx="220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 smtClean="0"/>
              <a:t>PIEDS DE POTEAUX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8146471" y="1454727"/>
            <a:ext cx="404552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u="sng" dirty="0" smtClean="0"/>
              <a:t>Définition:</a:t>
            </a:r>
            <a:r>
              <a:rPr lang="fr-FR" sz="2000" dirty="0" smtClean="0"/>
              <a:t> éléments verticaux qui transmettent aux fondations les efforts extérieurs qui sont appliqués aux bâtiments:</a:t>
            </a:r>
          </a:p>
          <a:p>
            <a:endParaRPr lang="fr-FR" sz="2000" dirty="0" smtClean="0"/>
          </a:p>
          <a:p>
            <a:r>
              <a:rPr lang="fr-FR" sz="2800" b="1" dirty="0" smtClean="0"/>
              <a:t>-</a:t>
            </a:r>
            <a:r>
              <a:rPr lang="fr-FR" sz="2000" dirty="0" smtClean="0"/>
              <a:t> efforts verticaux</a:t>
            </a:r>
          </a:p>
          <a:p>
            <a:r>
              <a:rPr lang="fr-FR" sz="2800" b="1" dirty="0" smtClean="0"/>
              <a:t>-</a:t>
            </a:r>
            <a:r>
              <a:rPr lang="fr-FR" sz="2000" dirty="0" smtClean="0"/>
              <a:t> poussées horizontales</a:t>
            </a:r>
          </a:p>
          <a:p>
            <a:r>
              <a:rPr lang="fr-FR" sz="2800" b="1" dirty="0" smtClean="0"/>
              <a:t>-</a:t>
            </a:r>
            <a:r>
              <a:rPr lang="fr-FR" sz="2000" dirty="0" smtClean="0"/>
              <a:t> moments fléchissant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53201" y="665017"/>
            <a:ext cx="545869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Une </a:t>
            </a:r>
            <a:r>
              <a:rPr lang="fr-FR" sz="2800" b="1" dirty="0" smtClean="0"/>
              <a:t>tige d’ancrage </a:t>
            </a:r>
            <a:r>
              <a:rPr lang="fr-FR" sz="2800" dirty="0" smtClean="0"/>
              <a:t>ou une</a:t>
            </a:r>
            <a:r>
              <a:rPr lang="fr-FR" sz="2800" b="1" dirty="0" smtClean="0"/>
              <a:t> tige de scellement</a:t>
            </a:r>
            <a:r>
              <a:rPr lang="fr-FR" sz="2800" dirty="0" smtClean="0"/>
              <a:t> est utilisée pour fixer solidement une structure sur une fondation en béton armé. </a:t>
            </a:r>
          </a:p>
          <a:p>
            <a:endParaRPr lang="fr-FR" sz="2800" dirty="0" smtClean="0"/>
          </a:p>
          <a:p>
            <a:r>
              <a:rPr lang="fr-FR" sz="2800" dirty="0" smtClean="0"/>
              <a:t>Les tiges d'ancrage sont utilisées pour l’ancrage de structures métalliques afin de transférer les charges de traction et/ou les charges de cisaillement à la fondation en béton.</a:t>
            </a:r>
            <a:endParaRPr lang="fr-FR" sz="28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 l="48863" t="45051" r="24569" b="39017"/>
          <a:stretch>
            <a:fillRect/>
          </a:stretch>
        </p:blipFill>
        <p:spPr bwMode="auto">
          <a:xfrm>
            <a:off x="4129028" y="4447309"/>
            <a:ext cx="1897699" cy="205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plaine et tige.jpg"/>
          <p:cNvPicPr>
            <a:picLocks noChangeAspect="1"/>
          </p:cNvPicPr>
          <p:nvPr/>
        </p:nvPicPr>
        <p:blipFill>
          <a:blip r:embed="rId3"/>
          <a:srcRect l="17273" t="1411" r="44394" b="59300"/>
          <a:stretch>
            <a:fillRect/>
          </a:stretch>
        </p:blipFill>
        <p:spPr>
          <a:xfrm>
            <a:off x="374072" y="526473"/>
            <a:ext cx="5278583" cy="3922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445" t="16288" r="23759" b="18939"/>
          <a:stretch>
            <a:fillRect/>
          </a:stretch>
        </p:blipFill>
        <p:spPr bwMode="auto">
          <a:xfrm>
            <a:off x="498764" y="443345"/>
            <a:ext cx="7259782" cy="473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1704" t="19697" r="72315" b="47348"/>
          <a:stretch>
            <a:fillRect/>
          </a:stretch>
        </p:blipFill>
        <p:spPr bwMode="auto">
          <a:xfrm>
            <a:off x="8312728" y="955964"/>
            <a:ext cx="3380509" cy="241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657465" y="5253244"/>
            <a:ext cx="3962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Pied de poteau encastré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4836" y="667436"/>
            <a:ext cx="10238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2.4. Les assemblages poutre métallique – dalle en béton armé</a:t>
            </a:r>
          </a:p>
        </p:txBody>
      </p:sp>
      <p:pic>
        <p:nvPicPr>
          <p:cNvPr id="6" name="Image 5" descr="GOUJON.jpg"/>
          <p:cNvPicPr>
            <a:picLocks noChangeAspect="1"/>
          </p:cNvPicPr>
          <p:nvPr/>
        </p:nvPicPr>
        <p:blipFill>
          <a:blip r:embed="rId2"/>
          <a:srcRect l="24204" t="15943" r="21364" b="15741"/>
          <a:stretch>
            <a:fillRect/>
          </a:stretch>
        </p:blipFill>
        <p:spPr>
          <a:xfrm>
            <a:off x="1025236" y="1177636"/>
            <a:ext cx="7384473" cy="5210755"/>
          </a:xfrm>
          <a:prstGeom prst="rect">
            <a:avLst/>
          </a:prstGeom>
        </p:spPr>
      </p:pic>
      <p:sp>
        <p:nvSpPr>
          <p:cNvPr id="7" name="Titre 1"/>
          <p:cNvSpPr txBox="1"/>
          <p:nvPr/>
        </p:nvSpPr>
        <p:spPr>
          <a:xfrm>
            <a:off x="8227868" y="4326947"/>
            <a:ext cx="3416445" cy="930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POUTRE MIXTE</a:t>
            </a:r>
            <a:endParaRPr kumimoji="0" lang="fr-FR" sz="36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6109" y="0"/>
            <a:ext cx="5915891" cy="498764"/>
          </a:xfrm>
        </p:spPr>
        <p:txBody>
          <a:bodyPr>
            <a:normAutofit/>
          </a:bodyPr>
          <a:lstStyle/>
          <a:p>
            <a:r>
              <a:rPr lang="fr-FR" sz="2000" u="sng" dirty="0" smtClean="0"/>
              <a:t>CHAPITRE 04 </a:t>
            </a:r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000" dirty="0" smtClean="0"/>
              <a:t>Ouvrages métalliques et mixtes.</a:t>
            </a:r>
            <a:endParaRPr lang="fr-FR" sz="20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496293" y="360218"/>
            <a:ext cx="5140036" cy="5680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3200" b="1" u="sng" dirty="0" smtClean="0">
                <a:solidFill>
                  <a:srgbClr val="FF0000"/>
                </a:solidFill>
              </a:rPr>
              <a:t>3.  Modes d’assemblages :</a:t>
            </a:r>
          </a:p>
          <a:p>
            <a:pPr marL="0" indent="0">
              <a:buNone/>
            </a:pPr>
            <a:endParaRPr lang="fr-FR" sz="2400" b="1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19508" r="56023" b="59469"/>
          <a:stretch>
            <a:fillRect/>
          </a:stretch>
        </p:blipFill>
        <p:spPr bwMode="auto">
          <a:xfrm>
            <a:off x="290946" y="1801091"/>
            <a:ext cx="627060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592" t="22064" r="57454" b="11648"/>
          <a:stretch>
            <a:fillRect/>
          </a:stretch>
        </p:blipFill>
        <p:spPr bwMode="auto">
          <a:xfrm>
            <a:off x="6553200" y="706581"/>
            <a:ext cx="5458691" cy="484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space réservé du contenu 2"/>
          <p:cNvSpPr txBox="1"/>
          <p:nvPr/>
        </p:nvSpPr>
        <p:spPr>
          <a:xfrm>
            <a:off x="6456219" y="5458690"/>
            <a:ext cx="2321935" cy="472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anose="05040102010807070707" charset="2"/>
              <a:buNone/>
              <a:defRPr/>
            </a:pPr>
            <a:r>
              <a:rPr lang="fr-FR" sz="2400" b="1" dirty="0" smtClean="0">
                <a:solidFill>
                  <a:srgbClr val="FF0000"/>
                </a:solidFill>
              </a:rPr>
              <a:t>Soudure </a:t>
            </a:r>
            <a:r>
              <a:rPr kumimoji="0" lang="fr-FR" sz="24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anose="05040102010807070707" charset="2"/>
              <a:buNone/>
              <a:defRPr/>
            </a:pPr>
            <a:endParaRPr kumimoji="0" lang="fr-FR" sz="2400" b="1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anose="05040102010807070707" charset="2"/>
              <a:buNone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contenu 2"/>
          <p:cNvSpPr txBox="1"/>
          <p:nvPr/>
        </p:nvSpPr>
        <p:spPr>
          <a:xfrm>
            <a:off x="9365674" y="5486399"/>
            <a:ext cx="2563090" cy="526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anose="05040102010807070707" charset="2"/>
              <a:buNone/>
              <a:defRPr/>
            </a:pPr>
            <a:r>
              <a:rPr lang="fr-FR" sz="2400" b="1" dirty="0" smtClean="0">
                <a:solidFill>
                  <a:srgbClr val="FF0000"/>
                </a:solidFill>
              </a:rPr>
              <a:t>Boulonnage ou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anose="05040102010807070707" charset="2"/>
              <a:buNone/>
              <a:defRPr/>
            </a:pPr>
            <a:r>
              <a:rPr lang="fr-FR" sz="2400" b="1" dirty="0" smtClean="0">
                <a:solidFill>
                  <a:srgbClr val="FF0000"/>
                </a:solidFill>
              </a:rPr>
              <a:t>rivetage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8" name="Rectangle 7"/>
          <p:cNvSpPr/>
          <p:nvPr/>
        </p:nvSpPr>
        <p:spPr>
          <a:xfrm>
            <a:off x="1537856" y="914402"/>
            <a:ext cx="103354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Le</a:t>
            </a:r>
            <a:r>
              <a:rPr lang="fr-FR" sz="2400" b="1" dirty="0" smtClean="0"/>
              <a:t> soudage</a:t>
            </a:r>
            <a:r>
              <a:rPr lang="fr-FR" sz="2400" dirty="0" smtClean="0"/>
              <a:t> est un procédé d’assemblage permanent qui assure la continuité de la matière à assembler .</a:t>
            </a:r>
          </a:p>
          <a:p>
            <a:r>
              <a:rPr lang="fr-FR" sz="2400" dirty="0" smtClean="0"/>
              <a:t>Cette continuité est ce qui distingue le soudage d'autres techniques d'assemblage mécaniques  ( rivetage, boulonnage, …</a:t>
            </a:r>
            <a:r>
              <a:rPr lang="fr-FR" sz="2400" dirty="0" err="1" smtClean="0"/>
              <a:t>etc</a:t>
            </a:r>
            <a:r>
              <a:rPr lang="fr-FR" sz="2400" dirty="0" smtClean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997526" y="0"/>
            <a:ext cx="36160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</a:rPr>
              <a:t>3.1 Le soudage :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9806" t="11742" r="54639" b="81250"/>
          <a:stretch>
            <a:fillRect/>
          </a:stretch>
        </p:blipFill>
        <p:spPr bwMode="auto">
          <a:xfrm>
            <a:off x="1011381" y="2951017"/>
            <a:ext cx="3325091" cy="51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 l="19865" t="47064" r="49681" b="46307"/>
          <a:stretch>
            <a:fillRect/>
          </a:stretch>
        </p:blipFill>
        <p:spPr bwMode="auto">
          <a:xfrm>
            <a:off x="7398328" y="3020292"/>
            <a:ext cx="3962400" cy="48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19318" r="60069" b="64773"/>
          <a:stretch>
            <a:fillRect/>
          </a:stretch>
        </p:blipFill>
        <p:spPr bwMode="auto">
          <a:xfrm>
            <a:off x="193964" y="3685309"/>
            <a:ext cx="5195455" cy="116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805" t="18845" r="53194" b="63352"/>
          <a:stretch>
            <a:fillRect/>
          </a:stretch>
        </p:blipFill>
        <p:spPr bwMode="auto">
          <a:xfrm>
            <a:off x="5805054" y="3754581"/>
            <a:ext cx="5985164" cy="130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 l="19699" t="11174" r="63477" b="82387"/>
          <a:stretch>
            <a:fillRect/>
          </a:stretch>
        </p:blipFill>
        <p:spPr bwMode="auto">
          <a:xfrm>
            <a:off x="2147454" y="2369127"/>
            <a:ext cx="2189018" cy="47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/>
          <a:srcRect l="19653" t="45928" r="63523" b="45360"/>
          <a:stretch>
            <a:fillRect/>
          </a:stretch>
        </p:blipFill>
        <p:spPr bwMode="auto">
          <a:xfrm>
            <a:off x="8575965" y="1620981"/>
            <a:ext cx="2189018" cy="6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t="18750" r="53467" b="68371"/>
          <a:stretch>
            <a:fillRect/>
          </a:stretch>
        </p:blipFill>
        <p:spPr bwMode="auto">
          <a:xfrm>
            <a:off x="277091" y="3408218"/>
            <a:ext cx="6054436" cy="94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1018" t="19034" r="70445" b="36648"/>
          <a:stretch>
            <a:fillRect/>
          </a:stretch>
        </p:blipFill>
        <p:spPr bwMode="auto">
          <a:xfrm>
            <a:off x="7813964" y="2355273"/>
            <a:ext cx="3713018" cy="324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249382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12838" t="13920" r="14967" b="5871"/>
          <a:stretch>
            <a:fillRect/>
          </a:stretch>
        </p:blipFill>
        <p:spPr bwMode="auto">
          <a:xfrm>
            <a:off x="651163" y="710014"/>
            <a:ext cx="9154943" cy="571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9801260" y="3424442"/>
            <a:ext cx="26124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STRUCTURE EN 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CHARPENTE METALLIQUE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t="18182" r="20671" b="26136"/>
          <a:stretch>
            <a:fillRect/>
          </a:stretch>
        </p:blipFill>
        <p:spPr bwMode="auto">
          <a:xfrm>
            <a:off x="526473" y="1357745"/>
            <a:ext cx="1158550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23455" y="168672"/>
            <a:ext cx="450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</a:rPr>
              <a:t>3.2 Le boulonnage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/>
          <a:srcRect l="40250" t="17045" r="37708" b="75000"/>
          <a:stretch>
            <a:fillRect/>
          </a:stretch>
        </p:blipFill>
        <p:spPr bwMode="auto">
          <a:xfrm>
            <a:off x="1925781" y="554182"/>
            <a:ext cx="2867891" cy="58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/>
          <a:srcRect l="6069" t="31250" r="74125" b="35038"/>
          <a:stretch>
            <a:fillRect/>
          </a:stretch>
        </p:blipFill>
        <p:spPr bwMode="auto">
          <a:xfrm>
            <a:off x="7495309" y="554182"/>
            <a:ext cx="2812474" cy="269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6664036" y="3338945"/>
            <a:ext cx="5153891" cy="270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Le boulon est un ensemble constitué par </a:t>
            </a:r>
            <a:r>
              <a:rPr lang="fr-FR" sz="2800" b="1" dirty="0" smtClean="0"/>
              <a:t>une vis</a:t>
            </a:r>
            <a:r>
              <a:rPr lang="fr-FR" sz="2800" dirty="0" smtClean="0"/>
              <a:t>, un </a:t>
            </a:r>
            <a:r>
              <a:rPr lang="fr-FR" sz="2800" b="1" dirty="0" smtClean="0"/>
              <a:t>écrou</a:t>
            </a:r>
            <a:r>
              <a:rPr lang="fr-FR" sz="2800" dirty="0" smtClean="0"/>
              <a:t> et éventuellement une </a:t>
            </a:r>
            <a:r>
              <a:rPr lang="fr-FR" sz="2800" b="1" dirty="0" smtClean="0"/>
              <a:t>rondelle</a:t>
            </a:r>
            <a:r>
              <a:rPr lang="fr-FR" sz="2800" dirty="0" smtClean="0"/>
              <a:t> qui après serrage maintient les pièces traversées par la vis</a:t>
            </a:r>
            <a:endParaRPr lang="fr-FR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605" t="18827" r="79981" b="45455"/>
          <a:stretch>
            <a:fillRect/>
          </a:stretch>
        </p:blipFill>
        <p:spPr bwMode="auto">
          <a:xfrm>
            <a:off x="1274618" y="1524000"/>
            <a:ext cx="4447309" cy="460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236" t="18561" r="58171" b="34869"/>
          <a:stretch>
            <a:fillRect/>
          </a:stretch>
        </p:blipFill>
        <p:spPr bwMode="auto">
          <a:xfrm>
            <a:off x="706582" y="249382"/>
            <a:ext cx="1510145" cy="238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6902" t="37650" r="56047" b="26530"/>
          <a:stretch>
            <a:fillRect/>
          </a:stretch>
        </p:blipFill>
        <p:spPr bwMode="auto">
          <a:xfrm>
            <a:off x="789709" y="2881745"/>
            <a:ext cx="2272146" cy="268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 6" descr="boulon rondel ecrou.jpg"/>
          <p:cNvPicPr>
            <a:picLocks noChangeAspect="1"/>
          </p:cNvPicPr>
          <p:nvPr/>
        </p:nvPicPr>
        <p:blipFill>
          <a:blip r:embed="rId4"/>
          <a:srcRect l="1364" t="2874" r="10758" b="15831"/>
          <a:stretch>
            <a:fillRect/>
          </a:stretch>
        </p:blipFill>
        <p:spPr>
          <a:xfrm>
            <a:off x="4544291" y="1454729"/>
            <a:ext cx="7477569" cy="5015128"/>
          </a:xfrm>
          <a:prstGeom prst="rect">
            <a:avLst/>
          </a:prstGeom>
        </p:spPr>
      </p:pic>
      <p:sp>
        <p:nvSpPr>
          <p:cNvPr id="8" name="Titre 1"/>
          <p:cNvSpPr txBox="1"/>
          <p:nvPr/>
        </p:nvSpPr>
        <p:spPr>
          <a:xfrm>
            <a:off x="1925780" y="498763"/>
            <a:ext cx="7121237" cy="526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Clé</a:t>
            </a:r>
            <a:r>
              <a:rPr kumimoji="0" lang="fr-FR" sz="2400" b="1" i="0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serrage boulon</a:t>
            </a:r>
            <a:endParaRPr kumimoji="0" lang="fr-FR" sz="24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re 1"/>
          <p:cNvSpPr txBox="1"/>
          <p:nvPr/>
        </p:nvSpPr>
        <p:spPr>
          <a:xfrm>
            <a:off x="318652" y="5569527"/>
            <a:ext cx="7121237" cy="526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Boulons et rondelles</a:t>
            </a:r>
            <a:endParaRPr kumimoji="0" lang="fr-FR" sz="2400" b="1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08617" y="0"/>
            <a:ext cx="7121237" cy="526472"/>
          </a:xfrm>
        </p:spPr>
        <p:txBody>
          <a:bodyPr>
            <a:normAutofit/>
          </a:bodyPr>
          <a:lstStyle/>
          <a:p>
            <a:r>
              <a:rPr lang="fr-FR" sz="1800" u="sng" dirty="0" smtClean="0"/>
              <a:t>CHAPITRE 04 </a:t>
            </a:r>
            <a:r>
              <a:rPr lang="fr-F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1800" dirty="0" smtClean="0"/>
              <a:t>Ouvrages métalliques et mixtes.</a:t>
            </a:r>
            <a:endParaRPr lang="fr-FR" sz="18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2546" y="872836"/>
            <a:ext cx="100306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Un assemblage par rivets  consiste à réunir un ensemble de pièces à l’aide de rivets. La  liaison obtenue est fixe, indémontable sans détérioration de certaines pièces.</a:t>
            </a:r>
          </a:p>
          <a:p>
            <a:r>
              <a:rPr lang="fr-FR" sz="2400" b="1" dirty="0" smtClean="0"/>
              <a:t>Un rivet est constitué d’une tige cylindrique, pleine ou creuse, terminée à une extrémité par une tête de forme variable .</a:t>
            </a:r>
          </a:p>
          <a:p>
            <a:r>
              <a:rPr lang="fr-FR" sz="2400" b="1" dirty="0" smtClean="0"/>
              <a:t>Après mise en place dans un trou préalablement percé, l’autre extrémité est refoulée et  forme la rivure.</a:t>
            </a:r>
            <a:endParaRPr lang="fr-FR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17344" y="0"/>
            <a:ext cx="62899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3.3 Assemblage par rivets 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2538" r="44203" b="46212"/>
          <a:stretch>
            <a:fillRect/>
          </a:stretch>
        </p:blipFill>
        <p:spPr bwMode="auto">
          <a:xfrm>
            <a:off x="2646217" y="3532909"/>
            <a:ext cx="8617527" cy="271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249382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4" name="Picture 4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1900" y="900544"/>
            <a:ext cx="8421208" cy="540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244605" y="2994950"/>
            <a:ext cx="21552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STRUCTURE EN 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CHARPENTE METALLIQUE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249382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7667" t="13447" r="34088" b="13068"/>
          <a:stretch>
            <a:fillRect/>
          </a:stretch>
        </p:blipFill>
        <p:spPr bwMode="auto">
          <a:xfrm>
            <a:off x="997527" y="983673"/>
            <a:ext cx="7578437" cy="537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8700654" y="1468582"/>
            <a:ext cx="328352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Voici  </a:t>
            </a:r>
            <a:r>
              <a:rPr lang="fr-FR" sz="2000" b="1" dirty="0" smtClean="0"/>
              <a:t>le pont Eiffel à Tlemcen</a:t>
            </a:r>
            <a:r>
              <a:rPr lang="fr-FR" sz="2000" dirty="0" smtClean="0"/>
              <a:t>, construit par Gustave Eiffel au 19ème siècle.</a:t>
            </a:r>
          </a:p>
          <a:p>
            <a:r>
              <a:rPr lang="fr-FR" sz="2000" dirty="0" smtClean="0"/>
              <a:t> Il est situé précisément à </a:t>
            </a:r>
            <a:r>
              <a:rPr lang="fr-FR" sz="2000" b="1" dirty="0" smtClean="0"/>
              <a:t>El </a:t>
            </a:r>
            <a:r>
              <a:rPr lang="fr-FR" sz="2000" b="1" dirty="0" err="1" smtClean="0"/>
              <a:t>Ourit</a:t>
            </a:r>
            <a:r>
              <a:rPr lang="fr-FR" sz="2000" dirty="0" smtClean="0"/>
              <a:t>, à 7 km de la ville. </a:t>
            </a:r>
          </a:p>
          <a:p>
            <a:r>
              <a:rPr lang="fr-FR" sz="2000" dirty="0" smtClean="0"/>
              <a:t>Il se trouve au dessus d'un magnifique canyon et surtout près des célèbres cascades d'El </a:t>
            </a:r>
            <a:r>
              <a:rPr lang="fr-FR" sz="2000" dirty="0" err="1" smtClean="0"/>
              <a:t>Ourit</a:t>
            </a:r>
            <a:r>
              <a:rPr lang="fr-FR" sz="2000" dirty="0" smtClean="0"/>
              <a:t>.</a:t>
            </a:r>
          </a:p>
          <a:p>
            <a:r>
              <a:rPr lang="fr-FR" sz="2000" dirty="0" smtClean="0"/>
              <a:t>Le train liant les villes de Sidi Bel </a:t>
            </a:r>
            <a:r>
              <a:rPr lang="fr-FR" sz="2000" dirty="0" err="1" smtClean="0"/>
              <a:t>Abbès</a:t>
            </a:r>
            <a:r>
              <a:rPr lang="fr-FR" sz="2000" dirty="0" smtClean="0"/>
              <a:t> et Tlemcen.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249382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7995" t="25189" r="44310" b="24243"/>
          <a:stretch>
            <a:fillRect/>
          </a:stretch>
        </p:blipFill>
        <p:spPr bwMode="auto">
          <a:xfrm>
            <a:off x="1704109" y="803565"/>
            <a:ext cx="7647709" cy="576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249382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745673" y="900544"/>
            <a:ext cx="9864435" cy="457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u="sng" dirty="0" smtClean="0">
                <a:solidFill>
                  <a:srgbClr val="FF0000"/>
                </a:solidFill>
              </a:rPr>
              <a:t>4. 2 Eléments constituants la structure métallique:</a:t>
            </a:r>
          </a:p>
          <a:p>
            <a:pPr marL="0" indent="0">
              <a:buNone/>
            </a:pPr>
            <a:endParaRPr lang="fr-FR" sz="2400" b="1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8290" y="1466802"/>
            <a:ext cx="10977130" cy="563231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sz="2400" dirty="0" smtClean="0"/>
              <a:t>La charpente métallique est une structure généralement en acier, qui est composée de nombreux éléments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sz="2400" dirty="0" smtClean="0"/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/>
              <a:t>     </a:t>
            </a:r>
            <a:r>
              <a:rPr lang="fr-FR" sz="2400" b="1" dirty="0" smtClean="0">
                <a:solidFill>
                  <a:srgbClr val="FF0000"/>
                </a:solidFill>
              </a:rPr>
              <a:t>1- Les poutres 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400" b="1" dirty="0" smtClean="0">
              <a:solidFill>
                <a:srgbClr val="FF000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/>
              <a:t>Elles sont posées horizontalement sur les poteaux.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4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/>
              <a:t>Elles sont fabriquées en acier.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4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/>
              <a:t>La poutre a pour fonction de soutenir toute la charpente métallique.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sz="24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/>
              <a:t>On distingue plusieurs types de poutres métalliques : 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sz="2400" b="1" dirty="0" smtClean="0">
              <a:solidFill>
                <a:srgbClr val="FF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sz="2400" b="1" dirty="0" smtClean="0">
              <a:solidFill>
                <a:srgbClr val="FF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sz="2400" b="1" dirty="0" smtClean="0">
                <a:solidFill>
                  <a:srgbClr val="FF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70763" y="249382"/>
            <a:ext cx="7121237" cy="526472"/>
          </a:xfrm>
        </p:spPr>
        <p:txBody>
          <a:bodyPr>
            <a:normAutofit/>
          </a:bodyPr>
          <a:lstStyle/>
          <a:p>
            <a:r>
              <a:rPr lang="fr-FR" sz="2400" u="sng" dirty="0" smtClean="0"/>
              <a:t>CHAPITRE 04 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fr-FR" sz="2400" dirty="0" smtClean="0"/>
              <a:t>Ouvrages métalliques et mixtes.</a:t>
            </a:r>
            <a:endParaRPr lang="fr-FR" sz="2400" dirty="0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221672" y="6442364"/>
            <a:ext cx="7841673" cy="415636"/>
          </a:xfrm>
          <a:noFill/>
        </p:spPr>
        <p:txBody>
          <a:bodyPr/>
          <a:lstStyle/>
          <a:p>
            <a:r>
              <a:rPr lang="fr-FR" sz="105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Mr BENAMAR Abderrahmane Univ Tlemcen Départ. G.C    Email: benamaruniv@yahoo.fr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40327" y="1302326"/>
            <a:ext cx="11360728" cy="31700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fr-FR" sz="2400" dirty="0" smtClean="0"/>
              <a:t>Les poutres métalliques en </a:t>
            </a:r>
            <a:r>
              <a:rPr lang="fr-FR" sz="2400" b="1" dirty="0" smtClean="0"/>
              <a:t>I</a:t>
            </a:r>
            <a:r>
              <a:rPr lang="fr-FR" sz="3200" b="1" dirty="0" smtClean="0"/>
              <a:t> </a:t>
            </a:r>
            <a:r>
              <a:rPr lang="fr-FR" sz="2400" b="1" dirty="0" smtClean="0"/>
              <a:t>,</a:t>
            </a:r>
            <a:r>
              <a:rPr lang="fr-FR" sz="2400" dirty="0" smtClean="0"/>
              <a:t> disponibles sous le format </a:t>
            </a:r>
            <a:r>
              <a:rPr lang="fr-FR" sz="2400" b="1" dirty="0" smtClean="0"/>
              <a:t>IPE</a:t>
            </a:r>
            <a:r>
              <a:rPr lang="fr-FR" sz="2400" dirty="0" smtClean="0"/>
              <a:t> et </a:t>
            </a:r>
            <a:r>
              <a:rPr lang="fr-FR" sz="2400" b="1" dirty="0" smtClean="0"/>
              <a:t>PRS</a:t>
            </a:r>
            <a:r>
              <a:rPr lang="fr-FR" sz="2400" dirty="0" smtClean="0"/>
              <a:t> (poutres reconstituées soudées)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lang="fr-FR" sz="2400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fr-FR" sz="2400" dirty="0" smtClean="0"/>
              <a:t>Les poutres en </a:t>
            </a:r>
            <a:r>
              <a:rPr lang="fr-FR" sz="2400" b="1" dirty="0" smtClean="0"/>
              <a:t>U</a:t>
            </a:r>
            <a:r>
              <a:rPr lang="fr-FR" sz="2400" dirty="0" smtClean="0"/>
              <a:t>, en format </a:t>
            </a:r>
            <a:r>
              <a:rPr lang="fr-FR" sz="2400" b="1" dirty="0" smtClean="0"/>
              <a:t>UPN</a:t>
            </a:r>
            <a:r>
              <a:rPr lang="fr-FR" sz="2400" dirty="0" smtClean="0"/>
              <a:t> et </a:t>
            </a:r>
            <a:r>
              <a:rPr lang="fr-FR" sz="2400" b="1" dirty="0" smtClean="0"/>
              <a:t>UPE</a:t>
            </a:r>
            <a:r>
              <a:rPr lang="fr-FR" sz="2400" dirty="0" smtClean="0"/>
              <a:t>, caractérisées par des ailes formant un </a:t>
            </a:r>
            <a:r>
              <a:rPr lang="fr-FR" sz="2400" b="1" dirty="0" smtClean="0"/>
              <a:t>U</a:t>
            </a:r>
            <a:r>
              <a:rPr lang="fr-FR" sz="2400" dirty="0" smtClean="0"/>
              <a:t>  en allant du même côté.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lang="fr-FR" sz="24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fr-FR" sz="2400" dirty="0" smtClean="0"/>
              <a:t>Les poutres en </a:t>
            </a:r>
            <a:r>
              <a:rPr lang="fr-FR" sz="2400" b="1" dirty="0" smtClean="0"/>
              <a:t>H</a:t>
            </a:r>
            <a:r>
              <a:rPr lang="fr-FR" sz="2400" dirty="0" smtClean="0"/>
              <a:t>, variables de la poutre en </a:t>
            </a:r>
            <a:r>
              <a:rPr lang="fr-FR" sz="2400" b="1" dirty="0" smtClean="0"/>
              <a:t>I</a:t>
            </a:r>
            <a:r>
              <a:rPr lang="fr-FR" sz="2400" dirty="0" smtClean="0"/>
              <a:t> avec des ailes très larges et d’épaisseur variable.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1566</Words>
  <Application>WPS Presentation</Application>
  <PresentationFormat>Personnalisé</PresentationFormat>
  <Paragraphs>208</Paragraphs>
  <Slides>43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Brin</vt:lpstr>
      <vt:lpstr>Diapositive 1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Diapositive 35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  <vt:lpstr>CHAPITRE 04 :  Ouvrages métalliques et mixtes.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Matière PGC</dc:title>
  <dc:creator>Département Génie Civil</dc:creator>
  <cp:lastModifiedBy>BENAMAR</cp:lastModifiedBy>
  <cp:revision>357</cp:revision>
  <dcterms:created xsi:type="dcterms:W3CDTF">2016-10-11T18:04:00Z</dcterms:created>
  <dcterms:modified xsi:type="dcterms:W3CDTF">2024-12-07T18:04:59Z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02E40920D11D4E10ACD4693A2C2B900D_12</vt:lpwstr>
  </property>
  <property fmtid="{D5CDD505-2E9C-101B-9397-08002B2CF9AE}" pid="3" name="KSOProductBuildVer">
    <vt:lpwstr>1036-12.2.0.18911</vt:lpwstr>
  </property>
</Properties>
</file>