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95" r:id="rId4"/>
    <p:sldId id="296" r:id="rId5"/>
    <p:sldId id="298" r:id="rId6"/>
    <p:sldId id="259" r:id="rId7"/>
    <p:sldId id="267" r:id="rId8"/>
    <p:sldId id="297" r:id="rId9"/>
    <p:sldId id="261" r:id="rId10"/>
    <p:sldId id="300" r:id="rId11"/>
    <p:sldId id="262" r:id="rId12"/>
    <p:sldId id="294" r:id="rId13"/>
    <p:sldId id="299" r:id="rId14"/>
    <p:sldId id="258" r:id="rId15"/>
    <p:sldId id="268" r:id="rId16"/>
    <p:sldId id="301" r:id="rId17"/>
    <p:sldId id="302" r:id="rId18"/>
    <p:sldId id="303" r:id="rId19"/>
    <p:sldId id="269" r:id="rId20"/>
    <p:sldId id="277" r:id="rId21"/>
    <p:sldId id="279" r:id="rId22"/>
    <p:sldId id="304" r:id="rId23"/>
    <p:sldId id="265" r:id="rId24"/>
    <p:sldId id="305" r:id="rId25"/>
    <p:sldId id="266" r:id="rId26"/>
    <p:sldId id="306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08" r:id="rId36"/>
    <p:sldId id="291" r:id="rId37"/>
    <p:sldId id="309" r:id="rId38"/>
    <p:sldId id="310" r:id="rId39"/>
    <p:sldId id="311" r:id="rId40"/>
    <p:sldId id="312" r:id="rId41"/>
    <p:sldId id="292" r:id="rId42"/>
    <p:sldId id="293" r:id="rId43"/>
    <p:sldId id="314" r:id="rId44"/>
    <p:sldId id="315" r:id="rId45"/>
    <p:sldId id="316" r:id="rId46"/>
    <p:sldId id="317" r:id="rId47"/>
    <p:sldId id="318" r:id="rId48"/>
    <p:sldId id="313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67" y="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50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0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7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0" Type="http://schemas.openxmlformats.org/officeDocument/2006/relationships/image" Target="../media/image52.png"/><Relationship Id="rId9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5.png"/><Relationship Id="rId2" Type="http://schemas.openxmlformats.org/officeDocument/2006/relationships/image" Target="../media/image57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70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9.png"/><Relationship Id="rId1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0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1.png"/><Relationship Id="rId4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684212" y="685799"/>
            <a:ext cx="8001000" cy="297180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mtClean="0"/>
              <a:t>control system and regularization</a:t>
            </a:r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684212" y="3843867"/>
            <a:ext cx="6400800" cy="1947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BE521 _ L3</a:t>
            </a:r>
          </a:p>
          <a:p>
            <a:endParaRPr lang="fr-FR" smtClean="0"/>
          </a:p>
          <a:p>
            <a:r>
              <a:rPr lang="fr-FR" smtClean="0"/>
              <a:t>Produced by:</a:t>
            </a:r>
          </a:p>
          <a:p>
            <a:r>
              <a:rPr lang="fr-FR" smtClean="0"/>
              <a:t>Mme Iles Amel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533670" y="396010"/>
            <a:ext cx="542328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i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5400" b="1" i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بسم الله الرحمن الرحيم</a:t>
            </a:r>
            <a:endParaRPr lang="fr-FR" sz="54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5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3755" y="126279"/>
            <a:ext cx="8534401" cy="64644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Time Response of 1st Order Systems: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4213" y="965911"/>
            <a:ext cx="5951939" cy="564270"/>
          </a:xfrm>
        </p:spPr>
        <p:txBody>
          <a:bodyPr>
            <a:normAutofit/>
          </a:bodyPr>
          <a:lstStyle/>
          <a:p>
            <a:r>
              <a:rPr lang="en-US" dirty="0"/>
              <a:t>A Governing differential equation is given by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67" y="2196973"/>
            <a:ext cx="4432282" cy="8102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7589" y="3336743"/>
            <a:ext cx="4136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 [e(t</a:t>
            </a:r>
            <a:r>
              <a:rPr lang="fr-FR" dirty="0"/>
              <a:t>)] </a:t>
            </a:r>
            <a:r>
              <a:rPr lang="fr-FR" dirty="0" smtClean="0"/>
              <a:t>=E(p</a:t>
            </a:r>
            <a:r>
              <a:rPr lang="fr-FR" dirty="0"/>
              <a:t>) </a:t>
            </a:r>
          </a:p>
          <a:p>
            <a:r>
              <a:rPr lang="fr-FR" dirty="0" smtClean="0"/>
              <a:t>L [s(t)] =S(p)</a:t>
            </a:r>
          </a:p>
          <a:p>
            <a:r>
              <a:rPr lang="fr-FR" dirty="0"/>
              <a:t>By </a:t>
            </a:r>
            <a:r>
              <a:rPr lang="fr-FR" dirty="0" err="1"/>
              <a:t>assuming</a:t>
            </a:r>
            <a:r>
              <a:rPr lang="fr-FR" dirty="0"/>
              <a:t> </a:t>
            </a:r>
            <a:r>
              <a:rPr lang="fr-FR" dirty="0" err="1"/>
              <a:t>zero</a:t>
            </a:r>
            <a:r>
              <a:rPr lang="fr-FR" dirty="0"/>
              <a:t> initial Conditions:</a:t>
            </a:r>
          </a:p>
          <a:p>
            <a:r>
              <a:rPr lang="fr-FR" dirty="0" smtClean="0"/>
              <a:t>L </a:t>
            </a:r>
            <a:r>
              <a:rPr lang="fr-FR" dirty="0"/>
              <a:t>[</a:t>
            </a:r>
            <a:r>
              <a:rPr lang="fr-FR" dirty="0" err="1" smtClean="0"/>
              <a:t>ds</a:t>
            </a:r>
            <a:r>
              <a:rPr lang="fr-FR" dirty="0" smtClean="0"/>
              <a:t>(t</a:t>
            </a:r>
            <a:r>
              <a:rPr lang="fr-FR" dirty="0"/>
              <a:t>)/</a:t>
            </a:r>
            <a:r>
              <a:rPr lang="fr-FR" dirty="0" err="1"/>
              <a:t>dt</a:t>
            </a:r>
            <a:r>
              <a:rPr lang="fr-FR" dirty="0"/>
              <a:t>] </a:t>
            </a:r>
            <a:r>
              <a:rPr lang="fr-FR" dirty="0" smtClean="0"/>
              <a:t>=</a:t>
            </a:r>
            <a:r>
              <a:rPr lang="fr-FR" dirty="0" err="1" smtClean="0"/>
              <a:t>pS</a:t>
            </a:r>
            <a:r>
              <a:rPr lang="fr-FR" dirty="0" smtClean="0"/>
              <a:t>(p)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69" y="3520589"/>
            <a:ext cx="6383628" cy="6026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4175" y="4675811"/>
            <a:ext cx="8412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Transfer </a:t>
            </a:r>
            <a:r>
              <a:rPr lang="fr-FR" dirty="0"/>
              <a:t>fonction </a:t>
            </a:r>
            <a:r>
              <a:rPr lang="fr-FR" dirty="0" smtClean="0"/>
              <a:t>of 1st </a:t>
            </a:r>
            <a:r>
              <a:rPr lang="fr-FR" dirty="0" err="1" smtClean="0"/>
              <a:t>order</a:t>
            </a:r>
            <a:r>
              <a:rPr lang="fr-FR" dirty="0"/>
              <a:t> </a:t>
            </a:r>
            <a:r>
              <a:rPr lang="fr-FR" dirty="0" smtClean="0"/>
              <a:t>system :</a:t>
            </a:r>
          </a:p>
          <a:p>
            <a:r>
              <a:rPr lang="fr-FR" dirty="0" err="1" smtClean="0"/>
              <a:t>Where</a:t>
            </a:r>
            <a:r>
              <a:rPr lang="fr-FR" dirty="0" smtClean="0"/>
              <a:t> T: Time </a:t>
            </a:r>
            <a:r>
              <a:rPr lang="fr-FR" dirty="0"/>
              <a:t>constant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908" y="5365904"/>
            <a:ext cx="2617790" cy="91464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638" y="4970477"/>
            <a:ext cx="3624785" cy="1068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84790" y="1578441"/>
                <a:ext cx="2454461" cy="387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i="1" dirty="0" smtClean="0">
                    <a:latin typeface="Times New Roman" panose="02020603050405020304" pitchFamily="18" charset="0"/>
                  </a:rPr>
                  <a:t> s(t)+</a:t>
                </a:r>
                <a:r>
                  <a:rPr lang="el-GR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τ</a:t>
                </a:r>
                <a:r>
                  <a:rPr lang="fr-FR" i="1" dirty="0" smtClean="0">
                    <a:latin typeface="F9,Italic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  <m:r>
                      <a:rPr lang="fr-FR" b="0" i="0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fr-FR" i="1" dirty="0" smtClean="0">
                    <a:latin typeface="Times New Roman" panose="02020603050405020304" pitchFamily="18" charset="0"/>
                  </a:rPr>
                  <a:t>Ke</a:t>
                </a:r>
                <a:r>
                  <a:rPr lang="fr-FR" dirty="0" smtClean="0">
                    <a:latin typeface="Times New Roman" panose="02020603050405020304" pitchFamily="18" charset="0"/>
                  </a:rPr>
                  <a:t>(</a:t>
                </a:r>
                <a:r>
                  <a:rPr lang="fr-FR" i="1" dirty="0" smtClean="0">
                    <a:latin typeface="Times New Roman" panose="02020603050405020304" pitchFamily="18" charset="0"/>
                  </a:rPr>
                  <a:t>t</a:t>
                </a:r>
                <a:r>
                  <a:rPr lang="fr-FR" dirty="0">
                    <a:latin typeface="Times New Roman" panose="02020603050405020304" pitchFamily="18" charset="0"/>
                  </a:rPr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790" y="1578441"/>
                <a:ext cx="2454461" cy="387029"/>
              </a:xfrm>
              <a:prstGeom prst="rect">
                <a:avLst/>
              </a:prstGeom>
              <a:blipFill>
                <a:blip r:embed="rId6"/>
                <a:stretch>
                  <a:fillRect t="-6349" b="-253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6570071" y="908417"/>
            <a:ext cx="539380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latin typeface="Times New Roman" panose="02020603050405020304" pitchFamily="18" charset="0"/>
              </a:rPr>
              <a:t>Where</a:t>
            </a:r>
            <a:r>
              <a:rPr lang="fr-FR" dirty="0">
                <a:latin typeface="Times New Roman" panose="02020603050405020304" pitchFamily="18" charset="0"/>
              </a:rPr>
              <a:t>,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τ</a:t>
            </a:r>
            <a:r>
              <a:rPr lang="fr-F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fr-FR" dirty="0" smtClean="0">
                <a:latin typeface="Times New Roman" panose="02020603050405020304" pitchFamily="18" charset="0"/>
              </a:rPr>
              <a:t>Time </a:t>
            </a:r>
            <a:r>
              <a:rPr lang="fr-FR" dirty="0">
                <a:latin typeface="Times New Roman" panose="02020603050405020304" pitchFamily="18" charset="0"/>
              </a:rPr>
              <a:t>constant, sec </a:t>
            </a:r>
            <a:r>
              <a:rPr lang="fr-FR" dirty="0" smtClean="0">
                <a:latin typeface="Times New Roman" panose="02020603050405020304" pitchFamily="18" charset="0"/>
              </a:rPr>
              <a:t>,</a:t>
            </a:r>
            <a:endParaRPr lang="fr-FR" dirty="0">
              <a:latin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</a:rPr>
              <a:t>K: Static </a:t>
            </a:r>
            <a:r>
              <a:rPr lang="en-US" dirty="0">
                <a:latin typeface="Times New Roman" panose="02020603050405020304" pitchFamily="18" charset="0"/>
              </a:rPr>
              <a:t>sensitivity (units depend on the input and output variables) </a:t>
            </a:r>
            <a:r>
              <a:rPr lang="en-US" sz="2400" i="1" dirty="0" smtClean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,</a:t>
            </a:r>
          </a:p>
          <a:p>
            <a:r>
              <a:rPr lang="en-US" dirty="0" smtClean="0">
                <a:latin typeface="Times New Roman" panose="02020603050405020304" pitchFamily="18" charset="0"/>
              </a:rPr>
              <a:t>s(t</a:t>
            </a:r>
            <a:r>
              <a:rPr lang="en-US" dirty="0">
                <a:latin typeface="Times New Roman" panose="02020603050405020304" pitchFamily="18" charset="0"/>
              </a:rPr>
              <a:t>) is response of the system and</a:t>
            </a:r>
          </a:p>
          <a:p>
            <a:r>
              <a:rPr lang="fr-FR" dirty="0" smtClean="0">
                <a:latin typeface="Times New Roman" panose="02020603050405020304" pitchFamily="18" charset="0"/>
              </a:rPr>
              <a:t>e(t</a:t>
            </a:r>
            <a:r>
              <a:rPr lang="fr-FR" dirty="0">
                <a:latin typeface="Times New Roman" panose="02020603050405020304" pitchFamily="18" charset="0"/>
              </a:rPr>
              <a:t>) </a:t>
            </a:r>
            <a:r>
              <a:rPr lang="fr-FR" dirty="0" err="1">
                <a:latin typeface="Times New Roman" panose="02020603050405020304" pitchFamily="18" charset="0"/>
              </a:rPr>
              <a:t>is</a:t>
            </a:r>
            <a:r>
              <a:rPr lang="fr-FR" dirty="0">
                <a:latin typeface="Times New Roman" panose="02020603050405020304" pitchFamily="18" charset="0"/>
              </a:rPr>
              <a:t> input excitation</a:t>
            </a:r>
          </a:p>
          <a:p>
            <a:r>
              <a:rPr lang="en-US" dirty="0">
                <a:latin typeface="Times New Roman" panose="02020603050405020304" pitchFamily="18" charset="0"/>
              </a:rPr>
              <a:t>The System transfer function 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2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2738" y="334850"/>
            <a:ext cx="11280260" cy="6117465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Exemple</a:t>
            </a:r>
          </a:p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RC circuit 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307" y="762216"/>
            <a:ext cx="5132136" cy="27870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95" y="1530835"/>
            <a:ext cx="4098368" cy="11093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3296" y="29641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 smtClean="0"/>
              <a:t>Assuming</a:t>
            </a:r>
            <a:r>
              <a:rPr lang="fr-FR" dirty="0" smtClean="0"/>
              <a:t> </a:t>
            </a:r>
            <a:r>
              <a:rPr lang="fr-FR" dirty="0" err="1"/>
              <a:t>zero</a:t>
            </a:r>
            <a:r>
              <a:rPr lang="fr-FR" dirty="0"/>
              <a:t> initial Conditions :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427" y="3549285"/>
            <a:ext cx="2704270" cy="111448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1214" y="4106528"/>
            <a:ext cx="6442578" cy="63403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296" y="5584042"/>
            <a:ext cx="3332268" cy="10939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73864" y="5423908"/>
            <a:ext cx="39409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where</a:t>
            </a:r>
            <a:r>
              <a:rPr lang="fr-FR" dirty="0" smtClean="0"/>
              <a:t>;</a:t>
            </a:r>
          </a:p>
          <a:p>
            <a:r>
              <a:rPr lang="fr-FR" dirty="0" smtClean="0"/>
              <a:t> T</a:t>
            </a:r>
            <a:r>
              <a:rPr lang="en-US" dirty="0" smtClean="0"/>
              <a:t>he </a:t>
            </a:r>
            <a:r>
              <a:rPr lang="en-US" dirty="0"/>
              <a:t>D.C gain </a:t>
            </a:r>
            <a:r>
              <a:rPr lang="en-US" dirty="0" smtClean="0"/>
              <a:t>: </a:t>
            </a:r>
            <a:r>
              <a:rPr lang="fr-FR" dirty="0" smtClean="0"/>
              <a:t>K </a:t>
            </a:r>
            <a:r>
              <a:rPr lang="fr-FR" dirty="0"/>
              <a:t>= 1 </a:t>
            </a:r>
            <a:endParaRPr lang="fr-FR" dirty="0" smtClean="0"/>
          </a:p>
          <a:p>
            <a:r>
              <a:rPr lang="fr-FR" dirty="0" smtClean="0"/>
              <a:t>And Time </a:t>
            </a:r>
            <a:r>
              <a:rPr lang="fr-FR" dirty="0"/>
              <a:t>constant T = R.C.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2503" y="5423908"/>
            <a:ext cx="4069820" cy="11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8301" y="0"/>
            <a:ext cx="8534401" cy="878268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D.C gain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6484" y="1250323"/>
            <a:ext cx="11306018" cy="1498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D.C Gain K of the system is ratio between the input signal and the output signal at the steady state. (i.e. </a:t>
            </a:r>
            <a:r>
              <a:rPr lang="en-US" dirty="0" smtClean="0"/>
              <a:t>p </a:t>
            </a:r>
            <a:r>
              <a:rPr lang="en-US" dirty="0"/>
              <a:t>= 0 or t = ∞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sz="2100" dirty="0" smtClean="0">
                <a:solidFill>
                  <a:schemeClr val="accent5">
                    <a:lumMod val="75000"/>
                  </a:schemeClr>
                </a:solidFill>
              </a:rPr>
              <a:t>Examples</a:t>
            </a:r>
          </a:p>
          <a:p>
            <a:r>
              <a:rPr lang="en-US" sz="2100" dirty="0" smtClean="0">
                <a:solidFill>
                  <a:schemeClr val="accent5">
                    <a:lumMod val="75000"/>
                  </a:schemeClr>
                </a:solidFill>
              </a:rPr>
              <a:t>1)</a:t>
            </a:r>
            <a:endParaRPr lang="fr-FR" sz="2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58714" y="3007990"/>
            <a:ext cx="2019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K=10 and T=3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26329" y="5320619"/>
            <a:ext cx="2182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In </a:t>
            </a:r>
            <a:r>
              <a:rPr lang="fr-FR" dirty="0"/>
              <a:t>standard </a:t>
            </a:r>
            <a:r>
              <a:rPr lang="fr-FR" dirty="0" err="1"/>
              <a:t>form</a:t>
            </a:r>
            <a:r>
              <a:rPr lang="fr-FR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350165" y="2934669"/>
                <a:ext cx="1974271" cy="515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165" y="2934669"/>
                <a:ext cx="1974271" cy="515975"/>
              </a:xfrm>
              <a:prstGeom prst="rect">
                <a:avLst/>
              </a:prstGeom>
              <a:blipFill>
                <a:blip r:embed="rId2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11422" y="4770516"/>
                <a:ext cx="1324079" cy="515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422" y="4770516"/>
                <a:ext cx="1324079" cy="515975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511422" y="5472237"/>
                <a:ext cx="2175606" cy="532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3/5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(1/5)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422" y="5472237"/>
                <a:ext cx="2175606" cy="532390"/>
              </a:xfrm>
              <a:prstGeom prst="rect">
                <a:avLst/>
              </a:prstGeom>
              <a:blipFill>
                <a:blip r:embed="rId4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137808" y="5635295"/>
            <a:ext cx="2019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K=3/5 and T=1/5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69368" y="4007443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85685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1610" y="3223242"/>
            <a:ext cx="8621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Governing</a:t>
            </a:r>
            <a:r>
              <a:rPr lang="fr-FR" dirty="0" smtClean="0"/>
              <a:t> </a:t>
            </a:r>
            <a:r>
              <a:rPr lang="fr-FR" dirty="0" err="1"/>
              <a:t>differential</a:t>
            </a:r>
            <a:r>
              <a:rPr lang="fr-FR" dirty="0"/>
              <a:t> </a:t>
            </a:r>
            <a:r>
              <a:rPr lang="fr-FR" dirty="0" err="1"/>
              <a:t>equation</a:t>
            </a:r>
            <a:r>
              <a:rPr lang="fr-FR" dirty="0" smtClean="0"/>
              <a:t>:	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72030" y="4096989"/>
            <a:ext cx="10623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Laplacian</a:t>
            </a:r>
            <a:r>
              <a:rPr lang="fr-FR" dirty="0"/>
              <a:t> of the </a:t>
            </a:r>
            <a:r>
              <a:rPr lang="fr-FR" dirty="0" err="1"/>
              <a:t>response</a:t>
            </a:r>
            <a:r>
              <a:rPr lang="fr-FR" dirty="0"/>
              <a:t>, </a:t>
            </a:r>
            <a:r>
              <a:rPr lang="fr-FR" dirty="0" err="1"/>
              <a:t>Assuming</a:t>
            </a:r>
            <a:r>
              <a:rPr lang="fr-FR" dirty="0"/>
              <a:t> </a:t>
            </a:r>
            <a:r>
              <a:rPr lang="fr-FR" dirty="0" err="1"/>
              <a:t>zero</a:t>
            </a:r>
            <a:r>
              <a:rPr lang="fr-FR" dirty="0"/>
              <a:t> initial Conditions : </a:t>
            </a:r>
          </a:p>
          <a:p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59876" y="3359381"/>
                <a:ext cx="1995098" cy="781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f>
                      <m:fPr>
                        <m:ctrlP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𝑑𝑠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fr-FR" dirty="0" smtClean="0">
                    <a:solidFill>
                      <a:schemeClr val="bg1"/>
                    </a:solidFill>
                  </a:rPr>
                  <a:t>s(t)=K</a:t>
                </a:r>
                <a:r>
                  <a:rPr lang="el-GR" dirty="0">
                    <a:solidFill>
                      <a:schemeClr val="bg1"/>
                    </a:solidFill>
                  </a:rPr>
                  <a:t>δ</a:t>
                </a:r>
                <a:r>
                  <a:rPr lang="fr-FR" dirty="0">
                    <a:solidFill>
                      <a:schemeClr val="bg1"/>
                    </a:solidFill>
                  </a:rPr>
                  <a:t>(t)</a:t>
                </a:r>
              </a:p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876" y="3359381"/>
                <a:ext cx="1995098" cy="781945"/>
              </a:xfrm>
              <a:prstGeom prst="rect">
                <a:avLst/>
              </a:prstGeom>
              <a:blipFill>
                <a:blip r:embed="rId2"/>
                <a:stretch>
                  <a:fillRect r="-24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308100" y="4691378"/>
                <a:ext cx="184306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𝑇𝑝𝑆</m:t>
                    </m:r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)+</m:t>
                    </m:r>
                  </m:oMath>
                </a14:m>
                <a:r>
                  <a:rPr lang="fr-FR" dirty="0" smtClean="0">
                    <a:solidFill>
                      <a:schemeClr val="bg1"/>
                    </a:solidFill>
                  </a:rPr>
                  <a:t>S(p)=K</a:t>
                </a:r>
                <a:endParaRPr lang="fr-FR" dirty="0">
                  <a:solidFill>
                    <a:schemeClr val="bg1"/>
                  </a:solidFill>
                </a:endParaRPr>
              </a:p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100" y="4691378"/>
                <a:ext cx="1843069" cy="646331"/>
              </a:xfrm>
              <a:prstGeom prst="rect">
                <a:avLst/>
              </a:prstGeom>
              <a:blipFill>
                <a:blip r:embed="rId3"/>
                <a:stretch>
                  <a:fillRect l="-993" t="-5660" r="-23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èche droite 4"/>
          <p:cNvSpPr/>
          <p:nvPr/>
        </p:nvSpPr>
        <p:spPr>
          <a:xfrm>
            <a:off x="4712492" y="4834790"/>
            <a:ext cx="744894" cy="175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902799" y="4608292"/>
                <a:ext cx="1313886" cy="628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 smtClean="0">
                    <a:solidFill>
                      <a:schemeClr val="bg1"/>
                    </a:solidFill>
                  </a:rPr>
                  <a:t>S(p)=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000" dirty="0">
                            <a:solidFill>
                              <a:schemeClr val="bg1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fr-FR" sz="2000" dirty="0">
                            <a:solidFill>
                              <a:schemeClr val="bg1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𝑇𝑝</m:t>
                        </m:r>
                      </m:den>
                    </m:f>
                  </m:oMath>
                </a14:m>
                <a:endParaRPr lang="fr-F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799" y="4608292"/>
                <a:ext cx="1313886" cy="628890"/>
              </a:xfrm>
              <a:prstGeom prst="rect">
                <a:avLst/>
              </a:prstGeom>
              <a:blipFill>
                <a:blip r:embed="rId4"/>
                <a:stretch>
                  <a:fillRect l="-46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408580" y="5809472"/>
            <a:ext cx="4209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Time-</a:t>
            </a:r>
            <a:r>
              <a:rPr lang="fr-FR" dirty="0" err="1"/>
              <a:t>domain</a:t>
            </a:r>
            <a:r>
              <a:rPr lang="fr-FR" dirty="0"/>
              <a:t> </a:t>
            </a:r>
            <a:r>
              <a:rPr lang="fr-FR" dirty="0" err="1"/>
              <a:t>response</a:t>
            </a:r>
            <a:r>
              <a:rPr lang="fr-FR" dirty="0" smtClean="0"/>
              <a:t>:</a:t>
            </a:r>
          </a:p>
          <a:p>
            <a:r>
              <a:rPr lang="fr-FR" dirty="0" err="1"/>
              <a:t>Applying</a:t>
            </a:r>
            <a:r>
              <a:rPr lang="fr-FR" dirty="0"/>
              <a:t> Inverse Laplace </a:t>
            </a:r>
            <a:r>
              <a:rPr lang="fr-FR" dirty="0" err="1"/>
              <a:t>Transform</a:t>
            </a:r>
            <a:r>
              <a:rPr lang="fr-FR" dirty="0"/>
              <a:t> 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4951412" y="2283537"/>
            <a:ext cx="5204098" cy="738791"/>
            <a:chOff x="2935350" y="3671348"/>
            <a:chExt cx="5204098" cy="738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/>
                <p:cNvSpPr txBox="1"/>
                <p:nvPr/>
              </p:nvSpPr>
              <p:spPr>
                <a:xfrm>
                  <a:off x="4796864" y="3740597"/>
                  <a:ext cx="1622738" cy="66954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fr-FR" dirty="0">
                                <a:solidFill>
                                  <a:schemeClr val="bg1"/>
                                </a:solidFill>
                              </a:rPr>
                              <m:t>K</m:t>
                            </m:r>
                            <m:r>
                              <m:rPr>
                                <m:nor/>
                              </m:rPr>
                              <a:rPr lang="fr-FR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𝑇𝑝</m:t>
                            </m:r>
                          </m:den>
                        </m:f>
                      </m:oMath>
                    </m:oMathPara>
                  </a14:m>
                  <a:endParaRPr lang="fr-FR" dirty="0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mc:Choice>
          <mc:Fallback xmlns="">
            <p:sp>
              <p:nvSpPr>
                <p:cNvPr id="20" name="ZoneTexte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6864" y="3740597"/>
                  <a:ext cx="1622738" cy="66954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onnecteur droit avec flèche 20"/>
            <p:cNvCxnSpPr>
              <a:endCxn id="20" idx="1"/>
            </p:cNvCxnSpPr>
            <p:nvPr/>
          </p:nvCxnSpPr>
          <p:spPr>
            <a:xfrm>
              <a:off x="3000777" y="4063762"/>
              <a:ext cx="1796087" cy="11606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 flipV="1">
              <a:off x="6419602" y="4063762"/>
              <a:ext cx="1719846" cy="31720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7543216" y="3694430"/>
              <a:ext cx="5229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s</a:t>
              </a:r>
              <a:r>
                <a:rPr lang="fr-FR" dirty="0" smtClean="0"/>
                <a:t>(t</a:t>
              </a:r>
              <a:r>
                <a:rPr lang="fr-FR" dirty="0"/>
                <a:t>)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935350" y="3671348"/>
              <a:ext cx="5838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e</a:t>
              </a:r>
              <a:r>
                <a:rPr lang="fr-FR" dirty="0" smtClean="0"/>
                <a:t>(t</a:t>
              </a:r>
              <a:r>
                <a:rPr lang="fr-FR" dirty="0"/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951412" y="6098843"/>
                <a:ext cx="1409232" cy="612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 smtClean="0">
                    <a:solidFill>
                      <a:schemeClr val="bg1"/>
                    </a:solidFill>
                  </a:rPr>
                  <a:t>s(t)=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000" dirty="0">
                            <a:solidFill>
                              <a:schemeClr val="bg1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fr-FR" sz="2000" dirty="0">
                            <a:solidFill>
                              <a:schemeClr val="bg1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sSup>
                      <m:sSupPr>
                        <m:ctrlPr>
                          <a:rPr lang="fr-F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fr-FR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fr-FR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endParaRPr lang="fr-F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412" y="6098843"/>
                <a:ext cx="1409232" cy="612475"/>
              </a:xfrm>
              <a:prstGeom prst="rect">
                <a:avLst/>
              </a:prstGeom>
              <a:blipFill>
                <a:blip r:embed="rId6"/>
                <a:stretch>
                  <a:fillRect l="-4329" b="-9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832291" y="5251035"/>
                <a:ext cx="199791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>
                        <a:solidFill>
                          <a:schemeClr val="bg1"/>
                        </a:solidFill>
                      </a:rPr>
                      <m:t>K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en-US" dirty="0"/>
                  <a:t>he D.C </a:t>
                </a:r>
                <a:r>
                  <a:rPr lang="en-US" dirty="0" smtClean="0"/>
                  <a:t>gain</a:t>
                </a:r>
                <a:endParaRPr lang="fr-FR" dirty="0" smtClean="0"/>
              </a:p>
              <a:p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r-FR" dirty="0" smtClean="0"/>
                  <a:t> time constant.</a:t>
                </a:r>
                <a:endParaRPr lang="fr-F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291" y="5251035"/>
                <a:ext cx="1997919" cy="646331"/>
              </a:xfrm>
              <a:prstGeom prst="rect">
                <a:avLst/>
              </a:prstGeom>
              <a:blipFill>
                <a:blip r:embed="rId7"/>
                <a:stretch>
                  <a:fillRect t="-4717" r="-2446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re 1"/>
          <p:cNvSpPr txBox="1">
            <a:spLocks/>
          </p:cNvSpPr>
          <p:nvPr/>
        </p:nvSpPr>
        <p:spPr>
          <a:xfrm>
            <a:off x="234291" y="197689"/>
            <a:ext cx="11664836" cy="39901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dirty="0" smtClean="0">
                <a:solidFill>
                  <a:srgbClr val="FF0000"/>
                </a:solidFill>
              </a:rPr>
              <a:t>Impulse </a:t>
            </a:r>
            <a:r>
              <a:rPr lang="fr-FR" sz="2800" b="1" dirty="0" err="1" smtClean="0">
                <a:solidFill>
                  <a:srgbClr val="FF0000"/>
                </a:solidFill>
              </a:rPr>
              <a:t>response</a:t>
            </a:r>
            <a:r>
              <a:rPr lang="fr-FR" sz="2800" b="1" dirty="0" smtClean="0">
                <a:solidFill>
                  <a:srgbClr val="FF0000"/>
                </a:solidFill>
              </a:rPr>
              <a:t> of an </a:t>
            </a:r>
            <a:r>
              <a:rPr lang="fr-FR" sz="2800" b="1" dirty="0" err="1" smtClean="0">
                <a:solidFill>
                  <a:srgbClr val="FF0000"/>
                </a:solidFill>
              </a:rPr>
              <a:t>linear</a:t>
            </a:r>
            <a:r>
              <a:rPr lang="fr-FR" sz="2800" b="1" dirty="0" smtClean="0">
                <a:solidFill>
                  <a:srgbClr val="FF0000"/>
                </a:solidFill>
              </a:rPr>
              <a:t> time </a:t>
            </a:r>
            <a:r>
              <a:rPr lang="fr-FR" sz="2800" b="1" dirty="0" err="1" smtClean="0">
                <a:solidFill>
                  <a:srgbClr val="FF0000"/>
                </a:solidFill>
              </a:rPr>
              <a:t>invariat</a:t>
            </a:r>
            <a:r>
              <a:rPr lang="fr-FR" sz="2800" b="1" dirty="0" smtClean="0">
                <a:solidFill>
                  <a:srgbClr val="FF0000"/>
                </a:solidFill>
              </a:rPr>
              <a:t> (LTI) system</a:t>
            </a:r>
            <a:endParaRPr lang="fr-FR" sz="2800" b="1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0582" y="2245004"/>
            <a:ext cx="1025759" cy="76580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01491" y="720072"/>
            <a:ext cx="119808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The impulse </a:t>
            </a:r>
            <a:r>
              <a:rPr lang="fr-FR" dirty="0" err="1" smtClean="0"/>
              <a:t>response</a:t>
            </a:r>
            <a:r>
              <a:rPr lang="fr-FR" dirty="0" smtClean="0"/>
              <a:t> of a system 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/>
              <a:t>response</a:t>
            </a:r>
            <a:r>
              <a:rPr lang="fr-FR" dirty="0"/>
              <a:t> of </a:t>
            </a:r>
            <a:r>
              <a:rPr lang="fr-FR" dirty="0" smtClean="0"/>
              <a:t>the </a:t>
            </a:r>
            <a:r>
              <a:rPr lang="fr-FR" dirty="0"/>
              <a:t>system</a:t>
            </a:r>
            <a:r>
              <a:rPr lang="fr-FR" dirty="0" smtClean="0"/>
              <a:t>  </a:t>
            </a:r>
            <a:r>
              <a:rPr lang="fr-FR" dirty="0" err="1" smtClean="0"/>
              <a:t>when</a:t>
            </a:r>
            <a:r>
              <a:rPr lang="fr-FR" dirty="0" smtClean="0"/>
              <a:t> the input </a:t>
            </a:r>
            <a:r>
              <a:rPr lang="fr-FR" dirty="0" err="1" smtClean="0"/>
              <a:t>is</a:t>
            </a:r>
            <a:r>
              <a:rPr lang="fr-FR" dirty="0" smtClean="0"/>
              <a:t> an impulse signal. It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represented</a:t>
            </a:r>
            <a:r>
              <a:rPr lang="fr-FR" dirty="0" smtClean="0"/>
              <a:t> as h(t).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The impulse </a:t>
            </a:r>
            <a:r>
              <a:rPr lang="fr-FR" dirty="0" err="1"/>
              <a:t>response</a:t>
            </a:r>
            <a:r>
              <a:rPr lang="fr-FR" dirty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characteristic</a:t>
            </a:r>
            <a:r>
              <a:rPr lang="fr-FR" dirty="0" smtClean="0"/>
              <a:t> of an LTI system.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The output of a system to </a:t>
            </a:r>
            <a:r>
              <a:rPr lang="fr-FR" dirty="0" err="1" smtClean="0"/>
              <a:t>any</a:t>
            </a:r>
            <a:r>
              <a:rPr lang="fr-FR" dirty="0" smtClean="0"/>
              <a:t> input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calculated</a:t>
            </a:r>
            <a:r>
              <a:rPr lang="fr-FR" dirty="0" smtClean="0"/>
              <a:t> by </a:t>
            </a:r>
            <a:r>
              <a:rPr lang="fr-FR" dirty="0" err="1" smtClean="0"/>
              <a:t>convolving</a:t>
            </a:r>
            <a:r>
              <a:rPr lang="fr-FR" dirty="0" smtClean="0"/>
              <a:t> the input </a:t>
            </a:r>
            <a:r>
              <a:rPr lang="fr-FR" dirty="0" err="1" smtClean="0"/>
              <a:t>with</a:t>
            </a:r>
            <a:r>
              <a:rPr lang="fr-FR" dirty="0" smtClean="0"/>
              <a:t> the impulse </a:t>
            </a:r>
            <a:r>
              <a:rPr lang="fr-FR" dirty="0" err="1" smtClean="0"/>
              <a:t>response</a:t>
            </a:r>
            <a:r>
              <a:rPr lang="fr-FR" dirty="0" smtClean="0"/>
              <a:t> of the system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9088815" y="2848466"/>
            <a:ext cx="1249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impulse </a:t>
            </a:r>
            <a:r>
              <a:rPr lang="fr-FR" dirty="0" err="1">
                <a:solidFill>
                  <a:schemeClr val="accent6">
                    <a:lumMod val="50000"/>
                  </a:schemeClr>
                </a:solidFill>
              </a:rPr>
              <a:t>Response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4753" y="4107112"/>
            <a:ext cx="4127544" cy="253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50685" y="4429920"/>
                <a:ext cx="1452514" cy="593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chemeClr val="bg1"/>
                    </a:solidFill>
                  </a:rPr>
                  <a:t>y</a:t>
                </a:r>
                <a:r>
                  <a:rPr lang="fr-FR" sz="2000" dirty="0" smtClean="0">
                    <a:solidFill>
                      <a:schemeClr val="bg1"/>
                    </a:solidFill>
                  </a:rPr>
                  <a:t>(t)=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000" dirty="0">
                            <a:solidFill>
                              <a:schemeClr val="bg1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fr-FR" sz="2000" dirty="0">
                            <a:solidFill>
                              <a:schemeClr val="bg1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sSup>
                      <m:sSupPr>
                        <m:ctrlPr>
                          <a:rPr lang="fr-F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fr-FR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fr-FR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endParaRPr lang="fr-F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85" y="4429920"/>
                <a:ext cx="1452514" cy="593432"/>
              </a:xfrm>
              <a:prstGeom prst="rect">
                <a:avLst/>
              </a:prstGeom>
              <a:blipFill>
                <a:blip r:embed="rId2"/>
                <a:stretch>
                  <a:fillRect l="-4622" b="-51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re 1"/>
          <p:cNvSpPr txBox="1">
            <a:spLocks/>
          </p:cNvSpPr>
          <p:nvPr/>
        </p:nvSpPr>
        <p:spPr>
          <a:xfrm>
            <a:off x="209601" y="197689"/>
            <a:ext cx="10402494" cy="39901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000" b="1" dirty="0">
                <a:solidFill>
                  <a:srgbClr val="FF0000"/>
                </a:solidFill>
              </a:rPr>
              <a:t>Impulse </a:t>
            </a:r>
            <a:r>
              <a:rPr lang="fr-FR" sz="2000" b="1" dirty="0" err="1">
                <a:solidFill>
                  <a:srgbClr val="FF0000"/>
                </a:solidFill>
              </a:rPr>
              <a:t>response</a:t>
            </a:r>
            <a:r>
              <a:rPr lang="fr-FR" sz="2000" b="1" dirty="0">
                <a:solidFill>
                  <a:srgbClr val="FF0000"/>
                </a:solidFill>
              </a:rPr>
              <a:t> of an </a:t>
            </a:r>
            <a:r>
              <a:rPr lang="fr-FR" sz="2000" b="1" dirty="0" err="1">
                <a:solidFill>
                  <a:srgbClr val="FF0000"/>
                </a:solidFill>
              </a:rPr>
              <a:t>linear</a:t>
            </a:r>
            <a:r>
              <a:rPr lang="fr-FR" sz="2000" b="1" dirty="0">
                <a:solidFill>
                  <a:srgbClr val="FF0000"/>
                </a:solidFill>
              </a:rPr>
              <a:t> time </a:t>
            </a:r>
            <a:r>
              <a:rPr lang="fr-FR" sz="2000" b="1" dirty="0" err="1">
                <a:solidFill>
                  <a:srgbClr val="FF0000"/>
                </a:solidFill>
              </a:rPr>
              <a:t>invariat</a:t>
            </a:r>
            <a:r>
              <a:rPr lang="fr-FR" sz="2000" b="1" dirty="0">
                <a:solidFill>
                  <a:srgbClr val="FF0000"/>
                </a:solidFill>
              </a:rPr>
              <a:t> (LTI) system</a:t>
            </a:r>
            <a:endParaRPr lang="fr-FR" sz="20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047" y="1408541"/>
            <a:ext cx="3799982" cy="242828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804" y="4333350"/>
            <a:ext cx="1685623" cy="9463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217" y="1645190"/>
            <a:ext cx="3350307" cy="294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3358" y="-90954"/>
            <a:ext cx="10940603" cy="1898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Step Response of First Order System 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dirty="0" smtClean="0"/>
              <a:t>It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response</a:t>
            </a:r>
            <a:r>
              <a:rPr lang="fr-FR" dirty="0" smtClean="0"/>
              <a:t> of the system </a:t>
            </a:r>
            <a:r>
              <a:rPr lang="fr-FR" dirty="0" err="1" smtClean="0"/>
              <a:t>when</a:t>
            </a:r>
            <a:r>
              <a:rPr lang="fr-FR" dirty="0" smtClean="0"/>
              <a:t> the input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step</a:t>
            </a:r>
            <a:r>
              <a:rPr lang="fr-FR" dirty="0" smtClean="0"/>
              <a:t> signal.</a:t>
            </a:r>
          </a:p>
          <a:p>
            <a:r>
              <a:rPr lang="fr-FR" dirty="0" smtClean="0"/>
              <a:t>	</a:t>
            </a:r>
            <a:r>
              <a:rPr lang="en-US" dirty="0"/>
              <a:t>Consider the </a:t>
            </a:r>
            <a:r>
              <a:rPr lang="en-US" b="1" dirty="0"/>
              <a:t>unit step signal </a:t>
            </a:r>
            <a:r>
              <a:rPr lang="en-US" dirty="0"/>
              <a:t>as an input to first order </a:t>
            </a:r>
            <a:r>
              <a:rPr lang="en-US" dirty="0" smtClean="0"/>
              <a:t>system, so </a:t>
            </a:r>
            <a:r>
              <a:rPr lang="fr-FR" dirty="0" err="1" smtClean="0"/>
              <a:t>Eo</a:t>
            </a:r>
            <a:r>
              <a:rPr lang="fr-FR" dirty="0"/>
              <a:t>: e(t) = </a:t>
            </a:r>
            <a:r>
              <a:rPr lang="fr-FR" dirty="0" err="1" smtClean="0"/>
              <a:t>Eo</a:t>
            </a:r>
            <a:r>
              <a:rPr lang="fr-FR" dirty="0" smtClean="0"/>
              <a:t> u(t). 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48613" y="2893672"/>
            <a:ext cx="35113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just" defTabSz="762000">
              <a:spcBef>
                <a:spcPct val="20000"/>
              </a:spcBef>
              <a:buFont typeface="Wingdings" panose="05000000000000000000" pitchFamily="2" charset="2"/>
              <a:buChar char="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188913" algn="just" defTabSz="7620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188913" algn="just" defTabSz="762000">
              <a:spcBef>
                <a:spcPct val="20000"/>
              </a:spcBef>
              <a:buFont typeface="Wingdings" panose="05000000000000000000" pitchFamily="2" charset="2"/>
              <a:buChar char="w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185738" algn="just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185738" algn="just" defTabSz="762000">
              <a:spcBef>
                <a:spcPct val="20000"/>
              </a:spcBef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185738" algn="just" defTabSz="7620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185738" algn="just" defTabSz="7620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185738" algn="just" defTabSz="7620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185738" algn="just" defTabSz="7620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fr-FR" sz="1800" dirty="0" smtClean="0"/>
              <a:t>Laplace </a:t>
            </a:r>
            <a:r>
              <a:rPr lang="fr-FR" sz="1800" dirty="0" err="1" smtClean="0"/>
              <a:t>transform</a:t>
            </a:r>
            <a:r>
              <a:rPr lang="fr-FR" sz="1800" dirty="0" smtClean="0"/>
              <a:t>: E(p)=E0/p.		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fr-FR" sz="1800" dirty="0" smtClean="0"/>
              <a:t>The </a:t>
            </a:r>
            <a:r>
              <a:rPr lang="fr-FR" sz="1800" dirty="0" err="1" smtClean="0"/>
              <a:t>reponse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:</a:t>
            </a:r>
            <a:endParaRPr lang="fr-FR" sz="1800" dirty="0"/>
          </a:p>
        </p:txBody>
      </p:sp>
      <p:sp>
        <p:nvSpPr>
          <p:cNvPr id="4" name="Rectangle 3"/>
          <p:cNvSpPr/>
          <p:nvPr/>
        </p:nvSpPr>
        <p:spPr>
          <a:xfrm>
            <a:off x="362459" y="4089744"/>
            <a:ext cx="3597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DO partial fractions of S(p):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3376184" y="2007938"/>
            <a:ext cx="5204098" cy="738791"/>
            <a:chOff x="2935350" y="3671348"/>
            <a:chExt cx="5204098" cy="738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/>
                <p:cNvSpPr txBox="1"/>
                <p:nvPr/>
              </p:nvSpPr>
              <p:spPr>
                <a:xfrm>
                  <a:off x="4796864" y="3740597"/>
                  <a:ext cx="1622738" cy="66954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fr-FR" dirty="0">
                                <a:solidFill>
                                  <a:schemeClr val="bg1"/>
                                </a:solidFill>
                              </a:rPr>
                              <m:t>K</m:t>
                            </m:r>
                            <m:r>
                              <m:rPr>
                                <m:nor/>
                              </m:rPr>
                              <a:rPr lang="fr-FR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𝑇𝑝</m:t>
                            </m:r>
                          </m:den>
                        </m:f>
                      </m:oMath>
                    </m:oMathPara>
                  </a14:m>
                  <a:endParaRPr lang="fr-FR" dirty="0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mc:Choice>
          <mc:Fallback xmlns="">
            <p:sp>
              <p:nvSpPr>
                <p:cNvPr id="20" name="ZoneTexte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6864" y="3740597"/>
                  <a:ext cx="1622738" cy="66954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Connecteur droit avec flèche 10"/>
            <p:cNvCxnSpPr>
              <a:endCxn id="10" idx="1"/>
            </p:cNvCxnSpPr>
            <p:nvPr/>
          </p:nvCxnSpPr>
          <p:spPr>
            <a:xfrm>
              <a:off x="3000777" y="4063762"/>
              <a:ext cx="1796087" cy="11606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 flipV="1">
              <a:off x="6419602" y="4063762"/>
              <a:ext cx="1719846" cy="31720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7543216" y="3694430"/>
              <a:ext cx="5229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s</a:t>
              </a:r>
              <a:r>
                <a:rPr lang="fr-FR" dirty="0" smtClean="0"/>
                <a:t>(t</a:t>
              </a:r>
              <a:r>
                <a:rPr lang="fr-FR" dirty="0"/>
                <a:t>)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35350" y="3671348"/>
              <a:ext cx="5838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e</a:t>
              </a:r>
              <a:r>
                <a:rPr lang="fr-FR" dirty="0" smtClean="0"/>
                <a:t>(t</a:t>
              </a:r>
              <a:r>
                <a:rPr lang="fr-FR" dirty="0"/>
                <a:t>)</a:t>
              </a:r>
            </a:p>
          </p:txBody>
        </p:sp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140" y="2084892"/>
            <a:ext cx="458532" cy="5963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71754" y="2605835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accent6">
                    <a:lumMod val="50000"/>
                  </a:schemeClr>
                </a:solidFill>
              </a:rPr>
              <a:t>Step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6">
                    <a:lumMod val="50000"/>
                  </a:schemeClr>
                </a:solidFill>
              </a:rPr>
              <a:t>Response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64347" y="3144133"/>
                <a:ext cx="1588705" cy="639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 smtClean="0">
                    <a:solidFill>
                      <a:schemeClr val="bg1"/>
                    </a:solidFill>
                  </a:rPr>
                  <a:t>S(p)=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000" dirty="0">
                            <a:solidFill>
                              <a:schemeClr val="bg1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fr-FR" sz="2000" dirty="0" smtClean="0">
                            <a:solidFill>
                              <a:schemeClr val="bg1"/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fr-FR" sz="2000" dirty="0" smtClean="0">
                            <a:solidFill>
                              <a:schemeClr val="bg1"/>
                            </a:solidFill>
                          </a:rPr>
                          <m:t>0</m:t>
                        </m:r>
                      </m:num>
                      <m:den>
                        <m:r>
                          <a:rPr lang="fr-FR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𝑇𝑝</m:t>
                        </m:r>
                        <m: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fr-F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347" y="3144133"/>
                <a:ext cx="1588705" cy="639406"/>
              </a:xfrm>
              <a:prstGeom prst="rect">
                <a:avLst/>
              </a:prstGeom>
              <a:blipFill>
                <a:blip r:embed="rId8"/>
                <a:stretch>
                  <a:fillRect l="-38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503564" y="4274410"/>
                <a:ext cx="3279744" cy="6762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dirty="0" smtClean="0">
                          <a:solidFill>
                            <a:schemeClr val="bg1"/>
                          </a:solidFill>
                        </a:rPr>
                        <m:t>S</m:t>
                      </m:r>
                      <m:r>
                        <m:rPr>
                          <m:nor/>
                        </m:rPr>
                        <a:rPr lang="fr-FR" dirty="0" smtClean="0">
                          <a:solidFill>
                            <a:schemeClr val="bg1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fr-FR" dirty="0" smtClean="0">
                          <a:solidFill>
                            <a:schemeClr val="bg1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fr-FR" dirty="0" smtClean="0">
                          <a:solidFill>
                            <a:schemeClr val="bg1"/>
                          </a:solidFill>
                        </a:rPr>
                        <m:t>)=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bg1"/>
                              </a:solidFill>
                            </a:rPr>
                            <m:t>KE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bg1"/>
                              </a:solidFill>
                            </a:rPr>
                            <m:t>0</m:t>
                          </m:r>
                        </m:num>
                        <m:den>
                          <m:r>
                            <a:rPr lang="fr-FR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𝑇𝑝</m:t>
                          </m:r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fr-F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fr-F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564" y="4274410"/>
                <a:ext cx="3279744" cy="6762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48611" y="4963819"/>
            <a:ext cx="6351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Apply</a:t>
            </a:r>
            <a:r>
              <a:rPr lang="fr-FR" dirty="0"/>
              <a:t> inverse Laplace </a:t>
            </a:r>
            <a:r>
              <a:rPr lang="fr-FR" dirty="0" err="1" smtClean="0"/>
              <a:t>transform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obtain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3225672" y="5431330"/>
            <a:ext cx="2440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s(t</a:t>
            </a:r>
            <a:r>
              <a:rPr lang="fr-FR" dirty="0"/>
              <a:t>) = </a:t>
            </a:r>
            <a:r>
              <a:rPr lang="fr-FR" dirty="0" smtClean="0"/>
              <a:t>KE0(1 </a:t>
            </a:r>
            <a:r>
              <a:rPr lang="fr-FR" dirty="0"/>
              <a:t>− e −t/T 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779908" y="3209248"/>
            <a:ext cx="3051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 following figure shows the unit step response </a:t>
            </a:r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4238" y="3944729"/>
            <a:ext cx="3032567" cy="217729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64771" y="6080123"/>
            <a:ext cx="11934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 value of the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unit step response,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s(t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is zero at t =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0.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It is gradually increasing from zero value and finally reaches to one in steady state. So, the steady state value depends on the magnitude of the input.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645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3358" y="25342"/>
            <a:ext cx="10940603" cy="1089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Step Response of First Order System 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28408" y="4772191"/>
                <a:ext cx="589074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 smtClean="0">
                    <a:solidFill>
                      <a:schemeClr val="bg1"/>
                    </a:solidFill>
                  </a:rPr>
                  <a:t>Time constant T of a system </a:t>
                </a:r>
                <a:r>
                  <a:rPr lang="fr-FR" dirty="0" err="1" smtClean="0">
                    <a:solidFill>
                      <a:schemeClr val="bg1"/>
                    </a:solidFill>
                  </a:rPr>
                  <a:t>is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bg1"/>
                    </a:solidFill>
                  </a:rPr>
                  <a:t>defined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 as the time </a:t>
                </a:r>
                <a:r>
                  <a:rPr lang="fr-FR" dirty="0" err="1" smtClean="0">
                    <a:solidFill>
                      <a:schemeClr val="bg1"/>
                    </a:solidFill>
                  </a:rPr>
                  <a:t>required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 by the system to </a:t>
                </a:r>
                <a:r>
                  <a:rPr lang="fr-FR" dirty="0" err="1" smtClean="0">
                    <a:solidFill>
                      <a:schemeClr val="bg1"/>
                    </a:solidFill>
                  </a:rPr>
                  <a:t>achieve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 63.2 percent of the final value.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bg1"/>
                        </a:solidFill>
                        <a:latin typeface="Cambria Math"/>
                      </a:rPr>
                      <m:t>it</m:t>
                    </m:r>
                    <m:r>
                      <a:rPr lang="fr-FR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bg1"/>
                        </a:solidFill>
                        <a:latin typeface="Cambria Math"/>
                      </a:rPr>
                      <m:t>is</m:t>
                    </m:r>
                    <m:r>
                      <a:rPr lang="fr-FR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bg1"/>
                        </a:solidFill>
                        <a:latin typeface="Cambria Math"/>
                      </a:rPr>
                      <m:t>the</m:t>
                    </m:r>
                    <m:r>
                      <a:rPr lang="fr-FR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bg1"/>
                        </a:solidFill>
                        <a:latin typeface="Cambria Math"/>
                      </a:rPr>
                      <m:t>characteristic</m:t>
                    </m:r>
                    <m:r>
                      <a:rPr lang="fr-FR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bg1"/>
                        </a:solidFill>
                        <a:latin typeface="Cambria Math"/>
                      </a:rPr>
                      <m:t>of</m:t>
                    </m:r>
                    <m:r>
                      <a:rPr lang="fr-FR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bg1"/>
                        </a:solidFill>
                        <a:latin typeface="Cambria Math"/>
                      </a:rPr>
                      <m:t>a</m:t>
                    </m:r>
                    <m:r>
                      <a:rPr lang="fr-FR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bg1"/>
                        </a:solidFill>
                        <a:latin typeface="Cambria Math"/>
                      </a:rPr>
                      <m:t>first</m:t>
                    </m:r>
                    <m:r>
                      <a:rPr lang="fr-FR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bg1"/>
                        </a:solidFill>
                        <a:latin typeface="Cambria Math"/>
                      </a:rPr>
                      <m:t>order</m:t>
                    </m:r>
                    <m:r>
                      <a:rPr lang="fr-FR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bg1"/>
                        </a:solidFill>
                        <a:latin typeface="Cambria Math"/>
                      </a:rPr>
                      <m:t>system</m:t>
                    </m:r>
                    <m:r>
                      <a:rPr lang="fr-FR" b="0" i="0" smtClean="0">
                        <a:solidFill>
                          <a:schemeClr val="bg1"/>
                        </a:solidFill>
                        <a:latin typeface="Cambria Math"/>
                      </a:rPr>
                      <m:t>: </m:t>
                    </m:r>
                    <m:r>
                      <a:rPr lang="fr-F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r-FR" dirty="0" smtClean="0">
                    <a:solidFill>
                      <a:schemeClr val="bg1"/>
                    </a:solidFill>
                  </a:rPr>
                  <a:t>=1/real part of pole location</a:t>
                </a:r>
                <a:endParaRPr lang="fr-F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08" y="4772191"/>
                <a:ext cx="5890742" cy="1477328"/>
              </a:xfrm>
              <a:prstGeom prst="rect">
                <a:avLst/>
              </a:prstGeom>
              <a:blipFill>
                <a:blip r:embed="rId2"/>
                <a:stretch>
                  <a:fillRect l="-827" t="-2479" b="-57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53" y="1278763"/>
            <a:ext cx="1921986" cy="12908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2127" y="3317641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s(t</a:t>
            </a:r>
            <a:r>
              <a:rPr lang="fr-FR" dirty="0"/>
              <a:t>) = 3(1 − e −t/2 )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246" y="963538"/>
            <a:ext cx="4155822" cy="287849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24772" y="4007615"/>
            <a:ext cx="2892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When</a:t>
            </a:r>
            <a:r>
              <a:rPr lang="fr-FR" dirty="0"/>
              <a:t> t = T: </a:t>
            </a:r>
            <a:endParaRPr lang="fr-FR" dirty="0" smtClean="0"/>
          </a:p>
          <a:p>
            <a:r>
              <a:rPr lang="fr-FR" dirty="0"/>
              <a:t>s</a:t>
            </a:r>
            <a:r>
              <a:rPr lang="fr-FR" dirty="0" smtClean="0"/>
              <a:t>(t</a:t>
            </a:r>
            <a:r>
              <a:rPr lang="fr-FR" dirty="0"/>
              <a:t>) = K(1−e −1 ) = 0.632K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246" y="4007615"/>
            <a:ext cx="6150205" cy="274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543" y="276954"/>
            <a:ext cx="7760054" cy="12933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6074" y="1666319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(1) </a:t>
            </a:r>
            <a:r>
              <a:rPr lang="fr-FR" dirty="0" err="1"/>
              <a:t>Changing</a:t>
            </a:r>
            <a:r>
              <a:rPr lang="fr-FR" dirty="0"/>
              <a:t> D.C. gain: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3" y="2546776"/>
            <a:ext cx="4506341" cy="30785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68610" y="1850985"/>
            <a:ext cx="3361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/>
              <a:t>(2) </a:t>
            </a:r>
            <a:r>
              <a:rPr lang="fr-FR" dirty="0" err="1"/>
              <a:t>Changing</a:t>
            </a:r>
            <a:r>
              <a:rPr lang="fr-FR" dirty="0"/>
              <a:t> Time constant: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909" y="2501005"/>
            <a:ext cx="4202866" cy="305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73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80" y="615858"/>
            <a:ext cx="11489456" cy="55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57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972" y="603959"/>
            <a:ext cx="11745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Example</a:t>
            </a:r>
            <a:r>
              <a:rPr lang="fr-FR" dirty="0"/>
              <a:t>: </a:t>
            </a:r>
            <a:r>
              <a:rPr lang="fr-FR" dirty="0" err="1" smtClean="0"/>
              <a:t>same</a:t>
            </a:r>
            <a:r>
              <a:rPr lang="fr-FR" dirty="0" smtClean="0"/>
              <a:t> RC circuit: </a:t>
            </a:r>
            <a:r>
              <a:rPr lang="fr-FR" dirty="0"/>
              <a:t>R = 1KΩ et C = 10µF </a:t>
            </a:r>
            <a:r>
              <a:rPr lang="fr-FR" dirty="0" smtClean="0"/>
              <a:t>( </a:t>
            </a:r>
            <a:r>
              <a:rPr lang="fr-FR" dirty="0" err="1" smtClean="0"/>
              <a:t>with</a:t>
            </a:r>
            <a:r>
              <a:rPr lang="fr-FR" dirty="0" smtClean="0"/>
              <a:t> time constante T </a:t>
            </a:r>
            <a:r>
              <a:rPr lang="fr-FR" dirty="0"/>
              <a:t>= R.C = 0.01s) </a:t>
            </a:r>
            <a:r>
              <a:rPr lang="fr-FR" dirty="0" smtClean="0"/>
              <a:t>and unit </a:t>
            </a:r>
            <a:r>
              <a:rPr lang="fr-FR" dirty="0" err="1" smtClean="0"/>
              <a:t>step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amplitude </a:t>
            </a:r>
            <a:r>
              <a:rPr lang="fr-FR" dirty="0" err="1"/>
              <a:t>Eo</a:t>
            </a:r>
            <a:r>
              <a:rPr lang="fr-FR" dirty="0"/>
              <a:t> = 1 V . </a:t>
            </a:r>
            <a:r>
              <a:rPr lang="fr-FR" dirty="0" smtClean="0"/>
              <a:t>The </a:t>
            </a:r>
            <a:r>
              <a:rPr lang="fr-FR" dirty="0" err="1" smtClean="0"/>
              <a:t>reponse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represented</a:t>
            </a:r>
            <a:r>
              <a:rPr lang="fr-FR" dirty="0" smtClean="0"/>
              <a:t> by the </a:t>
            </a:r>
            <a:r>
              <a:rPr lang="fr-FR" dirty="0" err="1" smtClean="0"/>
              <a:t>following</a:t>
            </a:r>
            <a:r>
              <a:rPr lang="fr-FR" dirty="0" smtClean="0"/>
              <a:t> figure: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833" y="1527289"/>
            <a:ext cx="8427807" cy="460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lecture 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685800"/>
            <a:ext cx="10971168" cy="3615267"/>
          </a:xfrm>
        </p:spPr>
        <p:txBody>
          <a:bodyPr>
            <a:normAutofit/>
          </a:bodyPr>
          <a:lstStyle/>
          <a:p>
            <a:r>
              <a:rPr lang="fr-FR" sz="3600" dirty="0"/>
              <a:t>Time </a:t>
            </a:r>
            <a:r>
              <a:rPr lang="fr-FR" sz="3600" dirty="0" err="1"/>
              <a:t>response</a:t>
            </a:r>
            <a:r>
              <a:rPr lang="fr-FR" sz="3600" dirty="0"/>
              <a:t> </a:t>
            </a:r>
            <a:r>
              <a:rPr lang="fr-FR" sz="3600" dirty="0" err="1"/>
              <a:t>analysis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9727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421" y="171602"/>
            <a:ext cx="8534400" cy="860736"/>
          </a:xfrm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Ramp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Response</a:t>
            </a:r>
            <a:r>
              <a:rPr lang="fr-FR" dirty="0" smtClean="0">
                <a:solidFill>
                  <a:srgbClr val="FF0000"/>
                </a:solidFill>
              </a:rPr>
              <a:t> 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5421" y="1347528"/>
            <a:ext cx="11035563" cy="1155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slope</a:t>
            </a:r>
            <a:r>
              <a:rPr lang="fr-FR" dirty="0" smtClean="0"/>
              <a:t> a </a:t>
            </a:r>
            <a:r>
              <a:rPr lang="fr-FR" dirty="0"/>
              <a:t>: e(t) = </a:t>
            </a:r>
            <a:r>
              <a:rPr lang="fr-FR" dirty="0" smtClean="0"/>
              <a:t>a.t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09254" y="2765167"/>
                <a:ext cx="15447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 smtClean="0"/>
                  <a:t>E(p) = a 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54" y="2765167"/>
                <a:ext cx="1544782" cy="369332"/>
              </a:xfrm>
              <a:prstGeom prst="rect">
                <a:avLst/>
              </a:prstGeom>
              <a:blipFill>
                <a:blip r:embed="rId2"/>
                <a:stretch>
                  <a:fillRect l="-3150"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95787" y="2299204"/>
            <a:ext cx="10610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Laplace </a:t>
            </a:r>
            <a:r>
              <a:rPr lang="fr-FR" dirty="0" err="1" smtClean="0"/>
              <a:t>transform</a:t>
            </a:r>
            <a:r>
              <a:rPr lang="fr-FR" dirty="0" smtClean="0"/>
              <a:t>, I C=0: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41230" y="929306"/>
            <a:ext cx="10733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 typeface="Wingdings" panose="05000000000000000000" pitchFamily="2" charset="2"/>
              <a:buNone/>
            </a:pPr>
            <a:r>
              <a:rPr lang="fr-FR" dirty="0" err="1" smtClean="0"/>
              <a:t>Ramp</a:t>
            </a:r>
            <a:r>
              <a:rPr lang="fr-FR" dirty="0" smtClean="0"/>
              <a:t> </a:t>
            </a:r>
            <a:r>
              <a:rPr lang="fr-FR" dirty="0" err="1" smtClean="0"/>
              <a:t>response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/>
              <a:t>the </a:t>
            </a:r>
            <a:r>
              <a:rPr lang="fr-FR" dirty="0" err="1"/>
              <a:t>response</a:t>
            </a:r>
            <a:r>
              <a:rPr lang="fr-FR" dirty="0"/>
              <a:t> of the system </a:t>
            </a:r>
            <a:r>
              <a:rPr lang="fr-FR" dirty="0" err="1"/>
              <a:t>when</a:t>
            </a:r>
            <a:r>
              <a:rPr lang="fr-FR" dirty="0"/>
              <a:t> the input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 smtClean="0"/>
              <a:t>Ramp</a:t>
            </a:r>
            <a:r>
              <a:rPr lang="fr-FR" dirty="0" smtClean="0"/>
              <a:t> </a:t>
            </a:r>
            <a:r>
              <a:rPr lang="fr-FR" dirty="0"/>
              <a:t>signal.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7053329" y="321645"/>
            <a:ext cx="5138671" cy="733853"/>
            <a:chOff x="3000777" y="3676286"/>
            <a:chExt cx="5138671" cy="733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ZoneTexte 17"/>
                <p:cNvSpPr txBox="1"/>
                <p:nvPr/>
              </p:nvSpPr>
              <p:spPr>
                <a:xfrm>
                  <a:off x="4796864" y="3740597"/>
                  <a:ext cx="1622738" cy="66954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fr-FR" dirty="0">
                                <a:solidFill>
                                  <a:schemeClr val="bg1"/>
                                </a:solidFill>
                              </a:rPr>
                              <m:t>K</m:t>
                            </m:r>
                            <m:r>
                              <m:rPr>
                                <m:nor/>
                              </m:rPr>
                              <a:rPr lang="fr-FR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𝑇𝑝</m:t>
                            </m:r>
                          </m:den>
                        </m:f>
                      </m:oMath>
                    </m:oMathPara>
                  </a14:m>
                  <a:endParaRPr lang="fr-FR" dirty="0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mc:Choice>
          <mc:Fallback xmlns="">
            <p:sp>
              <p:nvSpPr>
                <p:cNvPr id="20" name="ZoneTexte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6864" y="3740597"/>
                  <a:ext cx="1622738" cy="66954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Connecteur droit avec flèche 18"/>
            <p:cNvCxnSpPr>
              <a:endCxn id="18" idx="1"/>
            </p:cNvCxnSpPr>
            <p:nvPr/>
          </p:nvCxnSpPr>
          <p:spPr>
            <a:xfrm>
              <a:off x="3000777" y="4063762"/>
              <a:ext cx="1796087" cy="11606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V="1">
              <a:off x="6419602" y="4063762"/>
              <a:ext cx="1719846" cy="31720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7543216" y="3694430"/>
              <a:ext cx="5229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s</a:t>
              </a:r>
              <a:r>
                <a:rPr lang="fr-FR" dirty="0" smtClean="0"/>
                <a:t>(t</a:t>
              </a:r>
              <a:r>
                <a:rPr lang="fr-FR" dirty="0"/>
                <a:t>)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606913" y="3676286"/>
              <a:ext cx="5838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e</a:t>
              </a:r>
              <a:r>
                <a:rPr lang="fr-FR" dirty="0" smtClean="0"/>
                <a:t>(t</a:t>
              </a:r>
              <a:r>
                <a:rPr lang="fr-FR" dirty="0"/>
                <a:t>)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0472154" y="821503"/>
            <a:ext cx="2052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accent6">
                    <a:lumMod val="50000"/>
                  </a:schemeClr>
                </a:solidFill>
              </a:rPr>
              <a:t>Ramp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50000"/>
                  </a:schemeClr>
                </a:solidFill>
              </a:rPr>
              <a:t>Response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6928" y="180305"/>
            <a:ext cx="796126" cy="512261"/>
          </a:xfrm>
          <a:prstGeom prst="rect">
            <a:avLst/>
          </a:prstGeom>
        </p:spPr>
      </p:pic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639444" y="3253084"/>
            <a:ext cx="35113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just" defTabSz="762000">
              <a:spcBef>
                <a:spcPct val="20000"/>
              </a:spcBef>
              <a:buFont typeface="Wingdings" panose="05000000000000000000" pitchFamily="2" charset="2"/>
              <a:buChar char="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188913" algn="just" defTabSz="7620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188913" algn="just" defTabSz="762000">
              <a:spcBef>
                <a:spcPct val="20000"/>
              </a:spcBef>
              <a:buFont typeface="Wingdings" panose="05000000000000000000" pitchFamily="2" charset="2"/>
              <a:buChar char="w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185738" algn="just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185738" algn="just" defTabSz="762000">
              <a:spcBef>
                <a:spcPct val="20000"/>
              </a:spcBef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185738" algn="just" defTabSz="7620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185738" algn="just" defTabSz="7620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185738" algn="just" defTabSz="7620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185738" algn="just" defTabSz="7620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fr-FR" sz="1800" dirty="0" smtClean="0"/>
              <a:t>The </a:t>
            </a:r>
            <a:r>
              <a:rPr lang="fr-FR" sz="1800" dirty="0" err="1" smtClean="0"/>
              <a:t>reponse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:</a:t>
            </a:r>
            <a:endParaRPr lang="fr-FR" sz="1800" dirty="0"/>
          </a:p>
        </p:txBody>
      </p:sp>
      <p:sp>
        <p:nvSpPr>
          <p:cNvPr id="26" name="Rectangle 25"/>
          <p:cNvSpPr/>
          <p:nvPr/>
        </p:nvSpPr>
        <p:spPr>
          <a:xfrm>
            <a:off x="639444" y="3954178"/>
            <a:ext cx="3597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DO partial fractions of S(p):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441579" y="2994161"/>
                <a:ext cx="1738425" cy="649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 smtClean="0">
                    <a:solidFill>
                      <a:schemeClr val="bg1"/>
                    </a:solidFill>
                  </a:rPr>
                  <a:t>S(p)=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fr-FR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fr-FR" sz="20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fr-FR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𝑇𝑝</m:t>
                        </m:r>
                        <m: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fr-F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579" y="2994161"/>
                <a:ext cx="1738425" cy="649088"/>
              </a:xfrm>
              <a:prstGeom prst="rect">
                <a:avLst/>
              </a:prstGeom>
              <a:blipFill>
                <a:blip r:embed="rId8"/>
                <a:stretch>
                  <a:fillRect l="-38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942582" y="3965538"/>
                <a:ext cx="4008790" cy="6762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dirty="0" smtClean="0">
                          <a:solidFill>
                            <a:schemeClr val="bg1"/>
                          </a:solidFill>
                        </a:rPr>
                        <m:t>S</m:t>
                      </m:r>
                      <m:r>
                        <m:rPr>
                          <m:nor/>
                        </m:rPr>
                        <a:rPr lang="fr-FR" dirty="0" smtClean="0">
                          <a:solidFill>
                            <a:schemeClr val="bg1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fr-FR" dirty="0" smtClean="0">
                          <a:solidFill>
                            <a:schemeClr val="bg1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fr-FR" dirty="0" smtClean="0">
                          <a:solidFill>
                            <a:schemeClr val="bg1"/>
                          </a:solidFill>
                        </a:rPr>
                        <m:t>)=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bg1"/>
                              </a:solidFill>
                            </a:rPr>
                            <m:t>KE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bg1"/>
                              </a:solidFill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fr-FR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fr-FR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𝑇𝑝</m:t>
                          </m:r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fr-F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fr-FR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fr-FR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582" y="3965538"/>
                <a:ext cx="4008790" cy="6762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524874" y="4825080"/>
            <a:ext cx="6351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Apply</a:t>
            </a:r>
            <a:r>
              <a:rPr lang="fr-FR" dirty="0"/>
              <a:t> inverse Laplace </a:t>
            </a:r>
            <a:r>
              <a:rPr lang="fr-FR" dirty="0" err="1" smtClean="0"/>
              <a:t>transform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obtain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3301935" y="5292591"/>
            <a:ext cx="2662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s(t</a:t>
            </a:r>
            <a:r>
              <a:rPr lang="fr-FR" dirty="0"/>
              <a:t>) = </a:t>
            </a:r>
            <a:r>
              <a:rPr lang="fr-FR" dirty="0" smtClean="0"/>
              <a:t>Ka( t - T + </a:t>
            </a:r>
            <a:r>
              <a:rPr lang="fr-FR" dirty="0"/>
              <a:t>e −t/T )</a:t>
            </a:r>
          </a:p>
        </p:txBody>
      </p:sp>
      <p:sp>
        <p:nvSpPr>
          <p:cNvPr id="6" name="Rectangle 5"/>
          <p:cNvSpPr/>
          <p:nvPr/>
        </p:nvSpPr>
        <p:spPr>
          <a:xfrm>
            <a:off x="8118814" y="2818597"/>
            <a:ext cx="3679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figure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is the unit ramp response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03396" y="3828558"/>
            <a:ext cx="2787588" cy="24542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38694" y="5913446"/>
            <a:ext cx="5468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chemeClr val="accent2"/>
                </a:solidFill>
              </a:rPr>
              <a:t>Example</a:t>
            </a:r>
            <a:r>
              <a:rPr lang="fr-FR" dirty="0">
                <a:solidFill>
                  <a:schemeClr val="accent2"/>
                </a:solidFill>
              </a:rPr>
              <a:t>: </a:t>
            </a:r>
            <a:r>
              <a:rPr lang="fr-FR" dirty="0"/>
              <a:t>K = 1 and T = 1: </a:t>
            </a:r>
            <a:r>
              <a:rPr lang="fr-FR" dirty="0" smtClean="0"/>
              <a:t>y(t</a:t>
            </a:r>
            <a:r>
              <a:rPr lang="fr-FR" dirty="0"/>
              <a:t>) = t − 1 + e −t</a:t>
            </a:r>
          </a:p>
        </p:txBody>
      </p:sp>
      <p:sp>
        <p:nvSpPr>
          <p:cNvPr id="9" name="Rectangle 8"/>
          <p:cNvSpPr/>
          <p:nvPr/>
        </p:nvSpPr>
        <p:spPr>
          <a:xfrm>
            <a:off x="8444396" y="6349635"/>
            <a:ext cx="3730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If T increases, Error will increase.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318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2528" y="536397"/>
            <a:ext cx="11093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Exemple 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fr-FR" dirty="0"/>
              <a:t>Circuit RC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/>
              <a:t>: R = 1KΩ et C = 10µF </a:t>
            </a:r>
            <a:r>
              <a:rPr lang="fr-FR" dirty="0" smtClean="0"/>
              <a:t>(T </a:t>
            </a:r>
            <a:r>
              <a:rPr lang="fr-FR" dirty="0"/>
              <a:t>= R.C = 0.01s) </a:t>
            </a:r>
            <a:r>
              <a:rPr lang="fr-FR" dirty="0" smtClean="0"/>
              <a:t>and </a:t>
            </a:r>
            <a:r>
              <a:rPr lang="fr-FR" dirty="0" err="1" smtClean="0"/>
              <a:t>ramp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slope</a:t>
            </a:r>
            <a:r>
              <a:rPr lang="fr-FR" dirty="0" smtClean="0"/>
              <a:t> </a:t>
            </a:r>
            <a:r>
              <a:rPr lang="fr-FR" dirty="0"/>
              <a:t>a = 1 V/S.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355" y="1473386"/>
            <a:ext cx="7694303" cy="423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99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22" y="313228"/>
            <a:ext cx="10949203" cy="613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0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547" y="146488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Second-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order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system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79811" y="735167"/>
                <a:ext cx="105907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 smtClean="0"/>
                  <a:t>Consider the following block diagram of closed loop control system. Here, an open loop transfer function,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dirty="0"/>
                          <m:t>ω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/ </a:t>
                </a:r>
                <a:r>
                  <a:rPr lang="en-US" dirty="0" smtClean="0"/>
                  <a:t>p(p+2δ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ω</m:t>
                        </m:r>
                      </m:e>
                      <m:sub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) </a:t>
                </a:r>
                <a:r>
                  <a:rPr lang="en-US" dirty="0"/>
                  <a:t>is connected with a unity negative feedback. </a:t>
                </a:r>
                <a:endParaRPr lang="fr-F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11" y="735167"/>
                <a:ext cx="10590727" cy="646331"/>
              </a:xfrm>
              <a:prstGeom prst="rect">
                <a:avLst/>
              </a:prstGeom>
              <a:blipFill>
                <a:blip r:embed="rId2"/>
                <a:stretch>
                  <a:fillRect l="-518" t="-5660" r="-461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e 9"/>
          <p:cNvGrpSpPr/>
          <p:nvPr/>
        </p:nvGrpSpPr>
        <p:grpSpPr>
          <a:xfrm>
            <a:off x="2389945" y="2214658"/>
            <a:ext cx="5485353" cy="1129306"/>
            <a:chOff x="676892" y="1855369"/>
            <a:chExt cx="5485353" cy="1129306"/>
          </a:xfrm>
        </p:grpSpPr>
        <p:grpSp>
          <p:nvGrpSpPr>
            <p:cNvPr id="11" name="Groupe 10"/>
            <p:cNvGrpSpPr/>
            <p:nvPr/>
          </p:nvGrpSpPr>
          <p:grpSpPr>
            <a:xfrm>
              <a:off x="725656" y="1855369"/>
              <a:ext cx="5436589" cy="768900"/>
              <a:chOff x="2702859" y="3666503"/>
              <a:chExt cx="5436589" cy="7689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ZoneTexte 18"/>
                  <p:cNvSpPr txBox="1"/>
                  <p:nvPr/>
                </p:nvSpPr>
                <p:spPr>
                  <a:xfrm>
                    <a:off x="4796864" y="3740597"/>
                    <a:ext cx="1622738" cy="694806"/>
                  </a:xfrm>
                  <a:prstGeom prst="rect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fr-F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ω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+2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δ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ω</m:t>
                                  </m:r>
                                </m:e>
                                <m:sub>
                                  <m: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oMath>
                      </m:oMathPara>
                    </a14:m>
                    <a:endParaRPr lang="fr-FR" dirty="0">
                      <a:ln>
                        <a:solidFill>
                          <a:schemeClr val="bg1"/>
                        </a:solidFill>
                      </a:ln>
                    </a:endParaRPr>
                  </a:p>
                </p:txBody>
              </p:sp>
            </mc:Choice>
            <mc:Fallback xmlns="">
              <p:sp>
                <p:nvSpPr>
                  <p:cNvPr id="19" name="ZoneTexte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6864" y="3740597"/>
                    <a:ext cx="1622738" cy="69480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Connecteur droit avec flèche 19"/>
              <p:cNvCxnSpPr>
                <a:stCxn id="12" idx="6"/>
                <a:endCxn id="19" idx="1"/>
              </p:cNvCxnSpPr>
              <p:nvPr/>
            </p:nvCxnSpPr>
            <p:spPr>
              <a:xfrm>
                <a:off x="3831769" y="4069589"/>
                <a:ext cx="965095" cy="18411"/>
              </a:xfrm>
              <a:prstGeom prst="straightConnector1">
                <a:avLst/>
              </a:prstGeom>
              <a:ln>
                <a:solidFill>
                  <a:schemeClr val="bg1">
                    <a:alpha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avec flèche 20"/>
              <p:cNvCxnSpPr/>
              <p:nvPr/>
            </p:nvCxnSpPr>
            <p:spPr>
              <a:xfrm flipV="1">
                <a:off x="6419602" y="4063762"/>
                <a:ext cx="1719846" cy="31720"/>
              </a:xfrm>
              <a:prstGeom prst="straightConnector1">
                <a:avLst/>
              </a:prstGeom>
              <a:ln>
                <a:solidFill>
                  <a:schemeClr val="bg1">
                    <a:alpha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7543216" y="3694430"/>
                <a:ext cx="5229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/>
                  <a:t>s</a:t>
                </a:r>
                <a:r>
                  <a:rPr lang="fr-FR" dirty="0" smtClean="0"/>
                  <a:t>(t</a:t>
                </a:r>
                <a:r>
                  <a:rPr lang="fr-FR" dirty="0"/>
                  <a:t>)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702859" y="3666503"/>
                <a:ext cx="5838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/>
                  <a:t>e</a:t>
                </a:r>
                <a:r>
                  <a:rPr lang="fr-FR" dirty="0" smtClean="0"/>
                  <a:t>(t</a:t>
                </a:r>
                <a:r>
                  <a:rPr lang="fr-FR" dirty="0"/>
                  <a:t>)</a:t>
                </a:r>
              </a:p>
            </p:txBody>
          </p:sp>
        </p:grpSp>
        <p:sp>
          <p:nvSpPr>
            <p:cNvPr id="12" name="Ellipse 11"/>
            <p:cNvSpPr/>
            <p:nvPr/>
          </p:nvSpPr>
          <p:spPr>
            <a:xfrm>
              <a:off x="1464885" y="2022814"/>
              <a:ext cx="389681" cy="47128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416563" y="2067962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+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518806" y="2220362"/>
              <a:ext cx="212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-</a:t>
              </a:r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5204749" y="2264234"/>
              <a:ext cx="3859" cy="718176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H="1">
              <a:off x="1645099" y="2976233"/>
              <a:ext cx="3559650" cy="8442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flipH="1" flipV="1">
              <a:off x="1641286" y="2473944"/>
              <a:ext cx="6803" cy="502290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>
              <a:off x="676892" y="2260437"/>
              <a:ext cx="782831" cy="3022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847259" y="3664336"/>
                <a:ext cx="5238868" cy="1032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dirty="0" smtClean="0"/>
                  <a:t>H(p)=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fr-FR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b="0" i="0" dirty="0" smtClean="0"/>
                          <m:t>G</m:t>
                        </m:r>
                        <m:r>
                          <m:rPr>
                            <m:nor/>
                          </m:rPr>
                          <a:rPr lang="fr-FR" b="0" i="0" dirty="0" smtClean="0"/>
                          <m:t>(</m:t>
                        </m:r>
                        <m:r>
                          <m:rPr>
                            <m:nor/>
                          </m:rPr>
                          <a:rPr lang="fr-FR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fr-FR" b="0" i="0" dirty="0" smtClean="0"/>
                          <m:t>) 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nor/>
                          </m:rPr>
                          <a:rPr lang="fr-FR" b="0" i="0" dirty="0" smtClean="0"/>
                          <m:t>G</m:t>
                        </m:r>
                        <m:r>
                          <m:rPr>
                            <m:nor/>
                          </m:rPr>
                          <a:rPr lang="fr-FR" b="0" i="0" dirty="0" smtClean="0"/>
                          <m:t>(</m:t>
                        </m:r>
                        <m:r>
                          <m:rPr>
                            <m:nor/>
                          </m:rPr>
                          <a:rPr lang="fr-FR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fr-FR" b="0" i="0" dirty="0" smtClean="0"/>
                          <m:t>) 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ω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+2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δ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ω</m:t>
                                </m:r>
                              </m:e>
                              <m:sub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fr-F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ω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+2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δ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ω</m:t>
                                </m:r>
                              </m:e>
                              <m:sub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259" y="3664336"/>
                <a:ext cx="5238868" cy="1032014"/>
              </a:xfrm>
              <a:prstGeom prst="rect">
                <a:avLst/>
              </a:prstGeom>
              <a:blipFill>
                <a:blip r:embed="rId4"/>
                <a:stretch>
                  <a:fillRect l="-17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93904" y="3372173"/>
                <a:ext cx="1974323" cy="584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+2</m:t>
                        </m:r>
                        <m:r>
                          <m:rPr>
                            <m:nor/>
                          </m:rPr>
                          <a:rPr lang="en-US" dirty="0"/>
                          <m:t>δ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ω</m:t>
                            </m:r>
                          </m:e>
                          <m:sub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04" y="3372173"/>
                <a:ext cx="1974323" cy="5843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015375" y="4980192"/>
                <a:ext cx="3738524" cy="613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/>
                  <a:t>H(p)=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fr-F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dirty="0"/>
                          <m:t>G</m:t>
                        </m:r>
                        <m:r>
                          <m:rPr>
                            <m:nor/>
                          </m:rPr>
                          <a:rPr lang="fr-FR" dirty="0"/>
                          <m:t>(</m:t>
                        </m:r>
                        <m:r>
                          <m:rPr>
                            <m:nor/>
                          </m:rPr>
                          <a:rPr lang="fr-FR" dirty="0"/>
                          <m:t>p</m:t>
                        </m:r>
                        <m:r>
                          <m:rPr>
                            <m:nor/>
                          </m:rPr>
                          <a:rPr lang="fr-FR" dirty="0"/>
                          <m:t>) 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nor/>
                          </m:rPr>
                          <a:rPr lang="fr-FR" dirty="0"/>
                          <m:t>G</m:t>
                        </m:r>
                        <m:r>
                          <m:rPr>
                            <m:nor/>
                          </m:rPr>
                          <a:rPr lang="fr-FR" dirty="0"/>
                          <m:t>(</m:t>
                        </m:r>
                        <m:r>
                          <m:rPr>
                            <m:nor/>
                          </m:rPr>
                          <a:rPr lang="fr-FR" dirty="0"/>
                          <m:t>p</m:t>
                        </m:r>
                        <m:r>
                          <m:rPr>
                            <m:nor/>
                          </m:rPr>
                          <a:rPr lang="fr-FR" dirty="0"/>
                          <m:t>) </m:t>
                        </m:r>
                      </m:den>
                    </m:f>
                  </m:oMath>
                </a14:m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δ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ω</m:t>
                            </m:r>
                          </m:e>
                          <m:sub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375" y="4980192"/>
                <a:ext cx="3738524" cy="613438"/>
              </a:xfrm>
              <a:prstGeom prst="rect">
                <a:avLst/>
              </a:prstGeom>
              <a:blipFill>
                <a:blip r:embed="rId6"/>
                <a:stretch>
                  <a:fillRect l="-14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95057" y="5922980"/>
            <a:ext cx="10560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Hence, the above transfer function is of the second order and the system is said to be the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second order system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17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547" y="146488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Second-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order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system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679811" y="735167"/>
            <a:ext cx="10590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If the </a:t>
            </a:r>
            <a:r>
              <a:rPr lang="en-US" dirty="0"/>
              <a:t>power of </a:t>
            </a:r>
            <a:r>
              <a:rPr lang="en-US" dirty="0" smtClean="0"/>
              <a:t>‘p’ </a:t>
            </a:r>
            <a:r>
              <a:rPr lang="en-US" dirty="0"/>
              <a:t>is </a:t>
            </a:r>
            <a:r>
              <a:rPr lang="en-US" dirty="0" smtClean="0"/>
              <a:t>two,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 system is said to be the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second order system </a:t>
            </a:r>
            <a:r>
              <a:rPr lang="fr-FR" dirty="0" smtClean="0"/>
              <a:t>: 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599923" y="2987575"/>
            <a:ext cx="7444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Applying</a:t>
            </a:r>
            <a:r>
              <a:rPr lang="fr-FR" dirty="0">
                <a:solidFill>
                  <a:schemeClr val="bg1"/>
                </a:solidFill>
              </a:rPr>
              <a:t> Laplace </a:t>
            </a:r>
            <a:r>
              <a:rPr lang="fr-FR" dirty="0" err="1" smtClean="0">
                <a:solidFill>
                  <a:schemeClr val="bg1"/>
                </a:solidFill>
              </a:rPr>
              <a:t>transform</a:t>
            </a:r>
            <a:r>
              <a:rPr lang="fr-FR" dirty="0" smtClean="0">
                <a:solidFill>
                  <a:schemeClr val="bg1"/>
                </a:solidFill>
              </a:rPr>
              <a:t> and </a:t>
            </a:r>
            <a:r>
              <a:rPr lang="fr-FR" dirty="0" err="1" smtClean="0">
                <a:solidFill>
                  <a:schemeClr val="bg1"/>
                </a:solidFill>
              </a:rPr>
              <a:t>assuming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zero</a:t>
            </a:r>
            <a:r>
              <a:rPr lang="fr-FR" dirty="0">
                <a:solidFill>
                  <a:schemeClr val="bg1"/>
                </a:solidFill>
              </a:rPr>
              <a:t> initial Conditions </a:t>
            </a:r>
            <a:r>
              <a:rPr lang="fr-FR" dirty="0" smtClean="0">
                <a:solidFill>
                  <a:schemeClr val="bg1"/>
                </a:solidFill>
              </a:rPr>
              <a:t>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Espace réservé du texte 2"/>
          <p:cNvSpPr txBox="1">
            <a:spLocks/>
          </p:cNvSpPr>
          <p:nvPr/>
        </p:nvSpPr>
        <p:spPr>
          <a:xfrm>
            <a:off x="371697" y="1143290"/>
            <a:ext cx="5951939" cy="5642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Governing differential equation is given by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84790" y="1578441"/>
                <a:ext cx="3615787" cy="570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acc>
                      <m:accPr>
                        <m:chr m:val="̈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fr-FR" i="1" dirty="0" smtClean="0">
                    <a:latin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ζ</m:t>
                        </m:r>
                      </m:num>
                      <m:den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ω</m:t>
                            </m:r>
                          </m:e>
                          <m:sub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i="1" dirty="0" smtClean="0">
                    <a:latin typeface="F9,Italic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acc>
                    <m:r>
                      <a:rPr lang="fr-F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fr-FR" i="1" dirty="0">
                        <a:latin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fr-FR" i="1" dirty="0">
                        <a:latin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fr-FR" i="1" dirty="0">
                        <a:latin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fr-FR" i="1" dirty="0">
                        <a:latin typeface="Times New Roman" panose="02020603050405020304" pitchFamily="18" charset="0"/>
                      </a:rPr>
                      <m:t>)</m:t>
                    </m:r>
                    <m:r>
                      <a:rPr lang="fr-FR" b="0" i="0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fr-FR" i="1" dirty="0" smtClean="0">
                    <a:latin typeface="Times New Roman" panose="02020603050405020304" pitchFamily="18" charset="0"/>
                  </a:rPr>
                  <a:t>Ke</a:t>
                </a:r>
                <a:r>
                  <a:rPr lang="fr-FR" dirty="0" smtClean="0">
                    <a:latin typeface="Times New Roman" panose="02020603050405020304" pitchFamily="18" charset="0"/>
                  </a:rPr>
                  <a:t>(</a:t>
                </a:r>
                <a:r>
                  <a:rPr lang="fr-FR" i="1" dirty="0" smtClean="0">
                    <a:latin typeface="Times New Roman" panose="02020603050405020304" pitchFamily="18" charset="0"/>
                  </a:rPr>
                  <a:t>t</a:t>
                </a:r>
                <a:r>
                  <a:rPr lang="fr-FR" dirty="0">
                    <a:latin typeface="Times New Roman" panose="02020603050405020304" pitchFamily="18" charset="0"/>
                  </a:rPr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790" y="1578441"/>
                <a:ext cx="3615787" cy="5704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306982" y="1487341"/>
                <a:ext cx="1567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ω</m:t>
                        </m:r>
                      </m:e>
                      <m:sub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i="1" dirty="0" smtClean="0">
                    <a:latin typeface="Times New Roman" panose="02020603050405020304" pitchFamily="18" charset="0"/>
                  </a:rPr>
                  <a:t>,</a:t>
                </a:r>
                <a:r>
                  <a:rPr lang="el-GR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τ</a:t>
                </a:r>
                <a:r>
                  <a:rPr lang="fr-FR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:r>
                  <a:rPr lang="fr-FR" i="1" dirty="0" smtClean="0">
                    <a:latin typeface="Times New Roman" panose="02020603050405020304" pitchFamily="18" charset="0"/>
                  </a:rPr>
                  <a:t>K&gt;0</a:t>
                </a:r>
                <a:endParaRPr lang="fr-F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982" y="1487341"/>
                <a:ext cx="1567673" cy="369332"/>
              </a:xfrm>
              <a:prstGeom prst="rect">
                <a:avLst/>
              </a:prstGeom>
              <a:blipFill>
                <a:blip r:embed="rId3"/>
                <a:stretch>
                  <a:fillRect t="-11475" r="-2724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70586" y="2384514"/>
                <a:ext cx="104835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Where k is DC gain,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τ</a:t>
                </a:r>
                <a:r>
                  <a:rPr lang="fr-F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</a:t>
                </a:r>
                <a:r>
                  <a:rPr lang="fr-F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/>
                  <a:t>damping ratio (without unit) </a:t>
                </a:r>
                <a:r>
                  <a:rPr lang="fr-FR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</a:t>
                </a:r>
                <a:r>
                  <a:rPr lang="en-US" dirty="0" err="1"/>
                  <a:t>undamped</a:t>
                </a:r>
                <a:r>
                  <a:rPr lang="en-US" dirty="0"/>
                  <a:t> natural frequency</a:t>
                </a:r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86" y="2384514"/>
                <a:ext cx="10483576" cy="369332"/>
              </a:xfrm>
              <a:prstGeom prst="rect">
                <a:avLst/>
              </a:prstGeom>
              <a:blipFill>
                <a:blip r:embed="rId4"/>
                <a:stretch>
                  <a:fillRect l="-523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030729" y="3657680"/>
                <a:ext cx="4647863" cy="570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i="1" dirty="0" smtClean="0">
                    <a:latin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ζ</m:t>
                        </m:r>
                      </m:num>
                      <m:den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ω</m:t>
                            </m:r>
                          </m:e>
                          <m:sub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i="1" dirty="0" smtClean="0">
                    <a:latin typeface="F9,Italic"/>
                  </a:rPr>
                  <a:t> p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b="0" i="0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fr-FR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fr-FR" b="0" i="0" dirty="0" smtClean="0">
                        <a:latin typeface="Cambria Math" panose="02040503050406030204" pitchFamily="18" charset="0"/>
                      </a:rPr>
                      <m:t>)= </m:t>
                    </m:r>
                  </m:oMath>
                </a14:m>
                <a:r>
                  <a:rPr lang="fr-FR" i="1" dirty="0" smtClean="0">
                    <a:latin typeface="Times New Roman" panose="02020603050405020304" pitchFamily="18" charset="0"/>
                  </a:rPr>
                  <a:t>KE</a:t>
                </a:r>
                <a:r>
                  <a:rPr lang="fr-FR" dirty="0" smtClean="0">
                    <a:latin typeface="Times New Roman" panose="02020603050405020304" pitchFamily="18" charset="0"/>
                  </a:rPr>
                  <a:t>(p)</a:t>
                </a:r>
                <a:endParaRPr lang="fr-FR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729" y="3657680"/>
                <a:ext cx="4647863" cy="5704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361156" y="4633463"/>
                <a:ext cx="4286943" cy="776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 smtClean="0"/>
                  <a:t>H(p)=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ω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fr-FR" i="1" dirty="0">
                            <a:latin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ζ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ω</m:t>
                                </m:r>
                              </m:e>
                              <m:sub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𝑘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fr-FR" i="1" dirty="0">
                            <a:latin typeface="Times New Roman" panose="02020603050405020304" pitchFamily="18" charset="0"/>
                          </a:rPr>
                          <m:t>+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ζ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ω</m:t>
                            </m:r>
                          </m:e>
                          <m:sub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156" y="4633463"/>
                <a:ext cx="4286943" cy="776559"/>
              </a:xfrm>
              <a:prstGeom prst="rect">
                <a:avLst/>
              </a:prstGeom>
              <a:blipFill>
                <a:blip r:embed="rId6"/>
                <a:stretch>
                  <a:fillRect l="-11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5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748" y="472682"/>
            <a:ext cx="9006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The </a:t>
            </a:r>
            <a:r>
              <a:rPr lang="fr-FR" dirty="0"/>
              <a:t>transfert fonction :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683" y="2609316"/>
            <a:ext cx="78854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Le discriminent </a:t>
            </a:r>
            <a:r>
              <a:rPr lang="fr-FR" dirty="0" smtClean="0"/>
              <a:t>réduit </a:t>
            </a:r>
            <a:r>
              <a:rPr lang="fr-FR" dirty="0"/>
              <a:t>s</a:t>
            </a:r>
            <a:r>
              <a:rPr lang="fr-FR" dirty="0" smtClean="0"/>
              <a:t>’´écrit </a:t>
            </a:r>
            <a:r>
              <a:rPr lang="fr-FR" dirty="0" smtClean="0"/>
              <a:t>: </a:t>
            </a:r>
            <a:r>
              <a:rPr lang="fr-FR" dirty="0"/>
              <a:t>est souvent utilisé lorsque le </a:t>
            </a:r>
            <a:r>
              <a:rPr lang="fr-FR" dirty="0" smtClean="0"/>
              <a:t>coefficient</a:t>
            </a:r>
          </a:p>
          <a:p>
            <a:r>
              <a:rPr lang="fr-FR" dirty="0" smtClean="0"/>
              <a:t>b est pair (b=</a:t>
            </a:r>
            <a:r>
              <a:rPr lang="fr-FR" dirty="0"/>
              <a:t>2</a:t>
            </a:r>
            <a:r>
              <a:rPr lang="fr-FR" dirty="0" smtClean="0"/>
              <a:t>b’).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652" y="3597183"/>
            <a:ext cx="4884341" cy="7702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5859" y="4754372"/>
            <a:ext cx="2553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If </a:t>
            </a:r>
            <a:r>
              <a:rPr lang="el-GR" dirty="0"/>
              <a:t>ξ ≥ </a:t>
            </a:r>
            <a:r>
              <a:rPr lang="el-GR" dirty="0" smtClean="0"/>
              <a:t>1</a:t>
            </a:r>
            <a:r>
              <a:rPr lang="fr-FR" dirty="0" smtClean="0"/>
              <a:t> </a:t>
            </a:r>
            <a:r>
              <a:rPr lang="fr-FR" dirty="0"/>
              <a:t>over </a:t>
            </a:r>
            <a:r>
              <a:rPr lang="fr-FR" dirty="0" err="1"/>
              <a:t>damped</a:t>
            </a:r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>
            <a:off x="95969" y="5529985"/>
            <a:ext cx="363558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614072" y="5525304"/>
                <a:ext cx="721672" cy="378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dirty="0"/>
                          <m:t>∆</m:t>
                        </m:r>
                      </m:e>
                    </m:acc>
                  </m:oMath>
                </a14:m>
                <a:r>
                  <a:rPr lang="fr-FR" dirty="0" smtClean="0"/>
                  <a:t> </a:t>
                </a:r>
                <a:r>
                  <a:rPr lang="fr-FR" dirty="0"/>
                  <a:t>&gt;</a:t>
                </a:r>
                <a:r>
                  <a:rPr lang="fr-FR" dirty="0" smtClean="0"/>
                  <a:t> </a:t>
                </a:r>
                <a:r>
                  <a:rPr lang="fr-FR" dirty="0"/>
                  <a:t>0</a:t>
                </a: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72" y="5525304"/>
                <a:ext cx="721672" cy="378693"/>
              </a:xfrm>
              <a:prstGeom prst="rect">
                <a:avLst/>
              </a:prstGeom>
              <a:blipFill>
                <a:blip r:embed="rId3"/>
                <a:stretch>
                  <a:fillRect t="-6349" r="-5932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78761" y="6256966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Real </a:t>
            </a:r>
            <a:r>
              <a:rPr lang="fr-FR" dirty="0" err="1" smtClean="0"/>
              <a:t>roots</a:t>
            </a:r>
            <a:endParaRPr lang="fr-FR" dirty="0"/>
          </a:p>
        </p:txBody>
      </p:sp>
      <p:sp>
        <p:nvSpPr>
          <p:cNvPr id="12" name="Flèche droite 11"/>
          <p:cNvSpPr/>
          <p:nvPr/>
        </p:nvSpPr>
        <p:spPr>
          <a:xfrm>
            <a:off x="335349" y="6350815"/>
            <a:ext cx="477389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169305" y="5518302"/>
            <a:ext cx="261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two roots are complex conjugate when 0 &lt; δ &lt; 1. 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0665" y="5525304"/>
            <a:ext cx="2611647" cy="107622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150" y="5201190"/>
            <a:ext cx="3692921" cy="98201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4563" y="25201"/>
            <a:ext cx="3821547" cy="46005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0683" y="2168336"/>
            <a:ext cx="3043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characteristic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equation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is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4102233" y="2198698"/>
                <a:ext cx="24599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dirty="0"/>
                        <m:t>2</m:t>
                      </m:r>
                      <m:r>
                        <m:rPr>
                          <m:nor/>
                        </m:rPr>
                        <a:rPr lang="el-G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ζ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/>
                            <m:t>ω</m:t>
                          </m:r>
                        </m:e>
                        <m:sub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FR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i="1" dirty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dirty="0"/>
                            <m:t>ω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233" y="2198698"/>
                <a:ext cx="2459969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991734" y="1086531"/>
                <a:ext cx="2572179" cy="7049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dirty="0"/>
                        <m:t>H</m:t>
                      </m:r>
                      <m:r>
                        <m:rPr>
                          <m:nor/>
                        </m:rPr>
                        <a:rPr lang="fr-FR" dirty="0"/>
                        <m:t>(</m:t>
                      </m:r>
                      <m:r>
                        <m:rPr>
                          <m:nor/>
                        </m:rPr>
                        <a:rPr lang="fr-FR" dirty="0"/>
                        <m:t>p</m:t>
                      </m:r>
                      <m:r>
                        <m:rPr>
                          <m:nor/>
                        </m:rPr>
                        <a:rPr lang="fr-FR" dirty="0"/>
                        <m:t>)=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ω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fr-FR" i="1" dirty="0">
                              <a:latin typeface="Times New Roman" panose="02020603050405020304" pitchFamily="18" charset="0"/>
                            </a:rPr>
                            <m:t>+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ζ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ω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ω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734" y="1086531"/>
                <a:ext cx="2572179" cy="7049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93716" y="4367472"/>
            <a:ext cx="3989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roots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characteristic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equation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are: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02198" y="3056621"/>
            <a:ext cx="3772227" cy="41913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77765" y="4397834"/>
            <a:ext cx="2438611" cy="66680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16199" y="6274473"/>
            <a:ext cx="895428" cy="5220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2843794" y="6402412"/>
                <a:ext cx="2159566" cy="378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dirty="0"/>
                          <m:t>∆</m:t>
                        </m:r>
                      </m:e>
                    </m:acc>
                  </m:oMath>
                </a14:m>
                <a:r>
                  <a:rPr lang="fr-FR" dirty="0" smtClean="0"/>
                  <a:t> </a:t>
                </a:r>
                <a:r>
                  <a:rPr lang="fr-FR" dirty="0"/>
                  <a:t>=</a:t>
                </a:r>
                <a:r>
                  <a:rPr lang="fr-FR" dirty="0" smtClean="0"/>
                  <a:t> 0 pôle double</a:t>
                </a:r>
                <a:endParaRPr lang="fr-FR" dirty="0"/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794" y="6402412"/>
                <a:ext cx="2159566" cy="378693"/>
              </a:xfrm>
              <a:prstGeom prst="rect">
                <a:avLst/>
              </a:prstGeom>
              <a:blipFill>
                <a:blip r:embed="rId14"/>
                <a:stretch>
                  <a:fillRect t="-6452" r="-2260" b="-241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5853354" y="5169338"/>
                <a:ext cx="721672" cy="378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dirty="0"/>
                          <m:t>∆</m:t>
                        </m:r>
                      </m:e>
                    </m:acc>
                  </m:oMath>
                </a14:m>
                <a:r>
                  <a:rPr lang="fr-FR" dirty="0" smtClean="0"/>
                  <a:t> </a:t>
                </a:r>
                <a:r>
                  <a:rPr lang="fr-FR" dirty="0" smtClean="0"/>
                  <a:t>&lt; </a:t>
                </a:r>
                <a:r>
                  <a:rPr lang="fr-FR" dirty="0"/>
                  <a:t>0</a:t>
                </a: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54" y="5169338"/>
                <a:ext cx="721672" cy="378693"/>
              </a:xfrm>
              <a:prstGeom prst="rect">
                <a:avLst/>
              </a:prstGeom>
              <a:blipFill>
                <a:blip r:embed="rId15"/>
                <a:stretch>
                  <a:fillRect t="-8065" r="-5882" b="-241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Imag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16175" y="4844289"/>
            <a:ext cx="3798899" cy="5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2121" y="470666"/>
            <a:ext cx="11281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According to the value of ζ, a second-order system can be set into one of the four categories: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391" y="983849"/>
            <a:ext cx="9544964" cy="32293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48" y="5291090"/>
            <a:ext cx="2441172" cy="8137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182" y="5427910"/>
            <a:ext cx="1943441" cy="8471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930" y="4286486"/>
            <a:ext cx="3095298" cy="12084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041217" y="4567471"/>
                <a:ext cx="12871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i="1" dirty="0" smtClean="0">
                    <a:latin typeface="Times New Roman" panose="02020603050405020304" pitchFamily="18" charset="0"/>
                  </a:rPr>
                  <a:t>S1,2 </a:t>
                </a:r>
                <a:r>
                  <a:rPr lang="fr-FR" dirty="0" smtClean="0">
                    <a:latin typeface="F7"/>
                  </a:rPr>
                  <a:t>=±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dirty="0" smtClean="0">
                        <a:latin typeface="Cambria Math" panose="02040503050406030204" pitchFamily="18" charset="0"/>
                      </a:rPr>
                      <m:t>j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ω</m:t>
                        </m:r>
                      </m:e>
                      <m:sub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217" y="4567471"/>
                <a:ext cx="1287147" cy="369332"/>
              </a:xfrm>
              <a:prstGeom prst="rect">
                <a:avLst/>
              </a:prstGeom>
              <a:blipFill>
                <a:blip r:embed="rId6"/>
                <a:stretch>
                  <a:fillRect l="-3791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3100" y="5608243"/>
            <a:ext cx="1828958" cy="666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735016" y="6275051"/>
                <a:ext cx="365735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</a:rPr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/>
                          <m:t>ω</m:t>
                        </m:r>
                      </m:e>
                      <m:sub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</a:rPr>
                  <a:t>Damped </a:t>
                </a:r>
                <a:r>
                  <a:rPr lang="en-US" sz="1600" dirty="0">
                    <a:latin typeface="Times New Roman" panose="02020603050405020304" pitchFamily="18" charset="0"/>
                  </a:rPr>
                  <a:t>natural frequency</a:t>
                </a:r>
                <a:endParaRPr lang="fr-FR" sz="1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016" y="6275051"/>
                <a:ext cx="3657350" cy="338554"/>
              </a:xfrm>
              <a:prstGeom prst="rect">
                <a:avLst/>
              </a:prstGeom>
              <a:blipFill>
                <a:blip r:embed="rId8"/>
                <a:stretch>
                  <a:fillRect l="-1000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552354" y="6529615"/>
                <a:ext cx="11765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i="1" dirty="0" smtClean="0">
                    <a:latin typeface="Times New Roman" panose="02020603050405020304" pitchFamily="18" charset="0"/>
                  </a:rPr>
                  <a:t>S1,2 </a:t>
                </a:r>
                <a:r>
                  <a:rPr lang="fr-FR" dirty="0" smtClean="0">
                    <a:latin typeface="F7"/>
                  </a:rPr>
                  <a:t>=-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ω</m:t>
                        </m:r>
                      </m:e>
                      <m:sub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354" y="6529615"/>
                <a:ext cx="1176541" cy="369332"/>
              </a:xfrm>
              <a:prstGeom prst="rect">
                <a:avLst/>
              </a:prstGeom>
              <a:blipFill>
                <a:blip r:embed="rId9"/>
                <a:stretch>
                  <a:fillRect l="-4663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468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83647" y="1227323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EXAMPLE : </a:t>
            </a:r>
            <a:r>
              <a:rPr lang="fr-FR" dirty="0" smtClean="0"/>
              <a:t>RLC</a:t>
            </a:r>
            <a:r>
              <a:rPr lang="fr-FR" dirty="0"/>
              <a:t> circuit 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341" y="2393881"/>
            <a:ext cx="4113090" cy="15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6786" y="409620"/>
            <a:ext cx="8534401" cy="530538"/>
          </a:xfrm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Step</a:t>
            </a:r>
            <a:r>
              <a:rPr lang="fr-FR" dirty="0" smtClean="0">
                <a:solidFill>
                  <a:srgbClr val="FF0000"/>
                </a:solidFill>
              </a:rPr>
              <a:t> REPONSE 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213" y="1161126"/>
            <a:ext cx="8143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Step</a:t>
            </a:r>
            <a:r>
              <a:rPr lang="fr-FR" dirty="0" smtClean="0"/>
              <a:t> input </a:t>
            </a:r>
            <a:r>
              <a:rPr lang="fr-FR" dirty="0" err="1" smtClean="0"/>
              <a:t>with</a:t>
            </a:r>
            <a:r>
              <a:rPr lang="fr-FR" dirty="0" smtClean="0"/>
              <a:t> amplitude </a:t>
            </a:r>
            <a:r>
              <a:rPr lang="fr-FR" dirty="0" err="1"/>
              <a:t>Eo</a:t>
            </a:r>
            <a:r>
              <a:rPr lang="fr-FR" dirty="0"/>
              <a:t> : e(t) = </a:t>
            </a:r>
            <a:r>
              <a:rPr lang="fr-FR" dirty="0" err="1" smtClean="0"/>
              <a:t>Eo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16786" y="1834349"/>
            <a:ext cx="11306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Applying</a:t>
            </a:r>
            <a:r>
              <a:rPr lang="fr-FR" dirty="0" smtClean="0"/>
              <a:t> the Laplace </a:t>
            </a:r>
            <a:r>
              <a:rPr lang="fr-FR" dirty="0" err="1" smtClean="0"/>
              <a:t>transfor</a:t>
            </a:r>
            <a:r>
              <a:rPr lang="fr-FR" dirty="0" smtClean="0"/>
              <a:t> : </a:t>
            </a:r>
            <a:endParaRPr lang="fr-FR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349360" y="3747755"/>
            <a:ext cx="10700713" cy="106848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err="1" smtClean="0">
                <a:solidFill>
                  <a:schemeClr val="accent2">
                    <a:lumMod val="50000"/>
                  </a:schemeClr>
                </a:solidFill>
              </a:rPr>
              <a:t>Step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50000"/>
                  </a:schemeClr>
                </a:solidFill>
              </a:rPr>
              <a:t>reponse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 over </a:t>
            </a:r>
            <a:r>
              <a:rPr lang="fr-FR" dirty="0" err="1" smtClean="0">
                <a:solidFill>
                  <a:schemeClr val="accent2">
                    <a:lumMod val="50000"/>
                  </a:schemeClr>
                </a:solidFill>
              </a:rPr>
              <a:t>damped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94563" y="5349183"/>
            <a:ext cx="1965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response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: 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916" y="5011278"/>
            <a:ext cx="3116070" cy="10451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28665" y="2683906"/>
                <a:ext cx="2852319" cy="706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dirty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 dirty="0" smtClean="0"/>
                        <m:t>(</m:t>
                      </m:r>
                      <m:r>
                        <m:rPr>
                          <m:nor/>
                        </m:rPr>
                        <a:rPr lang="fr-FR" dirty="0" smtClean="0"/>
                        <m:t>p</m:t>
                      </m:r>
                      <m:r>
                        <m:rPr>
                          <m:nor/>
                        </m:rPr>
                        <a:rPr lang="fr-FR" dirty="0" smtClean="0"/>
                        <m:t>)=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fr-FR" dirty="0"/>
                                <m:t>Eo</m:t>
                              </m:r>
                              <m:r>
                                <m:rPr>
                                  <m:nor/>
                                </m:rPr>
                                <a:rPr lang="fr-FR" b="0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ω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fr-FR" i="1" dirty="0">
                              <a:latin typeface="Times New Roman" panose="02020603050405020304" pitchFamily="18" charset="0"/>
                            </a:rPr>
                            <m:t>+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ζ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ω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ω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665" y="2683906"/>
                <a:ext cx="2852319" cy="706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084741" y="5379973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ζ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&gt;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585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4213" y="232892"/>
            <a:ext cx="8534400" cy="1498600"/>
          </a:xfrm>
        </p:spPr>
        <p:txBody>
          <a:bodyPr/>
          <a:lstStyle/>
          <a:p>
            <a:r>
              <a:rPr lang="fr-FR" dirty="0" smtClean="0"/>
              <a:t>Time </a:t>
            </a:r>
            <a:r>
              <a:rPr lang="fr-FR" dirty="0" err="1" smtClean="0"/>
              <a:t>domain</a:t>
            </a:r>
            <a:r>
              <a:rPr lang="fr-FR" dirty="0" smtClean="0"/>
              <a:t> </a:t>
            </a:r>
            <a:r>
              <a:rPr lang="fr-FR" dirty="0" err="1" smtClean="0"/>
              <a:t>response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41" y="520872"/>
            <a:ext cx="3954157" cy="10533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37" y="2307007"/>
            <a:ext cx="4603032" cy="9285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197" y="2430823"/>
            <a:ext cx="5864831" cy="38120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15605" y="6242845"/>
            <a:ext cx="5566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Step</a:t>
            </a:r>
            <a:r>
              <a:rPr lang="fr-FR" dirty="0" smtClean="0"/>
              <a:t> </a:t>
            </a:r>
            <a:r>
              <a:rPr lang="fr-FR" dirty="0" err="1" smtClean="0"/>
              <a:t>reponse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/>
              <a:t>: K = 1 ; z = 1,5 et </a:t>
            </a:r>
            <a:r>
              <a:rPr lang="fr-FR" dirty="0" err="1"/>
              <a:t>ωn</a:t>
            </a:r>
            <a:r>
              <a:rPr lang="fr-FR" dirty="0"/>
              <a:t> = 10rad/s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7882" y="3406194"/>
            <a:ext cx="5550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Seems</a:t>
            </a:r>
            <a:r>
              <a:rPr lang="fr-FR" dirty="0" smtClean="0"/>
              <a:t> the </a:t>
            </a:r>
            <a:r>
              <a:rPr lang="fr-FR" dirty="0"/>
              <a:t>first </a:t>
            </a:r>
            <a:r>
              <a:rPr lang="fr-FR" dirty="0" err="1"/>
              <a:t>order</a:t>
            </a:r>
            <a:r>
              <a:rPr lang="fr-FR" dirty="0"/>
              <a:t> </a:t>
            </a:r>
            <a:r>
              <a:rPr lang="fr-FR" dirty="0" smtClean="0"/>
              <a:t>system.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37882" y="4223197"/>
            <a:ext cx="5692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Tends </a:t>
            </a:r>
            <a:r>
              <a:rPr lang="fr-FR" dirty="0" err="1" smtClean="0"/>
              <a:t>toward</a:t>
            </a:r>
            <a:r>
              <a:rPr lang="fr-FR" dirty="0" smtClean="0"/>
              <a:t> </a:t>
            </a:r>
            <a:r>
              <a:rPr lang="fr-FR" dirty="0" err="1" smtClean="0"/>
              <a:t>K.Eo</a:t>
            </a:r>
            <a:r>
              <a:rPr lang="fr-FR" dirty="0" smtClean="0"/>
              <a:t> in the </a:t>
            </a:r>
            <a:r>
              <a:rPr lang="fr-FR" dirty="0" err="1" smtClean="0"/>
              <a:t>infinite</a:t>
            </a:r>
            <a:r>
              <a:rPr lang="fr-FR" dirty="0" smtClean="0"/>
              <a:t> time.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21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56" y="310309"/>
            <a:ext cx="11712681" cy="598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53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3755" y="589924"/>
            <a:ext cx="11061321" cy="67220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réponse indicielle en 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régime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critique (z = 1)</a:t>
            </a:r>
            <a:r>
              <a:rPr lang="fr-FR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9999" y="1724626"/>
            <a:ext cx="3297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La réponse est de la forme :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697" y="1346984"/>
            <a:ext cx="2054744" cy="10634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214" y="2893365"/>
            <a:ext cx="436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Après transformation inverse, il vient :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14" y="3352387"/>
            <a:ext cx="2836803" cy="10066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701" y="3406122"/>
            <a:ext cx="1022414" cy="81143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300" y="2485219"/>
            <a:ext cx="6733573" cy="37475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42148" y="6211669"/>
            <a:ext cx="5567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réponse indicielle d'un système du second ordre avec : K = 1 ; z = 1 et </a:t>
            </a:r>
            <a:r>
              <a:rPr lang="fr-FR" dirty="0" err="1"/>
              <a:t>ωn</a:t>
            </a:r>
            <a:r>
              <a:rPr lang="fr-FR" dirty="0"/>
              <a:t> = 10rad/s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214" y="4744892"/>
            <a:ext cx="51116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valeur de la réponse en régime </a:t>
            </a:r>
            <a:r>
              <a:rPr lang="fr-FR" dirty="0" smtClean="0"/>
              <a:t>permanent </a:t>
            </a:r>
            <a:r>
              <a:rPr lang="fr-FR" dirty="0"/>
              <a:t>est </a:t>
            </a:r>
            <a:r>
              <a:rPr lang="fr-FR" dirty="0" err="1"/>
              <a:t>KEo</a:t>
            </a:r>
            <a:r>
              <a:rPr lang="fr-FR" dirty="0"/>
              <a:t>.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On remarque que le système est plus rapide que dans le cas précédent. </a:t>
            </a:r>
          </a:p>
        </p:txBody>
      </p:sp>
    </p:spTree>
    <p:extLst>
      <p:ext uri="{BB962C8B-B14F-4D97-AF65-F5344CB8AC3E}">
        <p14:creationId xmlns:p14="http://schemas.microsoft.com/office/powerpoint/2010/main" val="402844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08" y="0"/>
            <a:ext cx="12143147" cy="875763"/>
          </a:xfrm>
        </p:spPr>
        <p:txBody>
          <a:bodyPr>
            <a:normAutofit/>
          </a:bodyPr>
          <a:lstStyle/>
          <a:p>
            <a:r>
              <a:rPr lang="fr-FR" dirty="0" err="1">
                <a:solidFill>
                  <a:schemeClr val="accent2">
                    <a:lumMod val="50000"/>
                  </a:schemeClr>
                </a:solidFill>
              </a:rPr>
              <a:t>Step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2">
                    <a:lumMod val="50000"/>
                  </a:schemeClr>
                </a:solidFill>
              </a:rPr>
              <a:t>reponse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50000"/>
                  </a:schemeClr>
                </a:solidFill>
              </a:rPr>
              <a:t>under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50000"/>
                  </a:schemeClr>
                </a:solidFill>
              </a:rPr>
              <a:t>damped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9558" y="1675867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reponse</a:t>
            </a:r>
            <a:r>
              <a:rPr lang="fr-FR" dirty="0" smtClean="0"/>
              <a:t> :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720" y="1291334"/>
            <a:ext cx="2887052" cy="10662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4512" y="2642213"/>
            <a:ext cx="2295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The time </a:t>
            </a:r>
            <a:r>
              <a:rPr lang="fr-FR" dirty="0" err="1"/>
              <a:t>reponse</a:t>
            </a:r>
            <a:r>
              <a:rPr lang="fr-FR" dirty="0"/>
              <a:t> :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12" y="3481428"/>
            <a:ext cx="6729725" cy="117667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046" y="5073669"/>
            <a:ext cx="3177283" cy="119723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0279" y="875763"/>
            <a:ext cx="3821547" cy="460055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2533" y="1021318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ζ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&lt;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5393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227" y="1729785"/>
            <a:ext cx="7294760" cy="39358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0017" y="5873222"/>
            <a:ext cx="7723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Step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reponse</a:t>
            </a:r>
            <a:r>
              <a:rPr lang="fr-FR" dirty="0" smtClean="0">
                <a:solidFill>
                  <a:schemeClr val="bg1"/>
                </a:solidFill>
              </a:rPr>
              <a:t> for </a:t>
            </a:r>
            <a:r>
              <a:rPr lang="fr-FR" dirty="0">
                <a:solidFill>
                  <a:schemeClr val="bg1"/>
                </a:solidFill>
              </a:rPr>
              <a:t>: K = 1 ; </a:t>
            </a:r>
            <a:r>
              <a:rPr lang="el-GR" dirty="0">
                <a:solidFill>
                  <a:schemeClr val="bg1"/>
                </a:solidFill>
              </a:rPr>
              <a:t>ζ </a:t>
            </a:r>
            <a:r>
              <a:rPr lang="fr-FR" dirty="0" smtClean="0">
                <a:solidFill>
                  <a:schemeClr val="bg1"/>
                </a:solidFill>
              </a:rPr>
              <a:t>= </a:t>
            </a:r>
            <a:r>
              <a:rPr lang="fr-FR" dirty="0">
                <a:solidFill>
                  <a:schemeClr val="bg1"/>
                </a:solidFill>
              </a:rPr>
              <a:t>0,2 et </a:t>
            </a:r>
            <a:r>
              <a:rPr lang="fr-FR" dirty="0" err="1">
                <a:solidFill>
                  <a:schemeClr val="bg1"/>
                </a:solidFill>
              </a:rPr>
              <a:t>ωn</a:t>
            </a:r>
            <a:r>
              <a:rPr lang="fr-FR" dirty="0">
                <a:solidFill>
                  <a:schemeClr val="bg1"/>
                </a:solidFill>
              </a:rPr>
              <a:t> = 10rad/s</a:t>
            </a:r>
          </a:p>
        </p:txBody>
      </p:sp>
      <p:sp>
        <p:nvSpPr>
          <p:cNvPr id="7" name="Rectangle 6"/>
          <p:cNvSpPr/>
          <p:nvPr/>
        </p:nvSpPr>
        <p:spPr>
          <a:xfrm>
            <a:off x="293012" y="539771"/>
            <a:ext cx="6561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For </a:t>
            </a:r>
            <a:r>
              <a:rPr lang="el-GR" dirty="0" smtClean="0">
                <a:solidFill>
                  <a:schemeClr val="bg1"/>
                </a:solidFill>
              </a:rPr>
              <a:t>ζ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&lt; 0.7 the system </a:t>
            </a:r>
            <a:r>
              <a:rPr lang="fr-FR" dirty="0" err="1">
                <a:solidFill>
                  <a:schemeClr val="bg1"/>
                </a:solidFill>
              </a:rPr>
              <a:t>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oscillating</a:t>
            </a:r>
            <a:endParaRPr lang="fr-FR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The </a:t>
            </a:r>
            <a:r>
              <a:rPr lang="fr-FR" dirty="0">
                <a:solidFill>
                  <a:schemeClr val="bg1"/>
                </a:solidFill>
              </a:rPr>
              <a:t>permanente </a:t>
            </a:r>
            <a:r>
              <a:rPr lang="fr-FR" dirty="0" err="1" smtClean="0">
                <a:solidFill>
                  <a:schemeClr val="bg1"/>
                </a:solidFill>
              </a:rPr>
              <a:t>reponse</a:t>
            </a:r>
            <a:r>
              <a:rPr lang="fr-FR" dirty="0" smtClean="0">
                <a:solidFill>
                  <a:schemeClr val="bg1"/>
                </a:solidFill>
              </a:rPr>
              <a:t> tends </a:t>
            </a:r>
            <a:r>
              <a:rPr lang="fr-FR" dirty="0" err="1" smtClean="0">
                <a:solidFill>
                  <a:schemeClr val="bg1"/>
                </a:solidFill>
              </a:rPr>
              <a:t>toward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K.Eo</a:t>
            </a:r>
            <a:r>
              <a:rPr lang="fr-FR" dirty="0" smtClean="0">
                <a:solidFill>
                  <a:schemeClr val="bg1"/>
                </a:solidFill>
              </a:rPr>
              <a:t> 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14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527" y="176609"/>
            <a:ext cx="11640871" cy="66970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Influence of z on the shape of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step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response.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484" y="1197735"/>
            <a:ext cx="7671515" cy="49297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66887" y="6260620"/>
            <a:ext cx="802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Step</a:t>
            </a:r>
            <a:r>
              <a:rPr lang="fr-FR" dirty="0" smtClean="0"/>
              <a:t> </a:t>
            </a:r>
            <a:r>
              <a:rPr lang="fr-FR" dirty="0" err="1" smtClean="0"/>
              <a:t>reponse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/>
              <a:t>: K = 1 ; </a:t>
            </a:r>
            <a:r>
              <a:rPr lang="fr-FR" dirty="0" err="1"/>
              <a:t>ωn</a:t>
            </a:r>
            <a:r>
              <a:rPr lang="fr-FR" dirty="0"/>
              <a:t> = 10rad/s </a:t>
            </a:r>
            <a:r>
              <a:rPr lang="fr-FR" dirty="0" smtClean="0"/>
              <a:t>and </a:t>
            </a:r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en-US" dirty="0"/>
              <a:t>ζ </a:t>
            </a:r>
            <a:r>
              <a:rPr lang="fr-FR" dirty="0" smtClean="0"/>
              <a:t>= </a:t>
            </a:r>
            <a:r>
              <a:rPr lang="fr-FR" dirty="0"/>
              <a:t>0.2 0.5 </a:t>
            </a:r>
            <a:r>
              <a:rPr lang="fr-FR" dirty="0" smtClean="0"/>
              <a:t>0.7 </a:t>
            </a:r>
            <a:r>
              <a:rPr lang="fr-FR" dirty="0"/>
              <a:t>1 6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1028" y="2936633"/>
            <a:ext cx="4177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ζ</a:t>
            </a:r>
            <a:r>
              <a:rPr lang="fr-FR" dirty="0" smtClean="0"/>
              <a:t> = 6: </a:t>
            </a:r>
            <a:r>
              <a:rPr lang="en-US" dirty="0"/>
              <a:t>the system becomes excessively slow</a:t>
            </a:r>
            <a:r>
              <a:rPr lang="fr-F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For </a:t>
            </a:r>
            <a:r>
              <a:rPr lang="el-GR" dirty="0"/>
              <a:t>ζ = 1,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 </a:t>
            </a:r>
            <a:r>
              <a:rPr lang="fr-FR" dirty="0" err="1" smtClean="0"/>
              <a:t>overshoot</a:t>
            </a:r>
            <a:r>
              <a:rPr lang="fr-FR" dirty="0" smtClean="0"/>
              <a:t> (dépassement) </a:t>
            </a:r>
            <a:r>
              <a:rPr lang="fr-FR" dirty="0"/>
              <a:t>or </a:t>
            </a:r>
            <a:r>
              <a:rPr lang="fr-FR" dirty="0" err="1"/>
              <a:t>oscillation.For</a:t>
            </a:r>
            <a:r>
              <a:rPr lang="fr-FR" dirty="0"/>
              <a:t> </a:t>
            </a:r>
            <a:r>
              <a:rPr lang="el-GR" dirty="0"/>
              <a:t>ζ = 0.7 </a:t>
            </a:r>
            <a:r>
              <a:rPr lang="fr-FR" dirty="0"/>
              <a:t>the system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oscillatory</a:t>
            </a:r>
            <a:r>
              <a:rPr lang="fr-FR" dirty="0"/>
              <a:t>, oscillation no longer </a:t>
            </a:r>
            <a:r>
              <a:rPr lang="fr-FR" dirty="0" err="1"/>
              <a:t>being</a:t>
            </a:r>
            <a:r>
              <a:rPr lang="fr-FR" dirty="0"/>
              <a:t> perceptible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half</a:t>
            </a:r>
            <a:r>
              <a:rPr lang="fr-FR" dirty="0"/>
              <a:t> a </a:t>
            </a:r>
            <a:r>
              <a:rPr lang="fr-FR" dirty="0" err="1"/>
              <a:t>period.At</a:t>
            </a:r>
            <a:r>
              <a:rPr lang="fr-FR" dirty="0"/>
              <a:t> </a:t>
            </a:r>
            <a:r>
              <a:rPr lang="el-GR" dirty="0"/>
              <a:t>ζ = 0.5, </a:t>
            </a:r>
            <a:r>
              <a:rPr lang="fr-FR" dirty="0"/>
              <a:t>the system </a:t>
            </a:r>
            <a:r>
              <a:rPr lang="fr-FR" dirty="0" err="1"/>
              <a:t>oscillates</a:t>
            </a:r>
            <a:r>
              <a:rPr lang="fr-FR" dirty="0"/>
              <a:t> over one </a:t>
            </a:r>
            <a:r>
              <a:rPr lang="fr-FR" dirty="0" err="1"/>
              <a:t>period</a:t>
            </a:r>
            <a:r>
              <a:rPr lang="fr-F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damping is too low (ζ = 0.2), the system becomes excessively oscillatory.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81066" y="846311"/>
            <a:ext cx="41746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ζ increases the damping is increases to the response.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ζ decreases the damping is decreased and the system begins to oscillate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</a:t>
            </a:r>
            <a:r>
              <a:rPr lang="en-US" dirty="0" err="1"/>
              <a:t>ωn</a:t>
            </a:r>
            <a:r>
              <a:rPr lang="en-US" dirty="0"/>
              <a:t> increases the oscillation frequency will increase.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320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455" y="706289"/>
            <a:ext cx="10579961" cy="55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07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15" y="787179"/>
            <a:ext cx="10980087" cy="537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5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8302" y="370984"/>
            <a:ext cx="8534401" cy="672205"/>
          </a:xfrm>
        </p:spPr>
        <p:txBody>
          <a:bodyPr/>
          <a:lstStyle/>
          <a:p>
            <a:r>
              <a:rPr lang="fr-FR" dirty="0"/>
              <a:t>Le temps de réponse à 5%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7998" y="1134414"/>
            <a:ext cx="11623698" cy="1498600"/>
          </a:xfrm>
        </p:spPr>
        <p:txBody>
          <a:bodyPr/>
          <a:lstStyle/>
          <a:p>
            <a:pPr algn="just"/>
            <a:r>
              <a:rPr lang="fr-FR" dirty="0"/>
              <a:t>La rapidité est définie par le temps de réponse du système soumis à une entrée en échelon d'amplitude </a:t>
            </a:r>
            <a:r>
              <a:rPr lang="fr-FR" dirty="0" err="1"/>
              <a:t>Eo</a:t>
            </a:r>
            <a:r>
              <a:rPr lang="fr-FR" dirty="0"/>
              <a:t>. En pratique, on mesure (ou on calcule) le temps que met la réponse à rester dans une zone comprise entre plus ou moins 5% de la valeur visée.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71" y="2223171"/>
            <a:ext cx="5574072" cy="28531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2093" y="5122469"/>
            <a:ext cx="5880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Temps de réponse à 5% d'un système non oscillant.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0939" y="5584134"/>
            <a:ext cx="12061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Pour un système oscillant, le temps de réponse n'est pas le temps au bout duquel la réponse atteint 95% de la valeur visée mais le temps au bout duquel la réponse reste définitivement dans la zone 0,95.Eo / 1,05.Eo. On peut immédiatement remarquer que plus le système va osciller, plus son temps de réponse va augmenter : Tr5% traduit le compromis rapidité/stabilité.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594" y="2165423"/>
            <a:ext cx="5384217" cy="29570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10594" y="5168636"/>
            <a:ext cx="5447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Temps de réponse à 5% d'un système oscillant. </a:t>
            </a:r>
          </a:p>
        </p:txBody>
      </p:sp>
    </p:spTree>
    <p:extLst>
      <p:ext uri="{BB962C8B-B14F-4D97-AF65-F5344CB8AC3E}">
        <p14:creationId xmlns:p14="http://schemas.microsoft.com/office/powerpoint/2010/main" val="4137708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677" y="1588989"/>
            <a:ext cx="9135338" cy="423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28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15" y="838125"/>
            <a:ext cx="10732416" cy="50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68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550" y="1093008"/>
            <a:ext cx="10324208" cy="490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6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7921" y="1055601"/>
            <a:ext cx="10681492" cy="16915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 time response consists of two parts. </a:t>
            </a:r>
            <a:endParaRPr lang="fr-FR" dirty="0"/>
          </a:p>
          <a:p>
            <a:r>
              <a:rPr lang="fr-FR" dirty="0" err="1" smtClean="0">
                <a:solidFill>
                  <a:schemeClr val="accent2"/>
                </a:solidFill>
              </a:rPr>
              <a:t>Transient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</a:rPr>
              <a:t>response</a:t>
            </a:r>
            <a:r>
              <a:rPr lang="fr-FR" dirty="0" smtClean="0">
                <a:solidFill>
                  <a:schemeClr val="accent2"/>
                </a:solidFill>
              </a:rPr>
              <a:t>: </a:t>
            </a:r>
            <a:r>
              <a:rPr lang="en-US" dirty="0" smtClean="0"/>
              <a:t>The response of a system from rest or equilibrium to settle down (se </a:t>
            </a:r>
            <a:r>
              <a:rPr lang="en-US" dirty="0" err="1" smtClean="0"/>
              <a:t>stabilise</a:t>
            </a:r>
            <a:r>
              <a:rPr lang="en-US" dirty="0" smtClean="0"/>
              <a:t>) at steady state.</a:t>
            </a:r>
            <a:r>
              <a:rPr lang="fr-FR" dirty="0" smtClean="0"/>
              <a:t> </a:t>
            </a:r>
          </a:p>
          <a:p>
            <a:r>
              <a:rPr lang="fr-FR" dirty="0" err="1" smtClean="0">
                <a:solidFill>
                  <a:schemeClr val="accent2"/>
                </a:solidFill>
              </a:rPr>
              <a:t>Steady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>
                <a:solidFill>
                  <a:schemeClr val="accent2"/>
                </a:solidFill>
              </a:rPr>
              <a:t>state </a:t>
            </a:r>
            <a:r>
              <a:rPr lang="fr-FR" dirty="0" err="1" smtClean="0">
                <a:solidFill>
                  <a:schemeClr val="accent2"/>
                </a:solidFill>
              </a:rPr>
              <a:t>response</a:t>
            </a:r>
            <a:r>
              <a:rPr lang="fr-FR" dirty="0" smtClean="0">
                <a:solidFill>
                  <a:schemeClr val="accent2"/>
                </a:solidFill>
              </a:rPr>
              <a:t>:</a:t>
            </a:r>
            <a:r>
              <a:rPr lang="fr-FR" dirty="0" smtClean="0"/>
              <a:t> The </a:t>
            </a:r>
            <a:r>
              <a:rPr lang="fr-FR" dirty="0"/>
              <a:t>part of time</a:t>
            </a:r>
          </a:p>
          <a:p>
            <a:r>
              <a:rPr lang="fr-FR" dirty="0" err="1"/>
              <a:t>response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remains</a:t>
            </a:r>
            <a:r>
              <a:rPr lang="fr-FR" dirty="0"/>
              <a:t> </a:t>
            </a:r>
            <a:r>
              <a:rPr lang="fr-FR" dirty="0" smtClean="0"/>
              <a:t>(maintient)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/>
              <a:t>transient</a:t>
            </a:r>
            <a:r>
              <a:rPr lang="fr-FR" dirty="0"/>
              <a:t> </a:t>
            </a:r>
            <a:r>
              <a:rPr lang="fr-FR" dirty="0" err="1"/>
              <a:t>response</a:t>
            </a:r>
            <a:endParaRPr lang="fr-FR" dirty="0"/>
          </a:p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39513" y="257576"/>
            <a:ext cx="8534401" cy="798025"/>
          </a:xfrm>
        </p:spPr>
        <p:txBody>
          <a:bodyPr/>
          <a:lstStyle/>
          <a:p>
            <a:r>
              <a:rPr lang="fr-FR" dirty="0"/>
              <a:t>Introduction :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40" y="2629405"/>
            <a:ext cx="5339757" cy="376367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92" y="2593702"/>
            <a:ext cx="4884843" cy="36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65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70" y="1146068"/>
            <a:ext cx="8614441" cy="44753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669" y="4162544"/>
            <a:ext cx="4286621" cy="23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17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603" y="36130"/>
            <a:ext cx="8534401" cy="672206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>
                <a:solidFill>
                  <a:srgbClr val="C00000"/>
                </a:solidFill>
              </a:rPr>
              <a:t>AMORTISSEMENT / STABILITÉ.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5270" y="978793"/>
            <a:ext cx="11344655" cy="5749344"/>
          </a:xfrm>
        </p:spPr>
        <p:txBody>
          <a:bodyPr>
            <a:noAutofit/>
          </a:bodyPr>
          <a:lstStyle/>
          <a:p>
            <a:pPr algn="just"/>
            <a:r>
              <a:rPr lang="fr-FR" sz="2000" dirty="0"/>
              <a:t>Un bon amortissement est la capacité d'un système oscillant à être suffisamment amorti et à ne pas présenter de dépassement important. Cela signifie deux choses : </a:t>
            </a:r>
            <a:endParaRPr lang="fr-FR" sz="2000" dirty="0" smtClean="0"/>
          </a:p>
          <a:p>
            <a:pPr algn="just"/>
            <a:r>
              <a:rPr lang="fr-FR" sz="2000" dirty="0" smtClean="0"/>
              <a:t>* Le </a:t>
            </a:r>
            <a:r>
              <a:rPr lang="fr-FR" sz="2000" dirty="0"/>
              <a:t>premier pic de la réponse ne devra pas dépasser de manière trop importante la valeur visée </a:t>
            </a:r>
            <a:r>
              <a:rPr lang="fr-FR" sz="2000" dirty="0" smtClean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Le </a:t>
            </a:r>
            <a:r>
              <a:rPr lang="fr-FR" sz="2000" dirty="0"/>
              <a:t>nombre d'oscillations avant stabilisation devra être </a:t>
            </a:r>
            <a:r>
              <a:rPr lang="fr-FR" sz="2000" dirty="0" smtClean="0"/>
              <a:t>faible.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 </a:t>
            </a:r>
            <a:r>
              <a:rPr lang="fr-FR" sz="2000" dirty="0"/>
              <a:t>D'un autre coté, on ne veut pas que le système soit excessivement amorti (</a:t>
            </a:r>
            <a:r>
              <a:rPr lang="fr-FR" sz="2000" dirty="0" smtClean="0"/>
              <a:t>Fig.4) </a:t>
            </a:r>
            <a:r>
              <a:rPr lang="fr-FR" sz="2000" dirty="0"/>
              <a:t>car l'augmentation de l'amortissement provoque une diminution du rendement du système asservi. En effet, l'amortissement correspond physiquement à des pertes d'énergie : frottements en mécanique, courants de Foucault en électricité, pertes de charges en hydraulique, etc. Les performances sont alors </a:t>
            </a:r>
            <a:r>
              <a:rPr lang="fr-FR" sz="2000" dirty="0" smtClean="0"/>
              <a:t>diminuées.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Le </a:t>
            </a:r>
            <a:r>
              <a:rPr lang="fr-FR" sz="2000" dirty="0"/>
              <a:t>critère de "bon amortissement</a:t>
            </a:r>
            <a:r>
              <a:rPr lang="fr-FR" sz="2000" dirty="0" smtClean="0"/>
              <a:t>" </a:t>
            </a:r>
            <a:r>
              <a:rPr lang="fr-FR" sz="2000" dirty="0"/>
              <a:t>correspond à des réponses du type de celles représentées </a:t>
            </a:r>
            <a:r>
              <a:rPr lang="fr-FR" sz="2000" dirty="0" smtClean="0"/>
              <a:t>Fig.2 et Fig.3. </a:t>
            </a:r>
          </a:p>
          <a:p>
            <a:pPr algn="just"/>
            <a:r>
              <a:rPr lang="fr-FR" sz="2000" dirty="0" smtClean="0"/>
              <a:t>Qualitativement</a:t>
            </a:r>
            <a:r>
              <a:rPr lang="fr-FR" sz="2000" dirty="0"/>
              <a:t>, on peut distinguer quatre cas d'amortissement</a:t>
            </a:r>
          </a:p>
        </p:txBody>
      </p:sp>
    </p:spTree>
    <p:extLst>
      <p:ext uri="{BB962C8B-B14F-4D97-AF65-F5344CB8AC3E}">
        <p14:creationId xmlns:p14="http://schemas.microsoft.com/office/powerpoint/2010/main" val="11852128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3" y="-3945"/>
            <a:ext cx="4591777" cy="18194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15856" y="47875"/>
            <a:ext cx="42889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Réponse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insuffisamment amortie. </a:t>
            </a:r>
            <a:endParaRPr lang="fr-FR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rgbClr val="C00000"/>
                </a:solidFill>
              </a:rPr>
              <a:t>Conséquences</a:t>
            </a:r>
            <a:r>
              <a:rPr lang="fr-FR" dirty="0">
                <a:solidFill>
                  <a:srgbClr val="C00000"/>
                </a:solidFill>
              </a:rPr>
              <a:t>: </a:t>
            </a:r>
            <a:endParaRPr lang="fr-FR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Dépassement </a:t>
            </a:r>
            <a:r>
              <a:rPr lang="fr-FR" dirty="0"/>
              <a:t>D1 trop important.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Temps </a:t>
            </a:r>
            <a:r>
              <a:rPr lang="fr-FR" dirty="0"/>
              <a:t>de réponse trop grand</a:t>
            </a:r>
            <a:r>
              <a:rPr lang="fr-F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Oscillations </a:t>
            </a:r>
            <a:r>
              <a:rPr lang="fr-FR" dirty="0"/>
              <a:t>mécaniques dangereuses.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7" y="1867295"/>
            <a:ext cx="4591777" cy="18194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91610" y="1722390"/>
            <a:ext cx="37762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Réponse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correctement amortie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fr-FR" dirty="0" smtClean="0"/>
          </a:p>
          <a:p>
            <a:r>
              <a:rPr lang="fr-FR" dirty="0" smtClean="0"/>
              <a:t>C'est </a:t>
            </a:r>
            <a:r>
              <a:rPr lang="fr-FR" dirty="0"/>
              <a:t>le meilleur cas de figure :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Dépassement </a:t>
            </a:r>
            <a:r>
              <a:rPr lang="fr-FR" dirty="0"/>
              <a:t>D1 </a:t>
            </a:r>
            <a:r>
              <a:rPr lang="fr-FR" dirty="0" smtClean="0"/>
              <a:t>faible.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Temps </a:t>
            </a:r>
            <a:r>
              <a:rPr lang="fr-FR" dirty="0"/>
              <a:t>de réponse petit.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Pas </a:t>
            </a:r>
            <a:r>
              <a:rPr lang="fr-FR" dirty="0"/>
              <a:t>d'oscillations.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7" y="3712937"/>
            <a:ext cx="4591777" cy="15583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39381" y="3057260"/>
            <a:ext cx="75526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Well-damped response with no overshoot.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In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such situations, the damping value is slightly higher than in the previous case.</a:t>
            </a:r>
            <a:r>
              <a:rPr lang="fr-FR" dirty="0" smtClean="0"/>
              <a:t> </a:t>
            </a:r>
            <a:r>
              <a:rPr lang="fr-FR" dirty="0"/>
              <a:t>La valeur de l'amortissement est alors un peu plus importante que dans le cas précédent. </a:t>
            </a:r>
            <a:endParaRPr lang="fr-FR" dirty="0" smtClean="0"/>
          </a:p>
          <a:p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Consequences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fr-FR" dirty="0"/>
              <a:t>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Zero overshoot (D1).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Response </a:t>
            </a:r>
            <a:r>
              <a:rPr lang="en-US" dirty="0"/>
              <a:t>time is slightly longer but still acceptable.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/>
              <a:t>oscillations.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7" y="5297466"/>
            <a:ext cx="4623513" cy="13858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79371" y="5365584"/>
            <a:ext cx="46548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Overdamped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Response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Consequences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fr-FR" dirty="0"/>
              <a:t>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Zero overshoot (D1).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</a:t>
            </a:r>
            <a:r>
              <a:rPr lang="en-US" dirty="0"/>
              <a:t>response time: slow system.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/>
              <a:t>oscillations.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836280" y="28567"/>
            <a:ext cx="37312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Underdamped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Response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Consequences</a:t>
            </a:r>
            <a:r>
              <a:rPr lang="fr-FR" dirty="0" smtClean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Excessive </a:t>
            </a:r>
            <a:r>
              <a:rPr lang="fr-FR" dirty="0" err="1">
                <a:solidFill>
                  <a:schemeClr val="bg1"/>
                </a:solidFill>
              </a:rPr>
              <a:t>overshoot</a:t>
            </a:r>
            <a:r>
              <a:rPr lang="fr-FR" dirty="0">
                <a:solidFill>
                  <a:schemeClr val="bg1"/>
                </a:solidFill>
              </a:rPr>
              <a:t> (D1</a:t>
            </a:r>
            <a:r>
              <a:rPr lang="fr-FR" dirty="0" smtClean="0">
                <a:solidFill>
                  <a:schemeClr val="bg1"/>
                </a:solidFill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Excessive </a:t>
            </a:r>
            <a:r>
              <a:rPr lang="fr-FR" dirty="0" err="1">
                <a:solidFill>
                  <a:schemeClr val="bg1"/>
                </a:solidFill>
              </a:rPr>
              <a:t>response</a:t>
            </a:r>
            <a:r>
              <a:rPr lang="fr-FR" dirty="0">
                <a:solidFill>
                  <a:schemeClr val="bg1"/>
                </a:solidFill>
              </a:rPr>
              <a:t> time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bg1"/>
                </a:solidFill>
              </a:rPr>
              <a:t>Potentially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dangerous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mechanical</a:t>
            </a:r>
            <a:r>
              <a:rPr lang="fr-FR" dirty="0">
                <a:solidFill>
                  <a:schemeClr val="bg1"/>
                </a:solidFill>
              </a:rPr>
              <a:t> oscillations.</a:t>
            </a:r>
          </a:p>
        </p:txBody>
      </p:sp>
      <p:sp>
        <p:nvSpPr>
          <p:cNvPr id="3" name="Rectangle 2"/>
          <p:cNvSpPr/>
          <p:nvPr/>
        </p:nvSpPr>
        <p:spPr>
          <a:xfrm>
            <a:off x="4836280" y="1739554"/>
            <a:ext cx="37742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Correctly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Damped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Response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This </a:t>
            </a:r>
            <a:r>
              <a:rPr lang="fr-FR" dirty="0" err="1">
                <a:solidFill>
                  <a:schemeClr val="bg1"/>
                </a:solidFill>
              </a:rPr>
              <a:t>is</a:t>
            </a:r>
            <a:r>
              <a:rPr lang="fr-FR" dirty="0">
                <a:solidFill>
                  <a:schemeClr val="bg1"/>
                </a:solidFill>
              </a:rPr>
              <a:t> the best-case scenario</a:t>
            </a:r>
            <a:r>
              <a:rPr lang="fr-FR" dirty="0" smtClean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bg1"/>
                </a:solidFill>
              </a:rPr>
              <a:t>Low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overshoot</a:t>
            </a:r>
            <a:r>
              <a:rPr lang="fr-FR" dirty="0">
                <a:solidFill>
                  <a:schemeClr val="bg1"/>
                </a:solidFill>
              </a:rPr>
              <a:t> (D1</a:t>
            </a:r>
            <a:r>
              <a:rPr lang="fr-FR" dirty="0" smtClean="0">
                <a:solidFill>
                  <a:schemeClr val="bg1"/>
                </a:solidFill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Short </a:t>
            </a:r>
            <a:r>
              <a:rPr lang="fr-FR" dirty="0" err="1">
                <a:solidFill>
                  <a:schemeClr val="bg1"/>
                </a:solidFill>
              </a:rPr>
              <a:t>response</a:t>
            </a:r>
            <a:r>
              <a:rPr lang="fr-FR" dirty="0">
                <a:solidFill>
                  <a:schemeClr val="bg1"/>
                </a:solidFill>
              </a:rPr>
              <a:t> time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No </a:t>
            </a:r>
            <a:r>
              <a:rPr lang="fr-FR" dirty="0">
                <a:solidFill>
                  <a:schemeClr val="bg1"/>
                </a:solidFill>
              </a:rPr>
              <a:t>oscillations.</a:t>
            </a:r>
          </a:p>
        </p:txBody>
      </p:sp>
    </p:spTree>
    <p:extLst>
      <p:ext uri="{BB962C8B-B14F-4D97-AF65-F5344CB8AC3E}">
        <p14:creationId xmlns:p14="http://schemas.microsoft.com/office/powerpoint/2010/main" val="4516484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72" y="875131"/>
            <a:ext cx="10986161" cy="517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02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2989" y="155360"/>
            <a:ext cx="8534401" cy="725380"/>
          </a:xfrm>
        </p:spPr>
        <p:txBody>
          <a:bodyPr/>
          <a:lstStyle/>
          <a:p>
            <a:r>
              <a:rPr lang="fr-FR" dirty="0" smtClean="0"/>
              <a:t>Exercice 02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17" y="1106621"/>
            <a:ext cx="10933885" cy="6787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774" y="1882232"/>
            <a:ext cx="4336388" cy="49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006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24" y="654741"/>
            <a:ext cx="8843073" cy="114425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916" y="1947601"/>
            <a:ext cx="6366124" cy="148560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735" y="3809208"/>
            <a:ext cx="8788825" cy="154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41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3965" y="-130739"/>
            <a:ext cx="8534401" cy="904894"/>
          </a:xfrm>
        </p:spPr>
        <p:txBody>
          <a:bodyPr/>
          <a:lstStyle/>
          <a:p>
            <a:r>
              <a:rPr lang="fr-FR" dirty="0" err="1"/>
              <a:t>Example</a:t>
            </a:r>
            <a:r>
              <a:rPr lang="fr-FR" dirty="0"/>
              <a:t> 3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95" y="970498"/>
            <a:ext cx="9494222" cy="8117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682" y="2542769"/>
            <a:ext cx="5852655" cy="170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291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00" y="91461"/>
            <a:ext cx="9961851" cy="67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298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943" y="1226228"/>
            <a:ext cx="8804599" cy="451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39513" y="257576"/>
            <a:ext cx="8534401" cy="798025"/>
          </a:xfrm>
        </p:spPr>
        <p:txBody>
          <a:bodyPr/>
          <a:lstStyle/>
          <a:p>
            <a:r>
              <a:rPr lang="fr-FR" dirty="0"/>
              <a:t>Introduction :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895" y="1297885"/>
            <a:ext cx="9344027" cy="48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75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9513" y="257576"/>
            <a:ext cx="8534401" cy="798025"/>
          </a:xfrm>
        </p:spPr>
        <p:txBody>
          <a:bodyPr/>
          <a:lstStyle/>
          <a:p>
            <a:r>
              <a:rPr lang="fr-FR" dirty="0"/>
              <a:t>Introduction :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1333" y="4864059"/>
            <a:ext cx="11061319" cy="1639771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‘pôles’ 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400" dirty="0">
                <a:solidFill>
                  <a:schemeClr val="bg1"/>
                </a:solidFill>
              </a:rPr>
              <a:t>The complex numbers −p1, −p2, . . . , −</a:t>
            </a:r>
            <a:r>
              <a:rPr lang="en-US" sz="2400" dirty="0" err="1">
                <a:solidFill>
                  <a:schemeClr val="bg1"/>
                </a:solidFill>
              </a:rPr>
              <a:t>pn</a:t>
            </a:r>
            <a:r>
              <a:rPr lang="en-US" sz="2400" dirty="0">
                <a:solidFill>
                  <a:schemeClr val="bg1"/>
                </a:solidFill>
              </a:rPr>
              <a:t> are the roots of D(s) and are called the </a:t>
            </a:r>
            <a:r>
              <a:rPr lang="fr-FR" sz="2400" dirty="0" err="1" smtClean="0">
                <a:solidFill>
                  <a:schemeClr val="accent6">
                    <a:lumMod val="75000"/>
                  </a:schemeClr>
                </a:solidFill>
              </a:rPr>
              <a:t>poles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of </a:t>
            </a:r>
            <a:r>
              <a:rPr lang="en-US" sz="2400" dirty="0" smtClean="0">
                <a:solidFill>
                  <a:schemeClr val="bg1"/>
                </a:solidFill>
              </a:rPr>
              <a:t>F(p)</a:t>
            </a:r>
            <a:r>
              <a:rPr lang="fr-FR" sz="2400" dirty="0" smtClean="0">
                <a:solidFill>
                  <a:schemeClr val="bg1"/>
                </a:solidFill>
              </a:rPr>
              <a:t>.</a:t>
            </a:r>
            <a:endParaRPr lang="fr-FR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fr-FR" sz="2400" dirty="0" err="1" smtClean="0">
                <a:solidFill>
                  <a:schemeClr val="accent6">
                    <a:lumMod val="75000"/>
                  </a:schemeClr>
                </a:solidFill>
              </a:rPr>
              <a:t>zeros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’: </a:t>
            </a:r>
            <a:r>
              <a:rPr lang="en-US" sz="2400" dirty="0">
                <a:solidFill>
                  <a:schemeClr val="bg1"/>
                </a:solidFill>
              </a:rPr>
              <a:t>The complex numbers −z1, −z2, . . . , −</a:t>
            </a:r>
            <a:r>
              <a:rPr lang="en-US" sz="2400" dirty="0" err="1">
                <a:solidFill>
                  <a:schemeClr val="bg1"/>
                </a:solidFill>
              </a:rPr>
              <a:t>zm</a:t>
            </a:r>
            <a:r>
              <a:rPr lang="en-US" sz="2400" dirty="0">
                <a:solidFill>
                  <a:schemeClr val="bg1"/>
                </a:solidFill>
              </a:rPr>
              <a:t> are the roots of N(s) and are called </a:t>
            </a: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fr-FR" sz="2400" dirty="0" err="1" smtClean="0">
                <a:solidFill>
                  <a:schemeClr val="accent6">
                    <a:lumMod val="75000"/>
                  </a:schemeClr>
                </a:solidFill>
              </a:rPr>
              <a:t>zeros</a:t>
            </a:r>
            <a:r>
              <a:rPr lang="fr-FR" sz="2400" dirty="0" smtClean="0">
                <a:solidFill>
                  <a:schemeClr val="bg1"/>
                </a:solidFill>
              </a:rPr>
              <a:t>.</a:t>
            </a:r>
          </a:p>
          <a:p>
            <a:endParaRPr lang="fr-FR" sz="2400" dirty="0">
              <a:solidFill>
                <a:schemeClr val="bg1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371865" y="2602040"/>
            <a:ext cx="5204098" cy="715580"/>
            <a:chOff x="2935350" y="3671348"/>
            <a:chExt cx="5204098" cy="715580"/>
          </a:xfrm>
        </p:grpSpPr>
        <p:sp>
          <p:nvSpPr>
            <p:cNvPr id="10" name="ZoneTexte 9"/>
            <p:cNvSpPr txBox="1"/>
            <p:nvPr/>
          </p:nvSpPr>
          <p:spPr>
            <a:xfrm>
              <a:off x="4796864" y="3740597"/>
              <a:ext cx="1622738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Control system(n)</a:t>
              </a:r>
              <a:endParaRPr lang="fr-FR" dirty="0">
                <a:ln>
                  <a:solidFill>
                    <a:schemeClr val="bg1"/>
                  </a:solidFill>
                </a:ln>
              </a:endParaRPr>
            </a:p>
          </p:txBody>
        </p:sp>
        <p:cxnSp>
          <p:nvCxnSpPr>
            <p:cNvPr id="11" name="Connecteur droit avec flèche 10"/>
            <p:cNvCxnSpPr>
              <a:endCxn id="10" idx="1"/>
            </p:cNvCxnSpPr>
            <p:nvPr/>
          </p:nvCxnSpPr>
          <p:spPr>
            <a:xfrm>
              <a:off x="3000777" y="4063763"/>
              <a:ext cx="1796087" cy="0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 flipV="1">
              <a:off x="6419602" y="4063762"/>
              <a:ext cx="1719846" cy="31720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543216" y="3694430"/>
              <a:ext cx="5229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s</a:t>
              </a:r>
              <a:r>
                <a:rPr lang="fr-FR" dirty="0" smtClean="0"/>
                <a:t>(t</a:t>
              </a:r>
              <a:r>
                <a:rPr lang="fr-FR" dirty="0"/>
                <a:t>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35350" y="3671348"/>
              <a:ext cx="5838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e</a:t>
              </a:r>
              <a:r>
                <a:rPr lang="fr-FR" dirty="0" smtClean="0"/>
                <a:t>(t</a:t>
              </a:r>
              <a:r>
                <a:rPr lang="fr-FR" dirty="0"/>
                <a:t>)</a:t>
              </a:r>
            </a:p>
          </p:txBody>
        </p:sp>
      </p:grp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128886"/>
              </p:ext>
            </p:extLst>
          </p:nvPr>
        </p:nvGraphicFramePr>
        <p:xfrm>
          <a:off x="1474665" y="1334940"/>
          <a:ext cx="3619500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9" name="Équation" r:id="rId3" imgW="2031840" imgH="1549080" progId="Equation.3">
                  <p:embed/>
                </p:oleObj>
              </mc:Choice>
              <mc:Fallback>
                <p:oleObj name="Équation" r:id="rId3" imgW="2031840" imgH="1549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-333" r="-333"/>
                      <a:stretch>
                        <a:fillRect/>
                      </a:stretch>
                    </p:blipFill>
                    <p:spPr bwMode="auto">
                      <a:xfrm>
                        <a:off x="1474665" y="1334940"/>
                        <a:ext cx="3619500" cy="275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242036" y="4116290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chemeClr val="accent5"/>
                </a:solidFill>
              </a:rPr>
              <a:t>Zeros and Poles</a:t>
            </a:r>
            <a:endParaRPr lang="fr-FR" sz="2400" u="sng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2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9161" y="1684329"/>
            <a:ext cx="107409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 general, the performance of a control system is characterized by the following three criteria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Precision</a:t>
            </a:r>
            <a:r>
              <a:rPr lang="en-US" sz="2000" dirty="0">
                <a:solidFill>
                  <a:schemeClr val="bg1"/>
                </a:solidFill>
              </a:rPr>
              <a:t>: It is defined by two parameters: static error and dynamic error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Speed/Bandwidth</a:t>
            </a:r>
            <a:r>
              <a:rPr lang="en-US" sz="2000" dirty="0">
                <a:solidFill>
                  <a:schemeClr val="bg1"/>
                </a:solidFill>
              </a:rPr>
              <a:t>: Speed is determined by the response time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Damping/Stability</a:t>
            </a:r>
            <a:r>
              <a:rPr lang="en-US" sz="2000" dirty="0">
                <a:solidFill>
                  <a:schemeClr val="bg1"/>
                </a:solidFill>
              </a:rPr>
              <a:t>: Good damping is the ability of an oscillating system to be sufficiently damped and not exhibit significant overshoot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	An </a:t>
            </a:r>
            <a:r>
              <a:rPr lang="en-US" sz="2000" dirty="0">
                <a:solidFill>
                  <a:schemeClr val="bg1"/>
                </a:solidFill>
              </a:rPr>
              <a:t>ideal control system is, therefore, fast, precise, and stable.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360" y="192476"/>
            <a:ext cx="6298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Time Response of Physical Systems: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2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9360" y="192476"/>
            <a:ext cx="6298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Time Response of Physical Systems: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850" y="1019265"/>
            <a:ext cx="11339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 measures the response (output) of the physical system in time-domain when subjected to one of the standard test signals as an (input).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996" y="2223807"/>
            <a:ext cx="5726075" cy="335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0099" y="64737"/>
            <a:ext cx="8534401" cy="64644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Time Response of 1st Order Systems: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97" y="5583897"/>
            <a:ext cx="3624785" cy="106835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0135" y="1815432"/>
            <a:ext cx="37908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τ</a:t>
            </a:r>
            <a:r>
              <a:rPr lang="fr-F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fr-FR" dirty="0" smtClean="0">
                <a:latin typeface="Times New Roman" panose="02020603050405020304" pitchFamily="18" charset="0"/>
              </a:rPr>
              <a:t>Time </a:t>
            </a:r>
            <a:r>
              <a:rPr lang="fr-FR" dirty="0">
                <a:latin typeface="Times New Roman" panose="02020603050405020304" pitchFamily="18" charset="0"/>
              </a:rPr>
              <a:t>constant, sec </a:t>
            </a:r>
            <a:r>
              <a:rPr lang="fr-FR" dirty="0" smtClean="0">
                <a:latin typeface="Times New Roman" panose="02020603050405020304" pitchFamily="18" charset="0"/>
              </a:rPr>
              <a:t>,</a:t>
            </a:r>
            <a:endParaRPr lang="fr-FR" dirty="0">
              <a:latin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</a:rPr>
              <a:t>s(t</a:t>
            </a:r>
            <a:r>
              <a:rPr lang="en-US" dirty="0">
                <a:latin typeface="Times New Roman" panose="02020603050405020304" pitchFamily="18" charset="0"/>
              </a:rPr>
              <a:t>) is response of the system and</a:t>
            </a:r>
          </a:p>
          <a:p>
            <a:r>
              <a:rPr lang="fr-FR" dirty="0" smtClean="0">
                <a:latin typeface="Times New Roman" panose="02020603050405020304" pitchFamily="18" charset="0"/>
              </a:rPr>
              <a:t>e(t</a:t>
            </a:r>
            <a:r>
              <a:rPr lang="fr-FR" dirty="0">
                <a:latin typeface="Times New Roman" panose="02020603050405020304" pitchFamily="18" charset="0"/>
              </a:rPr>
              <a:t>) </a:t>
            </a:r>
            <a:r>
              <a:rPr lang="fr-FR" dirty="0" err="1">
                <a:latin typeface="Times New Roman" panose="02020603050405020304" pitchFamily="18" charset="0"/>
              </a:rPr>
              <a:t>is</a:t>
            </a:r>
            <a:r>
              <a:rPr lang="fr-FR" dirty="0">
                <a:latin typeface="Times New Roman" panose="02020603050405020304" pitchFamily="18" charset="0"/>
              </a:rPr>
              <a:t> input </a:t>
            </a:r>
            <a:r>
              <a:rPr lang="fr-FR" dirty="0" smtClean="0">
                <a:latin typeface="Times New Roman" panose="02020603050405020304" pitchFamily="18" charset="0"/>
              </a:rPr>
              <a:t>excitation</a:t>
            </a:r>
            <a:endParaRPr lang="fr-FR" dirty="0">
              <a:latin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4130" y="783274"/>
            <a:ext cx="9294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Consider the following block diagram of the closed loop control system. Here, an open loop transfer function, 1/</a:t>
            </a:r>
            <a:r>
              <a:rPr lang="en-US" dirty="0" err="1"/>
              <a:t>sT</a:t>
            </a:r>
            <a:r>
              <a:rPr lang="en-US" dirty="0"/>
              <a:t> is connected with a unity negative feedback. </a:t>
            </a:r>
          </a:p>
        </p:txBody>
      </p:sp>
      <p:grpSp>
        <p:nvGrpSpPr>
          <p:cNvPr id="40" name="Groupe 39"/>
          <p:cNvGrpSpPr/>
          <p:nvPr/>
        </p:nvGrpSpPr>
        <p:grpSpPr>
          <a:xfrm>
            <a:off x="1575859" y="1751671"/>
            <a:ext cx="5485353" cy="1129306"/>
            <a:chOff x="676892" y="1855369"/>
            <a:chExt cx="5485353" cy="1129306"/>
          </a:xfrm>
        </p:grpSpPr>
        <p:grpSp>
          <p:nvGrpSpPr>
            <p:cNvPr id="19" name="Groupe 18"/>
            <p:cNvGrpSpPr/>
            <p:nvPr/>
          </p:nvGrpSpPr>
          <p:grpSpPr>
            <a:xfrm>
              <a:off x="725656" y="1855369"/>
              <a:ext cx="5436589" cy="743636"/>
              <a:chOff x="2702859" y="3666503"/>
              <a:chExt cx="5436589" cy="7436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ZoneTexte 19"/>
                  <p:cNvSpPr txBox="1"/>
                  <p:nvPr/>
                </p:nvSpPr>
                <p:spPr>
                  <a:xfrm>
                    <a:off x="4796864" y="3740597"/>
                    <a:ext cx="1622738" cy="669542"/>
                  </a:xfrm>
                  <a:prstGeom prst="rect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fr-FR" dirty="0">
                                  <a:solidFill>
                                    <a:schemeClr val="bg1"/>
                                  </a:solidFill>
                                </a:rPr>
                                <m:t>K</m:t>
                              </m:r>
                              <m:r>
                                <m:rPr>
                                  <m:nor/>
                                </m:rPr>
                                <a:rPr lang="fr-FR" dirty="0">
                                  <a:solidFill>
                                    <a:schemeClr val="bg1"/>
                                  </a:solidFill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𝑇𝑝</m:t>
                              </m:r>
                            </m:den>
                          </m:f>
                        </m:oMath>
                      </m:oMathPara>
                    </a14:m>
                    <a:endParaRPr lang="fr-FR" dirty="0">
                      <a:ln>
                        <a:solidFill>
                          <a:schemeClr val="bg1"/>
                        </a:solidFill>
                      </a:ln>
                    </a:endParaRPr>
                  </a:p>
                </p:txBody>
              </p:sp>
            </mc:Choice>
            <mc:Fallback xmlns="">
              <p:sp>
                <p:nvSpPr>
                  <p:cNvPr id="20" name="ZoneTexte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6864" y="3740597"/>
                    <a:ext cx="1622738" cy="66954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Connecteur droit avec flèche 20"/>
              <p:cNvCxnSpPr>
                <a:stCxn id="25" idx="6"/>
                <a:endCxn id="20" idx="1"/>
              </p:cNvCxnSpPr>
              <p:nvPr/>
            </p:nvCxnSpPr>
            <p:spPr>
              <a:xfrm>
                <a:off x="3831769" y="4069589"/>
                <a:ext cx="965095" cy="5779"/>
              </a:xfrm>
              <a:prstGeom prst="straightConnector1">
                <a:avLst/>
              </a:prstGeom>
              <a:ln>
                <a:solidFill>
                  <a:schemeClr val="bg1">
                    <a:alpha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avec flèche 21"/>
              <p:cNvCxnSpPr/>
              <p:nvPr/>
            </p:nvCxnSpPr>
            <p:spPr>
              <a:xfrm flipV="1">
                <a:off x="6419602" y="4063762"/>
                <a:ext cx="1719846" cy="31720"/>
              </a:xfrm>
              <a:prstGeom prst="straightConnector1">
                <a:avLst/>
              </a:prstGeom>
              <a:ln>
                <a:solidFill>
                  <a:schemeClr val="bg1">
                    <a:alpha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>
                <a:off x="7543216" y="3694430"/>
                <a:ext cx="5229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/>
                  <a:t>s</a:t>
                </a:r>
                <a:r>
                  <a:rPr lang="fr-FR" dirty="0" smtClean="0"/>
                  <a:t>(t</a:t>
                </a:r>
                <a:r>
                  <a:rPr lang="fr-FR" dirty="0"/>
                  <a:t>)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702859" y="3666503"/>
                <a:ext cx="5838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/>
                  <a:t>e</a:t>
                </a:r>
                <a:r>
                  <a:rPr lang="fr-FR" dirty="0" smtClean="0"/>
                  <a:t>(t</a:t>
                </a:r>
                <a:r>
                  <a:rPr lang="fr-FR" dirty="0"/>
                  <a:t>)</a:t>
                </a:r>
              </a:p>
            </p:txBody>
          </p:sp>
        </p:grpSp>
        <p:sp>
          <p:nvSpPr>
            <p:cNvPr id="25" name="Ellipse 24"/>
            <p:cNvSpPr/>
            <p:nvPr/>
          </p:nvSpPr>
          <p:spPr>
            <a:xfrm>
              <a:off x="1464885" y="2022814"/>
              <a:ext cx="389681" cy="47128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416563" y="2067962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+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518806" y="2220362"/>
              <a:ext cx="212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-</a:t>
              </a:r>
            </a:p>
          </p:txBody>
        </p:sp>
        <p:cxnSp>
          <p:nvCxnSpPr>
            <p:cNvPr id="30" name="Connecteur droit 29"/>
            <p:cNvCxnSpPr/>
            <p:nvPr/>
          </p:nvCxnSpPr>
          <p:spPr>
            <a:xfrm>
              <a:off x="5204749" y="2264234"/>
              <a:ext cx="3859" cy="718176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H="1">
              <a:off x="1645099" y="2976233"/>
              <a:ext cx="3559650" cy="8442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 flipH="1" flipV="1">
              <a:off x="1641286" y="2473944"/>
              <a:ext cx="6803" cy="502290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>
              <a:off x="676892" y="2260437"/>
              <a:ext cx="782831" cy="3022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Imag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73" y="3131453"/>
            <a:ext cx="7658035" cy="4687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476061" y="3124589"/>
                <a:ext cx="2233888" cy="68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fr-FR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061" y="3124589"/>
                <a:ext cx="2233888" cy="68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901992" y="4164370"/>
                <a:ext cx="5030523" cy="68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fr-FR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000" dirty="0"/>
                          <m:t>G</m:t>
                        </m:r>
                        <m:r>
                          <m:rPr>
                            <m:nor/>
                          </m:rPr>
                          <a:rPr lang="fr-FR" sz="2000" dirty="0"/>
                          <m:t>(</m:t>
                        </m:r>
                        <m:r>
                          <m:rPr>
                            <m:nor/>
                          </m:rPr>
                          <a:rPr lang="fr-FR" sz="2000" dirty="0"/>
                          <m:t>p</m:t>
                        </m:r>
                        <m:r>
                          <m:rPr>
                            <m:nor/>
                          </m:rPr>
                          <a:rPr lang="fr-FR" sz="2000" dirty="0"/>
                          <m:t>) 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nor/>
                          </m:rPr>
                          <a:rPr lang="fr-FR" sz="2000" dirty="0"/>
                          <m:t>G</m:t>
                        </m:r>
                        <m:r>
                          <m:rPr>
                            <m:nor/>
                          </m:rPr>
                          <a:rPr lang="fr-FR" sz="2000" dirty="0"/>
                          <m:t>(</m:t>
                        </m:r>
                        <m:r>
                          <m:rPr>
                            <m:nor/>
                          </m:rPr>
                          <a:rPr lang="fr-FR" sz="2000" dirty="0"/>
                          <m:t>p</m:t>
                        </m:r>
                        <m:r>
                          <m:rPr>
                            <m:nor/>
                          </m:rPr>
                          <a:rPr lang="fr-FR" sz="2000" dirty="0"/>
                          <m:t>) </m:t>
                        </m:r>
                      </m:den>
                    </m:f>
                    <m:r>
                      <a:rPr lang="fr-FR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000" dirty="0"/>
                          <m:t>K</m:t>
                        </m:r>
                        <m:r>
                          <m:rPr>
                            <m:nor/>
                          </m:rPr>
                          <a:rPr lang="fr-FR" sz="2000" dirty="0"/>
                          <m:t>/</m:t>
                        </m:r>
                        <m:r>
                          <m:rPr>
                            <m:nor/>
                          </m:rPr>
                          <a:rPr lang="fr-FR" sz="2000" dirty="0"/>
                          <m:t>TP</m:t>
                        </m:r>
                        <m:r>
                          <m:rPr>
                            <m:nor/>
                          </m:rPr>
                          <a:rPr lang="fr-FR" sz="2000" dirty="0"/>
                          <m:t> </m:t>
                        </m:r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nor/>
                          </m:rPr>
                          <a:rPr lang="fr-FR" sz="2000" dirty="0"/>
                          <m:t>K</m:t>
                        </m:r>
                        <m:r>
                          <m:rPr>
                            <m:nor/>
                          </m:rPr>
                          <a:rPr lang="fr-FR" sz="2000" dirty="0"/>
                          <m:t>/</m:t>
                        </m:r>
                        <m:r>
                          <m:rPr>
                            <m:nor/>
                          </m:rPr>
                          <a:rPr lang="fr-FR" sz="2000" dirty="0"/>
                          <m:t>TP</m:t>
                        </m:r>
                        <m:r>
                          <m:rPr>
                            <m:nor/>
                          </m:rPr>
                          <a:rPr lang="fr-FR" sz="2000" dirty="0"/>
                          <m:t> </m:t>
                        </m:r>
                      </m:den>
                    </m:f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992" y="4164370"/>
                <a:ext cx="5030523" cy="68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97134" y="4333954"/>
                <a:ext cx="12748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 smtClean="0"/>
                  <a:t>=K/TP</a:t>
                </a:r>
                <a:endParaRPr lang="fr-FR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34" y="4333954"/>
                <a:ext cx="1274836" cy="369332"/>
              </a:xfrm>
              <a:prstGeom prst="rect">
                <a:avLst/>
              </a:prstGeom>
              <a:blipFill>
                <a:blip r:embed="rId7"/>
                <a:stretch>
                  <a:fillRect t="-9836" r="-3828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4607299" y="6055789"/>
            <a:ext cx="383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</a:rPr>
              <a:t>Pole-zero map of a first-order system</a:t>
            </a:r>
            <a:endParaRPr lang="fr-FR" dirty="0"/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0248" y="4134125"/>
            <a:ext cx="2580966" cy="259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7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eu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3271</TotalTime>
  <Words>2071</Words>
  <Application>Microsoft Office PowerPoint</Application>
  <PresentationFormat>Grand écran</PresentationFormat>
  <Paragraphs>261</Paragraphs>
  <Slides>48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9" baseType="lpstr">
      <vt:lpstr>Arial</vt:lpstr>
      <vt:lpstr>Calibri</vt:lpstr>
      <vt:lpstr>Cambria Math</vt:lpstr>
      <vt:lpstr>Century Gothic</vt:lpstr>
      <vt:lpstr>F7</vt:lpstr>
      <vt:lpstr>F9,Italic</vt:lpstr>
      <vt:lpstr>Times New Roman</vt:lpstr>
      <vt:lpstr>Wingdings</vt:lpstr>
      <vt:lpstr>Wingdings 3</vt:lpstr>
      <vt:lpstr>Secteur</vt:lpstr>
      <vt:lpstr>Équation</vt:lpstr>
      <vt:lpstr>Présentation PowerPoint</vt:lpstr>
      <vt:lpstr>lecture 3</vt:lpstr>
      <vt:lpstr>Présentation PowerPoint</vt:lpstr>
      <vt:lpstr>Introduction :</vt:lpstr>
      <vt:lpstr>Introduction :</vt:lpstr>
      <vt:lpstr>Introduction :</vt:lpstr>
      <vt:lpstr>Présentation PowerPoint</vt:lpstr>
      <vt:lpstr>Présentation PowerPoint</vt:lpstr>
      <vt:lpstr>Time Response of 1st Order Systems:</vt:lpstr>
      <vt:lpstr>Time Response of 1st Order Systems:</vt:lpstr>
      <vt:lpstr>Présentation PowerPoint</vt:lpstr>
      <vt:lpstr>D.C gain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Ramp Response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Step REPONSE :</vt:lpstr>
      <vt:lpstr>Présentation PowerPoint</vt:lpstr>
      <vt:lpstr>réponse indicielle en régime critique (z = 1) </vt:lpstr>
      <vt:lpstr>Step reponse under damped</vt:lpstr>
      <vt:lpstr>Présentation PowerPoint</vt:lpstr>
      <vt:lpstr>Influence of z on the shape of the step response.</vt:lpstr>
      <vt:lpstr>Présentation PowerPoint</vt:lpstr>
      <vt:lpstr>Présentation PowerPoint</vt:lpstr>
      <vt:lpstr>Le temps de réponse à 5%</vt:lpstr>
      <vt:lpstr>Présentation PowerPoint</vt:lpstr>
      <vt:lpstr>Présentation PowerPoint</vt:lpstr>
      <vt:lpstr>Présentation PowerPoint</vt:lpstr>
      <vt:lpstr>Présentation PowerPoint</vt:lpstr>
      <vt:lpstr> AMORTISSEMENT / STABILITÉ. </vt:lpstr>
      <vt:lpstr>Présentation PowerPoint</vt:lpstr>
      <vt:lpstr>Présentation PowerPoint</vt:lpstr>
      <vt:lpstr>Exercice 02</vt:lpstr>
      <vt:lpstr>Présentation PowerPoint</vt:lpstr>
      <vt:lpstr>Example 3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Asservissement et régularisation</dc:title>
  <dc:creator>Pc Com</dc:creator>
  <cp:lastModifiedBy>Spectre</cp:lastModifiedBy>
  <cp:revision>230</cp:revision>
  <dcterms:created xsi:type="dcterms:W3CDTF">2020-12-16T15:07:37Z</dcterms:created>
  <dcterms:modified xsi:type="dcterms:W3CDTF">2025-11-01T18:24:59Z</dcterms:modified>
</cp:coreProperties>
</file>