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Saira Medium"/>
      <p:regular r:id="rId27"/>
    </p:embeddedFont>
    <p:embeddedFont>
      <p:font typeface="Saira Medium"/>
      <p:regular r:id="rId28"/>
    </p:embeddedFont>
    <p:embeddedFont>
      <p:font typeface="Saira Medium"/>
      <p:regular r:id="rId29"/>
    </p:embeddedFont>
    <p:embeddedFont>
      <p:font typeface="Saira Medium"/>
      <p:regular r:id="rId30"/>
    </p:embeddedFont>
    <p:embeddedFont>
      <p:font typeface="Roboto"/>
      <p:regular r:id="rId31"/>
    </p:embeddedFont>
    <p:embeddedFont>
      <p:font typeface="Roboto"/>
      <p:regular r:id="rId32"/>
    </p:embeddedFont>
    <p:embeddedFont>
      <p:font typeface="Roboto"/>
      <p:regular r:id="rId33"/>
    </p:embeddedFont>
    <p:embeddedFont>
      <p:font typeface="Roboto"/>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30303">
              <a:alpha val="7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3.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slideLayout" Target="../slideLayouts/slideLayout16.xml"/><Relationship Id="rId6"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9.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5.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8.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002631"/>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FFFFFF"/>
                </a:solidFill>
                <a:latin typeface="Saira Medium" pitchFamily="34" charset="0"/>
                <a:ea typeface="Saira Medium" pitchFamily="34" charset="-122"/>
                <a:cs typeface="Saira Medium" pitchFamily="34" charset="-120"/>
              </a:rPr>
              <a:t>Strategies for Achieving Service Excellence in Sales</a:t>
            </a:r>
            <a:endParaRPr lang="en-US" sz="4450" dirty="0"/>
          </a:p>
        </p:txBody>
      </p:sp>
      <p:sp>
        <p:nvSpPr>
          <p:cNvPr id="4" name="Text 1"/>
          <p:cNvSpPr/>
          <p:nvPr/>
        </p:nvSpPr>
        <p:spPr>
          <a:xfrm>
            <a:off x="6280190" y="3760351"/>
            <a:ext cx="7556421" cy="1814513"/>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Competition in the marketplace is focused less and less on product and price, and more and more on service. "Service excellence in sales" is becoming the buzzword for competitive survival for many companies. This presentation will explore key strategies for achieving service excellence in sales.</a:t>
            </a:r>
            <a:endParaRPr lang="en-US" sz="1750" dirty="0"/>
          </a:p>
        </p:txBody>
      </p:sp>
      <p:sp>
        <p:nvSpPr>
          <p:cNvPr id="5" name="Shape 2"/>
          <p:cNvSpPr/>
          <p:nvPr/>
        </p:nvSpPr>
        <p:spPr>
          <a:xfrm>
            <a:off x="6280190" y="5846921"/>
            <a:ext cx="362903" cy="362903"/>
          </a:xfrm>
          <a:prstGeom prst="roundRect">
            <a:avLst>
              <a:gd name="adj" fmla="val 25194296"/>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6287810" y="5854541"/>
            <a:ext cx="347663" cy="347663"/>
          </a:xfrm>
          <a:prstGeom prst="rect">
            <a:avLst/>
          </a:prstGeom>
        </p:spPr>
      </p:pic>
      <p:sp>
        <p:nvSpPr>
          <p:cNvPr id="7" name="Text 3"/>
          <p:cNvSpPr/>
          <p:nvPr/>
        </p:nvSpPr>
        <p:spPr>
          <a:xfrm>
            <a:off x="6756440" y="5830014"/>
            <a:ext cx="1871067" cy="396835"/>
          </a:xfrm>
          <a:prstGeom prst="rect">
            <a:avLst/>
          </a:prstGeom>
          <a:noFill/>
          <a:ln/>
        </p:spPr>
        <p:txBody>
          <a:bodyPr wrap="none" lIns="0" tIns="0" rIns="0" bIns="0" rtlCol="0" anchor="t"/>
          <a:lstStyle/>
          <a:p>
            <a:pPr algn="l" indent="0" marL="0">
              <a:lnSpc>
                <a:spcPts val="3100"/>
              </a:lnSpc>
              <a:buNone/>
            </a:pPr>
            <a:r>
              <a:rPr lang="en-US" sz="2200" b="1" dirty="0">
                <a:solidFill>
                  <a:srgbClr val="E5E0DF"/>
                </a:solidFill>
                <a:latin typeface="Roboto Bold" pitchFamily="34" charset="0"/>
                <a:ea typeface="Roboto Bold" pitchFamily="34" charset="-122"/>
                <a:cs typeface="Roboto Bold" pitchFamily="34" charset="-120"/>
              </a:rPr>
              <a:t>by Djazia CHIB</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546509"/>
          </a:xfrm>
          <a:prstGeom prst="rect">
            <a:avLst/>
          </a:prstGeom>
        </p:spPr>
      </p:pic>
      <p:sp>
        <p:nvSpPr>
          <p:cNvPr id="3" name="Text 0"/>
          <p:cNvSpPr/>
          <p:nvPr/>
        </p:nvSpPr>
        <p:spPr>
          <a:xfrm>
            <a:off x="712946" y="3106817"/>
            <a:ext cx="8196620" cy="636627"/>
          </a:xfrm>
          <a:prstGeom prst="rect">
            <a:avLst/>
          </a:prstGeom>
          <a:noFill/>
          <a:ln/>
        </p:spPr>
        <p:txBody>
          <a:bodyPr wrap="none" lIns="0" tIns="0" rIns="0" bIns="0" rtlCol="0" anchor="t"/>
          <a:lstStyle/>
          <a:p>
            <a:pPr algn="l" indent="0" marL="0">
              <a:lnSpc>
                <a:spcPts val="5000"/>
              </a:lnSpc>
              <a:buNone/>
            </a:pPr>
            <a:r>
              <a:rPr lang="en-US" sz="4000" dirty="0">
                <a:solidFill>
                  <a:srgbClr val="FFFFFF"/>
                </a:solidFill>
                <a:latin typeface="Saira Medium" pitchFamily="34" charset="0"/>
                <a:ea typeface="Saira Medium" pitchFamily="34" charset="-122"/>
                <a:cs typeface="Saira Medium" pitchFamily="34" charset="-120"/>
              </a:rPr>
              <a:t>Personalization and Customization</a:t>
            </a:r>
            <a:endParaRPr lang="en-US" sz="4000" dirty="0"/>
          </a:p>
        </p:txBody>
      </p:sp>
      <p:sp>
        <p:nvSpPr>
          <p:cNvPr id="4" name="Shape 1"/>
          <p:cNvSpPr/>
          <p:nvPr/>
        </p:nvSpPr>
        <p:spPr>
          <a:xfrm>
            <a:off x="712946" y="4048958"/>
            <a:ext cx="6500455" cy="1545312"/>
          </a:xfrm>
          <a:prstGeom prst="roundRect">
            <a:avLst>
              <a:gd name="adj" fmla="val 11865"/>
            </a:avLst>
          </a:prstGeom>
          <a:solidFill>
            <a:srgbClr val="030303"/>
          </a:solidFill>
          <a:ln w="22860">
            <a:solidFill>
              <a:srgbClr val="FC8337"/>
            </a:solidFill>
            <a:prstDash val="solid"/>
          </a:ln>
        </p:spPr>
      </p:sp>
      <p:sp>
        <p:nvSpPr>
          <p:cNvPr id="5" name="Text 2"/>
          <p:cNvSpPr/>
          <p:nvPr/>
        </p:nvSpPr>
        <p:spPr>
          <a:xfrm>
            <a:off x="939522" y="4275534"/>
            <a:ext cx="2628067" cy="318254"/>
          </a:xfrm>
          <a:prstGeom prst="rect">
            <a:avLst/>
          </a:prstGeom>
          <a:noFill/>
          <a:ln/>
        </p:spPr>
        <p:txBody>
          <a:bodyPr wrap="none" lIns="0" tIns="0" rIns="0" bIns="0" rtlCol="0" anchor="t"/>
          <a:lstStyle/>
          <a:p>
            <a:pPr algn="l" indent="0" marL="0">
              <a:lnSpc>
                <a:spcPts val="2500"/>
              </a:lnSpc>
              <a:buNone/>
            </a:pPr>
            <a:r>
              <a:rPr lang="en-US" sz="2000" dirty="0">
                <a:solidFill>
                  <a:srgbClr val="E5E0DF"/>
                </a:solidFill>
                <a:latin typeface="Saira Medium" pitchFamily="34" charset="0"/>
                <a:ea typeface="Saira Medium" pitchFamily="34" charset="-122"/>
                <a:cs typeface="Saira Medium" pitchFamily="34" charset="-120"/>
              </a:rPr>
              <a:t>Individual Recognition</a:t>
            </a:r>
            <a:endParaRPr lang="en-US" sz="2000" dirty="0"/>
          </a:p>
        </p:txBody>
      </p:sp>
      <p:sp>
        <p:nvSpPr>
          <p:cNvPr id="6" name="Text 3"/>
          <p:cNvSpPr/>
          <p:nvPr/>
        </p:nvSpPr>
        <p:spPr>
          <a:xfrm>
            <a:off x="939522" y="4715947"/>
            <a:ext cx="6047303" cy="651748"/>
          </a:xfrm>
          <a:prstGeom prst="rect">
            <a:avLst/>
          </a:prstGeom>
          <a:noFill/>
          <a:ln/>
        </p:spPr>
        <p:txBody>
          <a:bodyPr wrap="square" lIns="0" tIns="0" rIns="0" bIns="0" rtlCol="0" anchor="t"/>
          <a:lstStyle/>
          <a:p>
            <a:pPr algn="l" indent="0" marL="0">
              <a:lnSpc>
                <a:spcPts val="2550"/>
              </a:lnSpc>
              <a:buNone/>
            </a:pPr>
            <a:r>
              <a:rPr lang="en-US" sz="1600" dirty="0">
                <a:solidFill>
                  <a:srgbClr val="E5E0DF"/>
                </a:solidFill>
                <a:latin typeface="Roboto" pitchFamily="34" charset="0"/>
                <a:ea typeface="Roboto" pitchFamily="34" charset="-122"/>
                <a:cs typeface="Roboto" pitchFamily="34" charset="-120"/>
              </a:rPr>
              <a:t>Personalization is the ability to accommodate individual treatment and recognition of the customer.</a:t>
            </a:r>
            <a:endParaRPr lang="en-US" sz="1600" dirty="0"/>
          </a:p>
        </p:txBody>
      </p:sp>
      <p:sp>
        <p:nvSpPr>
          <p:cNvPr id="7" name="Shape 4"/>
          <p:cNvSpPr/>
          <p:nvPr/>
        </p:nvSpPr>
        <p:spPr>
          <a:xfrm>
            <a:off x="7417118" y="4048958"/>
            <a:ext cx="6500455" cy="1545312"/>
          </a:xfrm>
          <a:prstGeom prst="roundRect">
            <a:avLst>
              <a:gd name="adj" fmla="val 11865"/>
            </a:avLst>
          </a:prstGeom>
          <a:solidFill>
            <a:srgbClr val="030303"/>
          </a:solidFill>
          <a:ln w="22860">
            <a:solidFill>
              <a:srgbClr val="FC8337"/>
            </a:solidFill>
            <a:prstDash val="solid"/>
          </a:ln>
        </p:spPr>
      </p:sp>
      <p:sp>
        <p:nvSpPr>
          <p:cNvPr id="8" name="Text 5"/>
          <p:cNvSpPr/>
          <p:nvPr/>
        </p:nvSpPr>
        <p:spPr>
          <a:xfrm>
            <a:off x="7643693" y="4275534"/>
            <a:ext cx="2546509" cy="318254"/>
          </a:xfrm>
          <a:prstGeom prst="rect">
            <a:avLst/>
          </a:prstGeom>
          <a:noFill/>
          <a:ln/>
        </p:spPr>
        <p:txBody>
          <a:bodyPr wrap="none" lIns="0" tIns="0" rIns="0" bIns="0" rtlCol="0" anchor="t"/>
          <a:lstStyle/>
          <a:p>
            <a:pPr algn="l" indent="0" marL="0">
              <a:lnSpc>
                <a:spcPts val="2500"/>
              </a:lnSpc>
              <a:buNone/>
            </a:pPr>
            <a:r>
              <a:rPr lang="en-US" sz="2000" dirty="0">
                <a:solidFill>
                  <a:srgbClr val="E5E0DF"/>
                </a:solidFill>
                <a:latin typeface="Saira Medium" pitchFamily="34" charset="0"/>
                <a:ea typeface="Saira Medium" pitchFamily="34" charset="-122"/>
                <a:cs typeface="Saira Medium" pitchFamily="34" charset="-120"/>
              </a:rPr>
              <a:t>Tailored Solutions</a:t>
            </a:r>
            <a:endParaRPr lang="en-US" sz="2000" dirty="0"/>
          </a:p>
        </p:txBody>
      </p:sp>
      <p:sp>
        <p:nvSpPr>
          <p:cNvPr id="9" name="Text 6"/>
          <p:cNvSpPr/>
          <p:nvPr/>
        </p:nvSpPr>
        <p:spPr>
          <a:xfrm>
            <a:off x="7643693" y="4715947"/>
            <a:ext cx="6047303" cy="651748"/>
          </a:xfrm>
          <a:prstGeom prst="rect">
            <a:avLst/>
          </a:prstGeom>
          <a:noFill/>
          <a:ln/>
        </p:spPr>
        <p:txBody>
          <a:bodyPr wrap="square" lIns="0" tIns="0" rIns="0" bIns="0" rtlCol="0" anchor="t"/>
          <a:lstStyle/>
          <a:p>
            <a:pPr algn="l" indent="0" marL="0">
              <a:lnSpc>
                <a:spcPts val="2550"/>
              </a:lnSpc>
              <a:buNone/>
            </a:pPr>
            <a:r>
              <a:rPr lang="en-US" sz="1600" dirty="0">
                <a:solidFill>
                  <a:srgbClr val="E5E0DF"/>
                </a:solidFill>
                <a:latin typeface="Roboto" pitchFamily="34" charset="0"/>
                <a:ea typeface="Roboto" pitchFamily="34" charset="-122"/>
                <a:cs typeface="Roboto" pitchFamily="34" charset="-120"/>
              </a:rPr>
              <a:t>Customized services reflect the specific needs of the customer, requiring recognition and the ability to respond in unique ways.</a:t>
            </a:r>
            <a:endParaRPr lang="en-US" sz="1600" dirty="0"/>
          </a:p>
        </p:txBody>
      </p:sp>
      <p:sp>
        <p:nvSpPr>
          <p:cNvPr id="10" name="Shape 7"/>
          <p:cNvSpPr/>
          <p:nvPr/>
        </p:nvSpPr>
        <p:spPr>
          <a:xfrm>
            <a:off x="712946" y="5797987"/>
            <a:ext cx="6500455" cy="1871186"/>
          </a:xfrm>
          <a:prstGeom prst="roundRect">
            <a:avLst>
              <a:gd name="adj" fmla="val 9799"/>
            </a:avLst>
          </a:prstGeom>
          <a:solidFill>
            <a:srgbClr val="030303"/>
          </a:solidFill>
          <a:ln w="22860">
            <a:solidFill>
              <a:srgbClr val="FC8337"/>
            </a:solidFill>
            <a:prstDash val="solid"/>
          </a:ln>
        </p:spPr>
      </p:sp>
      <p:sp>
        <p:nvSpPr>
          <p:cNvPr id="11" name="Text 8"/>
          <p:cNvSpPr/>
          <p:nvPr/>
        </p:nvSpPr>
        <p:spPr>
          <a:xfrm>
            <a:off x="939522" y="6024563"/>
            <a:ext cx="2546509" cy="318254"/>
          </a:xfrm>
          <a:prstGeom prst="rect">
            <a:avLst/>
          </a:prstGeom>
          <a:noFill/>
          <a:ln/>
        </p:spPr>
        <p:txBody>
          <a:bodyPr wrap="none" lIns="0" tIns="0" rIns="0" bIns="0" rtlCol="0" anchor="t"/>
          <a:lstStyle/>
          <a:p>
            <a:pPr algn="l" indent="0" marL="0">
              <a:lnSpc>
                <a:spcPts val="2500"/>
              </a:lnSpc>
              <a:buNone/>
            </a:pPr>
            <a:r>
              <a:rPr lang="en-US" sz="2000" dirty="0">
                <a:solidFill>
                  <a:srgbClr val="E5E0DF"/>
                </a:solidFill>
                <a:latin typeface="Saira Medium" pitchFamily="34" charset="0"/>
                <a:ea typeface="Saira Medium" pitchFamily="34" charset="-122"/>
                <a:cs typeface="Saira Medium" pitchFamily="34" charset="-120"/>
              </a:rPr>
              <a:t>Technology-Enabled</a:t>
            </a:r>
            <a:endParaRPr lang="en-US" sz="2000" dirty="0"/>
          </a:p>
        </p:txBody>
      </p:sp>
      <p:sp>
        <p:nvSpPr>
          <p:cNvPr id="12" name="Text 9"/>
          <p:cNvSpPr/>
          <p:nvPr/>
        </p:nvSpPr>
        <p:spPr>
          <a:xfrm>
            <a:off x="939522" y="6464975"/>
            <a:ext cx="6047303" cy="651748"/>
          </a:xfrm>
          <a:prstGeom prst="rect">
            <a:avLst/>
          </a:prstGeom>
          <a:noFill/>
          <a:ln/>
        </p:spPr>
        <p:txBody>
          <a:bodyPr wrap="square" lIns="0" tIns="0" rIns="0" bIns="0" rtlCol="0" anchor="t"/>
          <a:lstStyle/>
          <a:p>
            <a:pPr algn="l" indent="0" marL="0">
              <a:lnSpc>
                <a:spcPts val="2550"/>
              </a:lnSpc>
              <a:buNone/>
            </a:pPr>
            <a:r>
              <a:rPr lang="en-US" sz="1600" dirty="0">
                <a:solidFill>
                  <a:srgbClr val="E5E0DF"/>
                </a:solidFill>
                <a:latin typeface="Roboto" pitchFamily="34" charset="0"/>
                <a:ea typeface="Roboto" pitchFamily="34" charset="-122"/>
                <a:cs typeface="Roboto" pitchFamily="34" charset="-120"/>
              </a:rPr>
              <a:t>Sophisticated technology can support treatment of individual customers as unique persons with specific problems or needs.</a:t>
            </a:r>
            <a:endParaRPr lang="en-US" sz="1600" dirty="0"/>
          </a:p>
        </p:txBody>
      </p:sp>
      <p:sp>
        <p:nvSpPr>
          <p:cNvPr id="13" name="Shape 10"/>
          <p:cNvSpPr/>
          <p:nvPr/>
        </p:nvSpPr>
        <p:spPr>
          <a:xfrm>
            <a:off x="7417118" y="5797987"/>
            <a:ext cx="6500455" cy="1871186"/>
          </a:xfrm>
          <a:prstGeom prst="roundRect">
            <a:avLst>
              <a:gd name="adj" fmla="val 9799"/>
            </a:avLst>
          </a:prstGeom>
          <a:solidFill>
            <a:srgbClr val="030303"/>
          </a:solidFill>
          <a:ln w="22860">
            <a:solidFill>
              <a:srgbClr val="FC8337"/>
            </a:solidFill>
            <a:prstDash val="solid"/>
          </a:ln>
        </p:spPr>
      </p:sp>
      <p:sp>
        <p:nvSpPr>
          <p:cNvPr id="14" name="Text 11"/>
          <p:cNvSpPr/>
          <p:nvPr/>
        </p:nvSpPr>
        <p:spPr>
          <a:xfrm>
            <a:off x="7643693" y="6024563"/>
            <a:ext cx="2546509" cy="318254"/>
          </a:xfrm>
          <a:prstGeom prst="rect">
            <a:avLst/>
          </a:prstGeom>
          <a:noFill/>
          <a:ln/>
        </p:spPr>
        <p:txBody>
          <a:bodyPr wrap="none" lIns="0" tIns="0" rIns="0" bIns="0" rtlCol="0" anchor="t"/>
          <a:lstStyle/>
          <a:p>
            <a:pPr algn="l" indent="0" marL="0">
              <a:lnSpc>
                <a:spcPts val="2500"/>
              </a:lnSpc>
              <a:buNone/>
            </a:pPr>
            <a:r>
              <a:rPr lang="en-US" sz="2000" dirty="0">
                <a:solidFill>
                  <a:srgbClr val="E5E0DF"/>
                </a:solidFill>
                <a:latin typeface="Saira Medium" pitchFamily="34" charset="0"/>
                <a:ea typeface="Saira Medium" pitchFamily="34" charset="-122"/>
                <a:cs typeface="Saira Medium" pitchFamily="34" charset="-120"/>
              </a:rPr>
              <a:t>Personal Interaction</a:t>
            </a:r>
            <a:endParaRPr lang="en-US" sz="2000" dirty="0"/>
          </a:p>
        </p:txBody>
      </p:sp>
      <p:sp>
        <p:nvSpPr>
          <p:cNvPr id="15" name="Text 12"/>
          <p:cNvSpPr/>
          <p:nvPr/>
        </p:nvSpPr>
        <p:spPr>
          <a:xfrm>
            <a:off x="7643693" y="6464975"/>
            <a:ext cx="6047303" cy="977622"/>
          </a:xfrm>
          <a:prstGeom prst="rect">
            <a:avLst/>
          </a:prstGeom>
          <a:noFill/>
          <a:ln/>
        </p:spPr>
        <p:txBody>
          <a:bodyPr wrap="square" lIns="0" tIns="0" rIns="0" bIns="0" rtlCol="0" anchor="t"/>
          <a:lstStyle/>
          <a:p>
            <a:pPr algn="l" indent="0" marL="0">
              <a:lnSpc>
                <a:spcPts val="2550"/>
              </a:lnSpc>
              <a:buNone/>
            </a:pPr>
            <a:r>
              <a:rPr lang="en-US" sz="1600" dirty="0">
                <a:solidFill>
                  <a:srgbClr val="E5E0DF"/>
                </a:solidFill>
                <a:latin typeface="Roboto" pitchFamily="34" charset="0"/>
                <a:ea typeface="Roboto" pitchFamily="34" charset="-122"/>
                <a:cs typeface="Roboto" pitchFamily="34" charset="-120"/>
              </a:rPr>
              <a:t>Even without technology, salespeople must recognize the need for personalization and adjust their behavior to effectively interact with customers.</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21162" y="835343"/>
            <a:ext cx="7701677" cy="1287780"/>
          </a:xfrm>
          <a:prstGeom prst="rect">
            <a:avLst/>
          </a:prstGeom>
          <a:noFill/>
          <a:ln/>
        </p:spPr>
        <p:txBody>
          <a:bodyPr wrap="square" lIns="0" tIns="0" rIns="0" bIns="0" rtlCol="0" anchor="t"/>
          <a:lstStyle/>
          <a:p>
            <a:pPr algn="l" indent="0" marL="0">
              <a:lnSpc>
                <a:spcPts val="5050"/>
              </a:lnSpc>
              <a:buNone/>
            </a:pPr>
            <a:r>
              <a:rPr lang="en-US" sz="4050" dirty="0">
                <a:solidFill>
                  <a:srgbClr val="FFFFFF"/>
                </a:solidFill>
                <a:latin typeface="Saira Medium" pitchFamily="34" charset="0"/>
                <a:ea typeface="Saira Medium" pitchFamily="34" charset="-122"/>
                <a:cs typeface="Saira Medium" pitchFamily="34" charset="-120"/>
              </a:rPr>
              <a:t>Implementing Technology for Enhanced Service Delivery</a:t>
            </a:r>
            <a:endParaRPr lang="en-US" sz="4050" dirty="0"/>
          </a:p>
        </p:txBody>
      </p:sp>
      <p:sp>
        <p:nvSpPr>
          <p:cNvPr id="4" name="Shape 1"/>
          <p:cNvSpPr/>
          <p:nvPr/>
        </p:nvSpPr>
        <p:spPr>
          <a:xfrm>
            <a:off x="952857" y="2432090"/>
            <a:ext cx="22860" cy="4962168"/>
          </a:xfrm>
          <a:prstGeom prst="roundRect">
            <a:avLst>
              <a:gd name="adj" fmla="val 811236"/>
            </a:avLst>
          </a:prstGeom>
          <a:solidFill>
            <a:srgbClr val="FFFFFF">
              <a:alpha val="24000"/>
            </a:srgbClr>
          </a:solidFill>
          <a:ln/>
        </p:spPr>
      </p:sp>
      <p:sp>
        <p:nvSpPr>
          <p:cNvPr id="5" name="Shape 2"/>
          <p:cNvSpPr/>
          <p:nvPr/>
        </p:nvSpPr>
        <p:spPr>
          <a:xfrm>
            <a:off x="1161752" y="2884051"/>
            <a:ext cx="618053" cy="22860"/>
          </a:xfrm>
          <a:prstGeom prst="roundRect">
            <a:avLst>
              <a:gd name="adj" fmla="val 811236"/>
            </a:avLst>
          </a:prstGeom>
          <a:solidFill>
            <a:srgbClr val="FC8337"/>
          </a:solidFill>
          <a:ln/>
        </p:spPr>
      </p:sp>
      <p:sp>
        <p:nvSpPr>
          <p:cNvPr id="6" name="Shape 3"/>
          <p:cNvSpPr/>
          <p:nvPr/>
        </p:nvSpPr>
        <p:spPr>
          <a:xfrm>
            <a:off x="721102" y="2663785"/>
            <a:ext cx="463510" cy="463510"/>
          </a:xfrm>
          <a:prstGeom prst="roundRect">
            <a:avLst>
              <a:gd name="adj" fmla="val 40010"/>
            </a:avLst>
          </a:prstGeom>
          <a:solidFill>
            <a:srgbClr val="030303"/>
          </a:solidFill>
          <a:ln w="22860">
            <a:solidFill>
              <a:srgbClr val="FC8337"/>
            </a:solidFill>
            <a:prstDash val="solid"/>
          </a:ln>
        </p:spPr>
      </p:sp>
      <p:sp>
        <p:nvSpPr>
          <p:cNvPr id="7" name="Text 4"/>
          <p:cNvSpPr/>
          <p:nvPr/>
        </p:nvSpPr>
        <p:spPr>
          <a:xfrm>
            <a:off x="798314" y="2702362"/>
            <a:ext cx="308967" cy="386239"/>
          </a:xfrm>
          <a:prstGeom prst="rect">
            <a:avLst/>
          </a:prstGeom>
          <a:noFill/>
          <a:ln/>
        </p:spPr>
        <p:txBody>
          <a:bodyPr wrap="none" lIns="0" tIns="0" rIns="0" bIns="0" rtlCol="0" anchor="t"/>
          <a:lstStyle/>
          <a:p>
            <a:pPr algn="ctr" indent="0" marL="0">
              <a:lnSpc>
                <a:spcPts val="2400"/>
              </a:lnSpc>
              <a:buNone/>
            </a:pPr>
            <a:r>
              <a:rPr lang="en-US" sz="2400" dirty="0">
                <a:solidFill>
                  <a:srgbClr val="E5E0DF"/>
                </a:solidFill>
                <a:latin typeface="Saira Medium" pitchFamily="34" charset="0"/>
                <a:ea typeface="Saira Medium" pitchFamily="34" charset="-122"/>
                <a:cs typeface="Saira Medium" pitchFamily="34" charset="-120"/>
              </a:rPr>
              <a:t>1</a:t>
            </a:r>
            <a:endParaRPr lang="en-US" sz="2400" dirty="0"/>
          </a:p>
        </p:txBody>
      </p:sp>
      <p:sp>
        <p:nvSpPr>
          <p:cNvPr id="8" name="Text 5"/>
          <p:cNvSpPr/>
          <p:nvPr/>
        </p:nvSpPr>
        <p:spPr>
          <a:xfrm>
            <a:off x="1983224" y="2638068"/>
            <a:ext cx="4663678" cy="321826"/>
          </a:xfrm>
          <a:prstGeom prst="rect">
            <a:avLst/>
          </a:prstGeom>
          <a:noFill/>
          <a:ln/>
        </p:spPr>
        <p:txBody>
          <a:bodyPr wrap="none" lIns="0" tIns="0" rIns="0" bIns="0" rtlCol="0" anchor="t"/>
          <a:lstStyle/>
          <a:p>
            <a:pPr algn="l" indent="0" marL="0">
              <a:lnSpc>
                <a:spcPts val="2500"/>
              </a:lnSpc>
              <a:buNone/>
            </a:pPr>
            <a:r>
              <a:rPr lang="en-US" sz="2000" dirty="0">
                <a:solidFill>
                  <a:srgbClr val="E5E0DF"/>
                </a:solidFill>
                <a:latin typeface="Saira Medium" pitchFamily="34" charset="0"/>
                <a:ea typeface="Saira Medium" pitchFamily="34" charset="-122"/>
                <a:cs typeface="Saira Medium" pitchFamily="34" charset="-120"/>
              </a:rPr>
              <a:t>Advanced Transportation Management</a:t>
            </a:r>
            <a:endParaRPr lang="en-US" sz="2000" dirty="0"/>
          </a:p>
        </p:txBody>
      </p:sp>
      <p:sp>
        <p:nvSpPr>
          <p:cNvPr id="9" name="Text 6"/>
          <p:cNvSpPr/>
          <p:nvPr/>
        </p:nvSpPr>
        <p:spPr>
          <a:xfrm>
            <a:off x="1983224" y="3083481"/>
            <a:ext cx="6439614" cy="659368"/>
          </a:xfrm>
          <a:prstGeom prst="rect">
            <a:avLst/>
          </a:prstGeom>
          <a:noFill/>
          <a:ln/>
        </p:spPr>
        <p:txBody>
          <a:bodyPr wrap="square" lIns="0" tIns="0" rIns="0" bIns="0" rtlCol="0" anchor="t"/>
          <a:lstStyle/>
          <a:p>
            <a:pPr algn="l" indent="0" marL="0">
              <a:lnSpc>
                <a:spcPts val="2550"/>
              </a:lnSpc>
              <a:buNone/>
            </a:pPr>
            <a:r>
              <a:rPr lang="en-US" sz="1600" dirty="0">
                <a:solidFill>
                  <a:srgbClr val="E5E0DF"/>
                </a:solidFill>
                <a:latin typeface="Roboto" pitchFamily="34" charset="0"/>
                <a:ea typeface="Roboto" pitchFamily="34" charset="-122"/>
                <a:cs typeface="Roboto" pitchFamily="34" charset="-120"/>
              </a:rPr>
              <a:t>State-of-the-art hardware and software allow for real-time route adjustments, reducing delivery wait times and vehicle idling.</a:t>
            </a:r>
            <a:endParaRPr lang="en-US" sz="1600" dirty="0"/>
          </a:p>
        </p:txBody>
      </p:sp>
      <p:sp>
        <p:nvSpPr>
          <p:cNvPr id="10" name="Shape 7"/>
          <p:cNvSpPr/>
          <p:nvPr/>
        </p:nvSpPr>
        <p:spPr>
          <a:xfrm>
            <a:off x="1161752" y="4606766"/>
            <a:ext cx="618053" cy="22860"/>
          </a:xfrm>
          <a:prstGeom prst="roundRect">
            <a:avLst>
              <a:gd name="adj" fmla="val 811236"/>
            </a:avLst>
          </a:prstGeom>
          <a:solidFill>
            <a:srgbClr val="FC8337"/>
          </a:solidFill>
          <a:ln/>
        </p:spPr>
      </p:sp>
      <p:sp>
        <p:nvSpPr>
          <p:cNvPr id="11" name="Shape 8"/>
          <p:cNvSpPr/>
          <p:nvPr/>
        </p:nvSpPr>
        <p:spPr>
          <a:xfrm>
            <a:off x="721102" y="4386501"/>
            <a:ext cx="463510" cy="463510"/>
          </a:xfrm>
          <a:prstGeom prst="roundRect">
            <a:avLst>
              <a:gd name="adj" fmla="val 40010"/>
            </a:avLst>
          </a:prstGeom>
          <a:solidFill>
            <a:srgbClr val="030303"/>
          </a:solidFill>
          <a:ln w="22860">
            <a:solidFill>
              <a:srgbClr val="FC8337"/>
            </a:solidFill>
            <a:prstDash val="solid"/>
          </a:ln>
        </p:spPr>
      </p:sp>
      <p:sp>
        <p:nvSpPr>
          <p:cNvPr id="12" name="Text 9"/>
          <p:cNvSpPr/>
          <p:nvPr/>
        </p:nvSpPr>
        <p:spPr>
          <a:xfrm>
            <a:off x="798314" y="4425077"/>
            <a:ext cx="308967" cy="386239"/>
          </a:xfrm>
          <a:prstGeom prst="rect">
            <a:avLst/>
          </a:prstGeom>
          <a:noFill/>
          <a:ln/>
        </p:spPr>
        <p:txBody>
          <a:bodyPr wrap="none" lIns="0" tIns="0" rIns="0" bIns="0" rtlCol="0" anchor="t"/>
          <a:lstStyle/>
          <a:p>
            <a:pPr algn="ctr" indent="0" marL="0">
              <a:lnSpc>
                <a:spcPts val="2400"/>
              </a:lnSpc>
              <a:buNone/>
            </a:pPr>
            <a:r>
              <a:rPr lang="en-US" sz="2400" dirty="0">
                <a:solidFill>
                  <a:srgbClr val="E5E0DF"/>
                </a:solidFill>
                <a:latin typeface="Saira Medium" pitchFamily="34" charset="0"/>
                <a:ea typeface="Saira Medium" pitchFamily="34" charset="-122"/>
                <a:cs typeface="Saira Medium" pitchFamily="34" charset="-120"/>
              </a:rPr>
              <a:t>2</a:t>
            </a:r>
            <a:endParaRPr lang="en-US" sz="2400" dirty="0"/>
          </a:p>
        </p:txBody>
      </p:sp>
      <p:sp>
        <p:nvSpPr>
          <p:cNvPr id="13" name="Text 10"/>
          <p:cNvSpPr/>
          <p:nvPr/>
        </p:nvSpPr>
        <p:spPr>
          <a:xfrm>
            <a:off x="1983224" y="4360783"/>
            <a:ext cx="4341495" cy="321826"/>
          </a:xfrm>
          <a:prstGeom prst="rect">
            <a:avLst/>
          </a:prstGeom>
          <a:noFill/>
          <a:ln/>
        </p:spPr>
        <p:txBody>
          <a:bodyPr wrap="none" lIns="0" tIns="0" rIns="0" bIns="0" rtlCol="0" anchor="t"/>
          <a:lstStyle/>
          <a:p>
            <a:pPr algn="l" indent="0" marL="0">
              <a:lnSpc>
                <a:spcPts val="2500"/>
              </a:lnSpc>
              <a:buNone/>
            </a:pPr>
            <a:r>
              <a:rPr lang="en-US" sz="2000" dirty="0">
                <a:solidFill>
                  <a:srgbClr val="E5E0DF"/>
                </a:solidFill>
                <a:latin typeface="Saira Medium" pitchFamily="34" charset="0"/>
                <a:ea typeface="Saira Medium" pitchFamily="34" charset="-122"/>
                <a:cs typeface="Saira Medium" pitchFamily="34" charset="-120"/>
              </a:rPr>
              <a:t>Data Mining in Product Maintenance</a:t>
            </a:r>
            <a:endParaRPr lang="en-US" sz="2000" dirty="0"/>
          </a:p>
        </p:txBody>
      </p:sp>
      <p:sp>
        <p:nvSpPr>
          <p:cNvPr id="14" name="Text 11"/>
          <p:cNvSpPr/>
          <p:nvPr/>
        </p:nvSpPr>
        <p:spPr>
          <a:xfrm>
            <a:off x="1983224" y="4806196"/>
            <a:ext cx="6439614" cy="659368"/>
          </a:xfrm>
          <a:prstGeom prst="rect">
            <a:avLst/>
          </a:prstGeom>
          <a:noFill/>
          <a:ln/>
        </p:spPr>
        <p:txBody>
          <a:bodyPr wrap="square" lIns="0" tIns="0" rIns="0" bIns="0" rtlCol="0" anchor="t"/>
          <a:lstStyle/>
          <a:p>
            <a:pPr algn="l" indent="0" marL="0">
              <a:lnSpc>
                <a:spcPts val="2550"/>
              </a:lnSpc>
              <a:buNone/>
            </a:pPr>
            <a:r>
              <a:rPr lang="en-US" sz="1600" dirty="0">
                <a:solidFill>
                  <a:srgbClr val="E5E0DF"/>
                </a:solidFill>
                <a:latin typeface="Roboto" pitchFamily="34" charset="0"/>
                <a:ea typeface="Roboto" pitchFamily="34" charset="-122"/>
                <a:cs typeface="Roboto" pitchFamily="34" charset="-120"/>
              </a:rPr>
              <a:t>Utilizing data mining within product testing and maintenance to improve service delivery.</a:t>
            </a:r>
            <a:endParaRPr lang="en-US" sz="1600" dirty="0"/>
          </a:p>
        </p:txBody>
      </p:sp>
      <p:sp>
        <p:nvSpPr>
          <p:cNvPr id="15" name="Shape 12"/>
          <p:cNvSpPr/>
          <p:nvPr/>
        </p:nvSpPr>
        <p:spPr>
          <a:xfrm>
            <a:off x="1161752" y="6329482"/>
            <a:ext cx="618053" cy="22860"/>
          </a:xfrm>
          <a:prstGeom prst="roundRect">
            <a:avLst>
              <a:gd name="adj" fmla="val 811236"/>
            </a:avLst>
          </a:prstGeom>
          <a:solidFill>
            <a:srgbClr val="FC8337"/>
          </a:solidFill>
          <a:ln/>
        </p:spPr>
      </p:sp>
      <p:sp>
        <p:nvSpPr>
          <p:cNvPr id="16" name="Shape 13"/>
          <p:cNvSpPr/>
          <p:nvPr/>
        </p:nvSpPr>
        <p:spPr>
          <a:xfrm>
            <a:off x="721102" y="6109216"/>
            <a:ext cx="463510" cy="463510"/>
          </a:xfrm>
          <a:prstGeom prst="roundRect">
            <a:avLst>
              <a:gd name="adj" fmla="val 40010"/>
            </a:avLst>
          </a:prstGeom>
          <a:solidFill>
            <a:srgbClr val="030303"/>
          </a:solidFill>
          <a:ln w="22860">
            <a:solidFill>
              <a:srgbClr val="FC8337"/>
            </a:solidFill>
            <a:prstDash val="solid"/>
          </a:ln>
        </p:spPr>
      </p:sp>
      <p:sp>
        <p:nvSpPr>
          <p:cNvPr id="17" name="Text 14"/>
          <p:cNvSpPr/>
          <p:nvPr/>
        </p:nvSpPr>
        <p:spPr>
          <a:xfrm>
            <a:off x="798314" y="6147792"/>
            <a:ext cx="308967" cy="386239"/>
          </a:xfrm>
          <a:prstGeom prst="rect">
            <a:avLst/>
          </a:prstGeom>
          <a:noFill/>
          <a:ln/>
        </p:spPr>
        <p:txBody>
          <a:bodyPr wrap="none" lIns="0" tIns="0" rIns="0" bIns="0" rtlCol="0" anchor="t"/>
          <a:lstStyle/>
          <a:p>
            <a:pPr algn="ctr" indent="0" marL="0">
              <a:lnSpc>
                <a:spcPts val="2400"/>
              </a:lnSpc>
              <a:buNone/>
            </a:pPr>
            <a:r>
              <a:rPr lang="en-US" sz="2400" dirty="0">
                <a:solidFill>
                  <a:srgbClr val="E5E0DF"/>
                </a:solidFill>
                <a:latin typeface="Saira Medium" pitchFamily="34" charset="0"/>
                <a:ea typeface="Saira Medium" pitchFamily="34" charset="-122"/>
                <a:cs typeface="Saira Medium" pitchFamily="34" charset="-120"/>
              </a:rPr>
              <a:t>3</a:t>
            </a:r>
            <a:endParaRPr lang="en-US" sz="2400" dirty="0"/>
          </a:p>
        </p:txBody>
      </p:sp>
      <p:sp>
        <p:nvSpPr>
          <p:cNvPr id="18" name="Text 15"/>
          <p:cNvSpPr/>
          <p:nvPr/>
        </p:nvSpPr>
        <p:spPr>
          <a:xfrm>
            <a:off x="1983224" y="6083498"/>
            <a:ext cx="3784283" cy="321826"/>
          </a:xfrm>
          <a:prstGeom prst="rect">
            <a:avLst/>
          </a:prstGeom>
          <a:noFill/>
          <a:ln/>
        </p:spPr>
        <p:txBody>
          <a:bodyPr wrap="none" lIns="0" tIns="0" rIns="0" bIns="0" rtlCol="0" anchor="t"/>
          <a:lstStyle/>
          <a:p>
            <a:pPr algn="l" indent="0" marL="0">
              <a:lnSpc>
                <a:spcPts val="2500"/>
              </a:lnSpc>
              <a:buNone/>
            </a:pPr>
            <a:r>
              <a:rPr lang="en-US" sz="2000" dirty="0">
                <a:solidFill>
                  <a:srgbClr val="E5E0DF"/>
                </a:solidFill>
                <a:latin typeface="Saira Medium" pitchFamily="34" charset="0"/>
                <a:ea typeface="Saira Medium" pitchFamily="34" charset="-122"/>
                <a:cs typeface="Saira Medium" pitchFamily="34" charset="-120"/>
              </a:rPr>
              <a:t>CRM System Error Backtracking</a:t>
            </a:r>
            <a:endParaRPr lang="en-US" sz="2000" dirty="0"/>
          </a:p>
        </p:txBody>
      </p:sp>
      <p:sp>
        <p:nvSpPr>
          <p:cNvPr id="19" name="Text 16"/>
          <p:cNvSpPr/>
          <p:nvPr/>
        </p:nvSpPr>
        <p:spPr>
          <a:xfrm>
            <a:off x="1983224" y="6528911"/>
            <a:ext cx="6439614" cy="659368"/>
          </a:xfrm>
          <a:prstGeom prst="rect">
            <a:avLst/>
          </a:prstGeom>
          <a:noFill/>
          <a:ln/>
        </p:spPr>
        <p:txBody>
          <a:bodyPr wrap="square" lIns="0" tIns="0" rIns="0" bIns="0" rtlCol="0" anchor="t"/>
          <a:lstStyle/>
          <a:p>
            <a:pPr algn="l" indent="0" marL="0">
              <a:lnSpc>
                <a:spcPts val="2550"/>
              </a:lnSpc>
              <a:buNone/>
            </a:pPr>
            <a:r>
              <a:rPr lang="en-US" sz="1600" dirty="0">
                <a:solidFill>
                  <a:srgbClr val="E5E0DF"/>
                </a:solidFill>
                <a:latin typeface="Roboto" pitchFamily="34" charset="0"/>
                <a:ea typeface="Roboto" pitchFamily="34" charset="-122"/>
                <a:cs typeface="Roboto" pitchFamily="34" charset="-120"/>
              </a:rPr>
              <a:t>Developing methods to efficiently backtrack and correct customer record errors in CRM systems.</a:t>
            </a: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896660"/>
            <a:ext cx="13042821" cy="1417558"/>
          </a:xfrm>
          <a:prstGeom prst="rect">
            <a:avLst/>
          </a:prstGeom>
          <a:noFill/>
          <a:ln/>
        </p:spPr>
        <p:txBody>
          <a:bodyPr wrap="square" lIns="0" tIns="0" rIns="0" bIns="0" rtlCol="0" anchor="t"/>
          <a:lstStyle/>
          <a:p>
            <a:pPr algn="l" indent="0" marL="0">
              <a:lnSpc>
                <a:spcPts val="5550"/>
              </a:lnSpc>
              <a:buNone/>
            </a:pPr>
            <a:r>
              <a:rPr lang="en-US" sz="4450" dirty="0">
                <a:solidFill>
                  <a:srgbClr val="FFFFFF"/>
                </a:solidFill>
                <a:latin typeface="Saira Medium" pitchFamily="34" charset="0"/>
                <a:ea typeface="Saira Medium" pitchFamily="34" charset="-122"/>
                <a:cs typeface="Saira Medium" pitchFamily="34" charset="-120"/>
              </a:rPr>
              <a:t>Measuring and Evaluating Service Excellence in Sales</a:t>
            </a:r>
            <a:endParaRPr lang="en-US" sz="4450" dirty="0"/>
          </a:p>
        </p:txBody>
      </p:sp>
      <p:sp>
        <p:nvSpPr>
          <p:cNvPr id="3" name="Text 1"/>
          <p:cNvSpPr/>
          <p:nvPr/>
        </p:nvSpPr>
        <p:spPr>
          <a:xfrm>
            <a:off x="1857256" y="3215878"/>
            <a:ext cx="2835235" cy="354330"/>
          </a:xfrm>
          <a:prstGeom prst="rect">
            <a:avLst/>
          </a:prstGeom>
          <a:noFill/>
          <a:ln/>
        </p:spPr>
        <p:txBody>
          <a:bodyPr wrap="none" lIns="0" tIns="0" rIns="0" bIns="0" rtlCol="0" anchor="t"/>
          <a:lstStyle/>
          <a:p>
            <a:pPr algn="r"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Assessment Tools</a:t>
            </a:r>
            <a:endParaRPr lang="en-US" sz="2200" dirty="0"/>
          </a:p>
        </p:txBody>
      </p:sp>
      <p:sp>
        <p:nvSpPr>
          <p:cNvPr id="4" name="Text 2"/>
          <p:cNvSpPr/>
          <p:nvPr/>
        </p:nvSpPr>
        <p:spPr>
          <a:xfrm>
            <a:off x="793790" y="3706297"/>
            <a:ext cx="3898702" cy="725805"/>
          </a:xfrm>
          <a:prstGeom prst="rect">
            <a:avLst/>
          </a:prstGeom>
          <a:noFill/>
          <a:ln/>
        </p:spPr>
        <p:txBody>
          <a:bodyPr wrap="square" lIns="0" tIns="0" rIns="0" bIns="0" rtlCol="0" anchor="t"/>
          <a:lstStyle/>
          <a:p>
            <a:pPr algn="r" indent="0" marL="0">
              <a:lnSpc>
                <a:spcPts val="2850"/>
              </a:lnSpc>
              <a:buNone/>
            </a:pPr>
            <a:r>
              <a:rPr lang="en-US" sz="1750" dirty="0">
                <a:solidFill>
                  <a:srgbClr val="E5E0DF"/>
                </a:solidFill>
                <a:latin typeface="Roboto" pitchFamily="34" charset="0"/>
                <a:ea typeface="Roboto" pitchFamily="34" charset="-122"/>
                <a:cs typeface="Roboto" pitchFamily="34" charset="-120"/>
              </a:rPr>
              <a:t>Variety of tools to measure service levels</a:t>
            </a:r>
            <a:endParaRPr lang="en-US" sz="1750" dirty="0"/>
          </a:p>
        </p:txBody>
      </p:sp>
      <p:pic>
        <p:nvPicPr>
          <p:cNvPr id="5" name="Image 0" descr="preencoded.png">    </p:cNvPr>
          <p:cNvPicPr>
            <a:picLocks noChangeAspect="1"/>
          </p:cNvPicPr>
          <p:nvPr/>
        </p:nvPicPr>
        <p:blipFill>
          <a:blip r:embed="rId1"/>
          <a:stretch>
            <a:fillRect/>
          </a:stretch>
        </p:blipFill>
        <p:spPr>
          <a:xfrm>
            <a:off x="5032653" y="2767846"/>
            <a:ext cx="4564975" cy="4564975"/>
          </a:xfrm>
          <a:prstGeom prst="rect">
            <a:avLst/>
          </a:prstGeom>
        </p:spPr>
      </p:pic>
      <p:sp>
        <p:nvSpPr>
          <p:cNvPr id="6" name="Text 3"/>
          <p:cNvSpPr/>
          <p:nvPr/>
        </p:nvSpPr>
        <p:spPr>
          <a:xfrm>
            <a:off x="6226731" y="3530918"/>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5E0DF"/>
                </a:solidFill>
                <a:latin typeface="Saira Medium" pitchFamily="34" charset="0"/>
                <a:ea typeface="Saira Medium" pitchFamily="34" charset="-122"/>
                <a:cs typeface="Saira Medium" pitchFamily="34" charset="-120"/>
              </a:rPr>
              <a:t>1</a:t>
            </a:r>
            <a:endParaRPr lang="en-US" sz="2650" dirty="0"/>
          </a:p>
        </p:txBody>
      </p:sp>
      <p:sp>
        <p:nvSpPr>
          <p:cNvPr id="7" name="Text 4"/>
          <p:cNvSpPr/>
          <p:nvPr/>
        </p:nvSpPr>
        <p:spPr>
          <a:xfrm>
            <a:off x="9937790" y="321587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Internal Factors</a:t>
            </a:r>
            <a:endParaRPr lang="en-US" sz="2200" dirty="0"/>
          </a:p>
        </p:txBody>
      </p:sp>
      <p:sp>
        <p:nvSpPr>
          <p:cNvPr id="8" name="Text 5"/>
          <p:cNvSpPr/>
          <p:nvPr/>
        </p:nvSpPr>
        <p:spPr>
          <a:xfrm>
            <a:off x="9937790" y="3706297"/>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Evaluating sales force and marketing department</a:t>
            </a:r>
            <a:endParaRPr lang="en-US" sz="1750" dirty="0"/>
          </a:p>
        </p:txBody>
      </p:sp>
      <p:pic>
        <p:nvPicPr>
          <p:cNvPr id="9" name="Image 1" descr="preencoded.png">    </p:cNvPr>
          <p:cNvPicPr>
            <a:picLocks noChangeAspect="1"/>
          </p:cNvPicPr>
          <p:nvPr/>
        </p:nvPicPr>
        <p:blipFill>
          <a:blip r:embed="rId2"/>
          <a:stretch>
            <a:fillRect/>
          </a:stretch>
        </p:blipFill>
        <p:spPr>
          <a:xfrm>
            <a:off x="5032653" y="2767846"/>
            <a:ext cx="4564975" cy="4564975"/>
          </a:xfrm>
          <a:prstGeom prst="rect">
            <a:avLst/>
          </a:prstGeom>
        </p:spPr>
      </p:pic>
      <p:sp>
        <p:nvSpPr>
          <p:cNvPr id="10" name="Text 6"/>
          <p:cNvSpPr/>
          <p:nvPr/>
        </p:nvSpPr>
        <p:spPr>
          <a:xfrm>
            <a:off x="8452604" y="3919418"/>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5E0DF"/>
                </a:solidFill>
                <a:latin typeface="Saira Medium" pitchFamily="34" charset="0"/>
                <a:ea typeface="Saira Medium" pitchFamily="34" charset="-122"/>
                <a:cs typeface="Saira Medium" pitchFamily="34" charset="-120"/>
              </a:rPr>
              <a:t>2</a:t>
            </a:r>
            <a:endParaRPr lang="en-US" sz="2650" dirty="0"/>
          </a:p>
        </p:txBody>
      </p:sp>
      <p:sp>
        <p:nvSpPr>
          <p:cNvPr id="11" name="Text 7"/>
          <p:cNvSpPr/>
          <p:nvPr/>
        </p:nvSpPr>
        <p:spPr>
          <a:xfrm>
            <a:off x="9937790" y="566844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External Influences</a:t>
            </a:r>
            <a:endParaRPr lang="en-US" sz="2200" dirty="0"/>
          </a:p>
        </p:txBody>
      </p:sp>
      <p:sp>
        <p:nvSpPr>
          <p:cNvPr id="12" name="Text 8"/>
          <p:cNvSpPr/>
          <p:nvPr/>
        </p:nvSpPr>
        <p:spPr>
          <a:xfrm>
            <a:off x="9937790" y="6158865"/>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Assessing customer reactions and competitor performance</a:t>
            </a:r>
            <a:endParaRPr lang="en-US" sz="1750" dirty="0"/>
          </a:p>
        </p:txBody>
      </p:sp>
      <p:pic>
        <p:nvPicPr>
          <p:cNvPr id="13" name="Image 2" descr="preencoded.png">    </p:cNvPr>
          <p:cNvPicPr>
            <a:picLocks noChangeAspect="1"/>
          </p:cNvPicPr>
          <p:nvPr/>
        </p:nvPicPr>
        <p:blipFill>
          <a:blip r:embed="rId3"/>
          <a:stretch>
            <a:fillRect/>
          </a:stretch>
        </p:blipFill>
        <p:spPr>
          <a:xfrm>
            <a:off x="5032653" y="2767846"/>
            <a:ext cx="4564975" cy="4564975"/>
          </a:xfrm>
          <a:prstGeom prst="rect">
            <a:avLst/>
          </a:prstGeom>
        </p:spPr>
      </p:pic>
      <p:sp>
        <p:nvSpPr>
          <p:cNvPr id="14" name="Text 9"/>
          <p:cNvSpPr/>
          <p:nvPr/>
        </p:nvSpPr>
        <p:spPr>
          <a:xfrm>
            <a:off x="8064103" y="6145292"/>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5E0DF"/>
                </a:solidFill>
                <a:latin typeface="Saira Medium" pitchFamily="34" charset="0"/>
                <a:ea typeface="Saira Medium" pitchFamily="34" charset="-122"/>
                <a:cs typeface="Saira Medium" pitchFamily="34" charset="-120"/>
              </a:rPr>
              <a:t>3</a:t>
            </a:r>
            <a:endParaRPr lang="en-US" sz="2650" dirty="0"/>
          </a:p>
        </p:txBody>
      </p:sp>
      <p:sp>
        <p:nvSpPr>
          <p:cNvPr id="15" name="Text 10"/>
          <p:cNvSpPr/>
          <p:nvPr/>
        </p:nvSpPr>
        <p:spPr>
          <a:xfrm>
            <a:off x="1777960" y="5668447"/>
            <a:ext cx="2914531" cy="354330"/>
          </a:xfrm>
          <a:prstGeom prst="rect">
            <a:avLst/>
          </a:prstGeom>
          <a:noFill/>
          <a:ln/>
        </p:spPr>
        <p:txBody>
          <a:bodyPr wrap="none" lIns="0" tIns="0" rIns="0" bIns="0" rtlCol="0" anchor="t"/>
          <a:lstStyle/>
          <a:p>
            <a:pPr algn="r"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Performance Domains</a:t>
            </a:r>
            <a:endParaRPr lang="en-US" sz="2200" dirty="0"/>
          </a:p>
        </p:txBody>
      </p:sp>
      <p:sp>
        <p:nvSpPr>
          <p:cNvPr id="16" name="Text 11"/>
          <p:cNvSpPr/>
          <p:nvPr/>
        </p:nvSpPr>
        <p:spPr>
          <a:xfrm>
            <a:off x="793790" y="6158865"/>
            <a:ext cx="3898702" cy="725805"/>
          </a:xfrm>
          <a:prstGeom prst="rect">
            <a:avLst/>
          </a:prstGeom>
          <a:noFill/>
          <a:ln/>
        </p:spPr>
        <p:txBody>
          <a:bodyPr wrap="square" lIns="0" tIns="0" rIns="0" bIns="0" rtlCol="0" anchor="t"/>
          <a:lstStyle/>
          <a:p>
            <a:pPr algn="r" indent="0" marL="0">
              <a:lnSpc>
                <a:spcPts val="2850"/>
              </a:lnSpc>
              <a:buNone/>
            </a:pPr>
            <a:r>
              <a:rPr lang="en-US" sz="1750" dirty="0">
                <a:solidFill>
                  <a:srgbClr val="E5E0DF"/>
                </a:solidFill>
                <a:latin typeface="Roboto" pitchFamily="34" charset="0"/>
                <a:ea typeface="Roboto" pitchFamily="34" charset="-122"/>
                <a:cs typeface="Roboto" pitchFamily="34" charset="-120"/>
              </a:rPr>
              <a:t>Measuring outcomes and influences of selling process</a:t>
            </a:r>
            <a:endParaRPr lang="en-US" sz="1750" dirty="0"/>
          </a:p>
        </p:txBody>
      </p:sp>
      <p:pic>
        <p:nvPicPr>
          <p:cNvPr id="17" name="Image 3" descr="preencoded.png">    </p:cNvPr>
          <p:cNvPicPr>
            <a:picLocks noChangeAspect="1"/>
          </p:cNvPicPr>
          <p:nvPr/>
        </p:nvPicPr>
        <p:blipFill>
          <a:blip r:embed="rId4"/>
          <a:stretch>
            <a:fillRect/>
          </a:stretch>
        </p:blipFill>
        <p:spPr>
          <a:xfrm>
            <a:off x="5032653" y="2767846"/>
            <a:ext cx="4564975" cy="4564975"/>
          </a:xfrm>
          <a:prstGeom prst="rect">
            <a:avLst/>
          </a:prstGeom>
        </p:spPr>
      </p:pic>
      <p:sp>
        <p:nvSpPr>
          <p:cNvPr id="18" name="Text 12"/>
          <p:cNvSpPr/>
          <p:nvPr/>
        </p:nvSpPr>
        <p:spPr>
          <a:xfrm>
            <a:off x="5838230" y="5756791"/>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5E0DF"/>
                </a:solidFill>
                <a:latin typeface="Saira Medium" pitchFamily="34" charset="0"/>
                <a:ea typeface="Saira Medium" pitchFamily="34" charset="-122"/>
                <a:cs typeface="Saira Medium" pitchFamily="34" charset="-120"/>
              </a:rPr>
              <a:t>4</a:t>
            </a:r>
            <a:endParaRPr lang="en-US" sz="26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68641" y="614720"/>
            <a:ext cx="7579519" cy="1396841"/>
          </a:xfrm>
          <a:prstGeom prst="rect">
            <a:avLst/>
          </a:prstGeom>
          <a:noFill/>
          <a:ln/>
        </p:spPr>
        <p:txBody>
          <a:bodyPr wrap="square" lIns="0" tIns="0" rIns="0" bIns="0" rtlCol="0" anchor="t"/>
          <a:lstStyle/>
          <a:p>
            <a:pPr algn="l" indent="0" marL="0">
              <a:lnSpc>
                <a:spcPts val="5450"/>
              </a:lnSpc>
              <a:buNone/>
            </a:pPr>
            <a:r>
              <a:rPr lang="en-US" sz="4350" dirty="0">
                <a:solidFill>
                  <a:srgbClr val="FFFFFF"/>
                </a:solidFill>
                <a:latin typeface="Saira Medium" pitchFamily="34" charset="0"/>
                <a:ea typeface="Saira Medium" pitchFamily="34" charset="-122"/>
                <a:cs typeface="Saira Medium" pitchFamily="34" charset="-120"/>
              </a:rPr>
              <a:t>Key Performance Indicators (KPIs)</a:t>
            </a:r>
            <a:endParaRPr lang="en-US" sz="4350" dirty="0"/>
          </a:p>
        </p:txBody>
      </p:sp>
      <p:sp>
        <p:nvSpPr>
          <p:cNvPr id="4" name="Shape 1"/>
          <p:cNvSpPr/>
          <p:nvPr/>
        </p:nvSpPr>
        <p:spPr>
          <a:xfrm>
            <a:off x="6268641" y="2598063"/>
            <a:ext cx="502801" cy="502801"/>
          </a:xfrm>
          <a:prstGeom prst="roundRect">
            <a:avLst>
              <a:gd name="adj" fmla="val 40009"/>
            </a:avLst>
          </a:prstGeom>
          <a:solidFill>
            <a:srgbClr val="030303"/>
          </a:solidFill>
          <a:ln w="22860">
            <a:solidFill>
              <a:srgbClr val="FC8337"/>
            </a:solidFill>
            <a:prstDash val="solid"/>
          </a:ln>
        </p:spPr>
      </p:sp>
      <p:sp>
        <p:nvSpPr>
          <p:cNvPr id="5" name="Text 2"/>
          <p:cNvSpPr/>
          <p:nvPr/>
        </p:nvSpPr>
        <p:spPr>
          <a:xfrm>
            <a:off x="6352401" y="2639913"/>
            <a:ext cx="335161" cy="418981"/>
          </a:xfrm>
          <a:prstGeom prst="rect">
            <a:avLst/>
          </a:prstGeom>
          <a:noFill/>
          <a:ln/>
        </p:spPr>
        <p:txBody>
          <a:bodyPr wrap="none" lIns="0" tIns="0" rIns="0" bIns="0" rtlCol="0" anchor="t"/>
          <a:lstStyle/>
          <a:p>
            <a:pPr algn="ctr" indent="0" marL="0">
              <a:lnSpc>
                <a:spcPts val="2600"/>
              </a:lnSpc>
              <a:buNone/>
            </a:pPr>
            <a:r>
              <a:rPr lang="en-US" sz="2600" dirty="0">
                <a:solidFill>
                  <a:srgbClr val="E5E0DF"/>
                </a:solidFill>
                <a:latin typeface="Saira Medium" pitchFamily="34" charset="0"/>
                <a:ea typeface="Saira Medium" pitchFamily="34" charset="-122"/>
                <a:cs typeface="Saira Medium" pitchFamily="34" charset="-120"/>
              </a:rPr>
              <a:t>1</a:t>
            </a:r>
            <a:endParaRPr lang="en-US" sz="2600" dirty="0"/>
          </a:p>
        </p:txBody>
      </p:sp>
      <p:sp>
        <p:nvSpPr>
          <p:cNvPr id="6" name="Text 3"/>
          <p:cNvSpPr/>
          <p:nvPr/>
        </p:nvSpPr>
        <p:spPr>
          <a:xfrm>
            <a:off x="6994922" y="2598063"/>
            <a:ext cx="2951798" cy="698421"/>
          </a:xfrm>
          <a:prstGeom prst="rect">
            <a:avLst/>
          </a:prstGeom>
          <a:noFill/>
          <a:ln/>
        </p:spPr>
        <p:txBody>
          <a:bodyPr wrap="square" lIns="0" tIns="0" rIns="0" bIns="0" rtlCol="0" anchor="t"/>
          <a:lstStyle/>
          <a:p>
            <a:pPr algn="l" indent="0" marL="0">
              <a:lnSpc>
                <a:spcPts val="2700"/>
              </a:lnSpc>
              <a:buNone/>
            </a:pPr>
            <a:r>
              <a:rPr lang="en-US" sz="2150" dirty="0">
                <a:solidFill>
                  <a:srgbClr val="E5E0DF"/>
                </a:solidFill>
                <a:latin typeface="Saira Medium" pitchFamily="34" charset="0"/>
                <a:ea typeface="Saira Medium" pitchFamily="34" charset="-122"/>
                <a:cs typeface="Saira Medium" pitchFamily="34" charset="-120"/>
              </a:rPr>
              <a:t>Leading and Lagging Measures</a:t>
            </a:r>
            <a:endParaRPr lang="en-US" sz="2150" dirty="0"/>
          </a:p>
        </p:txBody>
      </p:sp>
      <p:sp>
        <p:nvSpPr>
          <p:cNvPr id="7" name="Text 4"/>
          <p:cNvSpPr/>
          <p:nvPr/>
        </p:nvSpPr>
        <p:spPr>
          <a:xfrm>
            <a:off x="6994922" y="3430548"/>
            <a:ext cx="2951798" cy="2502813"/>
          </a:xfrm>
          <a:prstGeom prst="rect">
            <a:avLst/>
          </a:prstGeom>
          <a:noFill/>
          <a:ln/>
        </p:spPr>
        <p:txBody>
          <a:bodyPr wrap="square" lIns="0" tIns="0" rIns="0" bIns="0" rtlCol="0" anchor="t"/>
          <a:lstStyle/>
          <a:p>
            <a:pPr algn="l" indent="0" marL="0">
              <a:lnSpc>
                <a:spcPts val="2800"/>
              </a:lnSpc>
              <a:buNone/>
            </a:pPr>
            <a:r>
              <a:rPr lang="en-US" sz="1750" dirty="0">
                <a:solidFill>
                  <a:srgbClr val="E5E0DF"/>
                </a:solidFill>
                <a:latin typeface="Roboto" pitchFamily="34" charset="0"/>
                <a:ea typeface="Roboto" pitchFamily="34" charset="-122"/>
                <a:cs typeface="Roboto" pitchFamily="34" charset="-120"/>
              </a:rPr>
              <a:t>KPIs evaluate both financial and operational performance of the sales profession. Leading measures provide early signals of upcoming performance, while lagging measures look backward.</a:t>
            </a:r>
            <a:endParaRPr lang="en-US" sz="1750" dirty="0"/>
          </a:p>
        </p:txBody>
      </p:sp>
      <p:sp>
        <p:nvSpPr>
          <p:cNvPr id="8" name="Shape 5"/>
          <p:cNvSpPr/>
          <p:nvPr/>
        </p:nvSpPr>
        <p:spPr>
          <a:xfrm>
            <a:off x="10170200" y="2598063"/>
            <a:ext cx="502801" cy="502801"/>
          </a:xfrm>
          <a:prstGeom prst="roundRect">
            <a:avLst>
              <a:gd name="adj" fmla="val 40009"/>
            </a:avLst>
          </a:prstGeom>
          <a:solidFill>
            <a:srgbClr val="030303"/>
          </a:solidFill>
          <a:ln w="22860">
            <a:solidFill>
              <a:srgbClr val="FC8337"/>
            </a:solidFill>
            <a:prstDash val="solid"/>
          </a:ln>
        </p:spPr>
      </p:sp>
      <p:sp>
        <p:nvSpPr>
          <p:cNvPr id="9" name="Text 6"/>
          <p:cNvSpPr/>
          <p:nvPr/>
        </p:nvSpPr>
        <p:spPr>
          <a:xfrm>
            <a:off x="10253960" y="2639913"/>
            <a:ext cx="335161" cy="418981"/>
          </a:xfrm>
          <a:prstGeom prst="rect">
            <a:avLst/>
          </a:prstGeom>
          <a:noFill/>
          <a:ln/>
        </p:spPr>
        <p:txBody>
          <a:bodyPr wrap="none" lIns="0" tIns="0" rIns="0" bIns="0" rtlCol="0" anchor="t"/>
          <a:lstStyle/>
          <a:p>
            <a:pPr algn="ctr" indent="0" marL="0">
              <a:lnSpc>
                <a:spcPts val="2600"/>
              </a:lnSpc>
              <a:buNone/>
            </a:pPr>
            <a:r>
              <a:rPr lang="en-US" sz="2600" dirty="0">
                <a:solidFill>
                  <a:srgbClr val="E5E0DF"/>
                </a:solidFill>
                <a:latin typeface="Saira Medium" pitchFamily="34" charset="0"/>
                <a:ea typeface="Saira Medium" pitchFamily="34" charset="-122"/>
                <a:cs typeface="Saira Medium" pitchFamily="34" charset="-120"/>
              </a:rPr>
              <a:t>2</a:t>
            </a:r>
            <a:endParaRPr lang="en-US" sz="2600" dirty="0"/>
          </a:p>
        </p:txBody>
      </p:sp>
      <p:sp>
        <p:nvSpPr>
          <p:cNvPr id="10" name="Text 7"/>
          <p:cNvSpPr/>
          <p:nvPr/>
        </p:nvSpPr>
        <p:spPr>
          <a:xfrm>
            <a:off x="10896481" y="2598063"/>
            <a:ext cx="2793921" cy="349210"/>
          </a:xfrm>
          <a:prstGeom prst="rect">
            <a:avLst/>
          </a:prstGeom>
          <a:noFill/>
          <a:ln/>
        </p:spPr>
        <p:txBody>
          <a:bodyPr wrap="none" lIns="0" tIns="0" rIns="0" bIns="0" rtlCol="0" anchor="t"/>
          <a:lstStyle/>
          <a:p>
            <a:pPr algn="l" indent="0" marL="0">
              <a:lnSpc>
                <a:spcPts val="2700"/>
              </a:lnSpc>
              <a:buNone/>
            </a:pPr>
            <a:r>
              <a:rPr lang="en-US" sz="2150" dirty="0">
                <a:solidFill>
                  <a:srgbClr val="E5E0DF"/>
                </a:solidFill>
                <a:latin typeface="Saira Medium" pitchFamily="34" charset="0"/>
                <a:ea typeface="Saira Medium" pitchFamily="34" charset="-122"/>
                <a:cs typeface="Saira Medium" pitchFamily="34" charset="-120"/>
              </a:rPr>
              <a:t>Design Principles</a:t>
            </a:r>
            <a:endParaRPr lang="en-US" sz="2150" dirty="0"/>
          </a:p>
        </p:txBody>
      </p:sp>
      <p:sp>
        <p:nvSpPr>
          <p:cNvPr id="11" name="Text 8"/>
          <p:cNvSpPr/>
          <p:nvPr/>
        </p:nvSpPr>
        <p:spPr>
          <a:xfrm>
            <a:off x="10896481" y="3081338"/>
            <a:ext cx="2951798" cy="2860358"/>
          </a:xfrm>
          <a:prstGeom prst="rect">
            <a:avLst/>
          </a:prstGeom>
          <a:noFill/>
          <a:ln/>
        </p:spPr>
        <p:txBody>
          <a:bodyPr wrap="square" lIns="0" tIns="0" rIns="0" bIns="0" rtlCol="0" anchor="t"/>
          <a:lstStyle/>
          <a:p>
            <a:pPr algn="l" indent="0" marL="0">
              <a:lnSpc>
                <a:spcPts val="2800"/>
              </a:lnSpc>
              <a:buNone/>
            </a:pPr>
            <a:r>
              <a:rPr lang="en-US" sz="1750" dirty="0">
                <a:solidFill>
                  <a:srgbClr val="E5E0DF"/>
                </a:solidFill>
                <a:latin typeface="Roboto" pitchFamily="34" charset="0"/>
                <a:ea typeface="Roboto" pitchFamily="34" charset="-122"/>
                <a:cs typeface="Roboto" pitchFamily="34" charset="-120"/>
              </a:rPr>
              <a:t>KPI design is based on principles including breadth and balance, proportionality, honesty and fairness, continuous improvement ability, and support for organizational culture and strategy.</a:t>
            </a:r>
            <a:endParaRPr lang="en-US" sz="1750" dirty="0"/>
          </a:p>
        </p:txBody>
      </p:sp>
      <p:sp>
        <p:nvSpPr>
          <p:cNvPr id="12" name="Shape 9"/>
          <p:cNvSpPr/>
          <p:nvPr/>
        </p:nvSpPr>
        <p:spPr>
          <a:xfrm>
            <a:off x="6268641" y="6416516"/>
            <a:ext cx="502801" cy="502801"/>
          </a:xfrm>
          <a:prstGeom prst="roundRect">
            <a:avLst>
              <a:gd name="adj" fmla="val 40009"/>
            </a:avLst>
          </a:prstGeom>
          <a:solidFill>
            <a:srgbClr val="030303"/>
          </a:solidFill>
          <a:ln w="22860">
            <a:solidFill>
              <a:srgbClr val="FC8337"/>
            </a:solidFill>
            <a:prstDash val="solid"/>
          </a:ln>
        </p:spPr>
      </p:sp>
      <p:sp>
        <p:nvSpPr>
          <p:cNvPr id="13" name="Text 10"/>
          <p:cNvSpPr/>
          <p:nvPr/>
        </p:nvSpPr>
        <p:spPr>
          <a:xfrm>
            <a:off x="6352401" y="6458367"/>
            <a:ext cx="335161" cy="418981"/>
          </a:xfrm>
          <a:prstGeom prst="rect">
            <a:avLst/>
          </a:prstGeom>
          <a:noFill/>
          <a:ln/>
        </p:spPr>
        <p:txBody>
          <a:bodyPr wrap="none" lIns="0" tIns="0" rIns="0" bIns="0" rtlCol="0" anchor="t"/>
          <a:lstStyle/>
          <a:p>
            <a:pPr algn="ctr" indent="0" marL="0">
              <a:lnSpc>
                <a:spcPts val="2600"/>
              </a:lnSpc>
              <a:buNone/>
            </a:pPr>
            <a:r>
              <a:rPr lang="en-US" sz="2600" dirty="0">
                <a:solidFill>
                  <a:srgbClr val="E5E0DF"/>
                </a:solidFill>
                <a:latin typeface="Saira Medium" pitchFamily="34" charset="0"/>
                <a:ea typeface="Saira Medium" pitchFamily="34" charset="-122"/>
                <a:cs typeface="Saira Medium" pitchFamily="34" charset="-120"/>
              </a:rPr>
              <a:t>3</a:t>
            </a:r>
            <a:endParaRPr lang="en-US" sz="2600" dirty="0"/>
          </a:p>
        </p:txBody>
      </p:sp>
      <p:sp>
        <p:nvSpPr>
          <p:cNvPr id="14" name="Text 11"/>
          <p:cNvSpPr/>
          <p:nvPr/>
        </p:nvSpPr>
        <p:spPr>
          <a:xfrm>
            <a:off x="6994922" y="6416516"/>
            <a:ext cx="2793921" cy="349210"/>
          </a:xfrm>
          <a:prstGeom prst="rect">
            <a:avLst/>
          </a:prstGeom>
          <a:noFill/>
          <a:ln/>
        </p:spPr>
        <p:txBody>
          <a:bodyPr wrap="none" lIns="0" tIns="0" rIns="0" bIns="0" rtlCol="0" anchor="t"/>
          <a:lstStyle/>
          <a:p>
            <a:pPr algn="l" indent="0" marL="0">
              <a:lnSpc>
                <a:spcPts val="2700"/>
              </a:lnSpc>
              <a:buNone/>
            </a:pPr>
            <a:r>
              <a:rPr lang="en-US" sz="2150" dirty="0">
                <a:solidFill>
                  <a:srgbClr val="E5E0DF"/>
                </a:solidFill>
                <a:latin typeface="Saira Medium" pitchFamily="34" charset="0"/>
                <a:ea typeface="Saira Medium" pitchFamily="34" charset="-122"/>
                <a:cs typeface="Saira Medium" pitchFamily="34" charset="-120"/>
              </a:rPr>
              <a:t>Common KPIs</a:t>
            </a:r>
            <a:endParaRPr lang="en-US" sz="2150" dirty="0"/>
          </a:p>
        </p:txBody>
      </p:sp>
      <p:sp>
        <p:nvSpPr>
          <p:cNvPr id="15" name="Text 12"/>
          <p:cNvSpPr/>
          <p:nvPr/>
        </p:nvSpPr>
        <p:spPr>
          <a:xfrm>
            <a:off x="6994922" y="6899791"/>
            <a:ext cx="6853237" cy="715089"/>
          </a:xfrm>
          <a:prstGeom prst="rect">
            <a:avLst/>
          </a:prstGeom>
          <a:noFill/>
          <a:ln/>
        </p:spPr>
        <p:txBody>
          <a:bodyPr wrap="square" lIns="0" tIns="0" rIns="0" bIns="0" rtlCol="0" anchor="t"/>
          <a:lstStyle/>
          <a:p>
            <a:pPr algn="l" indent="0" marL="0">
              <a:lnSpc>
                <a:spcPts val="2800"/>
              </a:lnSpc>
              <a:buNone/>
            </a:pPr>
            <a:r>
              <a:rPr lang="en-US" sz="1750" dirty="0">
                <a:solidFill>
                  <a:srgbClr val="E5E0DF"/>
                </a:solidFill>
                <a:latin typeface="Roboto" pitchFamily="34" charset="0"/>
                <a:ea typeface="Roboto" pitchFamily="34" charset="-122"/>
                <a:cs typeface="Roboto" pitchFamily="34" charset="-120"/>
              </a:rPr>
              <a:t>Include customer satisfaction, service quality, productivity, performance, retention, and strategic planning measures.</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2177058"/>
            <a:ext cx="8552259" cy="708779"/>
          </a:xfrm>
          <a:prstGeom prst="rect">
            <a:avLst/>
          </a:prstGeom>
          <a:noFill/>
          <a:ln/>
        </p:spPr>
        <p:txBody>
          <a:bodyPr wrap="none" lIns="0" tIns="0" rIns="0" bIns="0" rtlCol="0" anchor="t"/>
          <a:lstStyle/>
          <a:p>
            <a:pPr algn="l" indent="0" marL="0">
              <a:lnSpc>
                <a:spcPts val="5550"/>
              </a:lnSpc>
              <a:buNone/>
            </a:pPr>
            <a:r>
              <a:rPr lang="en-US" sz="4450" dirty="0">
                <a:solidFill>
                  <a:srgbClr val="FFFFFF"/>
                </a:solidFill>
                <a:latin typeface="Saira Medium" pitchFamily="34" charset="0"/>
                <a:ea typeface="Saira Medium" pitchFamily="34" charset="-122"/>
                <a:cs typeface="Saira Medium" pitchFamily="34" charset="-120"/>
              </a:rPr>
              <a:t>Customer Feedback and Surveys</a:t>
            </a:r>
            <a:endParaRPr lang="en-US" sz="4450" dirty="0"/>
          </a:p>
        </p:txBody>
      </p:sp>
      <p:sp>
        <p:nvSpPr>
          <p:cNvPr id="3" name="Text 1"/>
          <p:cNvSpPr/>
          <p:nvPr/>
        </p:nvSpPr>
        <p:spPr>
          <a:xfrm>
            <a:off x="793790" y="3452813"/>
            <a:ext cx="3151108" cy="354330"/>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Saira Medium" pitchFamily="34" charset="0"/>
                <a:ea typeface="Saira Medium" pitchFamily="34" charset="-122"/>
                <a:cs typeface="Saira Medium" pitchFamily="34" charset="-120"/>
              </a:rPr>
              <a:t>Importance of Feedback</a:t>
            </a:r>
            <a:endParaRPr lang="en-US" sz="2200" dirty="0"/>
          </a:p>
        </p:txBody>
      </p:sp>
      <p:sp>
        <p:nvSpPr>
          <p:cNvPr id="4" name="Text 2"/>
          <p:cNvSpPr/>
          <p:nvPr/>
        </p:nvSpPr>
        <p:spPr>
          <a:xfrm>
            <a:off x="793790" y="4033957"/>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Accurately understanding customer needs, being sensitive to feedback, and improving practices are necessary steps for achieving service excellence.</a:t>
            </a:r>
            <a:endParaRPr lang="en-US" sz="1750" dirty="0"/>
          </a:p>
        </p:txBody>
      </p:sp>
      <p:sp>
        <p:nvSpPr>
          <p:cNvPr id="5" name="Text 3"/>
          <p:cNvSpPr/>
          <p:nvPr/>
        </p:nvSpPr>
        <p:spPr>
          <a:xfrm>
            <a:off x="5332928" y="3452813"/>
            <a:ext cx="2844522" cy="354330"/>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Saira Medium" pitchFamily="34" charset="0"/>
                <a:ea typeface="Saira Medium" pitchFamily="34" charset="-122"/>
                <a:cs typeface="Saira Medium" pitchFamily="34" charset="-120"/>
              </a:rPr>
              <a:t>Methods of Collection</a:t>
            </a:r>
            <a:endParaRPr lang="en-US" sz="2200" dirty="0"/>
          </a:p>
        </p:txBody>
      </p:sp>
      <p:sp>
        <p:nvSpPr>
          <p:cNvPr id="6" name="Text 4"/>
          <p:cNvSpPr/>
          <p:nvPr/>
        </p:nvSpPr>
        <p:spPr>
          <a:xfrm>
            <a:off x="5332928" y="4033957"/>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Feedback can be gained through formal meetings, oral or written surveys, and regular or specific customer participation.</a:t>
            </a:r>
            <a:endParaRPr lang="en-US" sz="1750" dirty="0"/>
          </a:p>
        </p:txBody>
      </p:sp>
      <p:sp>
        <p:nvSpPr>
          <p:cNvPr id="7" name="Text 5"/>
          <p:cNvSpPr/>
          <p:nvPr/>
        </p:nvSpPr>
        <p:spPr>
          <a:xfrm>
            <a:off x="9872067" y="345281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Saira Medium" pitchFamily="34" charset="0"/>
                <a:ea typeface="Saira Medium" pitchFamily="34" charset="-122"/>
                <a:cs typeface="Saira Medium" pitchFamily="34" charset="-120"/>
              </a:rPr>
              <a:t>Utilizing Results</a:t>
            </a:r>
            <a:endParaRPr lang="en-US" sz="2200" dirty="0"/>
          </a:p>
        </p:txBody>
      </p:sp>
      <p:sp>
        <p:nvSpPr>
          <p:cNvPr id="8" name="Text 6"/>
          <p:cNvSpPr/>
          <p:nvPr/>
        </p:nvSpPr>
        <p:spPr>
          <a:xfrm>
            <a:off x="9872067" y="4033957"/>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Information from feedback should be used to improve processes, refine strategies, fill skill gaps, and accelerate potential for change in company culture.</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834628"/>
            <a:ext cx="11151870" cy="708779"/>
          </a:xfrm>
          <a:prstGeom prst="rect">
            <a:avLst/>
          </a:prstGeom>
          <a:noFill/>
          <a:ln/>
        </p:spPr>
        <p:txBody>
          <a:bodyPr wrap="none" lIns="0" tIns="0" rIns="0" bIns="0" rtlCol="0" anchor="t"/>
          <a:lstStyle/>
          <a:p>
            <a:pPr algn="l" indent="0" marL="0">
              <a:lnSpc>
                <a:spcPts val="5550"/>
              </a:lnSpc>
              <a:buNone/>
            </a:pPr>
            <a:r>
              <a:rPr lang="en-US" sz="4450" dirty="0">
                <a:solidFill>
                  <a:srgbClr val="FFFFFF"/>
                </a:solidFill>
                <a:latin typeface="Saira Medium" pitchFamily="34" charset="0"/>
                <a:ea typeface="Saira Medium" pitchFamily="34" charset="-122"/>
                <a:cs typeface="Saira Medium" pitchFamily="34" charset="-120"/>
              </a:rPr>
              <a:t>Training and Development for Salespeople</a:t>
            </a:r>
            <a:endParaRPr lang="en-US" sz="4450" dirty="0"/>
          </a:p>
        </p:txBody>
      </p:sp>
      <p:pic>
        <p:nvPicPr>
          <p:cNvPr id="3" name="Image 0" descr="preencoded.png">    </p:cNvPr>
          <p:cNvPicPr>
            <a:picLocks noChangeAspect="1"/>
          </p:cNvPicPr>
          <p:nvPr/>
        </p:nvPicPr>
        <p:blipFill>
          <a:blip r:embed="rId1"/>
          <a:stretch>
            <a:fillRect/>
          </a:stretch>
        </p:blipFill>
        <p:spPr>
          <a:xfrm>
            <a:off x="3247430" y="1997035"/>
            <a:ext cx="1614011" cy="1306949"/>
          </a:xfrm>
          <a:prstGeom prst="rect">
            <a:avLst/>
          </a:prstGeom>
        </p:spPr>
      </p:pic>
      <p:sp>
        <p:nvSpPr>
          <p:cNvPr id="4" name="Text 1"/>
          <p:cNvSpPr/>
          <p:nvPr/>
        </p:nvSpPr>
        <p:spPr>
          <a:xfrm>
            <a:off x="3894892" y="2613065"/>
            <a:ext cx="318968" cy="398621"/>
          </a:xfrm>
          <a:prstGeom prst="rect">
            <a:avLst/>
          </a:prstGeom>
          <a:noFill/>
          <a:ln/>
        </p:spPr>
        <p:txBody>
          <a:bodyPr wrap="none" lIns="0" tIns="0" rIns="0" bIns="0" rtlCol="0" anchor="t"/>
          <a:lstStyle/>
          <a:p>
            <a:pPr algn="ctr" indent="0" marL="0">
              <a:lnSpc>
                <a:spcPts val="4000"/>
              </a:lnSpc>
              <a:buNone/>
            </a:pPr>
            <a:r>
              <a:rPr lang="en-US" sz="2500" dirty="0">
                <a:solidFill>
                  <a:srgbClr val="E5E0DF"/>
                </a:solidFill>
                <a:latin typeface="Saira Medium" pitchFamily="34" charset="0"/>
                <a:ea typeface="Saira Medium" pitchFamily="34" charset="-122"/>
                <a:cs typeface="Saira Medium" pitchFamily="34" charset="-120"/>
              </a:rPr>
              <a:t>1</a:t>
            </a:r>
            <a:endParaRPr lang="en-US" sz="2500" dirty="0"/>
          </a:p>
        </p:txBody>
      </p:sp>
      <p:sp>
        <p:nvSpPr>
          <p:cNvPr id="5" name="Text 2"/>
          <p:cNvSpPr/>
          <p:nvPr/>
        </p:nvSpPr>
        <p:spPr>
          <a:xfrm>
            <a:off x="5088255" y="2223849"/>
            <a:ext cx="2731175"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Continuous Learning</a:t>
            </a:r>
            <a:endParaRPr lang="en-US" sz="2200" dirty="0"/>
          </a:p>
        </p:txBody>
      </p:sp>
      <p:sp>
        <p:nvSpPr>
          <p:cNvPr id="6" name="Text 3"/>
          <p:cNvSpPr/>
          <p:nvPr/>
        </p:nvSpPr>
        <p:spPr>
          <a:xfrm>
            <a:off x="5088255" y="2714268"/>
            <a:ext cx="2731175" cy="362903"/>
          </a:xfrm>
          <a:prstGeom prst="rect">
            <a:avLst/>
          </a:prstGeom>
          <a:noFill/>
          <a:ln/>
        </p:spPr>
        <p:txBody>
          <a:bodyPr wrap="non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Ongoing skill enhancement</a:t>
            </a:r>
            <a:endParaRPr lang="en-US" sz="1750" dirty="0"/>
          </a:p>
        </p:txBody>
      </p:sp>
      <p:sp>
        <p:nvSpPr>
          <p:cNvPr id="7" name="Shape 4"/>
          <p:cNvSpPr/>
          <p:nvPr/>
        </p:nvSpPr>
        <p:spPr>
          <a:xfrm>
            <a:off x="4918115" y="3317081"/>
            <a:ext cx="8861822" cy="15240"/>
          </a:xfrm>
          <a:prstGeom prst="roundRect">
            <a:avLst>
              <a:gd name="adj" fmla="val 1339536"/>
            </a:avLst>
          </a:prstGeom>
          <a:solidFill>
            <a:srgbClr val="FC8337"/>
          </a:solidFill>
          <a:ln/>
        </p:spPr>
      </p:sp>
      <p:pic>
        <p:nvPicPr>
          <p:cNvPr id="8" name="Image 1" descr="preencoded.png">    </p:cNvPr>
          <p:cNvPicPr>
            <a:picLocks noChangeAspect="1"/>
          </p:cNvPicPr>
          <p:nvPr/>
        </p:nvPicPr>
        <p:blipFill>
          <a:blip r:embed="rId2"/>
          <a:stretch>
            <a:fillRect/>
          </a:stretch>
        </p:blipFill>
        <p:spPr>
          <a:xfrm>
            <a:off x="2440424" y="3360658"/>
            <a:ext cx="3228022" cy="1306949"/>
          </a:xfrm>
          <a:prstGeom prst="rect">
            <a:avLst/>
          </a:prstGeom>
        </p:spPr>
      </p:pic>
      <p:sp>
        <p:nvSpPr>
          <p:cNvPr id="9" name="Text 5"/>
          <p:cNvSpPr/>
          <p:nvPr/>
        </p:nvSpPr>
        <p:spPr>
          <a:xfrm>
            <a:off x="3894892" y="3814762"/>
            <a:ext cx="318968" cy="398621"/>
          </a:xfrm>
          <a:prstGeom prst="rect">
            <a:avLst/>
          </a:prstGeom>
          <a:noFill/>
          <a:ln/>
        </p:spPr>
        <p:txBody>
          <a:bodyPr wrap="none" lIns="0" tIns="0" rIns="0" bIns="0" rtlCol="0" anchor="t"/>
          <a:lstStyle/>
          <a:p>
            <a:pPr algn="ctr" indent="0" marL="0">
              <a:lnSpc>
                <a:spcPts val="4000"/>
              </a:lnSpc>
              <a:buNone/>
            </a:pPr>
            <a:r>
              <a:rPr lang="en-US" sz="2500" dirty="0">
                <a:solidFill>
                  <a:srgbClr val="E5E0DF"/>
                </a:solidFill>
                <a:latin typeface="Saira Medium" pitchFamily="34" charset="0"/>
                <a:ea typeface="Saira Medium" pitchFamily="34" charset="-122"/>
                <a:cs typeface="Saira Medium" pitchFamily="34" charset="-120"/>
              </a:rPr>
              <a:t>2</a:t>
            </a:r>
            <a:endParaRPr lang="en-US" sz="2500" dirty="0"/>
          </a:p>
        </p:txBody>
      </p:sp>
      <p:sp>
        <p:nvSpPr>
          <p:cNvPr id="10" name="Text 6"/>
          <p:cNvSpPr/>
          <p:nvPr/>
        </p:nvSpPr>
        <p:spPr>
          <a:xfrm>
            <a:off x="5895261" y="3587472"/>
            <a:ext cx="3352919"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Service-Oriented Training</a:t>
            </a:r>
            <a:endParaRPr lang="en-US" sz="2200" dirty="0"/>
          </a:p>
        </p:txBody>
      </p:sp>
      <p:sp>
        <p:nvSpPr>
          <p:cNvPr id="11" name="Text 7"/>
          <p:cNvSpPr/>
          <p:nvPr/>
        </p:nvSpPr>
        <p:spPr>
          <a:xfrm>
            <a:off x="5895261" y="4077891"/>
            <a:ext cx="3352919" cy="362903"/>
          </a:xfrm>
          <a:prstGeom prst="rect">
            <a:avLst/>
          </a:prstGeom>
          <a:noFill/>
          <a:ln/>
        </p:spPr>
        <p:txBody>
          <a:bodyPr wrap="non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Integrating service aspects</a:t>
            </a:r>
            <a:endParaRPr lang="en-US" sz="1750" dirty="0"/>
          </a:p>
        </p:txBody>
      </p:sp>
      <p:sp>
        <p:nvSpPr>
          <p:cNvPr id="12" name="Shape 8"/>
          <p:cNvSpPr/>
          <p:nvPr/>
        </p:nvSpPr>
        <p:spPr>
          <a:xfrm>
            <a:off x="5725120" y="4680704"/>
            <a:ext cx="8054816" cy="15240"/>
          </a:xfrm>
          <a:prstGeom prst="roundRect">
            <a:avLst>
              <a:gd name="adj" fmla="val 1339536"/>
            </a:avLst>
          </a:prstGeom>
          <a:solidFill>
            <a:srgbClr val="FC8337"/>
          </a:solidFill>
          <a:ln/>
        </p:spPr>
      </p:sp>
      <p:pic>
        <p:nvPicPr>
          <p:cNvPr id="13" name="Image 2" descr="preencoded.png">    </p:cNvPr>
          <p:cNvPicPr>
            <a:picLocks noChangeAspect="1"/>
          </p:cNvPicPr>
          <p:nvPr/>
        </p:nvPicPr>
        <p:blipFill>
          <a:blip r:embed="rId3"/>
          <a:stretch>
            <a:fillRect/>
          </a:stretch>
        </p:blipFill>
        <p:spPr>
          <a:xfrm>
            <a:off x="1633418" y="4724281"/>
            <a:ext cx="4842034" cy="1306949"/>
          </a:xfrm>
          <a:prstGeom prst="rect">
            <a:avLst/>
          </a:prstGeom>
        </p:spPr>
      </p:pic>
      <p:sp>
        <p:nvSpPr>
          <p:cNvPr id="14" name="Text 9"/>
          <p:cNvSpPr/>
          <p:nvPr/>
        </p:nvSpPr>
        <p:spPr>
          <a:xfrm>
            <a:off x="3894892" y="5178385"/>
            <a:ext cx="318968" cy="398621"/>
          </a:xfrm>
          <a:prstGeom prst="rect">
            <a:avLst/>
          </a:prstGeom>
          <a:noFill/>
          <a:ln/>
        </p:spPr>
        <p:txBody>
          <a:bodyPr wrap="none" lIns="0" tIns="0" rIns="0" bIns="0" rtlCol="0" anchor="t"/>
          <a:lstStyle/>
          <a:p>
            <a:pPr algn="ctr" indent="0" marL="0">
              <a:lnSpc>
                <a:spcPts val="4000"/>
              </a:lnSpc>
              <a:buNone/>
            </a:pPr>
            <a:r>
              <a:rPr lang="en-US" sz="2500" dirty="0">
                <a:solidFill>
                  <a:srgbClr val="E5E0DF"/>
                </a:solidFill>
                <a:latin typeface="Saira Medium" pitchFamily="34" charset="0"/>
                <a:ea typeface="Saira Medium" pitchFamily="34" charset="-122"/>
                <a:cs typeface="Saira Medium" pitchFamily="34" charset="-120"/>
              </a:rPr>
              <a:t>3</a:t>
            </a:r>
            <a:endParaRPr lang="en-US" sz="2500" dirty="0"/>
          </a:p>
        </p:txBody>
      </p:sp>
      <p:sp>
        <p:nvSpPr>
          <p:cNvPr id="15" name="Text 10"/>
          <p:cNvSpPr/>
          <p:nvPr/>
        </p:nvSpPr>
        <p:spPr>
          <a:xfrm>
            <a:off x="6702266" y="4951095"/>
            <a:ext cx="2605207"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Sales Techniques</a:t>
            </a:r>
            <a:endParaRPr lang="en-US" sz="2200" dirty="0"/>
          </a:p>
        </p:txBody>
      </p:sp>
      <p:sp>
        <p:nvSpPr>
          <p:cNvPr id="16" name="Text 11"/>
          <p:cNvSpPr/>
          <p:nvPr/>
        </p:nvSpPr>
        <p:spPr>
          <a:xfrm>
            <a:off x="6702266" y="5441513"/>
            <a:ext cx="2605207" cy="362903"/>
          </a:xfrm>
          <a:prstGeom prst="rect">
            <a:avLst/>
          </a:prstGeom>
          <a:noFill/>
          <a:ln/>
        </p:spPr>
        <p:txBody>
          <a:bodyPr wrap="non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Traditional sales methods</a:t>
            </a:r>
            <a:endParaRPr lang="en-US" sz="1750" dirty="0"/>
          </a:p>
        </p:txBody>
      </p:sp>
      <p:sp>
        <p:nvSpPr>
          <p:cNvPr id="17" name="Shape 12"/>
          <p:cNvSpPr/>
          <p:nvPr/>
        </p:nvSpPr>
        <p:spPr>
          <a:xfrm>
            <a:off x="6532126" y="6044327"/>
            <a:ext cx="7247811" cy="15240"/>
          </a:xfrm>
          <a:prstGeom prst="roundRect">
            <a:avLst>
              <a:gd name="adj" fmla="val 1339536"/>
            </a:avLst>
          </a:prstGeom>
          <a:solidFill>
            <a:srgbClr val="FC8337"/>
          </a:solidFill>
          <a:ln/>
        </p:spPr>
      </p:sp>
      <p:pic>
        <p:nvPicPr>
          <p:cNvPr id="18" name="Image 3" descr="preencoded.png">    </p:cNvPr>
          <p:cNvPicPr>
            <a:picLocks noChangeAspect="1"/>
          </p:cNvPicPr>
          <p:nvPr/>
        </p:nvPicPr>
        <p:blipFill>
          <a:blip r:embed="rId4"/>
          <a:stretch>
            <a:fillRect/>
          </a:stretch>
        </p:blipFill>
        <p:spPr>
          <a:xfrm>
            <a:off x="826294" y="6087904"/>
            <a:ext cx="6456164" cy="1306949"/>
          </a:xfrm>
          <a:prstGeom prst="rect">
            <a:avLst/>
          </a:prstGeom>
        </p:spPr>
      </p:pic>
      <p:sp>
        <p:nvSpPr>
          <p:cNvPr id="19" name="Text 13"/>
          <p:cNvSpPr/>
          <p:nvPr/>
        </p:nvSpPr>
        <p:spPr>
          <a:xfrm>
            <a:off x="3894773" y="6542008"/>
            <a:ext cx="318968" cy="398621"/>
          </a:xfrm>
          <a:prstGeom prst="rect">
            <a:avLst/>
          </a:prstGeom>
          <a:noFill/>
          <a:ln/>
        </p:spPr>
        <p:txBody>
          <a:bodyPr wrap="none" lIns="0" tIns="0" rIns="0" bIns="0" rtlCol="0" anchor="t"/>
          <a:lstStyle/>
          <a:p>
            <a:pPr algn="ctr" indent="0" marL="0">
              <a:lnSpc>
                <a:spcPts val="4000"/>
              </a:lnSpc>
              <a:buNone/>
            </a:pPr>
            <a:r>
              <a:rPr lang="en-US" sz="2500" dirty="0">
                <a:solidFill>
                  <a:srgbClr val="E5E0DF"/>
                </a:solidFill>
                <a:latin typeface="Saira Medium" pitchFamily="34" charset="0"/>
                <a:ea typeface="Saira Medium" pitchFamily="34" charset="-122"/>
                <a:cs typeface="Saira Medium" pitchFamily="34" charset="-120"/>
              </a:rPr>
              <a:t>4</a:t>
            </a:r>
            <a:endParaRPr lang="en-US" sz="2500" dirty="0"/>
          </a:p>
        </p:txBody>
      </p:sp>
      <p:sp>
        <p:nvSpPr>
          <p:cNvPr id="20" name="Text 14"/>
          <p:cNvSpPr/>
          <p:nvPr/>
        </p:nvSpPr>
        <p:spPr>
          <a:xfrm>
            <a:off x="7509272" y="6314718"/>
            <a:ext cx="2570559"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Product Knowledge</a:t>
            </a:r>
            <a:endParaRPr lang="en-US" sz="2200" dirty="0"/>
          </a:p>
        </p:txBody>
      </p:sp>
      <p:sp>
        <p:nvSpPr>
          <p:cNvPr id="21" name="Text 15"/>
          <p:cNvSpPr/>
          <p:nvPr/>
        </p:nvSpPr>
        <p:spPr>
          <a:xfrm>
            <a:off x="7509272" y="6805136"/>
            <a:ext cx="2570559" cy="362903"/>
          </a:xfrm>
          <a:prstGeom prst="rect">
            <a:avLst/>
          </a:prstGeom>
          <a:noFill/>
          <a:ln/>
        </p:spPr>
        <p:txBody>
          <a:bodyPr wrap="non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Understanding offerings</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82585" y="536496"/>
            <a:ext cx="7778829" cy="1219200"/>
          </a:xfrm>
          <a:prstGeom prst="rect">
            <a:avLst/>
          </a:prstGeom>
          <a:noFill/>
          <a:ln/>
        </p:spPr>
        <p:txBody>
          <a:bodyPr wrap="square" lIns="0" tIns="0" rIns="0" bIns="0" rtlCol="0" anchor="t"/>
          <a:lstStyle/>
          <a:p>
            <a:pPr algn="l" indent="0" marL="0">
              <a:lnSpc>
                <a:spcPts val="4750"/>
              </a:lnSpc>
              <a:buNone/>
            </a:pPr>
            <a:r>
              <a:rPr lang="en-US" sz="3800" dirty="0">
                <a:solidFill>
                  <a:srgbClr val="FFFFFF"/>
                </a:solidFill>
                <a:latin typeface="Saira Medium" pitchFamily="34" charset="0"/>
                <a:ea typeface="Saira Medium" pitchFamily="34" charset="-122"/>
                <a:cs typeface="Saira Medium" pitchFamily="34" charset="-120"/>
              </a:rPr>
              <a:t>Continuous Learning and Skill Enhancement Programs</a:t>
            </a:r>
            <a:endParaRPr lang="en-US" sz="3800" dirty="0"/>
          </a:p>
        </p:txBody>
      </p:sp>
      <p:sp>
        <p:nvSpPr>
          <p:cNvPr id="4" name="Shape 1"/>
          <p:cNvSpPr/>
          <p:nvPr/>
        </p:nvSpPr>
        <p:spPr>
          <a:xfrm>
            <a:off x="682585" y="2267545"/>
            <a:ext cx="438745" cy="438745"/>
          </a:xfrm>
          <a:prstGeom prst="roundRect">
            <a:avLst>
              <a:gd name="adj" fmla="val 40011"/>
            </a:avLst>
          </a:prstGeom>
          <a:solidFill>
            <a:srgbClr val="030303"/>
          </a:solidFill>
          <a:ln w="22860">
            <a:solidFill>
              <a:srgbClr val="FC8337"/>
            </a:solidFill>
            <a:prstDash val="solid"/>
          </a:ln>
        </p:spPr>
      </p:sp>
      <p:sp>
        <p:nvSpPr>
          <p:cNvPr id="5" name="Text 2"/>
          <p:cNvSpPr/>
          <p:nvPr/>
        </p:nvSpPr>
        <p:spPr>
          <a:xfrm>
            <a:off x="755630" y="2304038"/>
            <a:ext cx="292537" cy="365641"/>
          </a:xfrm>
          <a:prstGeom prst="rect">
            <a:avLst/>
          </a:prstGeom>
          <a:noFill/>
          <a:ln/>
        </p:spPr>
        <p:txBody>
          <a:bodyPr wrap="none" lIns="0" tIns="0" rIns="0" bIns="0" rtlCol="0" anchor="t"/>
          <a:lstStyle/>
          <a:p>
            <a:pPr algn="ctr" indent="0" marL="0">
              <a:lnSpc>
                <a:spcPts val="2300"/>
              </a:lnSpc>
              <a:buNone/>
            </a:pPr>
            <a:r>
              <a:rPr lang="en-US" sz="2300" dirty="0">
                <a:solidFill>
                  <a:srgbClr val="E5E0DF"/>
                </a:solidFill>
                <a:latin typeface="Saira Medium" pitchFamily="34" charset="0"/>
                <a:ea typeface="Saira Medium" pitchFamily="34" charset="-122"/>
                <a:cs typeface="Saira Medium" pitchFamily="34" charset="-120"/>
              </a:rPr>
              <a:t>1</a:t>
            </a:r>
            <a:endParaRPr lang="en-US" sz="2300" dirty="0"/>
          </a:p>
        </p:txBody>
      </p:sp>
      <p:sp>
        <p:nvSpPr>
          <p:cNvPr id="6" name="Text 3"/>
          <p:cNvSpPr/>
          <p:nvPr/>
        </p:nvSpPr>
        <p:spPr>
          <a:xfrm>
            <a:off x="1316355" y="2267545"/>
            <a:ext cx="2438043" cy="304800"/>
          </a:xfrm>
          <a:prstGeom prst="rect">
            <a:avLst/>
          </a:prstGeom>
          <a:noFill/>
          <a:ln/>
        </p:spPr>
        <p:txBody>
          <a:bodyPr wrap="none" lIns="0" tIns="0" rIns="0" bIns="0" rtlCol="0" anchor="t"/>
          <a:lstStyle/>
          <a:p>
            <a:pPr algn="l" indent="0" marL="0">
              <a:lnSpc>
                <a:spcPts val="2350"/>
              </a:lnSpc>
              <a:buNone/>
            </a:pPr>
            <a:r>
              <a:rPr lang="en-US" sz="1900" dirty="0">
                <a:solidFill>
                  <a:srgbClr val="E5E0DF"/>
                </a:solidFill>
                <a:latin typeface="Saira Medium" pitchFamily="34" charset="0"/>
                <a:ea typeface="Saira Medium" pitchFamily="34" charset="-122"/>
                <a:cs typeface="Saira Medium" pitchFamily="34" charset="-120"/>
              </a:rPr>
              <a:t>Shifting Paradigm</a:t>
            </a:r>
            <a:endParaRPr lang="en-US" sz="1900" dirty="0"/>
          </a:p>
        </p:txBody>
      </p:sp>
      <p:sp>
        <p:nvSpPr>
          <p:cNvPr id="7" name="Text 4"/>
          <p:cNvSpPr/>
          <p:nvPr/>
        </p:nvSpPr>
        <p:spPr>
          <a:xfrm>
            <a:off x="1316355" y="2689265"/>
            <a:ext cx="7145060" cy="623887"/>
          </a:xfrm>
          <a:prstGeom prst="rect">
            <a:avLst/>
          </a:prstGeom>
          <a:noFill/>
          <a:ln/>
        </p:spPr>
        <p:txBody>
          <a:bodyPr wrap="square" lIns="0" tIns="0" rIns="0" bIns="0" rtlCol="0" anchor="t"/>
          <a:lstStyle/>
          <a:p>
            <a:pPr algn="l" indent="0" marL="0">
              <a:lnSpc>
                <a:spcPts val="2450"/>
              </a:lnSpc>
              <a:buNone/>
            </a:pPr>
            <a:r>
              <a:rPr lang="en-US" sz="1500" dirty="0">
                <a:solidFill>
                  <a:srgbClr val="E5E0DF"/>
                </a:solidFill>
                <a:latin typeface="Roboto" pitchFamily="34" charset="0"/>
                <a:ea typeface="Roboto" pitchFamily="34" charset="-122"/>
                <a:cs typeface="Roboto" pitchFamily="34" charset="-120"/>
              </a:rPr>
              <a:t>The paradigm of sales force management is shifting due to globalization, technology, competition, and customer sophistication.</a:t>
            </a:r>
            <a:endParaRPr lang="en-US" sz="1500" dirty="0"/>
          </a:p>
        </p:txBody>
      </p:sp>
      <p:sp>
        <p:nvSpPr>
          <p:cNvPr id="8" name="Shape 5"/>
          <p:cNvSpPr/>
          <p:nvPr/>
        </p:nvSpPr>
        <p:spPr>
          <a:xfrm>
            <a:off x="682585" y="3727490"/>
            <a:ext cx="438745" cy="438745"/>
          </a:xfrm>
          <a:prstGeom prst="roundRect">
            <a:avLst>
              <a:gd name="adj" fmla="val 40011"/>
            </a:avLst>
          </a:prstGeom>
          <a:solidFill>
            <a:srgbClr val="030303"/>
          </a:solidFill>
          <a:ln w="22860">
            <a:solidFill>
              <a:srgbClr val="FC8337"/>
            </a:solidFill>
            <a:prstDash val="solid"/>
          </a:ln>
        </p:spPr>
      </p:sp>
      <p:sp>
        <p:nvSpPr>
          <p:cNvPr id="9" name="Text 6"/>
          <p:cNvSpPr/>
          <p:nvPr/>
        </p:nvSpPr>
        <p:spPr>
          <a:xfrm>
            <a:off x="755630" y="3763982"/>
            <a:ext cx="292537" cy="365641"/>
          </a:xfrm>
          <a:prstGeom prst="rect">
            <a:avLst/>
          </a:prstGeom>
          <a:noFill/>
          <a:ln/>
        </p:spPr>
        <p:txBody>
          <a:bodyPr wrap="none" lIns="0" tIns="0" rIns="0" bIns="0" rtlCol="0" anchor="t"/>
          <a:lstStyle/>
          <a:p>
            <a:pPr algn="ctr" indent="0" marL="0">
              <a:lnSpc>
                <a:spcPts val="2300"/>
              </a:lnSpc>
              <a:buNone/>
            </a:pPr>
            <a:r>
              <a:rPr lang="en-US" sz="2300" dirty="0">
                <a:solidFill>
                  <a:srgbClr val="E5E0DF"/>
                </a:solidFill>
                <a:latin typeface="Saira Medium" pitchFamily="34" charset="0"/>
                <a:ea typeface="Saira Medium" pitchFamily="34" charset="-122"/>
                <a:cs typeface="Saira Medium" pitchFamily="34" charset="-120"/>
              </a:rPr>
              <a:t>2</a:t>
            </a:r>
            <a:endParaRPr lang="en-US" sz="2300" dirty="0"/>
          </a:p>
        </p:txBody>
      </p:sp>
      <p:sp>
        <p:nvSpPr>
          <p:cNvPr id="10" name="Text 7"/>
          <p:cNvSpPr/>
          <p:nvPr/>
        </p:nvSpPr>
        <p:spPr>
          <a:xfrm>
            <a:off x="1316355" y="3727490"/>
            <a:ext cx="2438043" cy="304800"/>
          </a:xfrm>
          <a:prstGeom prst="rect">
            <a:avLst/>
          </a:prstGeom>
          <a:noFill/>
          <a:ln/>
        </p:spPr>
        <p:txBody>
          <a:bodyPr wrap="none" lIns="0" tIns="0" rIns="0" bIns="0" rtlCol="0" anchor="t"/>
          <a:lstStyle/>
          <a:p>
            <a:pPr algn="l" indent="0" marL="0">
              <a:lnSpc>
                <a:spcPts val="2350"/>
              </a:lnSpc>
              <a:buNone/>
            </a:pPr>
            <a:r>
              <a:rPr lang="en-US" sz="1900" dirty="0">
                <a:solidFill>
                  <a:srgbClr val="E5E0DF"/>
                </a:solidFill>
                <a:latin typeface="Saira Medium" pitchFamily="34" charset="0"/>
                <a:ea typeface="Saira Medium" pitchFamily="34" charset="-122"/>
                <a:cs typeface="Saira Medium" pitchFamily="34" charset="-120"/>
              </a:rPr>
              <a:t>Required Skills</a:t>
            </a:r>
            <a:endParaRPr lang="en-US" sz="1900" dirty="0"/>
          </a:p>
        </p:txBody>
      </p:sp>
      <p:sp>
        <p:nvSpPr>
          <p:cNvPr id="11" name="Text 8"/>
          <p:cNvSpPr/>
          <p:nvPr/>
        </p:nvSpPr>
        <p:spPr>
          <a:xfrm>
            <a:off x="1316355" y="4149209"/>
            <a:ext cx="7145060" cy="623887"/>
          </a:xfrm>
          <a:prstGeom prst="rect">
            <a:avLst/>
          </a:prstGeom>
          <a:noFill/>
          <a:ln/>
        </p:spPr>
        <p:txBody>
          <a:bodyPr wrap="square" lIns="0" tIns="0" rIns="0" bIns="0" rtlCol="0" anchor="t"/>
          <a:lstStyle/>
          <a:p>
            <a:pPr algn="l" indent="0" marL="0">
              <a:lnSpc>
                <a:spcPts val="2450"/>
              </a:lnSpc>
              <a:buNone/>
            </a:pPr>
            <a:r>
              <a:rPr lang="en-US" sz="1500" dirty="0">
                <a:solidFill>
                  <a:srgbClr val="E5E0DF"/>
                </a:solidFill>
                <a:latin typeface="Roboto" pitchFamily="34" charset="0"/>
                <a:ea typeface="Roboto" pitchFamily="34" charset="-122"/>
                <a:cs typeface="Roboto" pitchFamily="34" charset="-120"/>
              </a:rPr>
              <a:t>Sales professionals need personal, interpersonal, and organizational skills to create value in real sales circumstances.</a:t>
            </a:r>
            <a:endParaRPr lang="en-US" sz="1500" dirty="0"/>
          </a:p>
        </p:txBody>
      </p:sp>
      <p:sp>
        <p:nvSpPr>
          <p:cNvPr id="12" name="Shape 9"/>
          <p:cNvSpPr/>
          <p:nvPr/>
        </p:nvSpPr>
        <p:spPr>
          <a:xfrm>
            <a:off x="682585" y="5187434"/>
            <a:ext cx="438745" cy="438745"/>
          </a:xfrm>
          <a:prstGeom prst="roundRect">
            <a:avLst>
              <a:gd name="adj" fmla="val 40011"/>
            </a:avLst>
          </a:prstGeom>
          <a:solidFill>
            <a:srgbClr val="030303"/>
          </a:solidFill>
          <a:ln w="22860">
            <a:solidFill>
              <a:srgbClr val="FC8337"/>
            </a:solidFill>
            <a:prstDash val="solid"/>
          </a:ln>
        </p:spPr>
      </p:sp>
      <p:sp>
        <p:nvSpPr>
          <p:cNvPr id="13" name="Text 10"/>
          <p:cNvSpPr/>
          <p:nvPr/>
        </p:nvSpPr>
        <p:spPr>
          <a:xfrm>
            <a:off x="755630" y="5223927"/>
            <a:ext cx="292537" cy="365641"/>
          </a:xfrm>
          <a:prstGeom prst="rect">
            <a:avLst/>
          </a:prstGeom>
          <a:noFill/>
          <a:ln/>
        </p:spPr>
        <p:txBody>
          <a:bodyPr wrap="none" lIns="0" tIns="0" rIns="0" bIns="0" rtlCol="0" anchor="t"/>
          <a:lstStyle/>
          <a:p>
            <a:pPr algn="ctr" indent="0" marL="0">
              <a:lnSpc>
                <a:spcPts val="2300"/>
              </a:lnSpc>
              <a:buNone/>
            </a:pPr>
            <a:r>
              <a:rPr lang="en-US" sz="2300" dirty="0">
                <a:solidFill>
                  <a:srgbClr val="E5E0DF"/>
                </a:solidFill>
                <a:latin typeface="Saira Medium" pitchFamily="34" charset="0"/>
                <a:ea typeface="Saira Medium" pitchFamily="34" charset="-122"/>
                <a:cs typeface="Saira Medium" pitchFamily="34" charset="-120"/>
              </a:rPr>
              <a:t>3</a:t>
            </a:r>
            <a:endParaRPr lang="en-US" sz="2300" dirty="0"/>
          </a:p>
        </p:txBody>
      </p:sp>
      <p:sp>
        <p:nvSpPr>
          <p:cNvPr id="14" name="Text 11"/>
          <p:cNvSpPr/>
          <p:nvPr/>
        </p:nvSpPr>
        <p:spPr>
          <a:xfrm>
            <a:off x="1316355" y="5187434"/>
            <a:ext cx="2438043" cy="304800"/>
          </a:xfrm>
          <a:prstGeom prst="rect">
            <a:avLst/>
          </a:prstGeom>
          <a:noFill/>
          <a:ln/>
        </p:spPr>
        <p:txBody>
          <a:bodyPr wrap="none" lIns="0" tIns="0" rIns="0" bIns="0" rtlCol="0" anchor="t"/>
          <a:lstStyle/>
          <a:p>
            <a:pPr algn="l" indent="0" marL="0">
              <a:lnSpc>
                <a:spcPts val="2350"/>
              </a:lnSpc>
              <a:buNone/>
            </a:pPr>
            <a:r>
              <a:rPr lang="en-US" sz="1900" dirty="0">
                <a:solidFill>
                  <a:srgbClr val="E5E0DF"/>
                </a:solidFill>
                <a:latin typeface="Saira Medium" pitchFamily="34" charset="0"/>
                <a:ea typeface="Saira Medium" pitchFamily="34" charset="-122"/>
                <a:cs typeface="Saira Medium" pitchFamily="34" charset="-120"/>
              </a:rPr>
              <a:t>Training Focus</a:t>
            </a:r>
            <a:endParaRPr lang="en-US" sz="1900" dirty="0"/>
          </a:p>
        </p:txBody>
      </p:sp>
      <p:sp>
        <p:nvSpPr>
          <p:cNvPr id="15" name="Text 12"/>
          <p:cNvSpPr/>
          <p:nvPr/>
        </p:nvSpPr>
        <p:spPr>
          <a:xfrm>
            <a:off x="1316355" y="5609153"/>
            <a:ext cx="7145060" cy="623887"/>
          </a:xfrm>
          <a:prstGeom prst="rect">
            <a:avLst/>
          </a:prstGeom>
          <a:noFill/>
          <a:ln/>
        </p:spPr>
        <p:txBody>
          <a:bodyPr wrap="square" lIns="0" tIns="0" rIns="0" bIns="0" rtlCol="0" anchor="t"/>
          <a:lstStyle/>
          <a:p>
            <a:pPr algn="l" indent="0" marL="0">
              <a:lnSpc>
                <a:spcPts val="2450"/>
              </a:lnSpc>
              <a:buNone/>
            </a:pPr>
            <a:r>
              <a:rPr lang="en-US" sz="1500" dirty="0">
                <a:solidFill>
                  <a:srgbClr val="E5E0DF"/>
                </a:solidFill>
                <a:latin typeface="Roboto" pitchFamily="34" charset="0"/>
                <a:ea typeface="Roboto" pitchFamily="34" charset="-122"/>
                <a:cs typeface="Roboto" pitchFamily="34" charset="-120"/>
              </a:rPr>
              <a:t>Training focuses on understanding common challenge areas, using behavior modeling and learning sustenance techniques.</a:t>
            </a:r>
            <a:endParaRPr lang="en-US" sz="1500" dirty="0"/>
          </a:p>
        </p:txBody>
      </p:sp>
      <p:sp>
        <p:nvSpPr>
          <p:cNvPr id="16" name="Shape 13"/>
          <p:cNvSpPr/>
          <p:nvPr/>
        </p:nvSpPr>
        <p:spPr>
          <a:xfrm>
            <a:off x="682585" y="6647378"/>
            <a:ext cx="438745" cy="438745"/>
          </a:xfrm>
          <a:prstGeom prst="roundRect">
            <a:avLst>
              <a:gd name="adj" fmla="val 40011"/>
            </a:avLst>
          </a:prstGeom>
          <a:solidFill>
            <a:srgbClr val="030303"/>
          </a:solidFill>
          <a:ln w="22860">
            <a:solidFill>
              <a:srgbClr val="FC8337"/>
            </a:solidFill>
            <a:prstDash val="solid"/>
          </a:ln>
        </p:spPr>
      </p:sp>
      <p:sp>
        <p:nvSpPr>
          <p:cNvPr id="17" name="Text 14"/>
          <p:cNvSpPr/>
          <p:nvPr/>
        </p:nvSpPr>
        <p:spPr>
          <a:xfrm>
            <a:off x="755630" y="6683871"/>
            <a:ext cx="292537" cy="365641"/>
          </a:xfrm>
          <a:prstGeom prst="rect">
            <a:avLst/>
          </a:prstGeom>
          <a:noFill/>
          <a:ln/>
        </p:spPr>
        <p:txBody>
          <a:bodyPr wrap="none" lIns="0" tIns="0" rIns="0" bIns="0" rtlCol="0" anchor="t"/>
          <a:lstStyle/>
          <a:p>
            <a:pPr algn="ctr" indent="0" marL="0">
              <a:lnSpc>
                <a:spcPts val="2300"/>
              </a:lnSpc>
              <a:buNone/>
            </a:pPr>
            <a:r>
              <a:rPr lang="en-US" sz="2300" dirty="0">
                <a:solidFill>
                  <a:srgbClr val="E5E0DF"/>
                </a:solidFill>
                <a:latin typeface="Saira Medium" pitchFamily="34" charset="0"/>
                <a:ea typeface="Saira Medium" pitchFamily="34" charset="-122"/>
                <a:cs typeface="Saira Medium" pitchFamily="34" charset="-120"/>
              </a:rPr>
              <a:t>4</a:t>
            </a:r>
            <a:endParaRPr lang="en-US" sz="2300" dirty="0"/>
          </a:p>
        </p:txBody>
      </p:sp>
      <p:sp>
        <p:nvSpPr>
          <p:cNvPr id="18" name="Text 15"/>
          <p:cNvSpPr/>
          <p:nvPr/>
        </p:nvSpPr>
        <p:spPr>
          <a:xfrm>
            <a:off x="1316355" y="6647378"/>
            <a:ext cx="2513767" cy="304800"/>
          </a:xfrm>
          <a:prstGeom prst="rect">
            <a:avLst/>
          </a:prstGeom>
          <a:noFill/>
          <a:ln/>
        </p:spPr>
        <p:txBody>
          <a:bodyPr wrap="none" lIns="0" tIns="0" rIns="0" bIns="0" rtlCol="0" anchor="t"/>
          <a:lstStyle/>
          <a:p>
            <a:pPr algn="l" indent="0" marL="0">
              <a:lnSpc>
                <a:spcPts val="2350"/>
              </a:lnSpc>
              <a:buNone/>
            </a:pPr>
            <a:r>
              <a:rPr lang="en-US" sz="1900" dirty="0">
                <a:solidFill>
                  <a:srgbClr val="E5E0DF"/>
                </a:solidFill>
                <a:latin typeface="Saira Medium" pitchFamily="34" charset="0"/>
                <a:ea typeface="Saira Medium" pitchFamily="34" charset="-122"/>
                <a:cs typeface="Saira Medium" pitchFamily="34" charset="-120"/>
              </a:rPr>
              <a:t>Ongoing Development</a:t>
            </a:r>
            <a:endParaRPr lang="en-US" sz="1900" dirty="0"/>
          </a:p>
        </p:txBody>
      </p:sp>
      <p:sp>
        <p:nvSpPr>
          <p:cNvPr id="19" name="Text 16"/>
          <p:cNvSpPr/>
          <p:nvPr/>
        </p:nvSpPr>
        <p:spPr>
          <a:xfrm>
            <a:off x="1316355" y="7069098"/>
            <a:ext cx="7145060" cy="623887"/>
          </a:xfrm>
          <a:prstGeom prst="rect">
            <a:avLst/>
          </a:prstGeom>
          <a:noFill/>
          <a:ln/>
        </p:spPr>
        <p:txBody>
          <a:bodyPr wrap="square" lIns="0" tIns="0" rIns="0" bIns="0" rtlCol="0" anchor="t"/>
          <a:lstStyle/>
          <a:p>
            <a:pPr algn="l" indent="0" marL="0">
              <a:lnSpc>
                <a:spcPts val="2450"/>
              </a:lnSpc>
              <a:buNone/>
            </a:pPr>
            <a:r>
              <a:rPr lang="en-US" sz="1500" dirty="0">
                <a:solidFill>
                  <a:srgbClr val="E5E0DF"/>
                </a:solidFill>
                <a:latin typeface="Roboto" pitchFamily="34" charset="0"/>
                <a:ea typeface="Roboto" pitchFamily="34" charset="-122"/>
                <a:cs typeface="Roboto" pitchFamily="34" charset="-120"/>
              </a:rPr>
              <a:t>Companies must adopt practices, establish standards, and create performance review systems tied to rewards for continuous learning.</a:t>
            </a:r>
            <a:endParaRPr lang="en-US" sz="15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17339" y="509468"/>
            <a:ext cx="7909322" cy="1102519"/>
          </a:xfrm>
          <a:prstGeom prst="rect">
            <a:avLst/>
          </a:prstGeom>
          <a:noFill/>
          <a:ln/>
        </p:spPr>
        <p:txBody>
          <a:bodyPr wrap="square" lIns="0" tIns="0" rIns="0" bIns="0" rtlCol="0" anchor="t"/>
          <a:lstStyle/>
          <a:p>
            <a:pPr algn="l" indent="0" marL="0">
              <a:lnSpc>
                <a:spcPts val="4300"/>
              </a:lnSpc>
              <a:buNone/>
            </a:pPr>
            <a:r>
              <a:rPr lang="en-US" sz="3450" dirty="0">
                <a:solidFill>
                  <a:srgbClr val="FFFFFF"/>
                </a:solidFill>
                <a:latin typeface="Saira Medium" pitchFamily="34" charset="0"/>
                <a:ea typeface="Saira Medium" pitchFamily="34" charset="-122"/>
                <a:cs typeface="Saira Medium" pitchFamily="34" charset="-120"/>
              </a:rPr>
              <a:t>Case Studies and Best Practices in Service Excellence</a:t>
            </a:r>
            <a:endParaRPr lang="en-US" sz="3450" dirty="0"/>
          </a:p>
        </p:txBody>
      </p:sp>
      <p:sp>
        <p:nvSpPr>
          <p:cNvPr id="4" name="Shape 1"/>
          <p:cNvSpPr/>
          <p:nvPr/>
        </p:nvSpPr>
        <p:spPr>
          <a:xfrm>
            <a:off x="617339" y="1876544"/>
            <a:ext cx="7909322" cy="1328618"/>
          </a:xfrm>
          <a:prstGeom prst="roundRect">
            <a:avLst>
              <a:gd name="adj" fmla="val 11948"/>
            </a:avLst>
          </a:prstGeom>
          <a:solidFill>
            <a:srgbClr val="030303"/>
          </a:solidFill>
          <a:ln w="15240">
            <a:solidFill>
              <a:srgbClr val="FC8337"/>
            </a:solidFill>
            <a:prstDash val="solid"/>
          </a:ln>
        </p:spPr>
      </p:sp>
      <p:sp>
        <p:nvSpPr>
          <p:cNvPr id="5" name="Text 2"/>
          <p:cNvSpPr/>
          <p:nvPr/>
        </p:nvSpPr>
        <p:spPr>
          <a:xfrm>
            <a:off x="808911" y="2068116"/>
            <a:ext cx="2204680" cy="275630"/>
          </a:xfrm>
          <a:prstGeom prst="rect">
            <a:avLst/>
          </a:prstGeom>
          <a:noFill/>
          <a:ln/>
        </p:spPr>
        <p:txBody>
          <a:bodyPr wrap="none" lIns="0" tIns="0" rIns="0" bIns="0" rtlCol="0" anchor="t"/>
          <a:lstStyle/>
          <a:p>
            <a:pPr algn="l" indent="0" marL="0">
              <a:lnSpc>
                <a:spcPts val="2150"/>
              </a:lnSpc>
              <a:buNone/>
            </a:pPr>
            <a:r>
              <a:rPr lang="en-US" sz="1700" dirty="0">
                <a:solidFill>
                  <a:srgbClr val="E5E0DF"/>
                </a:solidFill>
                <a:latin typeface="Saira Medium" pitchFamily="34" charset="0"/>
                <a:ea typeface="Saira Medium" pitchFamily="34" charset="-122"/>
                <a:cs typeface="Saira Medium" pitchFamily="34" charset="-120"/>
              </a:rPr>
              <a:t>Value of Case Studies</a:t>
            </a:r>
            <a:endParaRPr lang="en-US" sz="1700" dirty="0"/>
          </a:p>
        </p:txBody>
      </p:sp>
      <p:sp>
        <p:nvSpPr>
          <p:cNvPr id="6" name="Text 3"/>
          <p:cNvSpPr/>
          <p:nvPr/>
        </p:nvSpPr>
        <p:spPr>
          <a:xfrm>
            <a:off x="808911" y="2449473"/>
            <a:ext cx="7526179" cy="564118"/>
          </a:xfrm>
          <a:prstGeom prst="rect">
            <a:avLst/>
          </a:prstGeom>
          <a:noFill/>
          <a:ln/>
        </p:spPr>
        <p:txBody>
          <a:bodyPr wrap="square" lIns="0" tIns="0" rIns="0" bIns="0" rtlCol="0" anchor="t"/>
          <a:lstStyle/>
          <a:p>
            <a:pPr algn="l" indent="0" marL="0">
              <a:lnSpc>
                <a:spcPts val="2200"/>
              </a:lnSpc>
              <a:buNone/>
            </a:pPr>
            <a:r>
              <a:rPr lang="en-US" sz="1350" dirty="0">
                <a:solidFill>
                  <a:srgbClr val="E5E0DF"/>
                </a:solidFill>
                <a:latin typeface="Roboto" pitchFamily="34" charset="0"/>
                <a:ea typeface="Roboto" pitchFamily="34" charset="-122"/>
                <a:cs typeface="Roboto" pitchFamily="34" charset="-120"/>
              </a:rPr>
              <a:t>Case studies provide rich, in-depth detail that helps readers understand real-world issues in service excellence.</a:t>
            </a:r>
            <a:endParaRPr lang="en-US" sz="1350" dirty="0"/>
          </a:p>
        </p:txBody>
      </p:sp>
      <p:sp>
        <p:nvSpPr>
          <p:cNvPr id="7" name="Shape 4"/>
          <p:cNvSpPr/>
          <p:nvPr/>
        </p:nvSpPr>
        <p:spPr>
          <a:xfrm>
            <a:off x="617339" y="3381494"/>
            <a:ext cx="7909322" cy="1328618"/>
          </a:xfrm>
          <a:prstGeom prst="roundRect">
            <a:avLst>
              <a:gd name="adj" fmla="val 11948"/>
            </a:avLst>
          </a:prstGeom>
          <a:solidFill>
            <a:srgbClr val="030303"/>
          </a:solidFill>
          <a:ln w="15240">
            <a:solidFill>
              <a:srgbClr val="FC8337"/>
            </a:solidFill>
            <a:prstDash val="solid"/>
          </a:ln>
        </p:spPr>
      </p:sp>
      <p:sp>
        <p:nvSpPr>
          <p:cNvPr id="8" name="Text 5"/>
          <p:cNvSpPr/>
          <p:nvPr/>
        </p:nvSpPr>
        <p:spPr>
          <a:xfrm>
            <a:off x="808911" y="3573066"/>
            <a:ext cx="2356366" cy="275630"/>
          </a:xfrm>
          <a:prstGeom prst="rect">
            <a:avLst/>
          </a:prstGeom>
          <a:noFill/>
          <a:ln/>
        </p:spPr>
        <p:txBody>
          <a:bodyPr wrap="none" lIns="0" tIns="0" rIns="0" bIns="0" rtlCol="0" anchor="t"/>
          <a:lstStyle/>
          <a:p>
            <a:pPr algn="l" indent="0" marL="0">
              <a:lnSpc>
                <a:spcPts val="2150"/>
              </a:lnSpc>
              <a:buNone/>
            </a:pPr>
            <a:r>
              <a:rPr lang="en-US" sz="1700" dirty="0">
                <a:solidFill>
                  <a:srgbClr val="E5E0DF"/>
                </a:solidFill>
                <a:latin typeface="Saira Medium" pitchFamily="34" charset="0"/>
                <a:ea typeface="Saira Medium" pitchFamily="34" charset="-122"/>
                <a:cs typeface="Saira Medium" pitchFamily="34" charset="-120"/>
              </a:rPr>
              <a:t>Learning Opportunities</a:t>
            </a:r>
            <a:endParaRPr lang="en-US" sz="1700" dirty="0"/>
          </a:p>
        </p:txBody>
      </p:sp>
      <p:sp>
        <p:nvSpPr>
          <p:cNvPr id="9" name="Text 6"/>
          <p:cNvSpPr/>
          <p:nvPr/>
        </p:nvSpPr>
        <p:spPr>
          <a:xfrm>
            <a:off x="808911" y="3954423"/>
            <a:ext cx="7526179" cy="564118"/>
          </a:xfrm>
          <a:prstGeom prst="rect">
            <a:avLst/>
          </a:prstGeom>
          <a:noFill/>
          <a:ln/>
        </p:spPr>
        <p:txBody>
          <a:bodyPr wrap="square" lIns="0" tIns="0" rIns="0" bIns="0" rtlCol="0" anchor="t"/>
          <a:lstStyle/>
          <a:p>
            <a:pPr algn="l" indent="0" marL="0">
              <a:lnSpc>
                <a:spcPts val="2200"/>
              </a:lnSpc>
              <a:buNone/>
            </a:pPr>
            <a:r>
              <a:rPr lang="en-US" sz="1350" dirty="0">
                <a:solidFill>
                  <a:srgbClr val="E5E0DF"/>
                </a:solidFill>
                <a:latin typeface="Roboto" pitchFamily="34" charset="0"/>
                <a:ea typeface="Roboto" pitchFamily="34" charset="-122"/>
                <a:cs typeface="Roboto" pitchFamily="34" charset="-120"/>
              </a:rPr>
              <a:t>They reveal mistakes and opportunities, offering experiential learning for better decision-making.</a:t>
            </a:r>
            <a:endParaRPr lang="en-US" sz="1350" dirty="0"/>
          </a:p>
        </p:txBody>
      </p:sp>
      <p:sp>
        <p:nvSpPr>
          <p:cNvPr id="10" name="Shape 7"/>
          <p:cNvSpPr/>
          <p:nvPr/>
        </p:nvSpPr>
        <p:spPr>
          <a:xfrm>
            <a:off x="617339" y="4886444"/>
            <a:ext cx="7909322" cy="1328618"/>
          </a:xfrm>
          <a:prstGeom prst="roundRect">
            <a:avLst>
              <a:gd name="adj" fmla="val 11948"/>
            </a:avLst>
          </a:prstGeom>
          <a:solidFill>
            <a:srgbClr val="030303"/>
          </a:solidFill>
          <a:ln w="15240">
            <a:solidFill>
              <a:srgbClr val="FC8337"/>
            </a:solidFill>
            <a:prstDash val="solid"/>
          </a:ln>
        </p:spPr>
      </p:sp>
      <p:sp>
        <p:nvSpPr>
          <p:cNvPr id="11" name="Text 8"/>
          <p:cNvSpPr/>
          <p:nvPr/>
        </p:nvSpPr>
        <p:spPr>
          <a:xfrm>
            <a:off x="808911" y="5078016"/>
            <a:ext cx="2864406" cy="275630"/>
          </a:xfrm>
          <a:prstGeom prst="rect">
            <a:avLst/>
          </a:prstGeom>
          <a:noFill/>
          <a:ln/>
        </p:spPr>
        <p:txBody>
          <a:bodyPr wrap="none" lIns="0" tIns="0" rIns="0" bIns="0" rtlCol="0" anchor="t"/>
          <a:lstStyle/>
          <a:p>
            <a:pPr algn="l" indent="0" marL="0">
              <a:lnSpc>
                <a:spcPts val="2150"/>
              </a:lnSpc>
              <a:buNone/>
            </a:pPr>
            <a:r>
              <a:rPr lang="en-US" sz="1700" dirty="0">
                <a:solidFill>
                  <a:srgbClr val="E5E0DF"/>
                </a:solidFill>
                <a:latin typeface="Saira Medium" pitchFamily="34" charset="0"/>
                <a:ea typeface="Saira Medium" pitchFamily="34" charset="-122"/>
                <a:cs typeface="Saira Medium" pitchFamily="34" charset="-120"/>
              </a:rPr>
              <a:t>Organizational Commitment</a:t>
            </a:r>
            <a:endParaRPr lang="en-US" sz="1700" dirty="0"/>
          </a:p>
        </p:txBody>
      </p:sp>
      <p:sp>
        <p:nvSpPr>
          <p:cNvPr id="12" name="Text 9"/>
          <p:cNvSpPr/>
          <p:nvPr/>
        </p:nvSpPr>
        <p:spPr>
          <a:xfrm>
            <a:off x="808911" y="5459373"/>
            <a:ext cx="7526179" cy="564118"/>
          </a:xfrm>
          <a:prstGeom prst="rect">
            <a:avLst/>
          </a:prstGeom>
          <a:noFill/>
          <a:ln/>
        </p:spPr>
        <p:txBody>
          <a:bodyPr wrap="square" lIns="0" tIns="0" rIns="0" bIns="0" rtlCol="0" anchor="t"/>
          <a:lstStyle/>
          <a:p>
            <a:pPr algn="l" indent="0" marL="0">
              <a:lnSpc>
                <a:spcPts val="2200"/>
              </a:lnSpc>
              <a:buNone/>
            </a:pPr>
            <a:r>
              <a:rPr lang="en-US" sz="1350" dirty="0">
                <a:solidFill>
                  <a:srgbClr val="E5E0DF"/>
                </a:solidFill>
                <a:latin typeface="Roboto" pitchFamily="34" charset="0"/>
                <a:ea typeface="Roboto" pitchFamily="34" charset="-122"/>
                <a:cs typeface="Roboto" pitchFamily="34" charset="-120"/>
              </a:rPr>
              <a:t>Organizations thriving in customer-oriented environments possess a deep-seated commitment to service.</a:t>
            </a:r>
            <a:endParaRPr lang="en-US" sz="1350" dirty="0"/>
          </a:p>
        </p:txBody>
      </p:sp>
      <p:sp>
        <p:nvSpPr>
          <p:cNvPr id="13" name="Shape 10"/>
          <p:cNvSpPr/>
          <p:nvPr/>
        </p:nvSpPr>
        <p:spPr>
          <a:xfrm>
            <a:off x="617339" y="6391394"/>
            <a:ext cx="7909322" cy="1328618"/>
          </a:xfrm>
          <a:prstGeom prst="roundRect">
            <a:avLst>
              <a:gd name="adj" fmla="val 11948"/>
            </a:avLst>
          </a:prstGeom>
          <a:solidFill>
            <a:srgbClr val="030303"/>
          </a:solidFill>
          <a:ln w="15240">
            <a:solidFill>
              <a:srgbClr val="FC8337"/>
            </a:solidFill>
            <a:prstDash val="solid"/>
          </a:ln>
        </p:spPr>
      </p:sp>
      <p:sp>
        <p:nvSpPr>
          <p:cNvPr id="14" name="Text 11"/>
          <p:cNvSpPr/>
          <p:nvPr/>
        </p:nvSpPr>
        <p:spPr>
          <a:xfrm>
            <a:off x="808911" y="6582966"/>
            <a:ext cx="2204680" cy="275630"/>
          </a:xfrm>
          <a:prstGeom prst="rect">
            <a:avLst/>
          </a:prstGeom>
          <a:noFill/>
          <a:ln/>
        </p:spPr>
        <p:txBody>
          <a:bodyPr wrap="none" lIns="0" tIns="0" rIns="0" bIns="0" rtlCol="0" anchor="t"/>
          <a:lstStyle/>
          <a:p>
            <a:pPr algn="l" indent="0" marL="0">
              <a:lnSpc>
                <a:spcPts val="2150"/>
              </a:lnSpc>
              <a:buNone/>
            </a:pPr>
            <a:r>
              <a:rPr lang="en-US" sz="1700" dirty="0">
                <a:solidFill>
                  <a:srgbClr val="E5E0DF"/>
                </a:solidFill>
                <a:latin typeface="Saira Medium" pitchFamily="34" charset="0"/>
                <a:ea typeface="Saira Medium" pitchFamily="34" charset="-122"/>
                <a:cs typeface="Saira Medium" pitchFamily="34" charset="-120"/>
              </a:rPr>
              <a:t>Insights Gained</a:t>
            </a:r>
            <a:endParaRPr lang="en-US" sz="1700" dirty="0"/>
          </a:p>
        </p:txBody>
      </p:sp>
      <p:sp>
        <p:nvSpPr>
          <p:cNvPr id="15" name="Text 12"/>
          <p:cNvSpPr/>
          <p:nvPr/>
        </p:nvSpPr>
        <p:spPr>
          <a:xfrm>
            <a:off x="808911" y="6964323"/>
            <a:ext cx="7526179" cy="564118"/>
          </a:xfrm>
          <a:prstGeom prst="rect">
            <a:avLst/>
          </a:prstGeom>
          <a:noFill/>
          <a:ln/>
        </p:spPr>
        <p:txBody>
          <a:bodyPr wrap="square" lIns="0" tIns="0" rIns="0" bIns="0" rtlCol="0" anchor="t"/>
          <a:lstStyle/>
          <a:p>
            <a:pPr algn="l" indent="0" marL="0">
              <a:lnSpc>
                <a:spcPts val="2200"/>
              </a:lnSpc>
              <a:buNone/>
            </a:pPr>
            <a:r>
              <a:rPr lang="en-US" sz="1350" dirty="0">
                <a:solidFill>
                  <a:srgbClr val="E5E0DF"/>
                </a:solidFill>
                <a:latin typeface="Roboto" pitchFamily="34" charset="0"/>
                <a:ea typeface="Roboto" pitchFamily="34" charset="-122"/>
                <a:cs typeface="Roboto" pitchFamily="34" charset="-120"/>
              </a:rPr>
              <a:t>Case studies provide insights into how service excellence is created, maintained, and improved over time.</a:t>
            </a:r>
            <a:endParaRPr lang="en-US" sz="13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32565" y="1063347"/>
            <a:ext cx="7632621" cy="666274"/>
          </a:xfrm>
          <a:prstGeom prst="rect">
            <a:avLst/>
          </a:prstGeom>
          <a:noFill/>
          <a:ln/>
        </p:spPr>
        <p:txBody>
          <a:bodyPr wrap="none" lIns="0" tIns="0" rIns="0" bIns="0" rtlCol="0" anchor="t"/>
          <a:lstStyle/>
          <a:p>
            <a:pPr algn="l" indent="0" marL="0">
              <a:lnSpc>
                <a:spcPts val="5200"/>
              </a:lnSpc>
              <a:buNone/>
            </a:pPr>
            <a:r>
              <a:rPr lang="en-US" sz="4150" dirty="0">
                <a:solidFill>
                  <a:srgbClr val="FFFFFF"/>
                </a:solidFill>
                <a:latin typeface="Saira Medium" pitchFamily="34" charset="0"/>
                <a:ea typeface="Saira Medium" pitchFamily="34" charset="-122"/>
                <a:cs typeface="Saira Medium" pitchFamily="34" charset="-120"/>
              </a:rPr>
              <a:t>Key Themes from Case Studies</a:t>
            </a:r>
            <a:endParaRPr lang="en-US" sz="4150" dirty="0"/>
          </a:p>
        </p:txBody>
      </p:sp>
      <p:pic>
        <p:nvPicPr>
          <p:cNvPr id="4" name="Image 1" descr="preencoded.png">    </p:cNvPr>
          <p:cNvPicPr>
            <a:picLocks noChangeAspect="1"/>
          </p:cNvPicPr>
          <p:nvPr/>
        </p:nvPicPr>
        <p:blipFill>
          <a:blip r:embed="rId2"/>
          <a:stretch>
            <a:fillRect/>
          </a:stretch>
        </p:blipFill>
        <p:spPr>
          <a:xfrm>
            <a:off x="6232565" y="2049423"/>
            <a:ext cx="1065967" cy="1279208"/>
          </a:xfrm>
          <a:prstGeom prst="rect">
            <a:avLst/>
          </a:prstGeom>
        </p:spPr>
      </p:pic>
      <p:sp>
        <p:nvSpPr>
          <p:cNvPr id="5" name="Text 1"/>
          <p:cNvSpPr/>
          <p:nvPr/>
        </p:nvSpPr>
        <p:spPr>
          <a:xfrm>
            <a:off x="7618333" y="2262545"/>
            <a:ext cx="3304699" cy="333018"/>
          </a:xfrm>
          <a:prstGeom prst="rect">
            <a:avLst/>
          </a:prstGeom>
          <a:noFill/>
          <a:ln/>
        </p:spPr>
        <p:txBody>
          <a:bodyPr wrap="none" lIns="0" tIns="0" rIns="0" bIns="0" rtlCol="0" anchor="t"/>
          <a:lstStyle/>
          <a:p>
            <a:pPr algn="l" indent="0" marL="0">
              <a:lnSpc>
                <a:spcPts val="2600"/>
              </a:lnSpc>
              <a:buNone/>
            </a:pPr>
            <a:r>
              <a:rPr lang="en-US" sz="2050" dirty="0">
                <a:solidFill>
                  <a:srgbClr val="E5E0DF"/>
                </a:solidFill>
                <a:latin typeface="Saira Medium" pitchFamily="34" charset="0"/>
                <a:ea typeface="Saira Medium" pitchFamily="34" charset="-122"/>
                <a:cs typeface="Saira Medium" pitchFamily="34" charset="-120"/>
              </a:rPr>
              <a:t>Performance Management</a:t>
            </a:r>
            <a:endParaRPr lang="en-US" sz="2050" dirty="0"/>
          </a:p>
        </p:txBody>
      </p:sp>
      <p:sp>
        <p:nvSpPr>
          <p:cNvPr id="6" name="Text 2"/>
          <p:cNvSpPr/>
          <p:nvPr/>
        </p:nvSpPr>
        <p:spPr>
          <a:xfrm>
            <a:off x="7618333" y="2723436"/>
            <a:ext cx="6265902" cy="341114"/>
          </a:xfrm>
          <a:prstGeom prst="rect">
            <a:avLst/>
          </a:prstGeom>
          <a:noFill/>
          <a:ln/>
        </p:spPr>
        <p:txBody>
          <a:bodyPr wrap="none" lIns="0" tIns="0" rIns="0" bIns="0" rtlCol="0" anchor="t"/>
          <a:lstStyle/>
          <a:p>
            <a:pPr algn="l" indent="0" marL="0">
              <a:lnSpc>
                <a:spcPts val="2650"/>
              </a:lnSpc>
              <a:buNone/>
            </a:pPr>
            <a:r>
              <a:rPr lang="en-US" sz="1650" dirty="0">
                <a:solidFill>
                  <a:srgbClr val="E5E0DF"/>
                </a:solidFill>
                <a:latin typeface="Roboto" pitchFamily="34" charset="0"/>
                <a:ea typeface="Roboto" pitchFamily="34" charset="-122"/>
                <a:cs typeface="Roboto" pitchFamily="34" charset="-120"/>
              </a:rPr>
              <a:t>Use of tools to measure and improve service performance</a:t>
            </a:r>
            <a:endParaRPr lang="en-US" sz="1650" dirty="0"/>
          </a:p>
        </p:txBody>
      </p:sp>
      <p:pic>
        <p:nvPicPr>
          <p:cNvPr id="7" name="Image 2" descr="preencoded.png">    </p:cNvPr>
          <p:cNvPicPr>
            <a:picLocks noChangeAspect="1"/>
          </p:cNvPicPr>
          <p:nvPr/>
        </p:nvPicPr>
        <p:blipFill>
          <a:blip r:embed="rId3"/>
          <a:stretch>
            <a:fillRect/>
          </a:stretch>
        </p:blipFill>
        <p:spPr>
          <a:xfrm>
            <a:off x="6232565" y="3328630"/>
            <a:ext cx="1065967" cy="1279208"/>
          </a:xfrm>
          <a:prstGeom prst="rect">
            <a:avLst/>
          </a:prstGeom>
        </p:spPr>
      </p:pic>
      <p:sp>
        <p:nvSpPr>
          <p:cNvPr id="8" name="Text 3"/>
          <p:cNvSpPr/>
          <p:nvPr/>
        </p:nvSpPr>
        <p:spPr>
          <a:xfrm>
            <a:off x="7618333" y="3541752"/>
            <a:ext cx="3109436" cy="333018"/>
          </a:xfrm>
          <a:prstGeom prst="rect">
            <a:avLst/>
          </a:prstGeom>
          <a:noFill/>
          <a:ln/>
        </p:spPr>
        <p:txBody>
          <a:bodyPr wrap="none" lIns="0" tIns="0" rIns="0" bIns="0" rtlCol="0" anchor="t"/>
          <a:lstStyle/>
          <a:p>
            <a:pPr algn="l" indent="0" marL="0">
              <a:lnSpc>
                <a:spcPts val="2600"/>
              </a:lnSpc>
              <a:buNone/>
            </a:pPr>
            <a:r>
              <a:rPr lang="en-US" sz="2050" dirty="0">
                <a:solidFill>
                  <a:srgbClr val="E5E0DF"/>
                </a:solidFill>
                <a:latin typeface="Saira Medium" pitchFamily="34" charset="0"/>
                <a:ea typeface="Saira Medium" pitchFamily="34" charset="-122"/>
                <a:cs typeface="Saira Medium" pitchFamily="34" charset="-120"/>
              </a:rPr>
              <a:t>Continuous Improvement</a:t>
            </a:r>
            <a:endParaRPr lang="en-US" sz="2050" dirty="0"/>
          </a:p>
        </p:txBody>
      </p:sp>
      <p:sp>
        <p:nvSpPr>
          <p:cNvPr id="9" name="Text 4"/>
          <p:cNvSpPr/>
          <p:nvPr/>
        </p:nvSpPr>
        <p:spPr>
          <a:xfrm>
            <a:off x="7618333" y="4002643"/>
            <a:ext cx="6265902" cy="341114"/>
          </a:xfrm>
          <a:prstGeom prst="rect">
            <a:avLst/>
          </a:prstGeom>
          <a:noFill/>
          <a:ln/>
        </p:spPr>
        <p:txBody>
          <a:bodyPr wrap="none" lIns="0" tIns="0" rIns="0" bIns="0" rtlCol="0" anchor="t"/>
          <a:lstStyle/>
          <a:p>
            <a:pPr algn="l" indent="0" marL="0">
              <a:lnSpc>
                <a:spcPts val="2650"/>
              </a:lnSpc>
              <a:buNone/>
            </a:pPr>
            <a:r>
              <a:rPr lang="en-US" sz="1650" dirty="0">
                <a:solidFill>
                  <a:srgbClr val="E5E0DF"/>
                </a:solidFill>
                <a:latin typeface="Roboto" pitchFamily="34" charset="0"/>
                <a:ea typeface="Roboto" pitchFamily="34" charset="-122"/>
                <a:cs typeface="Roboto" pitchFamily="34" charset="-120"/>
              </a:rPr>
              <a:t>Teams dedicated to ongoing enhancement of service quality</a:t>
            </a:r>
            <a:endParaRPr lang="en-US" sz="1650" dirty="0"/>
          </a:p>
        </p:txBody>
      </p:sp>
      <p:pic>
        <p:nvPicPr>
          <p:cNvPr id="10" name="Image 3" descr="preencoded.png">    </p:cNvPr>
          <p:cNvPicPr>
            <a:picLocks noChangeAspect="1"/>
          </p:cNvPicPr>
          <p:nvPr/>
        </p:nvPicPr>
        <p:blipFill>
          <a:blip r:embed="rId4"/>
          <a:stretch>
            <a:fillRect/>
          </a:stretch>
        </p:blipFill>
        <p:spPr>
          <a:xfrm>
            <a:off x="6232565" y="4607838"/>
            <a:ext cx="1065967" cy="1279208"/>
          </a:xfrm>
          <a:prstGeom prst="rect">
            <a:avLst/>
          </a:prstGeom>
        </p:spPr>
      </p:pic>
      <p:sp>
        <p:nvSpPr>
          <p:cNvPr id="11" name="Text 5"/>
          <p:cNvSpPr/>
          <p:nvPr/>
        </p:nvSpPr>
        <p:spPr>
          <a:xfrm>
            <a:off x="7618333" y="4820960"/>
            <a:ext cx="2664976" cy="333018"/>
          </a:xfrm>
          <a:prstGeom prst="rect">
            <a:avLst/>
          </a:prstGeom>
          <a:noFill/>
          <a:ln/>
        </p:spPr>
        <p:txBody>
          <a:bodyPr wrap="none" lIns="0" tIns="0" rIns="0" bIns="0" rtlCol="0" anchor="t"/>
          <a:lstStyle/>
          <a:p>
            <a:pPr algn="l" indent="0" marL="0">
              <a:lnSpc>
                <a:spcPts val="2600"/>
              </a:lnSpc>
              <a:buNone/>
            </a:pPr>
            <a:r>
              <a:rPr lang="en-US" sz="2050" dirty="0">
                <a:solidFill>
                  <a:srgbClr val="E5E0DF"/>
                </a:solidFill>
                <a:latin typeface="Saira Medium" pitchFamily="34" charset="0"/>
                <a:ea typeface="Saira Medium" pitchFamily="34" charset="-122"/>
                <a:cs typeface="Saira Medium" pitchFamily="34" charset="-120"/>
              </a:rPr>
              <a:t>Recognition Systems</a:t>
            </a:r>
            <a:endParaRPr lang="en-US" sz="2050" dirty="0"/>
          </a:p>
        </p:txBody>
      </p:sp>
      <p:sp>
        <p:nvSpPr>
          <p:cNvPr id="12" name="Text 6"/>
          <p:cNvSpPr/>
          <p:nvPr/>
        </p:nvSpPr>
        <p:spPr>
          <a:xfrm>
            <a:off x="7618333" y="5281851"/>
            <a:ext cx="6265902" cy="341114"/>
          </a:xfrm>
          <a:prstGeom prst="rect">
            <a:avLst/>
          </a:prstGeom>
          <a:noFill/>
          <a:ln/>
        </p:spPr>
        <p:txBody>
          <a:bodyPr wrap="none" lIns="0" tIns="0" rIns="0" bIns="0" rtlCol="0" anchor="t"/>
          <a:lstStyle/>
          <a:p>
            <a:pPr algn="l" indent="0" marL="0">
              <a:lnSpc>
                <a:spcPts val="2650"/>
              </a:lnSpc>
              <a:buNone/>
            </a:pPr>
            <a:r>
              <a:rPr lang="en-US" sz="1650" dirty="0">
                <a:solidFill>
                  <a:srgbClr val="E5E0DF"/>
                </a:solidFill>
                <a:latin typeface="Roboto" pitchFamily="34" charset="0"/>
                <a:ea typeface="Roboto" pitchFamily="34" charset="-122"/>
                <a:cs typeface="Roboto" pitchFamily="34" charset="-120"/>
              </a:rPr>
              <a:t>External recognition and rewards for excellent service</a:t>
            </a:r>
            <a:endParaRPr lang="en-US" sz="1650" dirty="0"/>
          </a:p>
        </p:txBody>
      </p:sp>
      <p:pic>
        <p:nvPicPr>
          <p:cNvPr id="13" name="Image 4" descr="preencoded.png">    </p:cNvPr>
          <p:cNvPicPr>
            <a:picLocks noChangeAspect="1"/>
          </p:cNvPicPr>
          <p:nvPr/>
        </p:nvPicPr>
        <p:blipFill>
          <a:blip r:embed="rId5"/>
          <a:stretch>
            <a:fillRect/>
          </a:stretch>
        </p:blipFill>
        <p:spPr>
          <a:xfrm>
            <a:off x="6232565" y="5887045"/>
            <a:ext cx="1065967" cy="1279208"/>
          </a:xfrm>
          <a:prstGeom prst="rect">
            <a:avLst/>
          </a:prstGeom>
        </p:spPr>
      </p:pic>
      <p:sp>
        <p:nvSpPr>
          <p:cNvPr id="14" name="Text 7"/>
          <p:cNvSpPr/>
          <p:nvPr/>
        </p:nvSpPr>
        <p:spPr>
          <a:xfrm>
            <a:off x="7618333" y="6100167"/>
            <a:ext cx="3104674" cy="333018"/>
          </a:xfrm>
          <a:prstGeom prst="rect">
            <a:avLst/>
          </a:prstGeom>
          <a:noFill/>
          <a:ln/>
        </p:spPr>
        <p:txBody>
          <a:bodyPr wrap="none" lIns="0" tIns="0" rIns="0" bIns="0" rtlCol="0" anchor="t"/>
          <a:lstStyle/>
          <a:p>
            <a:pPr algn="l" indent="0" marL="0">
              <a:lnSpc>
                <a:spcPts val="2600"/>
              </a:lnSpc>
              <a:buNone/>
            </a:pPr>
            <a:r>
              <a:rPr lang="en-US" sz="2050" dirty="0">
                <a:solidFill>
                  <a:srgbClr val="E5E0DF"/>
                </a:solidFill>
                <a:latin typeface="Saira Medium" pitchFamily="34" charset="0"/>
                <a:ea typeface="Saira Medium" pitchFamily="34" charset="-122"/>
                <a:cs typeface="Saira Medium" pitchFamily="34" charset="-120"/>
              </a:rPr>
              <a:t>Employee Empowerment</a:t>
            </a:r>
            <a:endParaRPr lang="en-US" sz="2050" dirty="0"/>
          </a:p>
        </p:txBody>
      </p:sp>
      <p:sp>
        <p:nvSpPr>
          <p:cNvPr id="15" name="Text 8"/>
          <p:cNvSpPr/>
          <p:nvPr/>
        </p:nvSpPr>
        <p:spPr>
          <a:xfrm>
            <a:off x="7618333" y="6561058"/>
            <a:ext cx="6265902" cy="341114"/>
          </a:xfrm>
          <a:prstGeom prst="rect">
            <a:avLst/>
          </a:prstGeom>
          <a:noFill/>
          <a:ln/>
        </p:spPr>
        <p:txBody>
          <a:bodyPr wrap="none" lIns="0" tIns="0" rIns="0" bIns="0" rtlCol="0" anchor="t"/>
          <a:lstStyle/>
          <a:p>
            <a:pPr algn="l" indent="0" marL="0">
              <a:lnSpc>
                <a:spcPts val="2650"/>
              </a:lnSpc>
              <a:buNone/>
            </a:pPr>
            <a:r>
              <a:rPr lang="en-US" sz="1650" dirty="0">
                <a:solidFill>
                  <a:srgbClr val="E5E0DF"/>
                </a:solidFill>
                <a:latin typeface="Roboto" pitchFamily="34" charset="0"/>
                <a:ea typeface="Roboto" pitchFamily="34" charset="-122"/>
                <a:cs typeface="Roboto" pitchFamily="34" charset="-120"/>
              </a:rPr>
              <a:t>Enabling staff to solve problems at point of customer interaction</a:t>
            </a:r>
            <a:endParaRPr lang="en-US" sz="16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2177058"/>
            <a:ext cx="7785140" cy="708779"/>
          </a:xfrm>
          <a:prstGeom prst="rect">
            <a:avLst/>
          </a:prstGeom>
          <a:noFill/>
          <a:ln/>
        </p:spPr>
        <p:txBody>
          <a:bodyPr wrap="none" lIns="0" tIns="0" rIns="0" bIns="0" rtlCol="0" anchor="t"/>
          <a:lstStyle/>
          <a:p>
            <a:pPr algn="l" indent="0" marL="0">
              <a:lnSpc>
                <a:spcPts val="5550"/>
              </a:lnSpc>
              <a:buNone/>
            </a:pPr>
            <a:r>
              <a:rPr lang="en-US" sz="4450" dirty="0">
                <a:solidFill>
                  <a:srgbClr val="FFFFFF"/>
                </a:solidFill>
                <a:latin typeface="Saira Medium" pitchFamily="34" charset="0"/>
                <a:ea typeface="Saira Medium" pitchFamily="34" charset="-122"/>
                <a:cs typeface="Saira Medium" pitchFamily="34" charset="-120"/>
              </a:rPr>
              <a:t>Conclusion and Future Trends</a:t>
            </a:r>
            <a:endParaRPr lang="en-US" sz="4450" dirty="0"/>
          </a:p>
        </p:txBody>
      </p:sp>
      <p:sp>
        <p:nvSpPr>
          <p:cNvPr id="3" name="Text 1"/>
          <p:cNvSpPr/>
          <p:nvPr/>
        </p:nvSpPr>
        <p:spPr>
          <a:xfrm>
            <a:off x="793790" y="345281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Saira Medium" pitchFamily="34" charset="0"/>
                <a:ea typeface="Saira Medium" pitchFamily="34" charset="-122"/>
                <a:cs typeface="Saira Medium" pitchFamily="34" charset="-120"/>
              </a:rPr>
              <a:t>Complex Framework</a:t>
            </a:r>
            <a:endParaRPr lang="en-US" sz="2200" dirty="0"/>
          </a:p>
        </p:txBody>
      </p:sp>
      <p:sp>
        <p:nvSpPr>
          <p:cNvPr id="4" name="Text 2"/>
          <p:cNvSpPr/>
          <p:nvPr/>
        </p:nvSpPr>
        <p:spPr>
          <a:xfrm>
            <a:off x="793790" y="4033957"/>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Many factors contribute to a salesperson achieving service excellence. A framework with important antecedents and outcomes has been proposed and discussed.</a:t>
            </a:r>
            <a:endParaRPr lang="en-US" sz="1750" dirty="0"/>
          </a:p>
        </p:txBody>
      </p:sp>
      <p:sp>
        <p:nvSpPr>
          <p:cNvPr id="5" name="Text 3"/>
          <p:cNvSpPr/>
          <p:nvPr/>
        </p:nvSpPr>
        <p:spPr>
          <a:xfrm>
            <a:off x="5332928" y="3452813"/>
            <a:ext cx="3467100" cy="354330"/>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Saira Medium" pitchFamily="34" charset="0"/>
                <a:ea typeface="Saira Medium" pitchFamily="34" charset="-122"/>
                <a:cs typeface="Saira Medium" pitchFamily="34" charset="-120"/>
              </a:rPr>
              <a:t>Need for Further Research</a:t>
            </a:r>
            <a:endParaRPr lang="en-US" sz="2200" dirty="0"/>
          </a:p>
        </p:txBody>
      </p:sp>
      <p:sp>
        <p:nvSpPr>
          <p:cNvPr id="6" name="Text 4"/>
          <p:cNvSpPr/>
          <p:nvPr/>
        </p:nvSpPr>
        <p:spPr>
          <a:xfrm>
            <a:off x="5332928" y="4033957"/>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While exploratory research has added significant contributions, future studies can test the effectiveness of specific variables associated with achieving service excellence in sales.</a:t>
            </a:r>
            <a:endParaRPr lang="en-US" sz="1750" dirty="0"/>
          </a:p>
        </p:txBody>
      </p:sp>
      <p:sp>
        <p:nvSpPr>
          <p:cNvPr id="7" name="Text 5"/>
          <p:cNvSpPr/>
          <p:nvPr/>
        </p:nvSpPr>
        <p:spPr>
          <a:xfrm>
            <a:off x="9872067" y="345281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Saira Medium" pitchFamily="34" charset="0"/>
                <a:ea typeface="Saira Medium" pitchFamily="34" charset="-122"/>
                <a:cs typeface="Saira Medium" pitchFamily="34" charset="-120"/>
              </a:rPr>
              <a:t>Expanding the Model</a:t>
            </a:r>
            <a:endParaRPr lang="en-US" sz="2200" dirty="0"/>
          </a:p>
        </p:txBody>
      </p:sp>
      <p:sp>
        <p:nvSpPr>
          <p:cNvPr id="8" name="Text 6"/>
          <p:cNvSpPr/>
          <p:nvPr/>
        </p:nvSpPr>
        <p:spPr>
          <a:xfrm>
            <a:off x="9872067" y="4033957"/>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The dyadic model could be used within more complex sales situations, helping to answer questions about the uniqueness of the service sales situation.</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358509"/>
            <a:ext cx="10997684" cy="708779"/>
          </a:xfrm>
          <a:prstGeom prst="rect">
            <a:avLst/>
          </a:prstGeom>
          <a:noFill/>
          <a:ln/>
        </p:spPr>
        <p:txBody>
          <a:bodyPr wrap="none" lIns="0" tIns="0" rIns="0" bIns="0" rtlCol="0" anchor="t"/>
          <a:lstStyle/>
          <a:p>
            <a:pPr algn="l" indent="0" marL="0">
              <a:lnSpc>
                <a:spcPts val="5550"/>
              </a:lnSpc>
              <a:buNone/>
            </a:pPr>
            <a:r>
              <a:rPr lang="en-US" sz="4450" dirty="0">
                <a:solidFill>
                  <a:srgbClr val="FFFFFF"/>
                </a:solidFill>
                <a:latin typeface="Saira Medium" pitchFamily="34" charset="0"/>
                <a:ea typeface="Saira Medium" pitchFamily="34" charset="-122"/>
                <a:cs typeface="Saira Medium" pitchFamily="34" charset="-120"/>
              </a:rPr>
              <a:t>Introduction to Service Excellence in Sales</a:t>
            </a:r>
            <a:endParaRPr lang="en-US" sz="4450" dirty="0"/>
          </a:p>
        </p:txBody>
      </p:sp>
      <p:sp>
        <p:nvSpPr>
          <p:cNvPr id="3" name="Text 1"/>
          <p:cNvSpPr/>
          <p:nvPr/>
        </p:nvSpPr>
        <p:spPr>
          <a:xfrm>
            <a:off x="793790" y="3634264"/>
            <a:ext cx="3900964" cy="354330"/>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Saira Medium" pitchFamily="34" charset="0"/>
                <a:ea typeface="Saira Medium" pitchFamily="34" charset="-122"/>
                <a:cs typeface="Saira Medium" pitchFamily="34" charset="-120"/>
              </a:rPr>
              <a:t>Changing Role of Salespeople</a:t>
            </a:r>
            <a:endParaRPr lang="en-US" sz="2200" dirty="0"/>
          </a:p>
        </p:txBody>
      </p:sp>
      <p:sp>
        <p:nvSpPr>
          <p:cNvPr id="4" name="Text 2"/>
          <p:cNvSpPr/>
          <p:nvPr/>
        </p:nvSpPr>
        <p:spPr>
          <a:xfrm>
            <a:off x="793790" y="4215408"/>
            <a:ext cx="6244709" cy="1451610"/>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The role of the salesperson is expanding to encompass the "service role" as well as selling. Sales representatives are in a good position to keep their companies informed about competitors and customer needs.</a:t>
            </a:r>
            <a:endParaRPr lang="en-US" sz="1750" dirty="0"/>
          </a:p>
        </p:txBody>
      </p:sp>
      <p:sp>
        <p:nvSpPr>
          <p:cNvPr id="5" name="Text 3"/>
          <p:cNvSpPr/>
          <p:nvPr/>
        </p:nvSpPr>
        <p:spPr>
          <a:xfrm>
            <a:off x="7599521" y="3634264"/>
            <a:ext cx="4118015" cy="354330"/>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Saira Medium" pitchFamily="34" charset="0"/>
                <a:ea typeface="Saira Medium" pitchFamily="34" charset="-122"/>
                <a:cs typeface="Saira Medium" pitchFamily="34" charset="-120"/>
              </a:rPr>
              <a:t>Focus on Customer Satisfaction</a:t>
            </a:r>
            <a:endParaRPr lang="en-US" sz="2200" dirty="0"/>
          </a:p>
        </p:txBody>
      </p:sp>
      <p:sp>
        <p:nvSpPr>
          <p:cNvPr id="6" name="Text 4"/>
          <p:cNvSpPr/>
          <p:nvPr/>
        </p:nvSpPr>
        <p:spPr>
          <a:xfrm>
            <a:off x="7599521" y="4215408"/>
            <a:ext cx="6244709" cy="1451610"/>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"Customer satisfaction" has replaced "customer service" as the primary focus for organizations striving to generate superior customer loyalty. Services are the actions available to help customers use products to full advantage.</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35235"/>
          </a:xfrm>
          <a:prstGeom prst="rect">
            <a:avLst/>
          </a:prstGeom>
        </p:spPr>
      </p:pic>
      <p:sp>
        <p:nvSpPr>
          <p:cNvPr id="3" name="Text 0"/>
          <p:cNvSpPr/>
          <p:nvPr/>
        </p:nvSpPr>
        <p:spPr>
          <a:xfrm>
            <a:off x="793790" y="3909298"/>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FFFFFF"/>
                </a:solidFill>
                <a:latin typeface="Saira Medium" pitchFamily="34" charset="0"/>
                <a:ea typeface="Saira Medium" pitchFamily="34" charset="-122"/>
                <a:cs typeface="Saira Medium" pitchFamily="34" charset="-120"/>
              </a:rPr>
              <a:t>Thank You</a:t>
            </a:r>
            <a:endParaRPr lang="en-US" sz="4450" dirty="0"/>
          </a:p>
        </p:txBody>
      </p:sp>
      <p:sp>
        <p:nvSpPr>
          <p:cNvPr id="4" name="Shape 1"/>
          <p:cNvSpPr/>
          <p:nvPr/>
        </p:nvSpPr>
        <p:spPr>
          <a:xfrm>
            <a:off x="793790" y="5213390"/>
            <a:ext cx="510302" cy="510302"/>
          </a:xfrm>
          <a:prstGeom prst="roundRect">
            <a:avLst>
              <a:gd name="adj" fmla="val 40005"/>
            </a:avLst>
          </a:prstGeom>
          <a:solidFill>
            <a:srgbClr val="030303"/>
          </a:solidFill>
          <a:ln w="22860">
            <a:solidFill>
              <a:srgbClr val="FC8337"/>
            </a:solidFill>
            <a:prstDash val="solid"/>
          </a:ln>
        </p:spPr>
      </p:sp>
      <p:sp>
        <p:nvSpPr>
          <p:cNvPr id="5" name="Text 2"/>
          <p:cNvSpPr/>
          <p:nvPr/>
        </p:nvSpPr>
        <p:spPr>
          <a:xfrm>
            <a:off x="878860" y="5255895"/>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E5E0DF"/>
                </a:solidFill>
                <a:latin typeface="Saira Medium" pitchFamily="34" charset="0"/>
                <a:ea typeface="Saira Medium" pitchFamily="34" charset="-122"/>
                <a:cs typeface="Saira Medium" pitchFamily="34" charset="-120"/>
              </a:rPr>
              <a:t>1</a:t>
            </a:r>
            <a:endParaRPr lang="en-US" sz="2650" dirty="0"/>
          </a:p>
        </p:txBody>
      </p:sp>
      <p:sp>
        <p:nvSpPr>
          <p:cNvPr id="6" name="Text 3"/>
          <p:cNvSpPr/>
          <p:nvPr/>
        </p:nvSpPr>
        <p:spPr>
          <a:xfrm>
            <a:off x="1530906" y="5213390"/>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Key Takeaways</a:t>
            </a:r>
            <a:endParaRPr lang="en-US" sz="2200" dirty="0"/>
          </a:p>
        </p:txBody>
      </p:sp>
      <p:sp>
        <p:nvSpPr>
          <p:cNvPr id="7" name="Text 4"/>
          <p:cNvSpPr/>
          <p:nvPr/>
        </p:nvSpPr>
        <p:spPr>
          <a:xfrm>
            <a:off x="1530906" y="5703808"/>
            <a:ext cx="3459242" cy="1088708"/>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Service excellence in sales is crucial for competitive survival in today's market.</a:t>
            </a:r>
            <a:endParaRPr lang="en-US" sz="1750" dirty="0"/>
          </a:p>
        </p:txBody>
      </p:sp>
      <p:sp>
        <p:nvSpPr>
          <p:cNvPr id="8" name="Shape 5"/>
          <p:cNvSpPr/>
          <p:nvPr/>
        </p:nvSpPr>
        <p:spPr>
          <a:xfrm>
            <a:off x="5216962" y="5213390"/>
            <a:ext cx="510302" cy="510302"/>
          </a:xfrm>
          <a:prstGeom prst="roundRect">
            <a:avLst>
              <a:gd name="adj" fmla="val 40005"/>
            </a:avLst>
          </a:prstGeom>
          <a:solidFill>
            <a:srgbClr val="030303"/>
          </a:solidFill>
          <a:ln w="22860">
            <a:solidFill>
              <a:srgbClr val="FC8337"/>
            </a:solidFill>
            <a:prstDash val="solid"/>
          </a:ln>
        </p:spPr>
      </p:sp>
      <p:sp>
        <p:nvSpPr>
          <p:cNvPr id="9" name="Text 6"/>
          <p:cNvSpPr/>
          <p:nvPr/>
        </p:nvSpPr>
        <p:spPr>
          <a:xfrm>
            <a:off x="5302032" y="5255895"/>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E5E0DF"/>
                </a:solidFill>
                <a:latin typeface="Saira Medium" pitchFamily="34" charset="0"/>
                <a:ea typeface="Saira Medium" pitchFamily="34" charset="-122"/>
                <a:cs typeface="Saira Medium" pitchFamily="34" charset="-120"/>
              </a:rPr>
              <a:t>2</a:t>
            </a:r>
            <a:endParaRPr lang="en-US" sz="2650" dirty="0"/>
          </a:p>
        </p:txBody>
      </p:sp>
      <p:sp>
        <p:nvSpPr>
          <p:cNvPr id="10" name="Text 7"/>
          <p:cNvSpPr/>
          <p:nvPr/>
        </p:nvSpPr>
        <p:spPr>
          <a:xfrm>
            <a:off x="5954078" y="5213390"/>
            <a:ext cx="3306723"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Continuous Improvement</a:t>
            </a:r>
            <a:endParaRPr lang="en-US" sz="2200" dirty="0"/>
          </a:p>
        </p:txBody>
      </p:sp>
      <p:sp>
        <p:nvSpPr>
          <p:cNvPr id="11" name="Text 8"/>
          <p:cNvSpPr/>
          <p:nvPr/>
        </p:nvSpPr>
        <p:spPr>
          <a:xfrm>
            <a:off x="5954078" y="5703808"/>
            <a:ext cx="3459242" cy="1451610"/>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Ongoing training, technology adoption, and customer feedback are essential for maintaining service excellence.</a:t>
            </a:r>
            <a:endParaRPr lang="en-US" sz="1750" dirty="0"/>
          </a:p>
        </p:txBody>
      </p:sp>
      <p:sp>
        <p:nvSpPr>
          <p:cNvPr id="12" name="Shape 9"/>
          <p:cNvSpPr/>
          <p:nvPr/>
        </p:nvSpPr>
        <p:spPr>
          <a:xfrm>
            <a:off x="9640133" y="5213390"/>
            <a:ext cx="510302" cy="510302"/>
          </a:xfrm>
          <a:prstGeom prst="roundRect">
            <a:avLst>
              <a:gd name="adj" fmla="val 40005"/>
            </a:avLst>
          </a:prstGeom>
          <a:solidFill>
            <a:srgbClr val="030303"/>
          </a:solidFill>
          <a:ln w="22860">
            <a:solidFill>
              <a:srgbClr val="FC8337"/>
            </a:solidFill>
            <a:prstDash val="solid"/>
          </a:ln>
        </p:spPr>
      </p:sp>
      <p:sp>
        <p:nvSpPr>
          <p:cNvPr id="13" name="Text 10"/>
          <p:cNvSpPr/>
          <p:nvPr/>
        </p:nvSpPr>
        <p:spPr>
          <a:xfrm>
            <a:off x="9725204" y="5255895"/>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E5E0DF"/>
                </a:solidFill>
                <a:latin typeface="Saira Medium" pitchFamily="34" charset="0"/>
                <a:ea typeface="Saira Medium" pitchFamily="34" charset="-122"/>
                <a:cs typeface="Saira Medium" pitchFamily="34" charset="-120"/>
              </a:rPr>
              <a:t>3</a:t>
            </a:r>
            <a:endParaRPr lang="en-US" sz="2650" dirty="0"/>
          </a:p>
        </p:txBody>
      </p:sp>
      <p:sp>
        <p:nvSpPr>
          <p:cNvPr id="14" name="Text 11"/>
          <p:cNvSpPr/>
          <p:nvPr/>
        </p:nvSpPr>
        <p:spPr>
          <a:xfrm>
            <a:off x="10377249" y="5213390"/>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Future Focus</a:t>
            </a:r>
            <a:endParaRPr lang="en-US" sz="2200" dirty="0"/>
          </a:p>
        </p:txBody>
      </p:sp>
      <p:sp>
        <p:nvSpPr>
          <p:cNvPr id="15" name="Text 12"/>
          <p:cNvSpPr/>
          <p:nvPr/>
        </p:nvSpPr>
        <p:spPr>
          <a:xfrm>
            <a:off x="10377249" y="5703808"/>
            <a:ext cx="3459242" cy="1451610"/>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Further research and adaptation to changing market conditions will drive future success in service excellence.</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80415" y="1012746"/>
            <a:ext cx="7755969" cy="1239441"/>
          </a:xfrm>
          <a:prstGeom prst="rect">
            <a:avLst/>
          </a:prstGeom>
          <a:noFill/>
          <a:ln/>
        </p:spPr>
        <p:txBody>
          <a:bodyPr wrap="square" lIns="0" tIns="0" rIns="0" bIns="0" rtlCol="0" anchor="t"/>
          <a:lstStyle/>
          <a:p>
            <a:pPr algn="l" indent="0" marL="0">
              <a:lnSpc>
                <a:spcPts val="4850"/>
              </a:lnSpc>
              <a:buNone/>
            </a:pPr>
            <a:r>
              <a:rPr lang="en-US" sz="3900" dirty="0">
                <a:solidFill>
                  <a:srgbClr val="FFFFFF"/>
                </a:solidFill>
                <a:latin typeface="Saira Medium" pitchFamily="34" charset="0"/>
                <a:ea typeface="Saira Medium" pitchFamily="34" charset="-122"/>
                <a:cs typeface="Saira Medium" pitchFamily="34" charset="-120"/>
              </a:rPr>
              <a:t>Understanding the Role of Salespeople in Service Excellence</a:t>
            </a:r>
            <a:endParaRPr lang="en-US" sz="3900" dirty="0"/>
          </a:p>
        </p:txBody>
      </p:sp>
      <p:sp>
        <p:nvSpPr>
          <p:cNvPr id="4" name="Shape 1"/>
          <p:cNvSpPr/>
          <p:nvPr/>
        </p:nvSpPr>
        <p:spPr>
          <a:xfrm>
            <a:off x="6180415" y="2772608"/>
            <a:ext cx="446127" cy="446127"/>
          </a:xfrm>
          <a:prstGeom prst="roundRect">
            <a:avLst>
              <a:gd name="adj" fmla="val 40007"/>
            </a:avLst>
          </a:prstGeom>
          <a:solidFill>
            <a:srgbClr val="030303"/>
          </a:solidFill>
          <a:ln w="22860">
            <a:solidFill>
              <a:srgbClr val="FC8337"/>
            </a:solidFill>
            <a:prstDash val="solid"/>
          </a:ln>
        </p:spPr>
      </p:sp>
      <p:sp>
        <p:nvSpPr>
          <p:cNvPr id="5" name="Text 2"/>
          <p:cNvSpPr/>
          <p:nvPr/>
        </p:nvSpPr>
        <p:spPr>
          <a:xfrm>
            <a:off x="6254710" y="2809696"/>
            <a:ext cx="297418" cy="371832"/>
          </a:xfrm>
          <a:prstGeom prst="rect">
            <a:avLst/>
          </a:prstGeom>
          <a:noFill/>
          <a:ln/>
        </p:spPr>
        <p:txBody>
          <a:bodyPr wrap="none" lIns="0" tIns="0" rIns="0" bIns="0" rtlCol="0" anchor="t"/>
          <a:lstStyle/>
          <a:p>
            <a:pPr algn="ctr" indent="0" marL="0">
              <a:lnSpc>
                <a:spcPts val="2300"/>
              </a:lnSpc>
              <a:buNone/>
            </a:pPr>
            <a:r>
              <a:rPr lang="en-US" sz="2300" dirty="0">
                <a:solidFill>
                  <a:srgbClr val="E5E0DF"/>
                </a:solidFill>
                <a:latin typeface="Saira Medium" pitchFamily="34" charset="0"/>
                <a:ea typeface="Saira Medium" pitchFamily="34" charset="-122"/>
                <a:cs typeface="Saira Medium" pitchFamily="34" charset="-120"/>
              </a:rPr>
              <a:t>1</a:t>
            </a:r>
            <a:endParaRPr lang="en-US" sz="2300" dirty="0"/>
          </a:p>
        </p:txBody>
      </p:sp>
      <p:sp>
        <p:nvSpPr>
          <p:cNvPr id="6" name="Text 3"/>
          <p:cNvSpPr/>
          <p:nvPr/>
        </p:nvSpPr>
        <p:spPr>
          <a:xfrm>
            <a:off x="6824782" y="2772608"/>
            <a:ext cx="2943344" cy="309801"/>
          </a:xfrm>
          <a:prstGeom prst="rect">
            <a:avLst/>
          </a:prstGeom>
          <a:noFill/>
          <a:ln/>
        </p:spPr>
        <p:txBody>
          <a:bodyPr wrap="none" lIns="0" tIns="0" rIns="0" bIns="0" rtlCol="0" anchor="t"/>
          <a:lstStyle/>
          <a:p>
            <a:pPr algn="l" indent="0" marL="0">
              <a:lnSpc>
                <a:spcPts val="2400"/>
              </a:lnSpc>
              <a:buNone/>
            </a:pPr>
            <a:r>
              <a:rPr lang="en-US" sz="1950" dirty="0">
                <a:solidFill>
                  <a:srgbClr val="E5E0DF"/>
                </a:solidFill>
                <a:latin typeface="Saira Medium" pitchFamily="34" charset="0"/>
                <a:ea typeface="Saira Medium" pitchFamily="34" charset="-122"/>
                <a:cs typeface="Saira Medium" pitchFamily="34" charset="-120"/>
              </a:rPr>
              <a:t>Key Elements for Success</a:t>
            </a:r>
            <a:endParaRPr lang="en-US" sz="1950" dirty="0"/>
          </a:p>
        </p:txBody>
      </p:sp>
      <p:sp>
        <p:nvSpPr>
          <p:cNvPr id="7" name="Text 4"/>
          <p:cNvSpPr/>
          <p:nvPr/>
        </p:nvSpPr>
        <p:spPr>
          <a:xfrm>
            <a:off x="6824782" y="3201353"/>
            <a:ext cx="3134558" cy="1903809"/>
          </a:xfrm>
          <a:prstGeom prst="rect">
            <a:avLst/>
          </a:prstGeom>
          <a:noFill/>
          <a:ln/>
        </p:spPr>
        <p:txBody>
          <a:bodyPr wrap="square" lIns="0" tIns="0" rIns="0" bIns="0" rtlCol="0" anchor="t"/>
          <a:lstStyle/>
          <a:p>
            <a:pPr algn="l" indent="0" marL="0">
              <a:lnSpc>
                <a:spcPts val="2450"/>
              </a:lnSpc>
              <a:buNone/>
            </a:pPr>
            <a:r>
              <a:rPr lang="en-US" sz="1550" dirty="0">
                <a:solidFill>
                  <a:srgbClr val="E5E0DF"/>
                </a:solidFill>
                <a:latin typeface="Roboto" pitchFamily="34" charset="0"/>
                <a:ea typeface="Roboto" pitchFamily="34" charset="-122"/>
                <a:cs typeface="Roboto" pitchFamily="34" charset="-120"/>
              </a:rPr>
              <a:t>Salespeople are key elements in the success of service excellence strategies. They contribute to service excellence in preparing customers for using services and in consumer learning processes.</a:t>
            </a:r>
            <a:endParaRPr lang="en-US" sz="1550" dirty="0"/>
          </a:p>
        </p:txBody>
      </p:sp>
      <p:sp>
        <p:nvSpPr>
          <p:cNvPr id="8" name="Shape 5"/>
          <p:cNvSpPr/>
          <p:nvPr/>
        </p:nvSpPr>
        <p:spPr>
          <a:xfrm>
            <a:off x="10157579" y="2772608"/>
            <a:ext cx="446127" cy="446127"/>
          </a:xfrm>
          <a:prstGeom prst="roundRect">
            <a:avLst>
              <a:gd name="adj" fmla="val 40007"/>
            </a:avLst>
          </a:prstGeom>
          <a:solidFill>
            <a:srgbClr val="030303"/>
          </a:solidFill>
          <a:ln w="22860">
            <a:solidFill>
              <a:srgbClr val="FC8337"/>
            </a:solidFill>
            <a:prstDash val="solid"/>
          </a:ln>
        </p:spPr>
      </p:sp>
      <p:sp>
        <p:nvSpPr>
          <p:cNvPr id="9" name="Text 6"/>
          <p:cNvSpPr/>
          <p:nvPr/>
        </p:nvSpPr>
        <p:spPr>
          <a:xfrm>
            <a:off x="10231874" y="2809696"/>
            <a:ext cx="297418" cy="371832"/>
          </a:xfrm>
          <a:prstGeom prst="rect">
            <a:avLst/>
          </a:prstGeom>
          <a:noFill/>
          <a:ln/>
        </p:spPr>
        <p:txBody>
          <a:bodyPr wrap="none" lIns="0" tIns="0" rIns="0" bIns="0" rtlCol="0" anchor="t"/>
          <a:lstStyle/>
          <a:p>
            <a:pPr algn="ctr" indent="0" marL="0">
              <a:lnSpc>
                <a:spcPts val="2300"/>
              </a:lnSpc>
              <a:buNone/>
            </a:pPr>
            <a:r>
              <a:rPr lang="en-US" sz="2300" dirty="0">
                <a:solidFill>
                  <a:srgbClr val="E5E0DF"/>
                </a:solidFill>
                <a:latin typeface="Saira Medium" pitchFamily="34" charset="0"/>
                <a:ea typeface="Saira Medium" pitchFamily="34" charset="-122"/>
                <a:cs typeface="Saira Medium" pitchFamily="34" charset="-120"/>
              </a:rPr>
              <a:t>2</a:t>
            </a:r>
            <a:endParaRPr lang="en-US" sz="2300" dirty="0"/>
          </a:p>
        </p:txBody>
      </p:sp>
      <p:sp>
        <p:nvSpPr>
          <p:cNvPr id="10" name="Text 7"/>
          <p:cNvSpPr/>
          <p:nvPr/>
        </p:nvSpPr>
        <p:spPr>
          <a:xfrm>
            <a:off x="10801945" y="2772608"/>
            <a:ext cx="3134558" cy="619601"/>
          </a:xfrm>
          <a:prstGeom prst="rect">
            <a:avLst/>
          </a:prstGeom>
          <a:noFill/>
          <a:ln/>
        </p:spPr>
        <p:txBody>
          <a:bodyPr wrap="square" lIns="0" tIns="0" rIns="0" bIns="0" rtlCol="0" anchor="t"/>
          <a:lstStyle/>
          <a:p>
            <a:pPr algn="l" indent="0" marL="0">
              <a:lnSpc>
                <a:spcPts val="2400"/>
              </a:lnSpc>
              <a:buNone/>
            </a:pPr>
            <a:r>
              <a:rPr lang="en-US" sz="1950" dirty="0">
                <a:solidFill>
                  <a:srgbClr val="E5E0DF"/>
                </a:solidFill>
                <a:latin typeface="Saira Medium" pitchFamily="34" charset="0"/>
                <a:ea typeface="Saira Medium" pitchFamily="34" charset="-122"/>
                <a:cs typeface="Saira Medium" pitchFamily="34" charset="-120"/>
              </a:rPr>
              <a:t>Influencing Customer Perceptions</a:t>
            </a:r>
            <a:endParaRPr lang="en-US" sz="1950" dirty="0"/>
          </a:p>
        </p:txBody>
      </p:sp>
      <p:sp>
        <p:nvSpPr>
          <p:cNvPr id="11" name="Text 8"/>
          <p:cNvSpPr/>
          <p:nvPr/>
        </p:nvSpPr>
        <p:spPr>
          <a:xfrm>
            <a:off x="10801945" y="3511153"/>
            <a:ext cx="3134558" cy="1903809"/>
          </a:xfrm>
          <a:prstGeom prst="rect">
            <a:avLst/>
          </a:prstGeom>
          <a:noFill/>
          <a:ln/>
        </p:spPr>
        <p:txBody>
          <a:bodyPr wrap="square" lIns="0" tIns="0" rIns="0" bIns="0" rtlCol="0" anchor="t"/>
          <a:lstStyle/>
          <a:p>
            <a:pPr algn="l" indent="0" marL="0">
              <a:lnSpc>
                <a:spcPts val="2450"/>
              </a:lnSpc>
              <a:buNone/>
            </a:pPr>
            <a:r>
              <a:rPr lang="en-US" sz="1550" dirty="0">
                <a:solidFill>
                  <a:srgbClr val="E5E0DF"/>
                </a:solidFill>
                <a:latin typeface="Roboto" pitchFamily="34" charset="0"/>
                <a:ea typeface="Roboto" pitchFamily="34" charset="-122"/>
                <a:cs typeface="Roboto" pitchFamily="34" charset="-120"/>
              </a:rPr>
              <a:t>Salespeople's service perceptions are important in harmonizing customer needs with firm capabilities. Their opinions often influence customer perceptions more than service blueprints do.</a:t>
            </a:r>
            <a:endParaRPr lang="en-US" sz="1550" dirty="0"/>
          </a:p>
        </p:txBody>
      </p:sp>
      <p:sp>
        <p:nvSpPr>
          <p:cNvPr id="12" name="Shape 9"/>
          <p:cNvSpPr/>
          <p:nvPr/>
        </p:nvSpPr>
        <p:spPr>
          <a:xfrm>
            <a:off x="6180415" y="5836206"/>
            <a:ext cx="446127" cy="446127"/>
          </a:xfrm>
          <a:prstGeom prst="roundRect">
            <a:avLst>
              <a:gd name="adj" fmla="val 40007"/>
            </a:avLst>
          </a:prstGeom>
          <a:solidFill>
            <a:srgbClr val="030303"/>
          </a:solidFill>
          <a:ln w="22860">
            <a:solidFill>
              <a:srgbClr val="FC8337"/>
            </a:solidFill>
            <a:prstDash val="solid"/>
          </a:ln>
        </p:spPr>
      </p:sp>
      <p:sp>
        <p:nvSpPr>
          <p:cNvPr id="13" name="Text 10"/>
          <p:cNvSpPr/>
          <p:nvPr/>
        </p:nvSpPr>
        <p:spPr>
          <a:xfrm>
            <a:off x="6254710" y="5873294"/>
            <a:ext cx="297418" cy="371832"/>
          </a:xfrm>
          <a:prstGeom prst="rect">
            <a:avLst/>
          </a:prstGeom>
          <a:noFill/>
          <a:ln/>
        </p:spPr>
        <p:txBody>
          <a:bodyPr wrap="none" lIns="0" tIns="0" rIns="0" bIns="0" rtlCol="0" anchor="t"/>
          <a:lstStyle/>
          <a:p>
            <a:pPr algn="ctr" indent="0" marL="0">
              <a:lnSpc>
                <a:spcPts val="2300"/>
              </a:lnSpc>
              <a:buNone/>
            </a:pPr>
            <a:r>
              <a:rPr lang="en-US" sz="2300" dirty="0">
                <a:solidFill>
                  <a:srgbClr val="E5E0DF"/>
                </a:solidFill>
                <a:latin typeface="Saira Medium" pitchFamily="34" charset="0"/>
                <a:ea typeface="Saira Medium" pitchFamily="34" charset="-122"/>
                <a:cs typeface="Saira Medium" pitchFamily="34" charset="-120"/>
              </a:rPr>
              <a:t>3</a:t>
            </a:r>
            <a:endParaRPr lang="en-US" sz="2300" dirty="0"/>
          </a:p>
        </p:txBody>
      </p:sp>
      <p:sp>
        <p:nvSpPr>
          <p:cNvPr id="14" name="Text 11"/>
          <p:cNvSpPr/>
          <p:nvPr/>
        </p:nvSpPr>
        <p:spPr>
          <a:xfrm>
            <a:off x="6824782" y="5836206"/>
            <a:ext cx="2537936" cy="309801"/>
          </a:xfrm>
          <a:prstGeom prst="rect">
            <a:avLst/>
          </a:prstGeom>
          <a:noFill/>
          <a:ln/>
        </p:spPr>
        <p:txBody>
          <a:bodyPr wrap="none" lIns="0" tIns="0" rIns="0" bIns="0" rtlCol="0" anchor="t"/>
          <a:lstStyle/>
          <a:p>
            <a:pPr algn="l" indent="0" marL="0">
              <a:lnSpc>
                <a:spcPts val="2400"/>
              </a:lnSpc>
              <a:buNone/>
            </a:pPr>
            <a:r>
              <a:rPr lang="en-US" sz="1950" dirty="0">
                <a:solidFill>
                  <a:srgbClr val="E5E0DF"/>
                </a:solidFill>
                <a:latin typeface="Saira Medium" pitchFamily="34" charset="0"/>
                <a:ea typeface="Saira Medium" pitchFamily="34" charset="-122"/>
                <a:cs typeface="Saira Medium" pitchFamily="34" charset="-120"/>
              </a:rPr>
              <a:t>Multiple Service Roles</a:t>
            </a:r>
            <a:endParaRPr lang="en-US" sz="1950" dirty="0"/>
          </a:p>
        </p:txBody>
      </p:sp>
      <p:sp>
        <p:nvSpPr>
          <p:cNvPr id="15" name="Text 12"/>
          <p:cNvSpPr/>
          <p:nvPr/>
        </p:nvSpPr>
        <p:spPr>
          <a:xfrm>
            <a:off x="6824782" y="6264950"/>
            <a:ext cx="7111603" cy="951905"/>
          </a:xfrm>
          <a:prstGeom prst="rect">
            <a:avLst/>
          </a:prstGeom>
          <a:noFill/>
          <a:ln/>
        </p:spPr>
        <p:txBody>
          <a:bodyPr wrap="square" lIns="0" tIns="0" rIns="0" bIns="0" rtlCol="0" anchor="t"/>
          <a:lstStyle/>
          <a:p>
            <a:pPr algn="l" indent="0" marL="0">
              <a:lnSpc>
                <a:spcPts val="2450"/>
              </a:lnSpc>
              <a:buNone/>
            </a:pPr>
            <a:r>
              <a:rPr lang="en-US" sz="1550" dirty="0">
                <a:solidFill>
                  <a:srgbClr val="E5E0DF"/>
                </a:solidFill>
                <a:latin typeface="Roboto" pitchFamily="34" charset="0"/>
                <a:ea typeface="Roboto" pitchFamily="34" charset="-122"/>
                <a:cs typeface="Roboto" pitchFamily="34" charset="-120"/>
              </a:rPr>
              <a:t>Salespeople contribute to making promotions, advertising, pricing, service, and merchandising work. They provide after-sales service, assist in distribution, and build relationships.</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251109"/>
            <a:ext cx="12798385" cy="708779"/>
          </a:xfrm>
          <a:prstGeom prst="rect">
            <a:avLst/>
          </a:prstGeom>
          <a:noFill/>
          <a:ln/>
        </p:spPr>
        <p:txBody>
          <a:bodyPr wrap="none" lIns="0" tIns="0" rIns="0" bIns="0" rtlCol="0" anchor="t"/>
          <a:lstStyle/>
          <a:p>
            <a:pPr algn="l" indent="0" marL="0">
              <a:lnSpc>
                <a:spcPts val="5550"/>
              </a:lnSpc>
              <a:buNone/>
            </a:pPr>
            <a:r>
              <a:rPr lang="en-US" sz="4450" dirty="0">
                <a:solidFill>
                  <a:srgbClr val="FFFFFF"/>
                </a:solidFill>
                <a:latin typeface="Saira Medium" pitchFamily="34" charset="0"/>
                <a:ea typeface="Saira Medium" pitchFamily="34" charset="-122"/>
                <a:cs typeface="Saira Medium" pitchFamily="34" charset="-120"/>
              </a:rPr>
              <a:t>Key Characteristics of Service Excellence in Sales</a:t>
            </a:r>
            <a:endParaRPr lang="en-US" sz="4450" dirty="0"/>
          </a:p>
        </p:txBody>
      </p:sp>
      <p:sp>
        <p:nvSpPr>
          <p:cNvPr id="3" name="Text 1"/>
          <p:cNvSpPr/>
          <p:nvPr/>
        </p:nvSpPr>
        <p:spPr>
          <a:xfrm>
            <a:off x="793790" y="2684383"/>
            <a:ext cx="3898702" cy="708660"/>
          </a:xfrm>
          <a:prstGeom prst="rect">
            <a:avLst/>
          </a:prstGeom>
          <a:noFill/>
          <a:ln/>
        </p:spPr>
        <p:txBody>
          <a:bodyPr wrap="square" lIns="0" tIns="0" rIns="0" bIns="0" rtlCol="0" anchor="t"/>
          <a:lstStyle/>
          <a:p>
            <a:pPr algn="r"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Empathy and Active Listening</a:t>
            </a:r>
            <a:endParaRPr lang="en-US" sz="2200" dirty="0"/>
          </a:p>
        </p:txBody>
      </p:sp>
      <p:sp>
        <p:nvSpPr>
          <p:cNvPr id="4" name="Text 2"/>
          <p:cNvSpPr/>
          <p:nvPr/>
        </p:nvSpPr>
        <p:spPr>
          <a:xfrm>
            <a:off x="793790" y="3529132"/>
            <a:ext cx="3898702" cy="725805"/>
          </a:xfrm>
          <a:prstGeom prst="rect">
            <a:avLst/>
          </a:prstGeom>
          <a:noFill/>
          <a:ln/>
        </p:spPr>
        <p:txBody>
          <a:bodyPr wrap="square" lIns="0" tIns="0" rIns="0" bIns="0" rtlCol="0" anchor="t"/>
          <a:lstStyle/>
          <a:p>
            <a:pPr algn="r" indent="0" marL="0">
              <a:lnSpc>
                <a:spcPts val="2850"/>
              </a:lnSpc>
              <a:buNone/>
            </a:pPr>
            <a:r>
              <a:rPr lang="en-US" sz="1750" dirty="0">
                <a:solidFill>
                  <a:srgbClr val="E5E0DF"/>
                </a:solidFill>
                <a:latin typeface="Roboto" pitchFamily="34" charset="0"/>
                <a:ea typeface="Roboto" pitchFamily="34" charset="-122"/>
                <a:cs typeface="Roboto" pitchFamily="34" charset="-120"/>
              </a:rPr>
              <a:t>Creating understanding of customer pain points</a:t>
            </a:r>
            <a:endParaRPr lang="en-US" sz="1750" dirty="0"/>
          </a:p>
        </p:txBody>
      </p:sp>
      <p:pic>
        <p:nvPicPr>
          <p:cNvPr id="5" name="Image 0" descr="preencoded.png">    </p:cNvPr>
          <p:cNvPicPr>
            <a:picLocks noChangeAspect="1"/>
          </p:cNvPicPr>
          <p:nvPr/>
        </p:nvPicPr>
        <p:blipFill>
          <a:blip r:embed="rId1"/>
          <a:stretch>
            <a:fillRect/>
          </a:stretch>
        </p:blipFill>
        <p:spPr>
          <a:xfrm>
            <a:off x="5032653" y="2413516"/>
            <a:ext cx="4564975" cy="4564975"/>
          </a:xfrm>
          <a:prstGeom prst="rect">
            <a:avLst/>
          </a:prstGeom>
        </p:spPr>
      </p:pic>
      <p:sp>
        <p:nvSpPr>
          <p:cNvPr id="6" name="Text 3"/>
          <p:cNvSpPr/>
          <p:nvPr/>
        </p:nvSpPr>
        <p:spPr>
          <a:xfrm>
            <a:off x="6033492" y="3336369"/>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5E0DF"/>
                </a:solidFill>
                <a:latin typeface="Saira Medium" pitchFamily="34" charset="0"/>
                <a:ea typeface="Saira Medium" pitchFamily="34" charset="-122"/>
                <a:cs typeface="Saira Medium" pitchFamily="34" charset="-120"/>
              </a:rPr>
              <a:t>1</a:t>
            </a:r>
            <a:endParaRPr lang="en-US" sz="2650" dirty="0"/>
          </a:p>
        </p:txBody>
      </p:sp>
      <p:sp>
        <p:nvSpPr>
          <p:cNvPr id="7" name="Text 4"/>
          <p:cNvSpPr/>
          <p:nvPr/>
        </p:nvSpPr>
        <p:spPr>
          <a:xfrm>
            <a:off x="9937790" y="2513290"/>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Product Knowledge</a:t>
            </a:r>
            <a:endParaRPr lang="en-US" sz="2200" dirty="0"/>
          </a:p>
        </p:txBody>
      </p:sp>
      <p:sp>
        <p:nvSpPr>
          <p:cNvPr id="8" name="Text 5"/>
          <p:cNvSpPr/>
          <p:nvPr/>
        </p:nvSpPr>
        <p:spPr>
          <a:xfrm>
            <a:off x="9937790" y="3003709"/>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Expertise and confidence in product information</a:t>
            </a:r>
            <a:endParaRPr lang="en-US" sz="1750" dirty="0"/>
          </a:p>
        </p:txBody>
      </p:sp>
      <p:pic>
        <p:nvPicPr>
          <p:cNvPr id="9" name="Image 1" descr="preencoded.png">    </p:cNvPr>
          <p:cNvPicPr>
            <a:picLocks noChangeAspect="1"/>
          </p:cNvPicPr>
          <p:nvPr/>
        </p:nvPicPr>
        <p:blipFill>
          <a:blip r:embed="rId2"/>
          <a:stretch>
            <a:fillRect/>
          </a:stretch>
        </p:blipFill>
        <p:spPr>
          <a:xfrm>
            <a:off x="5032653" y="2413516"/>
            <a:ext cx="4564975" cy="4564975"/>
          </a:xfrm>
          <a:prstGeom prst="rect">
            <a:avLst/>
          </a:prstGeom>
        </p:spPr>
      </p:pic>
      <p:sp>
        <p:nvSpPr>
          <p:cNvPr id="10" name="Text 6"/>
          <p:cNvSpPr/>
          <p:nvPr/>
        </p:nvSpPr>
        <p:spPr>
          <a:xfrm>
            <a:off x="7893010" y="3071693"/>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5E0DF"/>
                </a:solidFill>
                <a:latin typeface="Saira Medium" pitchFamily="34" charset="0"/>
                <a:ea typeface="Saira Medium" pitchFamily="34" charset="-122"/>
                <a:cs typeface="Saira Medium" pitchFamily="34" charset="-120"/>
              </a:rPr>
              <a:t>2</a:t>
            </a:r>
            <a:endParaRPr lang="en-US" sz="2650" dirty="0"/>
          </a:p>
        </p:txBody>
      </p:sp>
      <p:sp>
        <p:nvSpPr>
          <p:cNvPr id="11" name="Text 7"/>
          <p:cNvSpPr/>
          <p:nvPr/>
        </p:nvSpPr>
        <p:spPr>
          <a:xfrm>
            <a:off x="10051256" y="4269224"/>
            <a:ext cx="2945725"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Problem-Solving Skills</a:t>
            </a:r>
            <a:endParaRPr lang="en-US" sz="2200" dirty="0"/>
          </a:p>
        </p:txBody>
      </p:sp>
      <p:sp>
        <p:nvSpPr>
          <p:cNvPr id="12" name="Text 8"/>
          <p:cNvSpPr/>
          <p:nvPr/>
        </p:nvSpPr>
        <p:spPr>
          <a:xfrm>
            <a:off x="10051256" y="4759643"/>
            <a:ext cx="3785354" cy="362903"/>
          </a:xfrm>
          <a:prstGeom prst="rect">
            <a:avLst/>
          </a:prstGeom>
          <a:noFill/>
          <a:ln/>
        </p:spPr>
        <p:txBody>
          <a:bodyPr wrap="non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Ability to resolve customer concerns</a:t>
            </a:r>
            <a:endParaRPr lang="en-US" sz="1750" dirty="0"/>
          </a:p>
        </p:txBody>
      </p:sp>
      <p:pic>
        <p:nvPicPr>
          <p:cNvPr id="13" name="Image 2" descr="preencoded.png">    </p:cNvPr>
          <p:cNvPicPr>
            <a:picLocks noChangeAspect="1"/>
          </p:cNvPicPr>
          <p:nvPr/>
        </p:nvPicPr>
        <p:blipFill>
          <a:blip r:embed="rId3"/>
          <a:stretch>
            <a:fillRect/>
          </a:stretch>
        </p:blipFill>
        <p:spPr>
          <a:xfrm>
            <a:off x="5032653" y="2413516"/>
            <a:ext cx="4564975" cy="4564975"/>
          </a:xfrm>
          <a:prstGeom prst="rect">
            <a:avLst/>
          </a:prstGeom>
        </p:spPr>
      </p:pic>
      <p:sp>
        <p:nvSpPr>
          <p:cNvPr id="14" name="Text 9"/>
          <p:cNvSpPr/>
          <p:nvPr/>
        </p:nvSpPr>
        <p:spPr>
          <a:xfrm>
            <a:off x="8719423" y="4758452"/>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5E0DF"/>
                </a:solidFill>
                <a:latin typeface="Saira Medium" pitchFamily="34" charset="0"/>
                <a:ea typeface="Saira Medium" pitchFamily="34" charset="-122"/>
                <a:cs typeface="Saira Medium" pitchFamily="34" charset="-120"/>
              </a:rPr>
              <a:t>3</a:t>
            </a:r>
            <a:endParaRPr lang="en-US" sz="2650" dirty="0"/>
          </a:p>
        </p:txBody>
      </p:sp>
      <p:sp>
        <p:nvSpPr>
          <p:cNvPr id="15" name="Text 10"/>
          <p:cNvSpPr/>
          <p:nvPr/>
        </p:nvSpPr>
        <p:spPr>
          <a:xfrm>
            <a:off x="9937790" y="566237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Relationship Building</a:t>
            </a:r>
            <a:endParaRPr lang="en-US" sz="2200" dirty="0"/>
          </a:p>
        </p:txBody>
      </p:sp>
      <p:sp>
        <p:nvSpPr>
          <p:cNvPr id="16" name="Text 11"/>
          <p:cNvSpPr/>
          <p:nvPr/>
        </p:nvSpPr>
        <p:spPr>
          <a:xfrm>
            <a:off x="9937790" y="6152793"/>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Developing strong customer connections</a:t>
            </a:r>
            <a:endParaRPr lang="en-US" sz="1750" dirty="0"/>
          </a:p>
        </p:txBody>
      </p:sp>
      <p:pic>
        <p:nvPicPr>
          <p:cNvPr id="17" name="Image 3" descr="preencoded.png">    </p:cNvPr>
          <p:cNvPicPr>
            <a:picLocks noChangeAspect="1"/>
          </p:cNvPicPr>
          <p:nvPr/>
        </p:nvPicPr>
        <p:blipFill>
          <a:blip r:embed="rId4"/>
          <a:stretch>
            <a:fillRect/>
          </a:stretch>
        </p:blipFill>
        <p:spPr>
          <a:xfrm>
            <a:off x="5032653" y="2413516"/>
            <a:ext cx="4564975" cy="4564975"/>
          </a:xfrm>
          <a:prstGeom prst="rect">
            <a:avLst/>
          </a:prstGeom>
        </p:spPr>
      </p:pic>
      <p:sp>
        <p:nvSpPr>
          <p:cNvPr id="18" name="Text 12"/>
          <p:cNvSpPr/>
          <p:nvPr/>
        </p:nvSpPr>
        <p:spPr>
          <a:xfrm>
            <a:off x="7370564" y="6065520"/>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5E0DF"/>
                </a:solidFill>
                <a:latin typeface="Saira Medium" pitchFamily="34" charset="0"/>
                <a:ea typeface="Saira Medium" pitchFamily="34" charset="-122"/>
                <a:cs typeface="Saira Medium" pitchFamily="34" charset="-120"/>
              </a:rPr>
              <a:t>4</a:t>
            </a:r>
            <a:endParaRPr lang="en-US" sz="2650" dirty="0"/>
          </a:p>
        </p:txBody>
      </p:sp>
      <p:sp>
        <p:nvSpPr>
          <p:cNvPr id="19" name="Text 13"/>
          <p:cNvSpPr/>
          <p:nvPr/>
        </p:nvSpPr>
        <p:spPr>
          <a:xfrm>
            <a:off x="1421249" y="5314117"/>
            <a:ext cx="3271242" cy="354330"/>
          </a:xfrm>
          <a:prstGeom prst="rect">
            <a:avLst/>
          </a:prstGeom>
          <a:noFill/>
          <a:ln/>
        </p:spPr>
        <p:txBody>
          <a:bodyPr wrap="none" lIns="0" tIns="0" rIns="0" bIns="0" rtlCol="0" anchor="t"/>
          <a:lstStyle/>
          <a:p>
            <a:pPr algn="r"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Effective Communication</a:t>
            </a:r>
            <a:endParaRPr lang="en-US" sz="2200" dirty="0"/>
          </a:p>
        </p:txBody>
      </p:sp>
      <p:sp>
        <p:nvSpPr>
          <p:cNvPr id="20" name="Text 14"/>
          <p:cNvSpPr/>
          <p:nvPr/>
        </p:nvSpPr>
        <p:spPr>
          <a:xfrm>
            <a:off x="793790" y="5804535"/>
            <a:ext cx="3898702" cy="725805"/>
          </a:xfrm>
          <a:prstGeom prst="rect">
            <a:avLst/>
          </a:prstGeom>
          <a:noFill/>
          <a:ln/>
        </p:spPr>
        <p:txBody>
          <a:bodyPr wrap="square" lIns="0" tIns="0" rIns="0" bIns="0" rtlCol="0" anchor="t"/>
          <a:lstStyle/>
          <a:p>
            <a:pPr algn="r" indent="0" marL="0">
              <a:lnSpc>
                <a:spcPts val="2850"/>
              </a:lnSpc>
              <a:buNone/>
            </a:pPr>
            <a:r>
              <a:rPr lang="en-US" sz="1750" dirty="0">
                <a:solidFill>
                  <a:srgbClr val="E5E0DF"/>
                </a:solidFill>
                <a:latin typeface="Roboto" pitchFamily="34" charset="0"/>
                <a:ea typeface="Roboto" pitchFamily="34" charset="-122"/>
                <a:cs typeface="Roboto" pitchFamily="34" charset="-120"/>
              </a:rPr>
              <a:t>Clear and helpful information exchange</a:t>
            </a:r>
            <a:endParaRPr lang="en-US" sz="1750" dirty="0"/>
          </a:p>
        </p:txBody>
      </p:sp>
      <p:pic>
        <p:nvPicPr>
          <p:cNvPr id="21" name="Image 4" descr="preencoded.png">    </p:cNvPr>
          <p:cNvPicPr>
            <a:picLocks noChangeAspect="1"/>
          </p:cNvPicPr>
          <p:nvPr/>
        </p:nvPicPr>
        <p:blipFill>
          <a:blip r:embed="rId5"/>
          <a:stretch>
            <a:fillRect/>
          </a:stretch>
        </p:blipFill>
        <p:spPr>
          <a:xfrm>
            <a:off x="5032653" y="2413516"/>
            <a:ext cx="4564975" cy="4564975"/>
          </a:xfrm>
          <a:prstGeom prst="rect">
            <a:avLst/>
          </a:prstGeom>
        </p:spPr>
      </p:pic>
      <p:sp>
        <p:nvSpPr>
          <p:cNvPr id="22" name="Text 15"/>
          <p:cNvSpPr/>
          <p:nvPr/>
        </p:nvSpPr>
        <p:spPr>
          <a:xfrm>
            <a:off x="5710595" y="5186720"/>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5E0DF"/>
                </a:solidFill>
                <a:latin typeface="Saira Medium" pitchFamily="34" charset="0"/>
                <a:ea typeface="Saira Medium" pitchFamily="34" charset="-122"/>
                <a:cs typeface="Saira Medium" pitchFamily="34" charset="-120"/>
              </a:rPr>
              <a:t>5</a:t>
            </a:r>
            <a:endParaRPr lang="en-US" sz="2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11899"/>
          </a:xfrm>
          <a:prstGeom prst="rect">
            <a:avLst/>
          </a:prstGeom>
        </p:spPr>
      </p:pic>
      <p:sp>
        <p:nvSpPr>
          <p:cNvPr id="3" name="Text 0"/>
          <p:cNvSpPr/>
          <p:nvPr/>
        </p:nvSpPr>
        <p:spPr>
          <a:xfrm>
            <a:off x="787241" y="3430429"/>
            <a:ext cx="7759660" cy="702826"/>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Saira Medium" pitchFamily="34" charset="0"/>
                <a:ea typeface="Saira Medium" pitchFamily="34" charset="-122"/>
                <a:cs typeface="Saira Medium" pitchFamily="34" charset="-120"/>
              </a:rPr>
              <a:t>Empathy and Active Listening</a:t>
            </a:r>
            <a:endParaRPr lang="en-US" sz="4400" dirty="0"/>
          </a:p>
        </p:txBody>
      </p:sp>
      <p:sp>
        <p:nvSpPr>
          <p:cNvPr id="4" name="Shape 1"/>
          <p:cNvSpPr/>
          <p:nvPr/>
        </p:nvSpPr>
        <p:spPr>
          <a:xfrm>
            <a:off x="787241" y="4470678"/>
            <a:ext cx="4202073" cy="3140750"/>
          </a:xfrm>
          <a:prstGeom prst="roundRect">
            <a:avLst>
              <a:gd name="adj" fmla="val 6446"/>
            </a:avLst>
          </a:prstGeom>
          <a:solidFill>
            <a:srgbClr val="030303"/>
          </a:solidFill>
          <a:ln w="22860">
            <a:solidFill>
              <a:srgbClr val="FC8337"/>
            </a:solidFill>
            <a:prstDash val="solid"/>
          </a:ln>
        </p:spPr>
      </p:sp>
      <p:sp>
        <p:nvSpPr>
          <p:cNvPr id="5" name="Text 2"/>
          <p:cNvSpPr/>
          <p:nvPr/>
        </p:nvSpPr>
        <p:spPr>
          <a:xfrm>
            <a:off x="1035010" y="4718447"/>
            <a:ext cx="2998589" cy="351472"/>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Creating Human Bonds</a:t>
            </a:r>
            <a:endParaRPr lang="en-US" sz="2200" dirty="0"/>
          </a:p>
        </p:txBody>
      </p:sp>
      <p:sp>
        <p:nvSpPr>
          <p:cNvPr id="6" name="Text 3"/>
          <p:cNvSpPr/>
          <p:nvPr/>
        </p:nvSpPr>
        <p:spPr>
          <a:xfrm>
            <a:off x="1035010" y="5204817"/>
            <a:ext cx="3706535" cy="2158841"/>
          </a:xfrm>
          <a:prstGeom prst="rect">
            <a:avLst/>
          </a:prstGeom>
          <a:noFill/>
          <a:ln/>
        </p:spPr>
        <p:txBody>
          <a:bodyPr wrap="square" lIns="0" tIns="0" rIns="0" bIns="0" rtlCol="0" anchor="t"/>
          <a:lstStyle/>
          <a:p>
            <a:pPr algn="l" indent="0" marL="0">
              <a:lnSpc>
                <a:spcPts val="2800"/>
              </a:lnSpc>
              <a:buNone/>
            </a:pPr>
            <a:r>
              <a:rPr lang="en-US" sz="1750" dirty="0">
                <a:solidFill>
                  <a:srgbClr val="E5E0DF"/>
                </a:solidFill>
                <a:latin typeface="Roboto" pitchFamily="34" charset="0"/>
                <a:ea typeface="Roboto" pitchFamily="34" charset="-122"/>
                <a:cs typeface="Roboto" pitchFamily="34" charset="-120"/>
              </a:rPr>
              <a:t>When you match up a sales rep who is an excellent empathizer and listener to a customer's needs, you create an understanding of the customer's pain points. This human bond motivates customers to buy!</a:t>
            </a:r>
            <a:endParaRPr lang="en-US" sz="1750" dirty="0"/>
          </a:p>
        </p:txBody>
      </p:sp>
      <p:sp>
        <p:nvSpPr>
          <p:cNvPr id="7" name="Shape 4"/>
          <p:cNvSpPr/>
          <p:nvPr/>
        </p:nvSpPr>
        <p:spPr>
          <a:xfrm>
            <a:off x="5214223" y="4470678"/>
            <a:ext cx="4202073" cy="3140750"/>
          </a:xfrm>
          <a:prstGeom prst="roundRect">
            <a:avLst>
              <a:gd name="adj" fmla="val 6446"/>
            </a:avLst>
          </a:prstGeom>
          <a:solidFill>
            <a:srgbClr val="030303"/>
          </a:solidFill>
          <a:ln w="22860">
            <a:solidFill>
              <a:srgbClr val="FC8337"/>
            </a:solidFill>
            <a:prstDash val="solid"/>
          </a:ln>
        </p:spPr>
      </p:sp>
      <p:sp>
        <p:nvSpPr>
          <p:cNvPr id="8" name="Text 5"/>
          <p:cNvSpPr/>
          <p:nvPr/>
        </p:nvSpPr>
        <p:spPr>
          <a:xfrm>
            <a:off x="5461992" y="4718447"/>
            <a:ext cx="2811899" cy="351472"/>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Dos and Don'ts</a:t>
            </a:r>
            <a:endParaRPr lang="en-US" sz="2200" dirty="0"/>
          </a:p>
        </p:txBody>
      </p:sp>
      <p:sp>
        <p:nvSpPr>
          <p:cNvPr id="9" name="Text 6"/>
          <p:cNvSpPr/>
          <p:nvPr/>
        </p:nvSpPr>
        <p:spPr>
          <a:xfrm>
            <a:off x="5461992" y="5204817"/>
            <a:ext cx="3706535" cy="1799034"/>
          </a:xfrm>
          <a:prstGeom prst="rect">
            <a:avLst/>
          </a:prstGeom>
          <a:noFill/>
          <a:ln/>
        </p:spPr>
        <p:txBody>
          <a:bodyPr wrap="square" lIns="0" tIns="0" rIns="0" bIns="0" rtlCol="0" anchor="t"/>
          <a:lstStyle/>
          <a:p>
            <a:pPr algn="l" indent="0" marL="0">
              <a:lnSpc>
                <a:spcPts val="2800"/>
              </a:lnSpc>
              <a:buNone/>
            </a:pPr>
            <a:r>
              <a:rPr lang="en-US" sz="1750" dirty="0">
                <a:solidFill>
                  <a:srgbClr val="E5E0DF"/>
                </a:solidFill>
                <a:latin typeface="Roboto" pitchFamily="34" charset="0"/>
                <a:ea typeface="Roboto" pitchFamily="34" charset="-122"/>
                <a:cs typeface="Roboto" pitchFamily="34" charset="-120"/>
              </a:rPr>
              <a:t>Do not interrupt the customer, mutter incentives just to stop a complaint, decline a proper request for a return, or draw a "line in the sand" to hold the customer to a policy.</a:t>
            </a:r>
            <a:endParaRPr lang="en-US" sz="1750" dirty="0"/>
          </a:p>
        </p:txBody>
      </p:sp>
      <p:sp>
        <p:nvSpPr>
          <p:cNvPr id="10" name="Shape 7"/>
          <p:cNvSpPr/>
          <p:nvPr/>
        </p:nvSpPr>
        <p:spPr>
          <a:xfrm>
            <a:off x="9641205" y="4470678"/>
            <a:ext cx="4202073" cy="3140750"/>
          </a:xfrm>
          <a:prstGeom prst="roundRect">
            <a:avLst>
              <a:gd name="adj" fmla="val 6446"/>
            </a:avLst>
          </a:prstGeom>
          <a:solidFill>
            <a:srgbClr val="030303"/>
          </a:solidFill>
          <a:ln w="22860">
            <a:solidFill>
              <a:srgbClr val="FC8337"/>
            </a:solidFill>
            <a:prstDash val="solid"/>
          </a:ln>
        </p:spPr>
      </p:sp>
      <p:sp>
        <p:nvSpPr>
          <p:cNvPr id="11" name="Text 8"/>
          <p:cNvSpPr/>
          <p:nvPr/>
        </p:nvSpPr>
        <p:spPr>
          <a:xfrm>
            <a:off x="9888974" y="4718447"/>
            <a:ext cx="2811899" cy="351472"/>
          </a:xfrm>
          <a:prstGeom prst="rect">
            <a:avLst/>
          </a:prstGeom>
          <a:noFill/>
          <a:ln/>
        </p:spPr>
        <p:txBody>
          <a:bodyPr wrap="none" lIns="0" tIns="0" rIns="0" bIns="0" rtlCol="0" anchor="t"/>
          <a:lstStyle/>
          <a:p>
            <a:pPr algn="l" indent="0" marL="0">
              <a:lnSpc>
                <a:spcPts val="2750"/>
              </a:lnSpc>
              <a:buNone/>
            </a:pPr>
            <a:r>
              <a:rPr lang="en-US" sz="2200" dirty="0">
                <a:solidFill>
                  <a:srgbClr val="E5E0DF"/>
                </a:solidFill>
                <a:latin typeface="Saira Medium" pitchFamily="34" charset="0"/>
                <a:ea typeface="Saira Medium" pitchFamily="34" charset="-122"/>
                <a:cs typeface="Saira Medium" pitchFamily="34" charset="-120"/>
              </a:rPr>
              <a:t>Practical Empathy</a:t>
            </a:r>
            <a:endParaRPr lang="en-US" sz="2200" dirty="0"/>
          </a:p>
        </p:txBody>
      </p:sp>
      <p:sp>
        <p:nvSpPr>
          <p:cNvPr id="12" name="Text 9"/>
          <p:cNvSpPr/>
          <p:nvPr/>
        </p:nvSpPr>
        <p:spPr>
          <a:xfrm>
            <a:off x="9888974" y="5204817"/>
            <a:ext cx="3706535" cy="1799034"/>
          </a:xfrm>
          <a:prstGeom prst="rect">
            <a:avLst/>
          </a:prstGeom>
          <a:noFill/>
          <a:ln/>
        </p:spPr>
        <p:txBody>
          <a:bodyPr wrap="square" lIns="0" tIns="0" rIns="0" bIns="0" rtlCol="0" anchor="t"/>
          <a:lstStyle/>
          <a:p>
            <a:pPr algn="l" indent="0" marL="0">
              <a:lnSpc>
                <a:spcPts val="2800"/>
              </a:lnSpc>
              <a:buNone/>
            </a:pPr>
            <a:r>
              <a:rPr lang="en-US" sz="1750" dirty="0">
                <a:solidFill>
                  <a:srgbClr val="E5E0DF"/>
                </a:solidFill>
                <a:latin typeface="Roboto" pitchFamily="34" charset="0"/>
                <a:ea typeface="Roboto" pitchFamily="34" charset="-122"/>
                <a:cs typeface="Roboto" pitchFamily="34" charset="-120"/>
              </a:rPr>
              <a:t>Listen without judgment, accept the emotions experienced by the customer, and be patient while they express them. Repeat back using their words to show understanding.</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36494" y="590788"/>
            <a:ext cx="7643813" cy="1339453"/>
          </a:xfrm>
          <a:prstGeom prst="rect">
            <a:avLst/>
          </a:prstGeom>
          <a:noFill/>
          <a:ln/>
        </p:spPr>
        <p:txBody>
          <a:bodyPr wrap="square" lIns="0" tIns="0" rIns="0" bIns="0" rtlCol="0" anchor="t"/>
          <a:lstStyle/>
          <a:p>
            <a:pPr algn="l" indent="0" marL="0">
              <a:lnSpc>
                <a:spcPts val="5250"/>
              </a:lnSpc>
              <a:buNone/>
            </a:pPr>
            <a:r>
              <a:rPr lang="en-US" sz="4200" dirty="0">
                <a:solidFill>
                  <a:srgbClr val="FFFFFF"/>
                </a:solidFill>
                <a:latin typeface="Saira Medium" pitchFamily="34" charset="0"/>
                <a:ea typeface="Saira Medium" pitchFamily="34" charset="-122"/>
                <a:cs typeface="Saira Medium" pitchFamily="34" charset="-120"/>
              </a:rPr>
              <a:t>Product Knowledge and Expertise</a:t>
            </a:r>
            <a:endParaRPr lang="en-US" sz="4200" dirty="0"/>
          </a:p>
        </p:txBody>
      </p:sp>
      <p:sp>
        <p:nvSpPr>
          <p:cNvPr id="4" name="Shape 1"/>
          <p:cNvSpPr/>
          <p:nvPr/>
        </p:nvSpPr>
        <p:spPr>
          <a:xfrm>
            <a:off x="6236494" y="2492812"/>
            <a:ext cx="482203" cy="482203"/>
          </a:xfrm>
          <a:prstGeom prst="roundRect">
            <a:avLst>
              <a:gd name="adj" fmla="val 40002"/>
            </a:avLst>
          </a:prstGeom>
          <a:solidFill>
            <a:srgbClr val="030303"/>
          </a:solidFill>
          <a:ln w="22860">
            <a:solidFill>
              <a:srgbClr val="FC8337"/>
            </a:solidFill>
            <a:prstDash val="solid"/>
          </a:ln>
        </p:spPr>
      </p:sp>
      <p:sp>
        <p:nvSpPr>
          <p:cNvPr id="5" name="Text 2"/>
          <p:cNvSpPr/>
          <p:nvPr/>
        </p:nvSpPr>
        <p:spPr>
          <a:xfrm>
            <a:off x="6316861" y="2532995"/>
            <a:ext cx="321469" cy="401836"/>
          </a:xfrm>
          <a:prstGeom prst="rect">
            <a:avLst/>
          </a:prstGeom>
          <a:noFill/>
          <a:ln/>
        </p:spPr>
        <p:txBody>
          <a:bodyPr wrap="none" lIns="0" tIns="0" rIns="0" bIns="0" rtlCol="0" anchor="t"/>
          <a:lstStyle/>
          <a:p>
            <a:pPr algn="ctr" indent="0" marL="0">
              <a:lnSpc>
                <a:spcPts val="2500"/>
              </a:lnSpc>
              <a:buNone/>
            </a:pPr>
            <a:r>
              <a:rPr lang="en-US" sz="2500" dirty="0">
                <a:solidFill>
                  <a:srgbClr val="E5E0DF"/>
                </a:solidFill>
                <a:latin typeface="Saira Medium" pitchFamily="34" charset="0"/>
                <a:ea typeface="Saira Medium" pitchFamily="34" charset="-122"/>
                <a:cs typeface="Saira Medium" pitchFamily="34" charset="-120"/>
              </a:rPr>
              <a:t>1</a:t>
            </a:r>
            <a:endParaRPr lang="en-US" sz="2500" dirty="0"/>
          </a:p>
        </p:txBody>
      </p:sp>
      <p:sp>
        <p:nvSpPr>
          <p:cNvPr id="6" name="Text 3"/>
          <p:cNvSpPr/>
          <p:nvPr/>
        </p:nvSpPr>
        <p:spPr>
          <a:xfrm>
            <a:off x="6933009" y="2492812"/>
            <a:ext cx="3018234" cy="669608"/>
          </a:xfrm>
          <a:prstGeom prst="rect">
            <a:avLst/>
          </a:prstGeom>
          <a:noFill/>
          <a:ln/>
        </p:spPr>
        <p:txBody>
          <a:bodyPr wrap="square" lIns="0" tIns="0" rIns="0" bIns="0" rtlCol="0" anchor="t"/>
          <a:lstStyle/>
          <a:p>
            <a:pPr algn="l" indent="0" marL="0">
              <a:lnSpc>
                <a:spcPts val="2600"/>
              </a:lnSpc>
              <a:buNone/>
            </a:pPr>
            <a:r>
              <a:rPr lang="en-US" sz="2100" dirty="0">
                <a:solidFill>
                  <a:srgbClr val="E5E0DF"/>
                </a:solidFill>
                <a:latin typeface="Saira Medium" pitchFamily="34" charset="0"/>
                <a:ea typeface="Saira Medium" pitchFamily="34" charset="-122"/>
                <a:cs typeface="Saira Medium" pitchFamily="34" charset="-120"/>
              </a:rPr>
              <a:t>Core Contributor to Satisfaction</a:t>
            </a:r>
            <a:endParaRPr lang="en-US" sz="2100" dirty="0"/>
          </a:p>
        </p:txBody>
      </p:sp>
      <p:sp>
        <p:nvSpPr>
          <p:cNvPr id="7" name="Text 4"/>
          <p:cNvSpPr/>
          <p:nvPr/>
        </p:nvSpPr>
        <p:spPr>
          <a:xfrm>
            <a:off x="6933009" y="3291007"/>
            <a:ext cx="3018234" cy="2057400"/>
          </a:xfrm>
          <a:prstGeom prst="rect">
            <a:avLst/>
          </a:prstGeom>
          <a:noFill/>
          <a:ln/>
        </p:spPr>
        <p:txBody>
          <a:bodyPr wrap="square" lIns="0" tIns="0" rIns="0" bIns="0" rtlCol="0" anchor="t"/>
          <a:lstStyle/>
          <a:p>
            <a:pPr algn="l" indent="0" marL="0">
              <a:lnSpc>
                <a:spcPts val="2700"/>
              </a:lnSpc>
              <a:buNone/>
            </a:pPr>
            <a:r>
              <a:rPr lang="en-US" sz="1650" dirty="0">
                <a:solidFill>
                  <a:srgbClr val="E5E0DF"/>
                </a:solidFill>
                <a:latin typeface="Roboto" pitchFamily="34" charset="0"/>
                <a:ea typeface="Roboto" pitchFamily="34" charset="-122"/>
                <a:cs typeface="Roboto" pitchFamily="34" charset="-120"/>
              </a:rPr>
              <a:t>Expertise is a core contributor to customer satisfaction. Even the best customer service cannot make up for an incomplete sale of unsuitable products.</a:t>
            </a:r>
            <a:endParaRPr lang="en-US" sz="1650" dirty="0"/>
          </a:p>
        </p:txBody>
      </p:sp>
      <p:sp>
        <p:nvSpPr>
          <p:cNvPr id="8" name="Shape 5"/>
          <p:cNvSpPr/>
          <p:nvPr/>
        </p:nvSpPr>
        <p:spPr>
          <a:xfrm>
            <a:off x="10165556" y="2492812"/>
            <a:ext cx="482203" cy="482203"/>
          </a:xfrm>
          <a:prstGeom prst="roundRect">
            <a:avLst>
              <a:gd name="adj" fmla="val 40002"/>
            </a:avLst>
          </a:prstGeom>
          <a:solidFill>
            <a:srgbClr val="030303"/>
          </a:solidFill>
          <a:ln w="22860">
            <a:solidFill>
              <a:srgbClr val="FC8337"/>
            </a:solidFill>
            <a:prstDash val="solid"/>
          </a:ln>
        </p:spPr>
      </p:sp>
      <p:sp>
        <p:nvSpPr>
          <p:cNvPr id="9" name="Text 6"/>
          <p:cNvSpPr/>
          <p:nvPr/>
        </p:nvSpPr>
        <p:spPr>
          <a:xfrm>
            <a:off x="10245923" y="2532995"/>
            <a:ext cx="321469" cy="401836"/>
          </a:xfrm>
          <a:prstGeom prst="rect">
            <a:avLst/>
          </a:prstGeom>
          <a:noFill/>
          <a:ln/>
        </p:spPr>
        <p:txBody>
          <a:bodyPr wrap="none" lIns="0" tIns="0" rIns="0" bIns="0" rtlCol="0" anchor="t"/>
          <a:lstStyle/>
          <a:p>
            <a:pPr algn="ctr" indent="0" marL="0">
              <a:lnSpc>
                <a:spcPts val="2500"/>
              </a:lnSpc>
              <a:buNone/>
            </a:pPr>
            <a:r>
              <a:rPr lang="en-US" sz="2500" dirty="0">
                <a:solidFill>
                  <a:srgbClr val="E5E0DF"/>
                </a:solidFill>
                <a:latin typeface="Saira Medium" pitchFamily="34" charset="0"/>
                <a:ea typeface="Saira Medium" pitchFamily="34" charset="-122"/>
                <a:cs typeface="Saira Medium" pitchFamily="34" charset="-120"/>
              </a:rPr>
              <a:t>2</a:t>
            </a:r>
            <a:endParaRPr lang="en-US" sz="2500" dirty="0"/>
          </a:p>
        </p:txBody>
      </p:sp>
      <p:sp>
        <p:nvSpPr>
          <p:cNvPr id="10" name="Text 7"/>
          <p:cNvSpPr/>
          <p:nvPr/>
        </p:nvSpPr>
        <p:spPr>
          <a:xfrm>
            <a:off x="10862072" y="2492812"/>
            <a:ext cx="3018234" cy="669608"/>
          </a:xfrm>
          <a:prstGeom prst="rect">
            <a:avLst/>
          </a:prstGeom>
          <a:noFill/>
          <a:ln/>
        </p:spPr>
        <p:txBody>
          <a:bodyPr wrap="square" lIns="0" tIns="0" rIns="0" bIns="0" rtlCol="0" anchor="t"/>
          <a:lstStyle/>
          <a:p>
            <a:pPr algn="l" indent="0" marL="0">
              <a:lnSpc>
                <a:spcPts val="2600"/>
              </a:lnSpc>
              <a:buNone/>
            </a:pPr>
            <a:r>
              <a:rPr lang="en-US" sz="2100" dirty="0">
                <a:solidFill>
                  <a:srgbClr val="E5E0DF"/>
                </a:solidFill>
                <a:latin typeface="Saira Medium" pitchFamily="34" charset="0"/>
                <a:ea typeface="Saira Medium" pitchFamily="34" charset="-122"/>
                <a:cs typeface="Saira Medium" pitchFamily="34" charset="-120"/>
              </a:rPr>
              <a:t>Meeting Customer Expectations</a:t>
            </a:r>
            <a:endParaRPr lang="en-US" sz="2100" dirty="0"/>
          </a:p>
        </p:txBody>
      </p:sp>
      <p:sp>
        <p:nvSpPr>
          <p:cNvPr id="11" name="Text 8"/>
          <p:cNvSpPr/>
          <p:nvPr/>
        </p:nvSpPr>
        <p:spPr>
          <a:xfrm>
            <a:off x="10862072" y="3291007"/>
            <a:ext cx="3018234" cy="2400300"/>
          </a:xfrm>
          <a:prstGeom prst="rect">
            <a:avLst/>
          </a:prstGeom>
          <a:noFill/>
          <a:ln/>
        </p:spPr>
        <p:txBody>
          <a:bodyPr wrap="square" lIns="0" tIns="0" rIns="0" bIns="0" rtlCol="0" anchor="t"/>
          <a:lstStyle/>
          <a:p>
            <a:pPr algn="l" indent="0" marL="0">
              <a:lnSpc>
                <a:spcPts val="2700"/>
              </a:lnSpc>
              <a:buNone/>
            </a:pPr>
            <a:r>
              <a:rPr lang="en-US" sz="1650" dirty="0">
                <a:solidFill>
                  <a:srgbClr val="E5E0DF"/>
                </a:solidFill>
                <a:latin typeface="Roboto" pitchFamily="34" charset="0"/>
                <a:ea typeface="Roboto" pitchFamily="34" charset="-122"/>
                <a:cs typeface="Roboto" pitchFamily="34" charset="-120"/>
              </a:rPr>
              <a:t>Consumers are more knowledgeable and looking for experts to provide technical information and recommendations. Product knowledge ensures confidence and credibility.</a:t>
            </a:r>
            <a:endParaRPr lang="en-US" sz="1650" dirty="0"/>
          </a:p>
        </p:txBody>
      </p:sp>
      <p:sp>
        <p:nvSpPr>
          <p:cNvPr id="12" name="Shape 9"/>
          <p:cNvSpPr/>
          <p:nvPr/>
        </p:nvSpPr>
        <p:spPr>
          <a:xfrm>
            <a:off x="6236494" y="6146721"/>
            <a:ext cx="482203" cy="482203"/>
          </a:xfrm>
          <a:prstGeom prst="roundRect">
            <a:avLst>
              <a:gd name="adj" fmla="val 40002"/>
            </a:avLst>
          </a:prstGeom>
          <a:solidFill>
            <a:srgbClr val="030303"/>
          </a:solidFill>
          <a:ln w="22860">
            <a:solidFill>
              <a:srgbClr val="FC8337"/>
            </a:solidFill>
            <a:prstDash val="solid"/>
          </a:ln>
        </p:spPr>
      </p:sp>
      <p:sp>
        <p:nvSpPr>
          <p:cNvPr id="13" name="Text 10"/>
          <p:cNvSpPr/>
          <p:nvPr/>
        </p:nvSpPr>
        <p:spPr>
          <a:xfrm>
            <a:off x="6316861" y="6186904"/>
            <a:ext cx="321469" cy="401836"/>
          </a:xfrm>
          <a:prstGeom prst="rect">
            <a:avLst/>
          </a:prstGeom>
          <a:noFill/>
          <a:ln/>
        </p:spPr>
        <p:txBody>
          <a:bodyPr wrap="none" lIns="0" tIns="0" rIns="0" bIns="0" rtlCol="0" anchor="t"/>
          <a:lstStyle/>
          <a:p>
            <a:pPr algn="ctr" indent="0" marL="0">
              <a:lnSpc>
                <a:spcPts val="2500"/>
              </a:lnSpc>
              <a:buNone/>
            </a:pPr>
            <a:r>
              <a:rPr lang="en-US" sz="2500" dirty="0">
                <a:solidFill>
                  <a:srgbClr val="E5E0DF"/>
                </a:solidFill>
                <a:latin typeface="Saira Medium" pitchFamily="34" charset="0"/>
                <a:ea typeface="Saira Medium" pitchFamily="34" charset="-122"/>
                <a:cs typeface="Saira Medium" pitchFamily="34" charset="-120"/>
              </a:rPr>
              <a:t>3</a:t>
            </a:r>
            <a:endParaRPr lang="en-US" sz="2500" dirty="0"/>
          </a:p>
        </p:txBody>
      </p:sp>
      <p:sp>
        <p:nvSpPr>
          <p:cNvPr id="14" name="Text 11"/>
          <p:cNvSpPr/>
          <p:nvPr/>
        </p:nvSpPr>
        <p:spPr>
          <a:xfrm>
            <a:off x="6933009" y="6146721"/>
            <a:ext cx="3817620" cy="334804"/>
          </a:xfrm>
          <a:prstGeom prst="rect">
            <a:avLst/>
          </a:prstGeom>
          <a:noFill/>
          <a:ln/>
        </p:spPr>
        <p:txBody>
          <a:bodyPr wrap="none" lIns="0" tIns="0" rIns="0" bIns="0" rtlCol="0" anchor="t"/>
          <a:lstStyle/>
          <a:p>
            <a:pPr algn="l" indent="0" marL="0">
              <a:lnSpc>
                <a:spcPts val="2600"/>
              </a:lnSpc>
              <a:buNone/>
            </a:pPr>
            <a:r>
              <a:rPr lang="en-US" sz="2100" dirty="0">
                <a:solidFill>
                  <a:srgbClr val="E5E0DF"/>
                </a:solidFill>
                <a:latin typeface="Saira Medium" pitchFamily="34" charset="0"/>
                <a:ea typeface="Saira Medium" pitchFamily="34" charset="-122"/>
                <a:cs typeface="Saira Medium" pitchFamily="34" charset="-120"/>
              </a:rPr>
              <a:t>Comprehensive Understanding</a:t>
            </a:r>
            <a:endParaRPr lang="en-US" sz="2100" dirty="0"/>
          </a:p>
        </p:txBody>
      </p:sp>
      <p:sp>
        <p:nvSpPr>
          <p:cNvPr id="15" name="Text 12"/>
          <p:cNvSpPr/>
          <p:nvPr/>
        </p:nvSpPr>
        <p:spPr>
          <a:xfrm>
            <a:off x="6933009" y="6610112"/>
            <a:ext cx="6947297" cy="1028700"/>
          </a:xfrm>
          <a:prstGeom prst="rect">
            <a:avLst/>
          </a:prstGeom>
          <a:noFill/>
          <a:ln/>
        </p:spPr>
        <p:txBody>
          <a:bodyPr wrap="square" lIns="0" tIns="0" rIns="0" bIns="0" rtlCol="0" anchor="t"/>
          <a:lstStyle/>
          <a:p>
            <a:pPr algn="l" indent="0" marL="0">
              <a:lnSpc>
                <a:spcPts val="2700"/>
              </a:lnSpc>
              <a:buNone/>
            </a:pPr>
            <a:r>
              <a:rPr lang="en-US" sz="1650" dirty="0">
                <a:solidFill>
                  <a:srgbClr val="E5E0DF"/>
                </a:solidFill>
                <a:latin typeface="Roboto" pitchFamily="34" charset="0"/>
                <a:ea typeface="Roboto" pitchFamily="34" charset="-122"/>
                <a:cs typeface="Roboto" pitchFamily="34" charset="-120"/>
              </a:rPr>
              <a:t>Know all products, their uses, maintenance requirements, and related items. Try products before selling to offer complete and transparent information.</a:t>
            </a:r>
            <a:endParaRPr lang="en-US" sz="1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85773" y="711160"/>
            <a:ext cx="5192078" cy="624483"/>
          </a:xfrm>
          <a:prstGeom prst="rect">
            <a:avLst/>
          </a:prstGeom>
          <a:noFill/>
          <a:ln/>
        </p:spPr>
        <p:txBody>
          <a:bodyPr wrap="none" lIns="0" tIns="0" rIns="0" bIns="0" rtlCol="0" anchor="t"/>
          <a:lstStyle/>
          <a:p>
            <a:pPr algn="l" indent="0" marL="0">
              <a:lnSpc>
                <a:spcPts val="4900"/>
              </a:lnSpc>
              <a:buNone/>
            </a:pPr>
            <a:r>
              <a:rPr lang="en-US" sz="3900" dirty="0">
                <a:solidFill>
                  <a:srgbClr val="FFFFFF"/>
                </a:solidFill>
                <a:latin typeface="Saira Medium" pitchFamily="34" charset="0"/>
                <a:ea typeface="Saira Medium" pitchFamily="34" charset="-122"/>
                <a:cs typeface="Saira Medium" pitchFamily="34" charset="-120"/>
              </a:rPr>
              <a:t>Problem-Solving Skills</a:t>
            </a:r>
            <a:endParaRPr lang="en-US" sz="3900" dirty="0"/>
          </a:p>
        </p:txBody>
      </p:sp>
      <p:pic>
        <p:nvPicPr>
          <p:cNvPr id="4" name="Image 1" descr="preencoded.png">    </p:cNvPr>
          <p:cNvPicPr>
            <a:picLocks noChangeAspect="1"/>
          </p:cNvPicPr>
          <p:nvPr/>
        </p:nvPicPr>
        <p:blipFill>
          <a:blip r:embed="rId2"/>
          <a:stretch>
            <a:fillRect/>
          </a:stretch>
        </p:blipFill>
        <p:spPr>
          <a:xfrm>
            <a:off x="6185773" y="1635323"/>
            <a:ext cx="999053" cy="1470779"/>
          </a:xfrm>
          <a:prstGeom prst="rect">
            <a:avLst/>
          </a:prstGeom>
        </p:spPr>
      </p:pic>
      <p:sp>
        <p:nvSpPr>
          <p:cNvPr id="5" name="Text 1"/>
          <p:cNvSpPr/>
          <p:nvPr/>
        </p:nvSpPr>
        <p:spPr>
          <a:xfrm>
            <a:off x="7484507" y="1835110"/>
            <a:ext cx="3030379" cy="312182"/>
          </a:xfrm>
          <a:prstGeom prst="rect">
            <a:avLst/>
          </a:prstGeom>
          <a:noFill/>
          <a:ln/>
        </p:spPr>
        <p:txBody>
          <a:bodyPr wrap="none" lIns="0" tIns="0" rIns="0" bIns="0" rtlCol="0" anchor="t"/>
          <a:lstStyle/>
          <a:p>
            <a:pPr algn="l" indent="0" marL="0">
              <a:lnSpc>
                <a:spcPts val="2450"/>
              </a:lnSpc>
              <a:buNone/>
            </a:pPr>
            <a:r>
              <a:rPr lang="en-US" sz="1950" dirty="0">
                <a:solidFill>
                  <a:srgbClr val="E5E0DF"/>
                </a:solidFill>
                <a:latin typeface="Saira Medium" pitchFamily="34" charset="0"/>
                <a:ea typeface="Saira Medium" pitchFamily="34" charset="-122"/>
                <a:cs typeface="Saira Medium" pitchFamily="34" charset="-120"/>
              </a:rPr>
              <a:t>Assess Underlying Causes</a:t>
            </a:r>
            <a:endParaRPr lang="en-US" sz="1950" dirty="0"/>
          </a:p>
        </p:txBody>
      </p:sp>
      <p:sp>
        <p:nvSpPr>
          <p:cNvPr id="6" name="Text 2"/>
          <p:cNvSpPr/>
          <p:nvPr/>
        </p:nvSpPr>
        <p:spPr>
          <a:xfrm>
            <a:off x="7484507" y="2267188"/>
            <a:ext cx="6446520" cy="639127"/>
          </a:xfrm>
          <a:prstGeom prst="rect">
            <a:avLst/>
          </a:prstGeom>
          <a:noFill/>
          <a:ln/>
        </p:spPr>
        <p:txBody>
          <a:bodyPr wrap="square" lIns="0" tIns="0" rIns="0" bIns="0" rtlCol="0" anchor="t"/>
          <a:lstStyle/>
          <a:p>
            <a:pPr algn="l" indent="0" marL="0">
              <a:lnSpc>
                <a:spcPts val="2500"/>
              </a:lnSpc>
              <a:buNone/>
            </a:pPr>
            <a:r>
              <a:rPr lang="en-US" sz="1550" dirty="0">
                <a:solidFill>
                  <a:srgbClr val="E5E0DF"/>
                </a:solidFill>
                <a:latin typeface="Roboto" pitchFamily="34" charset="0"/>
                <a:ea typeface="Roboto" pitchFamily="34" charset="-122"/>
                <a:cs typeface="Roboto" pitchFamily="34" charset="-120"/>
              </a:rPr>
              <a:t>The salesperson must ascertain not only the customer's identification of the problem but also the underlying causes.</a:t>
            </a:r>
            <a:endParaRPr lang="en-US" sz="1550" dirty="0"/>
          </a:p>
        </p:txBody>
      </p:sp>
      <p:pic>
        <p:nvPicPr>
          <p:cNvPr id="7" name="Image 2" descr="preencoded.png">    </p:cNvPr>
          <p:cNvPicPr>
            <a:picLocks noChangeAspect="1"/>
          </p:cNvPicPr>
          <p:nvPr/>
        </p:nvPicPr>
        <p:blipFill>
          <a:blip r:embed="rId3"/>
          <a:stretch>
            <a:fillRect/>
          </a:stretch>
        </p:blipFill>
        <p:spPr>
          <a:xfrm>
            <a:off x="6185773" y="3106103"/>
            <a:ext cx="999053" cy="1470779"/>
          </a:xfrm>
          <a:prstGeom prst="rect">
            <a:avLst/>
          </a:prstGeom>
        </p:spPr>
      </p:pic>
      <p:sp>
        <p:nvSpPr>
          <p:cNvPr id="8" name="Text 3"/>
          <p:cNvSpPr/>
          <p:nvPr/>
        </p:nvSpPr>
        <p:spPr>
          <a:xfrm>
            <a:off x="7484507" y="3305889"/>
            <a:ext cx="2497812" cy="312182"/>
          </a:xfrm>
          <a:prstGeom prst="rect">
            <a:avLst/>
          </a:prstGeom>
          <a:noFill/>
          <a:ln/>
        </p:spPr>
        <p:txBody>
          <a:bodyPr wrap="none" lIns="0" tIns="0" rIns="0" bIns="0" rtlCol="0" anchor="t"/>
          <a:lstStyle/>
          <a:p>
            <a:pPr algn="l" indent="0" marL="0">
              <a:lnSpc>
                <a:spcPts val="2450"/>
              </a:lnSpc>
              <a:buNone/>
            </a:pPr>
            <a:r>
              <a:rPr lang="en-US" sz="1950" dirty="0">
                <a:solidFill>
                  <a:srgbClr val="E5E0DF"/>
                </a:solidFill>
                <a:latin typeface="Saira Medium" pitchFamily="34" charset="0"/>
                <a:ea typeface="Saira Medium" pitchFamily="34" charset="-122"/>
                <a:cs typeface="Saira Medium" pitchFamily="34" charset="-120"/>
              </a:rPr>
              <a:t>Gather Information</a:t>
            </a:r>
            <a:endParaRPr lang="en-US" sz="1950" dirty="0"/>
          </a:p>
        </p:txBody>
      </p:sp>
      <p:sp>
        <p:nvSpPr>
          <p:cNvPr id="9" name="Text 4"/>
          <p:cNvSpPr/>
          <p:nvPr/>
        </p:nvSpPr>
        <p:spPr>
          <a:xfrm>
            <a:off x="7484507" y="3737967"/>
            <a:ext cx="6446520" cy="639127"/>
          </a:xfrm>
          <a:prstGeom prst="rect">
            <a:avLst/>
          </a:prstGeom>
          <a:noFill/>
          <a:ln/>
        </p:spPr>
        <p:txBody>
          <a:bodyPr wrap="square" lIns="0" tIns="0" rIns="0" bIns="0" rtlCol="0" anchor="t"/>
          <a:lstStyle/>
          <a:p>
            <a:pPr algn="l" indent="0" marL="0">
              <a:lnSpc>
                <a:spcPts val="2500"/>
              </a:lnSpc>
              <a:buNone/>
            </a:pPr>
            <a:r>
              <a:rPr lang="en-US" sz="1550" dirty="0">
                <a:solidFill>
                  <a:srgbClr val="E5E0DF"/>
                </a:solidFill>
                <a:latin typeface="Roboto" pitchFamily="34" charset="0"/>
                <a:ea typeface="Roboto" pitchFamily="34" charset="-122"/>
                <a:cs typeface="Roboto" pitchFamily="34" charset="-120"/>
              </a:rPr>
              <a:t>Interact with the customer to elicit information and inquire about additional data needed to understand the full complexity of the concern.</a:t>
            </a:r>
            <a:endParaRPr lang="en-US" sz="1550" dirty="0"/>
          </a:p>
        </p:txBody>
      </p:sp>
      <p:pic>
        <p:nvPicPr>
          <p:cNvPr id="10" name="Image 3" descr="preencoded.png">    </p:cNvPr>
          <p:cNvPicPr>
            <a:picLocks noChangeAspect="1"/>
          </p:cNvPicPr>
          <p:nvPr/>
        </p:nvPicPr>
        <p:blipFill>
          <a:blip r:embed="rId4"/>
          <a:stretch>
            <a:fillRect/>
          </a:stretch>
        </p:blipFill>
        <p:spPr>
          <a:xfrm>
            <a:off x="6185773" y="4576882"/>
            <a:ext cx="999053" cy="1470779"/>
          </a:xfrm>
          <a:prstGeom prst="rect">
            <a:avLst/>
          </a:prstGeom>
        </p:spPr>
      </p:pic>
      <p:sp>
        <p:nvSpPr>
          <p:cNvPr id="11" name="Text 5"/>
          <p:cNvSpPr/>
          <p:nvPr/>
        </p:nvSpPr>
        <p:spPr>
          <a:xfrm>
            <a:off x="7484507" y="4776668"/>
            <a:ext cx="2497812" cy="312182"/>
          </a:xfrm>
          <a:prstGeom prst="rect">
            <a:avLst/>
          </a:prstGeom>
          <a:noFill/>
          <a:ln/>
        </p:spPr>
        <p:txBody>
          <a:bodyPr wrap="none" lIns="0" tIns="0" rIns="0" bIns="0" rtlCol="0" anchor="t"/>
          <a:lstStyle/>
          <a:p>
            <a:pPr algn="l" indent="0" marL="0">
              <a:lnSpc>
                <a:spcPts val="2450"/>
              </a:lnSpc>
              <a:buNone/>
            </a:pPr>
            <a:r>
              <a:rPr lang="en-US" sz="1950" dirty="0">
                <a:solidFill>
                  <a:srgbClr val="E5E0DF"/>
                </a:solidFill>
                <a:latin typeface="Saira Medium" pitchFamily="34" charset="0"/>
                <a:ea typeface="Saira Medium" pitchFamily="34" charset="-122"/>
                <a:cs typeface="Saira Medium" pitchFamily="34" charset="-120"/>
              </a:rPr>
              <a:t>Analyze and Solve</a:t>
            </a:r>
            <a:endParaRPr lang="en-US" sz="1950" dirty="0"/>
          </a:p>
        </p:txBody>
      </p:sp>
      <p:sp>
        <p:nvSpPr>
          <p:cNvPr id="12" name="Text 6"/>
          <p:cNvSpPr/>
          <p:nvPr/>
        </p:nvSpPr>
        <p:spPr>
          <a:xfrm>
            <a:off x="7484507" y="5208746"/>
            <a:ext cx="6446520" cy="639127"/>
          </a:xfrm>
          <a:prstGeom prst="rect">
            <a:avLst/>
          </a:prstGeom>
          <a:noFill/>
          <a:ln/>
        </p:spPr>
        <p:txBody>
          <a:bodyPr wrap="square" lIns="0" tIns="0" rIns="0" bIns="0" rtlCol="0" anchor="t"/>
          <a:lstStyle/>
          <a:p>
            <a:pPr algn="l" indent="0" marL="0">
              <a:lnSpc>
                <a:spcPts val="2500"/>
              </a:lnSpc>
              <a:buNone/>
            </a:pPr>
            <a:r>
              <a:rPr lang="en-US" sz="1550" dirty="0">
                <a:solidFill>
                  <a:srgbClr val="E5E0DF"/>
                </a:solidFill>
                <a:latin typeface="Roboto" pitchFamily="34" charset="0"/>
                <a:ea typeface="Roboto" pitchFamily="34" charset="-122"/>
                <a:cs typeface="Roboto" pitchFamily="34" charset="-120"/>
              </a:rPr>
              <a:t>Engage analysis skills to arrive at the solution that best fits the customer's needs.</a:t>
            </a:r>
            <a:endParaRPr lang="en-US" sz="1550" dirty="0"/>
          </a:p>
        </p:txBody>
      </p:sp>
      <p:pic>
        <p:nvPicPr>
          <p:cNvPr id="13" name="Image 4" descr="preencoded.png">    </p:cNvPr>
          <p:cNvPicPr>
            <a:picLocks noChangeAspect="1"/>
          </p:cNvPicPr>
          <p:nvPr/>
        </p:nvPicPr>
        <p:blipFill>
          <a:blip r:embed="rId5"/>
          <a:stretch>
            <a:fillRect/>
          </a:stretch>
        </p:blipFill>
        <p:spPr>
          <a:xfrm>
            <a:off x="6185773" y="6047661"/>
            <a:ext cx="999053" cy="1470779"/>
          </a:xfrm>
          <a:prstGeom prst="rect">
            <a:avLst/>
          </a:prstGeom>
        </p:spPr>
      </p:pic>
      <p:sp>
        <p:nvSpPr>
          <p:cNvPr id="14" name="Text 7"/>
          <p:cNvSpPr/>
          <p:nvPr/>
        </p:nvSpPr>
        <p:spPr>
          <a:xfrm>
            <a:off x="7484507" y="6247448"/>
            <a:ext cx="2678311" cy="312182"/>
          </a:xfrm>
          <a:prstGeom prst="rect">
            <a:avLst/>
          </a:prstGeom>
          <a:noFill/>
          <a:ln/>
        </p:spPr>
        <p:txBody>
          <a:bodyPr wrap="none" lIns="0" tIns="0" rIns="0" bIns="0" rtlCol="0" anchor="t"/>
          <a:lstStyle/>
          <a:p>
            <a:pPr algn="l" indent="0" marL="0">
              <a:lnSpc>
                <a:spcPts val="2450"/>
              </a:lnSpc>
              <a:buNone/>
            </a:pPr>
            <a:r>
              <a:rPr lang="en-US" sz="1950" dirty="0">
                <a:solidFill>
                  <a:srgbClr val="E5E0DF"/>
                </a:solidFill>
                <a:latin typeface="Saira Medium" pitchFamily="34" charset="0"/>
                <a:ea typeface="Saira Medium" pitchFamily="34" charset="-122"/>
                <a:cs typeface="Saira Medium" pitchFamily="34" charset="-120"/>
              </a:rPr>
              <a:t>Address Key Questions</a:t>
            </a:r>
            <a:endParaRPr lang="en-US" sz="1950" dirty="0"/>
          </a:p>
        </p:txBody>
      </p:sp>
      <p:sp>
        <p:nvSpPr>
          <p:cNvPr id="15" name="Text 8"/>
          <p:cNvSpPr/>
          <p:nvPr/>
        </p:nvSpPr>
        <p:spPr>
          <a:xfrm>
            <a:off x="7484507" y="6679525"/>
            <a:ext cx="6446520" cy="639127"/>
          </a:xfrm>
          <a:prstGeom prst="rect">
            <a:avLst/>
          </a:prstGeom>
          <a:noFill/>
          <a:ln/>
        </p:spPr>
        <p:txBody>
          <a:bodyPr wrap="square" lIns="0" tIns="0" rIns="0" bIns="0" rtlCol="0" anchor="t"/>
          <a:lstStyle/>
          <a:p>
            <a:pPr algn="l" indent="0" marL="0">
              <a:lnSpc>
                <a:spcPts val="2500"/>
              </a:lnSpc>
              <a:buNone/>
            </a:pPr>
            <a:r>
              <a:rPr lang="en-US" sz="1550" dirty="0">
                <a:solidFill>
                  <a:srgbClr val="E5E0DF"/>
                </a:solidFill>
                <a:latin typeface="Roboto" pitchFamily="34" charset="0"/>
                <a:ea typeface="Roboto" pitchFamily="34" charset="-122"/>
                <a:cs typeface="Roboto" pitchFamily="34" charset="-120"/>
              </a:rPr>
              <a:t>Answer crucial questions about product presentation, advantages, potential problems, user experiences, and endorsement potential.</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83669"/>
          </a:xfrm>
          <a:prstGeom prst="rect">
            <a:avLst/>
          </a:prstGeom>
        </p:spPr>
      </p:pic>
      <p:sp>
        <p:nvSpPr>
          <p:cNvPr id="3" name="Text 0"/>
          <p:cNvSpPr/>
          <p:nvPr/>
        </p:nvSpPr>
        <p:spPr>
          <a:xfrm>
            <a:off x="751403" y="3273981"/>
            <a:ext cx="9883973" cy="670917"/>
          </a:xfrm>
          <a:prstGeom prst="rect">
            <a:avLst/>
          </a:prstGeom>
          <a:noFill/>
          <a:ln/>
        </p:spPr>
        <p:txBody>
          <a:bodyPr wrap="none" lIns="0" tIns="0" rIns="0" bIns="0" rtlCol="0" anchor="t"/>
          <a:lstStyle/>
          <a:p>
            <a:pPr algn="l" indent="0" marL="0">
              <a:lnSpc>
                <a:spcPts val="5250"/>
              </a:lnSpc>
              <a:buNone/>
            </a:pPr>
            <a:r>
              <a:rPr lang="en-US" sz="4200" dirty="0">
                <a:solidFill>
                  <a:srgbClr val="FFFFFF"/>
                </a:solidFill>
                <a:latin typeface="Saira Medium" pitchFamily="34" charset="0"/>
                <a:ea typeface="Saira Medium" pitchFamily="34" charset="-122"/>
                <a:cs typeface="Saira Medium" pitchFamily="34" charset="-120"/>
              </a:rPr>
              <a:t>Building Strong Customer Relationships</a:t>
            </a:r>
            <a:endParaRPr lang="en-US" sz="4200" dirty="0"/>
          </a:p>
        </p:txBody>
      </p:sp>
      <p:sp>
        <p:nvSpPr>
          <p:cNvPr id="4" name="Shape 1"/>
          <p:cNvSpPr/>
          <p:nvPr/>
        </p:nvSpPr>
        <p:spPr>
          <a:xfrm>
            <a:off x="751403" y="5232916"/>
            <a:ext cx="3040380" cy="214670"/>
          </a:xfrm>
          <a:prstGeom prst="roundRect">
            <a:avLst>
              <a:gd name="adj" fmla="val 90013"/>
            </a:avLst>
          </a:prstGeom>
          <a:solidFill>
            <a:srgbClr val="030303"/>
          </a:solidFill>
          <a:ln w="22860">
            <a:solidFill>
              <a:srgbClr val="FC8337"/>
            </a:solidFill>
            <a:prstDash val="solid"/>
          </a:ln>
        </p:spPr>
      </p:sp>
      <p:sp>
        <p:nvSpPr>
          <p:cNvPr id="5" name="Text 2"/>
          <p:cNvSpPr/>
          <p:nvPr/>
        </p:nvSpPr>
        <p:spPr>
          <a:xfrm>
            <a:off x="751403" y="5769531"/>
            <a:ext cx="2683669" cy="335399"/>
          </a:xfrm>
          <a:prstGeom prst="rect">
            <a:avLst/>
          </a:prstGeom>
          <a:noFill/>
          <a:ln/>
        </p:spPr>
        <p:txBody>
          <a:bodyPr wrap="none" lIns="0" tIns="0" rIns="0" bIns="0" rtlCol="0" anchor="t"/>
          <a:lstStyle/>
          <a:p>
            <a:pPr algn="l" indent="0" marL="0">
              <a:lnSpc>
                <a:spcPts val="2600"/>
              </a:lnSpc>
              <a:buNone/>
            </a:pPr>
            <a:r>
              <a:rPr lang="en-US" sz="2100" dirty="0">
                <a:solidFill>
                  <a:srgbClr val="E5E0DF"/>
                </a:solidFill>
                <a:latin typeface="Saira Medium" pitchFamily="34" charset="0"/>
                <a:ea typeface="Saira Medium" pitchFamily="34" charset="-122"/>
                <a:cs typeface="Saira Medium" pitchFamily="34" charset="-120"/>
              </a:rPr>
              <a:t>Regular Visits</a:t>
            </a:r>
            <a:endParaRPr lang="en-US" sz="2100" dirty="0"/>
          </a:p>
        </p:txBody>
      </p:sp>
      <p:sp>
        <p:nvSpPr>
          <p:cNvPr id="6" name="Text 3"/>
          <p:cNvSpPr/>
          <p:nvPr/>
        </p:nvSpPr>
        <p:spPr>
          <a:xfrm>
            <a:off x="751403" y="6233636"/>
            <a:ext cx="3040380" cy="1373505"/>
          </a:xfrm>
          <a:prstGeom prst="rect">
            <a:avLst/>
          </a:prstGeom>
          <a:noFill/>
          <a:ln/>
        </p:spPr>
        <p:txBody>
          <a:bodyPr wrap="square" lIns="0" tIns="0" rIns="0" bIns="0" rtlCol="0" anchor="t"/>
          <a:lstStyle/>
          <a:p>
            <a:pPr algn="l" indent="0" marL="0">
              <a:lnSpc>
                <a:spcPts val="2700"/>
              </a:lnSpc>
              <a:buNone/>
            </a:pPr>
            <a:r>
              <a:rPr lang="en-US" sz="1650" dirty="0">
                <a:solidFill>
                  <a:srgbClr val="E5E0DF"/>
                </a:solidFill>
                <a:latin typeface="Roboto" pitchFamily="34" charset="0"/>
                <a:ea typeface="Roboto" pitchFamily="34" charset="-122"/>
                <a:cs typeface="Roboto" pitchFamily="34" charset="-120"/>
              </a:rPr>
              <a:t>Managers or representatives visit customer premises periodically to develop and maintain goodwill.</a:t>
            </a:r>
            <a:endParaRPr lang="en-US" sz="1650" dirty="0"/>
          </a:p>
        </p:txBody>
      </p:sp>
      <p:sp>
        <p:nvSpPr>
          <p:cNvPr id="7" name="Shape 4"/>
          <p:cNvSpPr/>
          <p:nvPr/>
        </p:nvSpPr>
        <p:spPr>
          <a:xfrm>
            <a:off x="4113728" y="4910852"/>
            <a:ext cx="3040499" cy="214670"/>
          </a:xfrm>
          <a:prstGeom prst="roundRect">
            <a:avLst>
              <a:gd name="adj" fmla="val 90013"/>
            </a:avLst>
          </a:prstGeom>
          <a:solidFill>
            <a:srgbClr val="030303"/>
          </a:solidFill>
          <a:ln w="22860">
            <a:solidFill>
              <a:srgbClr val="FC8337"/>
            </a:solidFill>
            <a:prstDash val="solid"/>
          </a:ln>
        </p:spPr>
      </p:sp>
      <p:sp>
        <p:nvSpPr>
          <p:cNvPr id="8" name="Text 5"/>
          <p:cNvSpPr/>
          <p:nvPr/>
        </p:nvSpPr>
        <p:spPr>
          <a:xfrm>
            <a:off x="4113728" y="5447467"/>
            <a:ext cx="2683669" cy="335399"/>
          </a:xfrm>
          <a:prstGeom prst="rect">
            <a:avLst/>
          </a:prstGeom>
          <a:noFill/>
          <a:ln/>
        </p:spPr>
        <p:txBody>
          <a:bodyPr wrap="none" lIns="0" tIns="0" rIns="0" bIns="0" rtlCol="0" anchor="t"/>
          <a:lstStyle/>
          <a:p>
            <a:pPr algn="l" indent="0" marL="0">
              <a:lnSpc>
                <a:spcPts val="2600"/>
              </a:lnSpc>
              <a:buNone/>
            </a:pPr>
            <a:r>
              <a:rPr lang="en-US" sz="2100" dirty="0">
                <a:solidFill>
                  <a:srgbClr val="E5E0DF"/>
                </a:solidFill>
                <a:latin typeface="Saira Medium" pitchFamily="34" charset="0"/>
                <a:ea typeface="Saira Medium" pitchFamily="34" charset="-122"/>
                <a:cs typeface="Saira Medium" pitchFamily="34" charset="-120"/>
              </a:rPr>
              <a:t>Familiarization</a:t>
            </a:r>
            <a:endParaRPr lang="en-US" sz="2100" dirty="0"/>
          </a:p>
        </p:txBody>
      </p:sp>
      <p:sp>
        <p:nvSpPr>
          <p:cNvPr id="9" name="Text 6"/>
          <p:cNvSpPr/>
          <p:nvPr/>
        </p:nvSpPr>
        <p:spPr>
          <a:xfrm>
            <a:off x="4113728" y="5911572"/>
            <a:ext cx="3040499" cy="1716881"/>
          </a:xfrm>
          <a:prstGeom prst="rect">
            <a:avLst/>
          </a:prstGeom>
          <a:noFill/>
          <a:ln/>
        </p:spPr>
        <p:txBody>
          <a:bodyPr wrap="square" lIns="0" tIns="0" rIns="0" bIns="0" rtlCol="0" anchor="t"/>
          <a:lstStyle/>
          <a:p>
            <a:pPr algn="l" indent="0" marL="0">
              <a:lnSpc>
                <a:spcPts val="2700"/>
              </a:lnSpc>
              <a:buNone/>
            </a:pPr>
            <a:r>
              <a:rPr lang="en-US" sz="1650" dirty="0">
                <a:solidFill>
                  <a:srgbClr val="E5E0DF"/>
                </a:solidFill>
                <a:latin typeface="Roboto" pitchFamily="34" charset="0"/>
                <a:ea typeface="Roboto" pitchFamily="34" charset="-122"/>
                <a:cs typeface="Roboto" pitchFamily="34" charset="-120"/>
              </a:rPr>
              <a:t>Suppliers send representatives to become familiar with customer operations without becoming part of the organization.</a:t>
            </a:r>
            <a:endParaRPr lang="en-US" sz="1650" dirty="0"/>
          </a:p>
        </p:txBody>
      </p:sp>
      <p:sp>
        <p:nvSpPr>
          <p:cNvPr id="10" name="Shape 7"/>
          <p:cNvSpPr/>
          <p:nvPr/>
        </p:nvSpPr>
        <p:spPr>
          <a:xfrm>
            <a:off x="7476173" y="4588788"/>
            <a:ext cx="3040380" cy="214670"/>
          </a:xfrm>
          <a:prstGeom prst="roundRect">
            <a:avLst>
              <a:gd name="adj" fmla="val 90013"/>
            </a:avLst>
          </a:prstGeom>
          <a:solidFill>
            <a:srgbClr val="030303"/>
          </a:solidFill>
          <a:ln w="22860">
            <a:solidFill>
              <a:srgbClr val="FC8337"/>
            </a:solidFill>
            <a:prstDash val="solid"/>
          </a:ln>
        </p:spPr>
      </p:sp>
      <p:sp>
        <p:nvSpPr>
          <p:cNvPr id="11" name="Text 8"/>
          <p:cNvSpPr/>
          <p:nvPr/>
        </p:nvSpPr>
        <p:spPr>
          <a:xfrm>
            <a:off x="7476173" y="5125403"/>
            <a:ext cx="3040380" cy="670798"/>
          </a:xfrm>
          <a:prstGeom prst="rect">
            <a:avLst/>
          </a:prstGeom>
          <a:noFill/>
          <a:ln/>
        </p:spPr>
        <p:txBody>
          <a:bodyPr wrap="square" lIns="0" tIns="0" rIns="0" bIns="0" rtlCol="0" anchor="t"/>
          <a:lstStyle/>
          <a:p>
            <a:pPr algn="l" indent="0" marL="0">
              <a:lnSpc>
                <a:spcPts val="2600"/>
              </a:lnSpc>
              <a:buNone/>
            </a:pPr>
            <a:r>
              <a:rPr lang="en-US" sz="2100" dirty="0">
                <a:solidFill>
                  <a:srgbClr val="E5E0DF"/>
                </a:solidFill>
                <a:latin typeface="Saira Medium" pitchFamily="34" charset="0"/>
                <a:ea typeface="Saira Medium" pitchFamily="34" charset="-122"/>
                <a:cs typeface="Saira Medium" pitchFamily="34" charset="-120"/>
              </a:rPr>
              <a:t>Continuous Communication</a:t>
            </a:r>
            <a:endParaRPr lang="en-US" sz="2100" dirty="0"/>
          </a:p>
        </p:txBody>
      </p:sp>
      <p:sp>
        <p:nvSpPr>
          <p:cNvPr id="12" name="Text 9"/>
          <p:cNvSpPr/>
          <p:nvPr/>
        </p:nvSpPr>
        <p:spPr>
          <a:xfrm>
            <a:off x="7476173" y="5924907"/>
            <a:ext cx="3040380" cy="1716881"/>
          </a:xfrm>
          <a:prstGeom prst="rect">
            <a:avLst/>
          </a:prstGeom>
          <a:noFill/>
          <a:ln/>
        </p:spPr>
        <p:txBody>
          <a:bodyPr wrap="square" lIns="0" tIns="0" rIns="0" bIns="0" rtlCol="0" anchor="t"/>
          <a:lstStyle/>
          <a:p>
            <a:pPr algn="l" indent="0" marL="0">
              <a:lnSpc>
                <a:spcPts val="2700"/>
              </a:lnSpc>
              <a:buNone/>
            </a:pPr>
            <a:r>
              <a:rPr lang="en-US" sz="1650" dirty="0">
                <a:solidFill>
                  <a:srgbClr val="E5E0DF"/>
                </a:solidFill>
                <a:latin typeface="Roboto" pitchFamily="34" charset="0"/>
                <a:ea typeface="Roboto" pitchFamily="34" charset="-122"/>
                <a:cs typeface="Roboto" pitchFamily="34" charset="-120"/>
              </a:rPr>
              <a:t>Use advertising media and phone calls to keep customers informed about service capabilities and relevant supplements.</a:t>
            </a:r>
            <a:endParaRPr lang="en-US" sz="1650" dirty="0"/>
          </a:p>
        </p:txBody>
      </p:sp>
      <p:sp>
        <p:nvSpPr>
          <p:cNvPr id="13" name="Shape 10"/>
          <p:cNvSpPr/>
          <p:nvPr/>
        </p:nvSpPr>
        <p:spPr>
          <a:xfrm>
            <a:off x="10838498" y="4266843"/>
            <a:ext cx="3040499" cy="214670"/>
          </a:xfrm>
          <a:prstGeom prst="roundRect">
            <a:avLst>
              <a:gd name="adj" fmla="val 90013"/>
            </a:avLst>
          </a:prstGeom>
          <a:solidFill>
            <a:srgbClr val="030303"/>
          </a:solidFill>
          <a:ln w="22860">
            <a:solidFill>
              <a:srgbClr val="FC8337"/>
            </a:solidFill>
            <a:prstDash val="solid"/>
          </a:ln>
        </p:spPr>
      </p:sp>
      <p:sp>
        <p:nvSpPr>
          <p:cNvPr id="14" name="Text 11"/>
          <p:cNvSpPr/>
          <p:nvPr/>
        </p:nvSpPr>
        <p:spPr>
          <a:xfrm>
            <a:off x="10838498" y="4803458"/>
            <a:ext cx="2683669" cy="335399"/>
          </a:xfrm>
          <a:prstGeom prst="rect">
            <a:avLst/>
          </a:prstGeom>
          <a:noFill/>
          <a:ln/>
        </p:spPr>
        <p:txBody>
          <a:bodyPr wrap="none" lIns="0" tIns="0" rIns="0" bIns="0" rtlCol="0" anchor="t"/>
          <a:lstStyle/>
          <a:p>
            <a:pPr algn="l" indent="0" marL="0">
              <a:lnSpc>
                <a:spcPts val="2600"/>
              </a:lnSpc>
              <a:buNone/>
            </a:pPr>
            <a:r>
              <a:rPr lang="en-US" sz="2100" dirty="0">
                <a:solidFill>
                  <a:srgbClr val="E5E0DF"/>
                </a:solidFill>
                <a:latin typeface="Saira Medium" pitchFamily="34" charset="0"/>
                <a:ea typeface="Saira Medium" pitchFamily="34" charset="-122"/>
                <a:cs typeface="Saira Medium" pitchFamily="34" charset="-120"/>
              </a:rPr>
              <a:t>Information Sharing</a:t>
            </a:r>
            <a:endParaRPr lang="en-US" sz="2100" dirty="0"/>
          </a:p>
        </p:txBody>
      </p:sp>
      <p:sp>
        <p:nvSpPr>
          <p:cNvPr id="15" name="Text 12"/>
          <p:cNvSpPr/>
          <p:nvPr/>
        </p:nvSpPr>
        <p:spPr>
          <a:xfrm>
            <a:off x="10838498" y="5267563"/>
            <a:ext cx="3040499" cy="1373505"/>
          </a:xfrm>
          <a:prstGeom prst="rect">
            <a:avLst/>
          </a:prstGeom>
          <a:noFill/>
          <a:ln/>
        </p:spPr>
        <p:txBody>
          <a:bodyPr wrap="square" lIns="0" tIns="0" rIns="0" bIns="0" rtlCol="0" anchor="t"/>
          <a:lstStyle/>
          <a:p>
            <a:pPr algn="l" indent="0" marL="0">
              <a:lnSpc>
                <a:spcPts val="2700"/>
              </a:lnSpc>
              <a:buNone/>
            </a:pPr>
            <a:r>
              <a:rPr lang="en-US" sz="1650" dirty="0">
                <a:solidFill>
                  <a:srgbClr val="E5E0DF"/>
                </a:solidFill>
                <a:latin typeface="Roboto" pitchFamily="34" charset="0"/>
                <a:ea typeface="Roboto" pitchFamily="34" charset="-122"/>
                <a:cs typeface="Roboto" pitchFamily="34" charset="-120"/>
              </a:rPr>
              <a:t>Use customers as repositories for latest materials relevant to their operations, ensuring broad distribution to beneficiaries.</a:t>
            </a:r>
            <a:endParaRPr lang="en-US" sz="1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2177058"/>
            <a:ext cx="9376648" cy="708779"/>
          </a:xfrm>
          <a:prstGeom prst="rect">
            <a:avLst/>
          </a:prstGeom>
          <a:noFill/>
          <a:ln/>
        </p:spPr>
        <p:txBody>
          <a:bodyPr wrap="none" lIns="0" tIns="0" rIns="0" bIns="0" rtlCol="0" anchor="t"/>
          <a:lstStyle/>
          <a:p>
            <a:pPr algn="l" indent="0" marL="0">
              <a:lnSpc>
                <a:spcPts val="5550"/>
              </a:lnSpc>
              <a:buNone/>
            </a:pPr>
            <a:r>
              <a:rPr lang="en-US" sz="4450" dirty="0">
                <a:solidFill>
                  <a:srgbClr val="FFFFFF"/>
                </a:solidFill>
                <a:latin typeface="Saira Medium" pitchFamily="34" charset="0"/>
                <a:ea typeface="Saira Medium" pitchFamily="34" charset="-122"/>
                <a:cs typeface="Saira Medium" pitchFamily="34" charset="-120"/>
              </a:rPr>
              <a:t>Effective Communication Strategies</a:t>
            </a:r>
            <a:endParaRPr lang="en-US" sz="4450" dirty="0"/>
          </a:p>
        </p:txBody>
      </p:sp>
      <p:sp>
        <p:nvSpPr>
          <p:cNvPr id="3" name="Text 1"/>
          <p:cNvSpPr/>
          <p:nvPr/>
        </p:nvSpPr>
        <p:spPr>
          <a:xfrm>
            <a:off x="793790" y="3452813"/>
            <a:ext cx="3801785" cy="354330"/>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Saira Medium" pitchFamily="34" charset="0"/>
                <a:ea typeface="Saira Medium" pitchFamily="34" charset="-122"/>
                <a:cs typeface="Saira Medium" pitchFamily="34" charset="-120"/>
              </a:rPr>
              <a:t>Critical for Service Excellence</a:t>
            </a:r>
            <a:endParaRPr lang="en-US" sz="2200" dirty="0"/>
          </a:p>
        </p:txBody>
      </p:sp>
      <p:sp>
        <p:nvSpPr>
          <p:cNvPr id="4" name="Text 2"/>
          <p:cNvSpPr/>
          <p:nvPr/>
        </p:nvSpPr>
        <p:spPr>
          <a:xfrm>
            <a:off x="793790" y="4033957"/>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Effective communication is essential for achieving excellence in service. It helps build goodwill and ensures customers fully understand the product.</a:t>
            </a:r>
            <a:endParaRPr lang="en-US" sz="1750" dirty="0"/>
          </a:p>
        </p:txBody>
      </p:sp>
      <p:sp>
        <p:nvSpPr>
          <p:cNvPr id="5" name="Text 3"/>
          <p:cNvSpPr/>
          <p:nvPr/>
        </p:nvSpPr>
        <p:spPr>
          <a:xfrm>
            <a:off x="5332928" y="3452813"/>
            <a:ext cx="3498294" cy="354330"/>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Saira Medium" pitchFamily="34" charset="0"/>
                <a:ea typeface="Saira Medium" pitchFamily="34" charset="-122"/>
                <a:cs typeface="Saira Medium" pitchFamily="34" charset="-120"/>
              </a:rPr>
              <a:t>Open and Honest Dialogue</a:t>
            </a:r>
            <a:endParaRPr lang="en-US" sz="2200" dirty="0"/>
          </a:p>
        </p:txBody>
      </p:sp>
      <p:sp>
        <p:nvSpPr>
          <p:cNvPr id="6" name="Text 4"/>
          <p:cNvSpPr/>
          <p:nvPr/>
        </p:nvSpPr>
        <p:spPr>
          <a:xfrm>
            <a:off x="5332928" y="4033957"/>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Management should motivate teams to participate in open and honest dialogue. Effective communication ensures everyone has something to say and is allowed to say it.</a:t>
            </a:r>
            <a:endParaRPr lang="en-US" sz="1750" dirty="0"/>
          </a:p>
        </p:txBody>
      </p:sp>
      <p:sp>
        <p:nvSpPr>
          <p:cNvPr id="7" name="Text 5"/>
          <p:cNvSpPr/>
          <p:nvPr/>
        </p:nvSpPr>
        <p:spPr>
          <a:xfrm>
            <a:off x="9872067" y="345281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Saira Medium" pitchFamily="34" charset="0"/>
                <a:ea typeface="Saira Medium" pitchFamily="34" charset="-122"/>
                <a:cs typeface="Saira Medium" pitchFamily="34" charset="-120"/>
              </a:rPr>
              <a:t>Continuous Process</a:t>
            </a:r>
            <a:endParaRPr lang="en-US" sz="2200" dirty="0"/>
          </a:p>
        </p:txBody>
      </p:sp>
      <p:sp>
        <p:nvSpPr>
          <p:cNvPr id="8" name="Text 6"/>
          <p:cNvSpPr/>
          <p:nvPr/>
        </p:nvSpPr>
        <p:spPr>
          <a:xfrm>
            <a:off x="9872067" y="4033957"/>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E5E0DF"/>
                </a:solidFill>
                <a:latin typeface="Roboto" pitchFamily="34" charset="0"/>
                <a:ea typeface="Roboto" pitchFamily="34" charset="-122"/>
                <a:cs typeface="Roboto" pitchFamily="34" charset="-120"/>
              </a:rPr>
              <a:t>Communication is seen as a journey, not a final destination. It requires common ground between customer and company objectives, with continual information exchange.</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2025-03-21T16:34:11Z</dcterms:created>
  <dcterms:modified xsi:type="dcterms:W3CDTF">2025-03-21T16:34:11Z</dcterms:modified>
</cp:coreProperties>
</file>