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5A1F86B-67AD-42E1-9B2F-CAD26707DFE7}" type="datetimeFigureOut">
              <a:rPr lang="fr-FR" smtClean="0"/>
              <a:t>07/02/2021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3E8CAC5-3533-4183-8689-DAA56627AD7F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ar-DZ" b="1" dirty="0"/>
              <a:t>صـــم – بكــم – عمــي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b="1" dirty="0" smtClean="0"/>
              <a:t>صـــم – بكــم – عمــي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1447800"/>
            <a:ext cx="8290778" cy="4800600"/>
          </a:xfrm>
        </p:spPr>
        <p:txBody>
          <a:bodyPr>
            <a:normAutofit fontScale="77500" lnSpcReduction="20000"/>
          </a:bodyPr>
          <a:lstStyle/>
          <a:p>
            <a:pPr algn="just" rtl="1"/>
            <a:r>
              <a:rPr lang="ar-DZ" sz="3100" dirty="0" smtClean="0">
                <a:latin typeface="Arial" pitchFamily="34" charset="0"/>
                <a:cs typeface="Arial" pitchFamily="34" charset="0"/>
              </a:rPr>
              <a:t>هو إعاقـة تجمع بين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الاضطراب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البصري </a:t>
            </a:r>
            <a:r>
              <a:rPr lang="ar-DZ" sz="31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الاضطراب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السمعي </a:t>
            </a:r>
            <a:r>
              <a:rPr lang="ar-DZ" sz="31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هذا ما يزيد تأثر واحدة على الأخرى ، </a:t>
            </a:r>
            <a:r>
              <a:rPr lang="ar-DZ" sz="31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لا يستطيع الفرد المصاب بهذه الإعاقـة أن يقوم بعملية تعويض . فكما نعلم في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الإعاقة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السمعية هناك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إمكانية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للفرد لاستعمال حواس أخرى كالرؤية لاكتشاف محيطه ، مثلا القراءة على الشفتـان ، </a:t>
            </a:r>
            <a:r>
              <a:rPr lang="ar-DZ" sz="31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استعمال لغـة الإشارة كطريقة للتواصل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3100" dirty="0" smtClean="0">
              <a:latin typeface="Arial" pitchFamily="34" charset="0"/>
              <a:cs typeface="Arial" pitchFamily="34" charset="0"/>
            </a:endParaRPr>
          </a:p>
          <a:p>
            <a:pPr algn="just" rtl="1"/>
            <a:endParaRPr lang="fr-FR" sz="3100" dirty="0" smtClean="0">
              <a:latin typeface="Arial" pitchFamily="34" charset="0"/>
              <a:cs typeface="Arial" pitchFamily="34" charset="0"/>
            </a:endParaRPr>
          </a:p>
          <a:p>
            <a:pPr algn="just" rtl="1"/>
            <a:r>
              <a:rPr lang="ar-DZ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بالنسبة للإعاقة البصرية يستعمل الفرد قدراته السمعية للتعرف على الأشخاص </a:t>
            </a:r>
            <a:r>
              <a:rPr lang="ar-DZ" sz="31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للتوجه هذا ما يسمى – بعملية التعويض – لكن في إعاقة الصم البكم العمى من الصعب جدا القيام بهذه العملية ، إلا إذا كان هناك بعض البقايا البصرية أو السمعية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3100" dirty="0" smtClean="0">
              <a:latin typeface="Arial" pitchFamily="34" charset="0"/>
              <a:cs typeface="Arial" pitchFamily="34" charset="0"/>
            </a:endParaRPr>
          </a:p>
          <a:p>
            <a:pPr algn="just" rtl="1"/>
            <a:endParaRPr lang="fr-FR" sz="3100" dirty="0" smtClean="0">
              <a:latin typeface="Arial" pitchFamily="34" charset="0"/>
              <a:cs typeface="Arial" pitchFamily="34" charset="0"/>
            </a:endParaRPr>
          </a:p>
          <a:p>
            <a:pPr algn="just" rtl="1"/>
            <a:r>
              <a:rPr lang="ar-DZ" sz="3100" dirty="0" smtClean="0">
                <a:latin typeface="Arial" pitchFamily="34" charset="0"/>
                <a:cs typeface="Arial" pitchFamily="34" charset="0"/>
              </a:rPr>
              <a:t>إن الأشخاص المصابين بهذه الإعاقة النادرة لديهم صعوبة للوصول إلى المعلومات الموجودة في محيطهم ، هذا ما يمنعهم من الوصول إلى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الاستقلالية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في الحياة اليومية ، 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sz="31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3100" dirty="0" smtClean="0">
                <a:latin typeface="Arial" pitchFamily="34" charset="0"/>
                <a:cs typeface="Arial" pitchFamily="34" charset="0"/>
              </a:rPr>
              <a:t> لا يسمح لهم بالمشاركة الاجتماعية </a:t>
            </a:r>
            <a:r>
              <a:rPr lang="ar-DZ" dirty="0" smtClean="0"/>
              <a:t>.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ar-DZ" b="1" dirty="0" smtClean="0"/>
              <a:t>الأسبـــــــــــــــــــــــــاب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1"/>
            <a:endParaRPr lang="fr-FR" dirty="0" smtClean="0"/>
          </a:p>
          <a:p>
            <a:pPr lvl="0" algn="l" rtl="1"/>
            <a:r>
              <a:rPr lang="ar-DZ" dirty="0" smtClean="0"/>
              <a:t>تستطيـع </a:t>
            </a:r>
            <a:r>
              <a:rPr lang="ar-DZ" dirty="0" smtClean="0"/>
              <a:t>أن تكون هذه الإعـاقـة جينيـة أو مكتسبـة ، المرحلة التي يصاب </a:t>
            </a:r>
            <a:r>
              <a:rPr lang="ar-DZ" dirty="0" err="1" smtClean="0"/>
              <a:t>بها</a:t>
            </a:r>
            <a:r>
              <a:rPr lang="ar-DZ" dirty="0" smtClean="0"/>
              <a:t> الفرد مهمـة جـدا لأنها تحدد مـدا تأثير الإعاقـة على النمـو </a:t>
            </a:r>
            <a:r>
              <a:rPr lang="ar-DZ" dirty="0" err="1" smtClean="0"/>
              <a:t>و</a:t>
            </a:r>
            <a:r>
              <a:rPr lang="ar-DZ" dirty="0" smtClean="0"/>
              <a:t> احتياجات الطفل 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ar-DZ" sz="4000" b="1" dirty="0" smtClean="0"/>
              <a:t>أنواع </a:t>
            </a:r>
            <a:r>
              <a:rPr lang="ar-DZ" b="1" dirty="0" smtClean="0"/>
              <a:t>صـــم – بكــم – عمــي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r" rtl="1"/>
            <a:r>
              <a:rPr lang="ar-DZ" dirty="0" smtClean="0"/>
              <a:t>هناك </a:t>
            </a:r>
            <a:r>
              <a:rPr lang="ar-DZ" dirty="0" smtClean="0"/>
              <a:t>ثلاثــة مستــويـات للإعــاقــة : </a:t>
            </a:r>
            <a:endParaRPr lang="fr-FR" sz="2400" dirty="0" smtClean="0"/>
          </a:p>
          <a:p>
            <a:pPr lvl="1" algn="r" rtl="1"/>
            <a:r>
              <a:rPr lang="ar-DZ" b="1" i="1" dirty="0" smtClean="0"/>
              <a:t>الصم البكم العمى الأولــــــــى : </a:t>
            </a:r>
            <a:endParaRPr lang="fr-FR" b="1" i="1" dirty="0" smtClean="0"/>
          </a:p>
          <a:p>
            <a:pPr algn="r" rtl="1"/>
            <a:r>
              <a:rPr lang="ar-DZ" dirty="0" smtClean="0"/>
              <a:t>هي إعاقة تظهر عند الولادة أو مكتسبة قبل ظهور اللغـة ، </a:t>
            </a:r>
            <a:endParaRPr lang="fr-FR" sz="2400" dirty="0" smtClean="0"/>
          </a:p>
          <a:p>
            <a:pPr algn="r" rtl="1"/>
            <a:r>
              <a:rPr lang="ar-DZ" dirty="0" smtClean="0"/>
              <a:t>نذكر متلازمـة </a:t>
            </a:r>
            <a:r>
              <a:rPr lang="fr-FR" dirty="0" smtClean="0"/>
              <a:t>Charge </a:t>
            </a:r>
            <a:r>
              <a:rPr lang="ar-DZ" dirty="0" smtClean="0"/>
              <a:t> </a:t>
            </a:r>
            <a:endParaRPr lang="fr-FR" sz="2400" dirty="0" smtClean="0"/>
          </a:p>
          <a:p>
            <a:pPr algn="r" rtl="1"/>
            <a:r>
              <a:rPr lang="ar-DZ" dirty="0" smtClean="0"/>
              <a:t>ــ ولادة مبكرة </a:t>
            </a:r>
            <a:endParaRPr lang="fr-FR" sz="2400" dirty="0" smtClean="0"/>
          </a:p>
          <a:p>
            <a:pPr algn="r" rtl="1"/>
            <a:r>
              <a:rPr lang="ar-DZ" dirty="0" smtClean="0"/>
              <a:t>ــ حصبة ألمانية</a:t>
            </a:r>
            <a:endParaRPr lang="fr-FR" sz="2400" dirty="0" smtClean="0"/>
          </a:p>
          <a:p>
            <a:pPr lvl="0" algn="r" rtl="1"/>
            <a:r>
              <a:rPr lang="ar-DZ" sz="2800" b="1" dirty="0" smtClean="0"/>
              <a:t>متـلازمــــــــــة </a:t>
            </a:r>
            <a:r>
              <a:rPr lang="fr-FR" sz="2800" b="1" dirty="0" smtClean="0"/>
              <a:t>Charge  </a:t>
            </a:r>
            <a:r>
              <a:rPr lang="ar-DZ" sz="2800" b="1" dirty="0" smtClean="0"/>
              <a:t>:</a:t>
            </a:r>
            <a:endParaRPr lang="fr-FR" sz="2800" b="1" dirty="0" smtClean="0"/>
          </a:p>
          <a:p>
            <a:pPr algn="r" rtl="1"/>
            <a:r>
              <a:rPr lang="ar-DZ" sz="2400" dirty="0" smtClean="0"/>
              <a:t>من أعراض هذه المتلازمـة :</a:t>
            </a:r>
            <a:endParaRPr lang="fr-FR" sz="2400" dirty="0" smtClean="0"/>
          </a:p>
          <a:p>
            <a:pPr lvl="0" algn="r" rtl="1"/>
            <a:r>
              <a:rPr lang="ar-DZ" sz="2400" dirty="0" smtClean="0"/>
              <a:t>فقدان البصر </a:t>
            </a:r>
            <a:r>
              <a:rPr lang="fr-FR" sz="2400" dirty="0" smtClean="0"/>
              <a:t>.</a:t>
            </a:r>
            <a:r>
              <a:rPr lang="ar-DZ" sz="2400" dirty="0" smtClean="0"/>
              <a:t>تأخر </a:t>
            </a:r>
            <a:r>
              <a:rPr lang="ar-DZ" sz="2400" dirty="0" smtClean="0"/>
              <a:t>النمو </a:t>
            </a:r>
            <a:r>
              <a:rPr lang="fr-FR" sz="2400" dirty="0" smtClean="0"/>
              <a:t>.</a:t>
            </a:r>
            <a:r>
              <a:rPr lang="ar-DZ" sz="2400" dirty="0" smtClean="0"/>
              <a:t>تشوش </a:t>
            </a:r>
            <a:r>
              <a:rPr lang="ar-DZ" sz="2400" dirty="0" smtClean="0"/>
              <a:t>الجهاز الجنسي </a:t>
            </a:r>
            <a:r>
              <a:rPr lang="ar-DZ" sz="2400" dirty="0" smtClean="0"/>
              <a:t>تشوش </a:t>
            </a:r>
            <a:r>
              <a:rPr lang="ar-DZ" sz="2400" dirty="0" smtClean="0"/>
              <a:t>الجهاز السمعي ، </a:t>
            </a:r>
            <a:r>
              <a:rPr lang="ar-DZ" sz="2400" dirty="0" err="1" smtClean="0"/>
              <a:t>و</a:t>
            </a:r>
            <a:r>
              <a:rPr lang="ar-DZ" sz="2400" dirty="0" smtClean="0"/>
              <a:t> </a:t>
            </a:r>
            <a:r>
              <a:rPr lang="ar-DZ" sz="2400" dirty="0" err="1" smtClean="0"/>
              <a:t>عضيمـات</a:t>
            </a:r>
            <a:r>
              <a:rPr lang="ar-DZ" sz="2400" dirty="0" smtClean="0"/>
              <a:t> الأذن الوسطـى </a:t>
            </a:r>
            <a:endParaRPr lang="fr-FR" sz="2400" dirty="0" smtClean="0"/>
          </a:p>
          <a:p>
            <a:pPr lvl="0" algn="r" rtl="1"/>
            <a:r>
              <a:rPr lang="ar-DZ" sz="2400" dirty="0" smtClean="0"/>
              <a:t>تؤدي إلى التهابات مزمنة ، </a:t>
            </a:r>
            <a:r>
              <a:rPr lang="ar-DZ" sz="2400" dirty="0" err="1" smtClean="0"/>
              <a:t>و</a:t>
            </a:r>
            <a:r>
              <a:rPr lang="ar-DZ" sz="2400" dirty="0" smtClean="0"/>
              <a:t> إلى صمم </a:t>
            </a:r>
            <a:r>
              <a:rPr lang="ar-DZ" sz="2400" dirty="0" smtClean="0"/>
              <a:t>اضطرابات </a:t>
            </a:r>
            <a:r>
              <a:rPr lang="ar-DZ" sz="2400" dirty="0" smtClean="0"/>
              <a:t>على مستوى الأعصاب </a:t>
            </a:r>
            <a:r>
              <a:rPr lang="ar-DZ" sz="2400" dirty="0" err="1" smtClean="0"/>
              <a:t>القفوية</a:t>
            </a:r>
            <a:r>
              <a:rPr lang="ar-DZ" sz="2400" dirty="0" smtClean="0"/>
              <a:t> </a:t>
            </a:r>
            <a:endParaRPr lang="fr-FR" sz="2400" dirty="0" smtClean="0"/>
          </a:p>
          <a:p>
            <a:pPr lvl="0" algn="r" rtl="1"/>
            <a:r>
              <a:rPr lang="ar-DZ" sz="2400" dirty="0" smtClean="0"/>
              <a:t>اضطرابات على مستوى الأعصاب </a:t>
            </a:r>
            <a:r>
              <a:rPr lang="ar-DZ" sz="2400" dirty="0" err="1" smtClean="0"/>
              <a:t>الشميـة</a:t>
            </a:r>
            <a:r>
              <a:rPr lang="ar-DZ" sz="2400" dirty="0" smtClean="0"/>
              <a:t> ، سمعيـة ، </a:t>
            </a:r>
            <a:r>
              <a:rPr lang="ar-DZ" sz="2400" dirty="0" err="1" smtClean="0"/>
              <a:t>دهليزية</a:t>
            </a:r>
            <a:r>
              <a:rPr lang="ar-DZ" sz="2400" dirty="0" smtClean="0"/>
              <a:t> ، </a:t>
            </a:r>
            <a:r>
              <a:rPr lang="ar-DZ" sz="2400" dirty="0" err="1" smtClean="0"/>
              <a:t>و</a:t>
            </a:r>
            <a:r>
              <a:rPr lang="ar-DZ" sz="2400" dirty="0" smtClean="0"/>
              <a:t> الأعصاب الذوقية </a:t>
            </a:r>
            <a:endParaRPr lang="fr-FR" sz="2400" dirty="0" smtClean="0"/>
          </a:p>
          <a:p>
            <a:pPr algn="r" rtl="1"/>
            <a:r>
              <a:rPr lang="ar-DZ" sz="2400" dirty="0" smtClean="0"/>
              <a:t>اضطرابات الجهاز العصبي المركزي </a:t>
            </a:r>
            <a:endParaRPr lang="fr-FR" sz="2400" dirty="0" smtClean="0"/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sz="4000" b="1" dirty="0" smtClean="0"/>
              <a:t>أنواع </a:t>
            </a:r>
            <a:r>
              <a:rPr lang="ar-DZ" b="1" dirty="0" smtClean="0"/>
              <a:t>صـــم – بكــم – عمــي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algn="r" rtl="1"/>
            <a:r>
              <a:rPr lang="ar-DZ" b="1" i="1" dirty="0" smtClean="0">
                <a:latin typeface="Arial" pitchFamily="34" charset="0"/>
                <a:cs typeface="Arial" pitchFamily="34" charset="0"/>
              </a:rPr>
              <a:t>صـم البكم </a:t>
            </a:r>
            <a:r>
              <a:rPr lang="ar-DZ" b="1" i="1" dirty="0" err="1" smtClean="0">
                <a:latin typeface="Arial" pitchFamily="34" charset="0"/>
                <a:cs typeface="Arial" pitchFamily="34" charset="0"/>
              </a:rPr>
              <a:t>العمي</a:t>
            </a:r>
            <a:r>
              <a:rPr lang="ar-DZ" b="1" i="1" dirty="0" smtClean="0">
                <a:latin typeface="Arial" pitchFamily="34" charset="0"/>
                <a:cs typeface="Arial" pitchFamily="34" charset="0"/>
              </a:rPr>
              <a:t>  اكتسـاب تدريجـي </a:t>
            </a:r>
            <a:endParaRPr lang="fr-FR" b="1" i="1" dirty="0" smtClean="0">
              <a:latin typeface="Arial" pitchFamily="34" charset="0"/>
              <a:cs typeface="Arial" pitchFamily="34" charset="0"/>
            </a:endParaRPr>
          </a:p>
          <a:p>
            <a:pPr lvl="0" algn="r" rtl="1"/>
            <a:r>
              <a:rPr lang="ar-DZ" dirty="0" err="1" smtClean="0">
                <a:latin typeface="Arial" pitchFamily="34" charset="0"/>
                <a:cs typeface="Arial" pitchFamily="34" charset="0"/>
              </a:rPr>
              <a:t>اعاقة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سمعية عند الولادة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فقدان البصر تدريجي لاحقا كمتلازمـة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Usher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0" algn="r" rtl="1"/>
            <a:r>
              <a:rPr lang="ar-DZ" dirty="0" err="1" smtClean="0">
                <a:latin typeface="Arial" pitchFamily="34" charset="0"/>
                <a:cs typeface="Arial" pitchFamily="34" charset="0"/>
              </a:rPr>
              <a:t>اعاقة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بصرية عند الولادة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يكتسب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اعاقة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سمعية تدريجيا ( مرض أو حادث 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r" rtl="1">
              <a:buNone/>
            </a:pPr>
            <a:r>
              <a:rPr lang="ar-DZ" dirty="0" smtClean="0">
                <a:latin typeface="Arial" pitchFamily="34" charset="0"/>
                <a:cs typeface="Arial" pitchFamily="34" charset="0"/>
              </a:rPr>
              <a:t>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lvl="0" algn="r" rtl="1"/>
            <a:r>
              <a:rPr lang="ar-DZ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b="1" i="1" dirty="0" smtClean="0">
                <a:latin typeface="Arial" pitchFamily="34" charset="0"/>
                <a:cs typeface="Arial" pitchFamily="34" charset="0"/>
              </a:rPr>
              <a:t>صم البكم </a:t>
            </a:r>
            <a:r>
              <a:rPr lang="ar-DZ" b="1" i="1" dirty="0" err="1" smtClean="0">
                <a:latin typeface="Arial" pitchFamily="34" charset="0"/>
                <a:cs typeface="Arial" pitchFamily="34" charset="0"/>
              </a:rPr>
              <a:t>العمي</a:t>
            </a:r>
            <a:r>
              <a:rPr lang="ar-DZ" b="1" i="1" dirty="0" smtClean="0">
                <a:latin typeface="Arial" pitchFamily="34" charset="0"/>
                <a:cs typeface="Arial" pitchFamily="34" charset="0"/>
              </a:rPr>
              <a:t> اكتساب متأخر للإعاقة </a:t>
            </a:r>
            <a:endParaRPr lang="fr-FR" b="1" i="1" dirty="0" smtClean="0"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ar-DZ" dirty="0" smtClean="0">
                <a:latin typeface="Arial" pitchFamily="34" charset="0"/>
                <a:cs typeface="Arial" pitchFamily="34" charset="0"/>
              </a:rPr>
              <a:t>	عند الراشد يصبح أصم أو عمى بعد إصابته بمرض ، التهاب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السحايا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، التهاب دماغ ، سكتة قلبيـة أو حــادث ،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ar-DZ" dirty="0" smtClean="0">
                <a:latin typeface="Arial" pitchFamily="34" charset="0"/>
                <a:cs typeface="Arial" pitchFamily="34" charset="0"/>
              </a:rPr>
              <a:t>عند الأشخاص المسنيـن : الذين يصابون بانتكاس عضلات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صمم في الشيخوخة .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lvl="0" algn="r" rtl="1"/>
            <a:r>
              <a:rPr lang="ar-DZ" dirty="0" smtClean="0">
                <a:latin typeface="Arial" pitchFamily="34" charset="0"/>
                <a:cs typeface="Arial" pitchFamily="34" charset="0"/>
              </a:rPr>
              <a:t>إن الأشخاص المصابين بالصم البكم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العمي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يمثلون فئـة غير متجانسـة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ذلك لعدة عوامل التي تؤثر على الإعاقـة وهي سن الإصابـة ، شدة الإعاقـة .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lvl="0" algn="r" rtl="1"/>
            <a:r>
              <a:rPr lang="ar-DZ" dirty="0" smtClean="0">
                <a:latin typeface="Arial" pitchFamily="34" charset="0"/>
                <a:cs typeface="Arial" pitchFamily="34" charset="0"/>
              </a:rPr>
              <a:t>تأثيرها على اللغــة :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lvl="0" algn="r" rtl="1"/>
            <a:r>
              <a:rPr lang="ar-DZ" dirty="0" smtClean="0">
                <a:latin typeface="Arial" pitchFamily="34" charset="0"/>
                <a:cs typeface="Arial" pitchFamily="34" charset="0"/>
              </a:rPr>
              <a:t>هذه الفئة لديها احتياجات خاصة ، التكفل الخاص فردي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مبكر يستطيع أن يحسن من جودة حياتهم 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.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lvl="0" algn="r" rtl="1"/>
            <a:r>
              <a:rPr lang="ar-DZ" dirty="0" smtClean="0"/>
              <a:t>إن الأفراد لهذه الفئة يواجهون عدة صعوبات فلديهم صعوبة في فهم المعلومات الواردة من محيطهم .</a:t>
            </a:r>
            <a:endParaRPr lang="fr-FR" dirty="0" smtClean="0"/>
          </a:p>
          <a:p>
            <a:pPr lvl="0" algn="r" rtl="1"/>
            <a:r>
              <a:rPr lang="ar-DZ" dirty="0" smtClean="0"/>
              <a:t>توجههم في المحيط صعب </a:t>
            </a:r>
            <a:r>
              <a:rPr lang="ar-DZ" dirty="0" smtClean="0"/>
              <a:t>.إن </a:t>
            </a:r>
            <a:r>
              <a:rPr lang="ar-DZ" dirty="0" smtClean="0"/>
              <a:t>نسبة الإصابـة في زيادة ، وذلك لأن التطورات في الطب </a:t>
            </a:r>
            <a:r>
              <a:rPr lang="ar-DZ" dirty="0" err="1" smtClean="0"/>
              <a:t>و</a:t>
            </a:r>
            <a:r>
              <a:rPr lang="ar-DZ" dirty="0" smtClean="0"/>
              <a:t> زيادة سن الشيخوخة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خصائص الصم البكم </a:t>
            </a:r>
            <a:r>
              <a:rPr lang="ar-DZ" dirty="0" err="1" smtClean="0"/>
              <a:t>العمي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DZ" b="1" i="1" dirty="0" smtClean="0"/>
              <a:t> صم البكم </a:t>
            </a:r>
            <a:r>
              <a:rPr lang="ar-DZ" b="1" i="1" dirty="0" err="1" smtClean="0"/>
              <a:t>العمي</a:t>
            </a:r>
            <a:r>
              <a:rPr lang="ar-DZ" b="1" i="1" dirty="0" smtClean="0"/>
              <a:t> الأولـــى :</a:t>
            </a:r>
            <a:endParaRPr lang="fr-FR" b="1" i="1" dirty="0" smtClean="0"/>
          </a:p>
          <a:p>
            <a:pPr algn="r" rtl="1"/>
            <a:r>
              <a:rPr lang="ar-DZ" dirty="0" smtClean="0"/>
              <a:t>الأشخاص الذين يولدون </a:t>
            </a:r>
            <a:r>
              <a:rPr lang="ar-DZ" dirty="0" err="1" smtClean="0"/>
              <a:t>باعاقة</a:t>
            </a:r>
            <a:r>
              <a:rPr lang="ar-DZ" dirty="0" smtClean="0"/>
              <a:t> مزدوجة في البصر </a:t>
            </a:r>
            <a:r>
              <a:rPr lang="ar-DZ" dirty="0" err="1" smtClean="0"/>
              <a:t>و</a:t>
            </a:r>
            <a:r>
              <a:rPr lang="ar-DZ" dirty="0" smtClean="0"/>
              <a:t> السمع .</a:t>
            </a:r>
            <a:endParaRPr lang="fr-FR" dirty="0" smtClean="0"/>
          </a:p>
          <a:p>
            <a:pPr algn="r" rtl="1"/>
            <a:r>
              <a:rPr lang="ar-DZ" dirty="0" smtClean="0"/>
              <a:t>في هذه الحالة نمو الطفل متأثر جدا ، وذلك يعود لغياب الكلي أو الجزئي للمعلومات السمعية </a:t>
            </a:r>
            <a:r>
              <a:rPr lang="ar-DZ" dirty="0" err="1" smtClean="0"/>
              <a:t>و</a:t>
            </a:r>
            <a:r>
              <a:rPr lang="ar-DZ" dirty="0" smtClean="0"/>
              <a:t> البصريـة .</a:t>
            </a:r>
            <a:endParaRPr lang="fr-FR" dirty="0" smtClean="0"/>
          </a:p>
          <a:p>
            <a:pPr algn="r" rtl="1"/>
            <a:r>
              <a:rPr lang="ar-DZ" dirty="0" smtClean="0"/>
              <a:t>التكفل يهدف خاصة إلى تحسين التواصل </a:t>
            </a:r>
            <a:r>
              <a:rPr lang="ar-DZ" dirty="0" err="1" smtClean="0"/>
              <a:t>و</a:t>
            </a:r>
            <a:r>
              <a:rPr lang="ar-DZ" dirty="0" smtClean="0"/>
              <a:t> الحركة باستعمال حواس أخرى التي ليست مضطربـة .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خصائص الصم البكم </a:t>
            </a:r>
            <a:r>
              <a:rPr lang="ar-DZ" dirty="0" err="1" smtClean="0"/>
              <a:t>العمي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53034"/>
          </a:xfrm>
        </p:spPr>
        <p:txBody>
          <a:bodyPr>
            <a:normAutofit fontScale="70000" lnSpcReduction="20000"/>
          </a:bodyPr>
          <a:lstStyle/>
          <a:p>
            <a:pPr lvl="1" algn="r" rtl="1"/>
            <a:r>
              <a:rPr lang="ar-DZ" sz="3600" b="1" i="1" dirty="0" smtClean="0"/>
              <a:t>صم البكم </a:t>
            </a:r>
            <a:r>
              <a:rPr lang="ar-DZ" sz="3600" b="1" i="1" dirty="0" err="1" smtClean="0"/>
              <a:t>العمي</a:t>
            </a:r>
            <a:r>
              <a:rPr lang="ar-DZ" sz="3600" b="1" i="1" dirty="0" smtClean="0"/>
              <a:t> الثــانـوي </a:t>
            </a:r>
            <a:r>
              <a:rPr lang="ar-DZ" sz="3600" b="1" i="1" dirty="0" smtClean="0"/>
              <a:t>:</a:t>
            </a:r>
            <a:r>
              <a:rPr lang="ar-DZ" sz="3600" b="1" i="1" dirty="0" smtClean="0"/>
              <a:t> </a:t>
            </a:r>
            <a:endParaRPr lang="fr-FR" sz="3600" b="1" i="1" dirty="0" smtClean="0"/>
          </a:p>
          <a:p>
            <a:pPr marL="596646" indent="-514350" algn="r" rtl="1">
              <a:buFont typeface="+mj-lt"/>
              <a:buAutoNum type="arabicPeriod"/>
            </a:pPr>
            <a:r>
              <a:rPr lang="ar-DZ" b="1" u="sng" dirty="0" smtClean="0"/>
              <a:t>النــــــــــــــــــوع " </a:t>
            </a:r>
            <a:r>
              <a:rPr lang="ar-DZ" b="1" u="sng" dirty="0" err="1" smtClean="0"/>
              <a:t>أ</a:t>
            </a:r>
            <a:r>
              <a:rPr lang="ar-DZ" b="1" u="sng" dirty="0" smtClean="0"/>
              <a:t> " </a:t>
            </a:r>
            <a:endParaRPr lang="fr-FR" sz="2400" dirty="0" smtClean="0"/>
          </a:p>
          <a:p>
            <a:pPr algn="r" rtl="1"/>
            <a:r>
              <a:rPr lang="ar-DZ" dirty="0" smtClean="0"/>
              <a:t>الأطفال المولودين بإعاقـة سمعيـة يكتسبون لاحقا بإعاقة بصرية ، هذه الفئة لها القدرة        في تعلم طرق أخرى للتواصل كلغـة الإشــارة .</a:t>
            </a:r>
            <a:endParaRPr lang="fr-FR" sz="2400" dirty="0" smtClean="0"/>
          </a:p>
          <a:p>
            <a:pPr marL="596646" indent="-514350" algn="r" rtl="1">
              <a:buFont typeface="+mj-lt"/>
              <a:buAutoNum type="arabicPeriod"/>
            </a:pPr>
            <a:r>
              <a:rPr lang="ar-DZ" b="1" u="sng" dirty="0" smtClean="0"/>
              <a:t>النــــــــــوع " </a:t>
            </a:r>
            <a:r>
              <a:rPr lang="ar-DZ" b="1" u="sng" dirty="0" err="1" smtClean="0"/>
              <a:t>ب</a:t>
            </a:r>
            <a:r>
              <a:rPr lang="ar-DZ" b="1" u="sng" dirty="0" smtClean="0"/>
              <a:t> "</a:t>
            </a:r>
            <a:r>
              <a:rPr lang="ar-DZ" b="1" dirty="0" smtClean="0"/>
              <a:t> :  </a:t>
            </a:r>
            <a:endParaRPr lang="fr-FR" sz="2400" dirty="0" smtClean="0"/>
          </a:p>
          <a:p>
            <a:pPr algn="r" rtl="1"/>
            <a:r>
              <a:rPr lang="ar-DZ" dirty="0" smtClean="0"/>
              <a:t>الأطفال المولودين بإعاقة بصرية يكتسبون إعاقـة سمعيـة هذه الحالة أقل انتشارا من السابقة.</a:t>
            </a:r>
            <a:endParaRPr lang="fr-FR" sz="2400" dirty="0" smtClean="0"/>
          </a:p>
          <a:p>
            <a:pPr algn="r" rtl="1"/>
            <a:r>
              <a:rPr lang="ar-DZ" dirty="0" smtClean="0"/>
              <a:t>صعوباتها هي عدم القدرة لإدراك كلمات </a:t>
            </a:r>
            <a:r>
              <a:rPr lang="ar-DZ" dirty="0" err="1" smtClean="0"/>
              <a:t>المجاوربهم</a:t>
            </a:r>
            <a:r>
              <a:rPr lang="ar-DZ" dirty="0" smtClean="0"/>
              <a:t> بطريقة عادية .</a:t>
            </a:r>
            <a:endParaRPr lang="fr-FR" sz="2400" dirty="0" smtClean="0"/>
          </a:p>
          <a:p>
            <a:pPr algn="r" rtl="1"/>
            <a:r>
              <a:rPr lang="ar-DZ" dirty="0" smtClean="0"/>
              <a:t>يحتاجون إلى مساعدات تساعدهم على رؤية اللغة .</a:t>
            </a:r>
            <a:endParaRPr lang="fr-FR" sz="2400" dirty="0" smtClean="0"/>
          </a:p>
          <a:p>
            <a:pPr algn="r" rtl="1"/>
            <a:r>
              <a:rPr lang="ar-DZ" dirty="0" smtClean="0"/>
              <a:t>إن فقدان السمع لهذه الفئة تؤدي إلى معاناة نفسية كبيرة .</a:t>
            </a:r>
            <a:endParaRPr lang="fr-FR" sz="2400" dirty="0" smtClean="0"/>
          </a:p>
          <a:p>
            <a:pPr marL="596646" indent="-514350" algn="r" rtl="1">
              <a:buFont typeface="+mj-lt"/>
              <a:buAutoNum type="arabicPeriod"/>
            </a:pPr>
            <a:r>
              <a:rPr lang="ar-DZ" b="1" u="sng" dirty="0" smtClean="0"/>
              <a:t>النــــــــــوع</a:t>
            </a:r>
            <a:r>
              <a:rPr lang="ar-DZ" dirty="0" smtClean="0"/>
              <a:t> "ج " :</a:t>
            </a:r>
            <a:endParaRPr lang="fr-FR" sz="2400" dirty="0" smtClean="0"/>
          </a:p>
          <a:p>
            <a:pPr algn="r" rtl="1"/>
            <a:r>
              <a:rPr lang="ar-DZ" dirty="0" smtClean="0"/>
              <a:t>الأشخاص يولدون بدون </a:t>
            </a:r>
            <a:r>
              <a:rPr lang="ar-DZ" dirty="0" err="1" smtClean="0"/>
              <a:t>اعاقة</a:t>
            </a:r>
            <a:r>
              <a:rPr lang="ar-DZ" dirty="0" smtClean="0"/>
              <a:t> سمعية </a:t>
            </a:r>
            <a:r>
              <a:rPr lang="ar-DZ" dirty="0" err="1" smtClean="0"/>
              <a:t>و</a:t>
            </a:r>
            <a:r>
              <a:rPr lang="ar-DZ" dirty="0" smtClean="0"/>
              <a:t> بصرية لكن يفقدون البصر </a:t>
            </a:r>
            <a:r>
              <a:rPr lang="ar-DZ" dirty="0" err="1" smtClean="0"/>
              <a:t>و</a:t>
            </a:r>
            <a:r>
              <a:rPr lang="ar-DZ" dirty="0" smtClean="0"/>
              <a:t> السمع في آن واحد بسبب صدمة أو مرض </a:t>
            </a:r>
            <a:r>
              <a:rPr lang="ar-DZ" dirty="0" smtClean="0"/>
              <a:t>.</a:t>
            </a:r>
            <a:r>
              <a:rPr lang="ar-DZ" sz="2600" b="1" dirty="0" smtClean="0"/>
              <a:t>كل </a:t>
            </a:r>
            <a:r>
              <a:rPr lang="ar-DZ" sz="2600" b="1" dirty="0" smtClean="0"/>
              <a:t>الأجهزة التي تسمح له لفهم المعلومات الخارجة </a:t>
            </a:r>
            <a:r>
              <a:rPr lang="ar-DZ" sz="2600" b="1" dirty="0" err="1" smtClean="0"/>
              <a:t>و</a:t>
            </a:r>
            <a:r>
              <a:rPr lang="ar-DZ" sz="2600" b="1" dirty="0" smtClean="0"/>
              <a:t> اللغة يصبح مضطربا بالتالي يجب لهذه الفئة تعلم طرق جديدة للجوء إلى معلومات في جميع الميادين : إدراك اللغة ، التنقل </a:t>
            </a:r>
            <a:r>
              <a:rPr lang="ar-DZ" sz="2600" b="1" dirty="0" err="1" smtClean="0"/>
              <a:t>و</a:t>
            </a:r>
            <a:r>
              <a:rPr lang="ar-DZ" sz="2600" b="1" dirty="0" smtClean="0"/>
              <a:t> نشاطات في الحياة اليومية </a:t>
            </a:r>
            <a:endParaRPr lang="fr-FR" sz="2900" b="1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خصائص الصم البكم </a:t>
            </a:r>
            <a:r>
              <a:rPr lang="ar-DZ" dirty="0" err="1" smtClean="0"/>
              <a:t>العمي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 algn="r" rtl="1"/>
            <a:r>
              <a:rPr lang="ar-DZ" sz="3100" b="1" i="1" dirty="0" smtClean="0"/>
              <a:t>صم </a:t>
            </a:r>
            <a:r>
              <a:rPr lang="ar-DZ" sz="3100" b="1" i="1" dirty="0" smtClean="0"/>
              <a:t>البكم </a:t>
            </a:r>
            <a:r>
              <a:rPr lang="ar-DZ" sz="3100" b="1" i="1" dirty="0" err="1" smtClean="0"/>
              <a:t>العمي</a:t>
            </a:r>
            <a:r>
              <a:rPr lang="ar-DZ" sz="3100" b="1" i="1" dirty="0" smtClean="0"/>
              <a:t> متــأخـــــر :</a:t>
            </a:r>
            <a:endParaRPr lang="fr-FR" sz="3100" b="1" i="1" dirty="0" smtClean="0"/>
          </a:p>
          <a:p>
            <a:pPr algn="r" rtl="1">
              <a:buNone/>
            </a:pPr>
            <a:endParaRPr lang="fr-FR" dirty="0" smtClean="0"/>
          </a:p>
          <a:p>
            <a:pPr algn="r" rtl="1"/>
            <a:r>
              <a:rPr lang="ar-DZ" b="1" dirty="0" smtClean="0"/>
              <a:t>نــــــــــوع " </a:t>
            </a:r>
            <a:r>
              <a:rPr lang="ar-DZ" b="1" dirty="0" err="1" smtClean="0"/>
              <a:t>أ</a:t>
            </a:r>
            <a:r>
              <a:rPr lang="ar-DZ" b="1" dirty="0" smtClean="0"/>
              <a:t> " :   </a:t>
            </a:r>
            <a:endParaRPr lang="fr-FR" sz="2400" dirty="0" smtClean="0"/>
          </a:p>
          <a:p>
            <a:pPr algn="r" rtl="1"/>
            <a:r>
              <a:rPr lang="ar-DZ" dirty="0" smtClean="0"/>
              <a:t>أشخاص يصبحون صم بكم عمي متأخرا مثلا في حالة الإصابـة بإعـاقـة سمعيـة جينيـة      ثم يصاب بإعاقـة بصريـة في مرحلـة الشيخوخـة .هذا اضطراب يؤدي إلى اضطراب       عدة مجالات .</a:t>
            </a:r>
            <a:endParaRPr lang="fr-FR" sz="2400" dirty="0" smtClean="0"/>
          </a:p>
          <a:p>
            <a:pPr algn="r" rtl="1"/>
            <a:r>
              <a:rPr lang="ar-DZ" b="1" u="sng" dirty="0" smtClean="0"/>
              <a:t>نــــــــــوع</a:t>
            </a:r>
            <a:r>
              <a:rPr lang="ar-DZ" u="sng" dirty="0" smtClean="0"/>
              <a:t> " </a:t>
            </a:r>
            <a:r>
              <a:rPr lang="ar-DZ" u="sng" dirty="0" err="1" smtClean="0"/>
              <a:t>ب</a:t>
            </a:r>
            <a:r>
              <a:rPr lang="ar-DZ" u="sng" dirty="0" smtClean="0"/>
              <a:t> "</a:t>
            </a:r>
            <a:r>
              <a:rPr lang="ar-DZ" dirty="0" smtClean="0"/>
              <a:t>:</a:t>
            </a:r>
            <a:endParaRPr lang="fr-FR" sz="2400" dirty="0" smtClean="0"/>
          </a:p>
          <a:p>
            <a:pPr algn="r" rtl="1"/>
            <a:r>
              <a:rPr lang="ar-DZ" dirty="0" smtClean="0"/>
              <a:t>أشخاص مصابين بإعاقـة بصرية عند الولادة أو مكتسبة يفقد السمع في الشيخوخة .</a:t>
            </a:r>
            <a:endParaRPr lang="fr-FR" sz="2400" dirty="0" smtClean="0"/>
          </a:p>
          <a:p>
            <a:pPr algn="r" rtl="1"/>
            <a:r>
              <a:rPr lang="ar-DZ" b="1" u="sng" dirty="0" smtClean="0"/>
              <a:t>نــــــــــوع</a:t>
            </a:r>
            <a:r>
              <a:rPr lang="ar-DZ" u="sng" dirty="0" smtClean="0"/>
              <a:t> " </a:t>
            </a:r>
            <a:r>
              <a:rPr lang="ar-DZ" u="sng" dirty="0" err="1" smtClean="0"/>
              <a:t>ج</a:t>
            </a:r>
            <a:r>
              <a:rPr lang="ar-DZ" u="sng" dirty="0" smtClean="0"/>
              <a:t> "</a:t>
            </a:r>
            <a:r>
              <a:rPr lang="ar-DZ" dirty="0" smtClean="0"/>
              <a:t> : </a:t>
            </a:r>
            <a:endParaRPr lang="fr-FR" sz="2400" dirty="0" smtClean="0"/>
          </a:p>
          <a:p>
            <a:pPr algn="r" rtl="1"/>
            <a:r>
              <a:rPr lang="ar-DZ" dirty="0" smtClean="0"/>
              <a:t>أشخاص يصبحون صم بكم عمي</a:t>
            </a:r>
            <a:r>
              <a:rPr lang="ar-DZ" u="sng" dirty="0" smtClean="0"/>
              <a:t> </a:t>
            </a:r>
            <a:r>
              <a:rPr lang="ar-DZ" dirty="0" smtClean="0"/>
              <a:t>في أن واحـد في مرحلـة الشيخــوخـــة .   </a:t>
            </a:r>
            <a:endParaRPr lang="fr-FR" sz="24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</TotalTime>
  <Words>447</Words>
  <Application>Microsoft Office PowerPoint</Application>
  <PresentationFormat>Affichage à l'écran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Solstice</vt:lpstr>
      <vt:lpstr>صـــم – بكــم – عمــي </vt:lpstr>
      <vt:lpstr>صـــم – بكــم – عمــي </vt:lpstr>
      <vt:lpstr>الأسبـــــــــــــــــــــــــاب </vt:lpstr>
      <vt:lpstr>أنواع صـــم – بكــم – عمــي </vt:lpstr>
      <vt:lpstr>أنواع صـــم – بكــم – عمــي </vt:lpstr>
      <vt:lpstr>خصائص الصم البكم العمي </vt:lpstr>
      <vt:lpstr>خصائص الصم البكم العمي </vt:lpstr>
      <vt:lpstr>خصائص الصم البكم العمي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Fati</dc:creator>
  <cp:lastModifiedBy>Fati</cp:lastModifiedBy>
  <cp:revision>3</cp:revision>
  <dcterms:created xsi:type="dcterms:W3CDTF">2021-02-07T14:09:05Z</dcterms:created>
  <dcterms:modified xsi:type="dcterms:W3CDTF">2021-02-07T14:36:07Z</dcterms:modified>
</cp:coreProperties>
</file>