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8" r:id="rId9"/>
    <p:sldId id="269" r:id="rId10"/>
    <p:sldId id="263" r:id="rId11"/>
    <p:sldId id="265" r:id="rId12"/>
    <p:sldId id="264" r:id="rId13"/>
    <p:sldId id="266" r:id="rId14"/>
    <p:sldId id="267" r:id="rId15"/>
    <p:sldId id="270" r:id="rId16"/>
    <p:sldId id="271" r:id="rId17"/>
    <p:sldId id="272" r:id="rId18"/>
    <p:sldId id="273" r:id="rId19"/>
    <p:sldId id="274" r:id="rId20"/>
    <p:sldId id="275" r:id="rId21"/>
    <p:sldId id="276" r:id="rId22"/>
    <p:sldId id="277" r:id="rId23"/>
    <p:sldId id="279" r:id="rId24"/>
    <p:sldId id="278"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zian Fazilet" userId="51f78ec4494927f0" providerId="LiveId" clId="{375EAFDB-D05F-48B9-8D43-6C6A0FA8CDAB}"/>
    <pc:docChg chg="custSel modSld">
      <pc:chgData name="Benzian Fazilet" userId="51f78ec4494927f0" providerId="LiveId" clId="{375EAFDB-D05F-48B9-8D43-6C6A0FA8CDAB}" dt="2024-12-08T08:54:10.823" v="4" actId="20577"/>
      <pc:docMkLst>
        <pc:docMk/>
      </pc:docMkLst>
      <pc:sldChg chg="modSp mod">
        <pc:chgData name="Benzian Fazilet" userId="51f78ec4494927f0" providerId="LiveId" clId="{375EAFDB-D05F-48B9-8D43-6C6A0FA8CDAB}" dt="2024-12-08T08:54:10.823" v="4" actId="20577"/>
        <pc:sldMkLst>
          <pc:docMk/>
          <pc:sldMk cId="1471120523" sldId="264"/>
        </pc:sldMkLst>
        <pc:spChg chg="mod">
          <ac:chgData name="Benzian Fazilet" userId="51f78ec4494927f0" providerId="LiveId" clId="{375EAFDB-D05F-48B9-8D43-6C6A0FA8CDAB}" dt="2024-12-08T08:54:10.823" v="4" actId="20577"/>
          <ac:spMkLst>
            <pc:docMk/>
            <pc:sldMk cId="1471120523" sldId="264"/>
            <ac:spMk id="3" creationId="{744FBE5E-9504-5178-485F-5CDAD37B9537}"/>
          </ac:spMkLst>
        </pc:spChg>
      </pc:sldChg>
      <pc:sldChg chg="modSp mod">
        <pc:chgData name="Benzian Fazilet" userId="51f78ec4494927f0" providerId="LiveId" clId="{375EAFDB-D05F-48B9-8D43-6C6A0FA8CDAB}" dt="2024-12-08T08:43:35.160" v="1" actId="20577"/>
        <pc:sldMkLst>
          <pc:docMk/>
          <pc:sldMk cId="1412382797" sldId="268"/>
        </pc:sldMkLst>
        <pc:spChg chg="mod">
          <ac:chgData name="Benzian Fazilet" userId="51f78ec4494927f0" providerId="LiveId" clId="{375EAFDB-D05F-48B9-8D43-6C6A0FA8CDAB}" dt="2024-12-08T08:43:35.160" v="1" actId="20577"/>
          <ac:spMkLst>
            <pc:docMk/>
            <pc:sldMk cId="1412382797" sldId="268"/>
            <ac:spMk id="3" creationId="{7BEF4C05-8A07-D7D8-4FC1-5C35712234B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12/8/2024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499A67-1FA2-FA4E-BE00-23795833D193}"/>
              </a:ext>
            </a:extLst>
          </p:cNvPr>
          <p:cNvSpPr>
            <a:spLocks noGrp="1"/>
          </p:cNvSpPr>
          <p:nvPr>
            <p:ph type="ctrTitle"/>
          </p:nvPr>
        </p:nvSpPr>
        <p:spPr/>
        <p:txBody>
          <a:bodyPr/>
          <a:lstStyle/>
          <a:p>
            <a:r>
              <a:rPr lang="fr-FR" dirty="0"/>
              <a:t>Partie hydrogéologie</a:t>
            </a:r>
          </a:p>
        </p:txBody>
      </p:sp>
      <p:sp>
        <p:nvSpPr>
          <p:cNvPr id="3" name="Sous-titre 2">
            <a:extLst>
              <a:ext uri="{FF2B5EF4-FFF2-40B4-BE49-F238E27FC236}">
                <a16:creationId xmlns:a16="http://schemas.microsoft.com/office/drawing/2014/main" id="{C108A953-80A3-7D6C-ECE9-909B4009D3E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724016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7ACCD-91F3-58AF-C51E-25E52350575B}"/>
              </a:ext>
            </a:extLst>
          </p:cNvPr>
          <p:cNvSpPr>
            <a:spLocks noGrp="1"/>
          </p:cNvSpPr>
          <p:nvPr>
            <p:ph type="title"/>
          </p:nvPr>
        </p:nvSpPr>
        <p:spPr/>
        <p:txBody>
          <a:bodyPr/>
          <a:lstStyle/>
          <a:p>
            <a:r>
              <a:rPr lang="fr-FR" sz="1800" b="1" i="0" u="none" strike="noStrike" baseline="0" dirty="0">
                <a:solidFill>
                  <a:srgbClr val="000000"/>
                </a:solidFill>
                <a:latin typeface="Tahoma" panose="020B0604030504040204" pitchFamily="34" charset="0"/>
              </a:rPr>
              <a:t>Notions d'isotropie et d'homogénéité </a:t>
            </a:r>
            <a:endParaRPr lang="fr-FR" dirty="0"/>
          </a:p>
        </p:txBody>
      </p:sp>
      <p:sp>
        <p:nvSpPr>
          <p:cNvPr id="3" name="Espace réservé du contenu 2">
            <a:extLst>
              <a:ext uri="{FF2B5EF4-FFF2-40B4-BE49-F238E27FC236}">
                <a16:creationId xmlns:a16="http://schemas.microsoft.com/office/drawing/2014/main" id="{A363DD03-1C31-F2FD-9ADC-E1446A83AD05}"/>
              </a:ext>
            </a:extLst>
          </p:cNvPr>
          <p:cNvSpPr>
            <a:spLocks noGrp="1"/>
          </p:cNvSpPr>
          <p:nvPr>
            <p:ph sz="quarter" idx="13"/>
          </p:nvPr>
        </p:nvSpPr>
        <p:spPr/>
        <p:txBody>
          <a:bodyPr>
            <a:normAutofit/>
          </a:bodyPr>
          <a:lstStyle/>
          <a:p>
            <a:r>
              <a:rPr lang="fr-FR" sz="2800" b="0" i="0" u="none" strike="noStrike" baseline="0" dirty="0">
                <a:solidFill>
                  <a:srgbClr val="000000"/>
                </a:solidFill>
                <a:latin typeface="Tahoma" panose="020B0604030504040204" pitchFamily="34" charset="0"/>
              </a:rPr>
              <a:t>Un terrain </a:t>
            </a:r>
            <a:r>
              <a:rPr lang="fr-FR" sz="2800" b="1" i="0" u="none" strike="noStrike" baseline="0" dirty="0">
                <a:solidFill>
                  <a:srgbClr val="000000"/>
                </a:solidFill>
                <a:latin typeface="Tahoma" panose="020B0604030504040204" pitchFamily="34" charset="0"/>
              </a:rPr>
              <a:t>homogène </a:t>
            </a:r>
            <a:r>
              <a:rPr lang="fr-FR" sz="2800" b="0" i="0" u="none" strike="noStrike" baseline="0" dirty="0">
                <a:solidFill>
                  <a:srgbClr val="000000"/>
                </a:solidFill>
                <a:latin typeface="Tahoma" panose="020B0604030504040204" pitchFamily="34" charset="0"/>
              </a:rPr>
              <a:t>est un terrain qui présente en tout point dans une </a:t>
            </a:r>
            <a:r>
              <a:rPr lang="fr-FR" sz="2800" b="1" i="0" u="none" strike="noStrike" baseline="0" dirty="0">
                <a:solidFill>
                  <a:srgbClr val="000000"/>
                </a:solidFill>
                <a:latin typeface="Tahoma" panose="020B0604030504040204" pitchFamily="34" charset="0"/>
              </a:rPr>
              <a:t>direction </a:t>
            </a:r>
            <a:r>
              <a:rPr lang="fr-FR" sz="2800" b="0" i="0" u="none" strike="noStrike" baseline="0" dirty="0">
                <a:solidFill>
                  <a:srgbClr val="000000"/>
                </a:solidFill>
                <a:latin typeface="Tahoma" panose="020B0604030504040204" pitchFamily="34" charset="0"/>
              </a:rPr>
              <a:t>donnée, la même résistance à l'écoulement du fluide. Si en plus cette résistance est la même quelque soit la direction, le terrain est </a:t>
            </a:r>
            <a:r>
              <a:rPr lang="fr-FR" sz="2800" b="1" i="0" u="none" strike="noStrike" baseline="0" dirty="0">
                <a:solidFill>
                  <a:srgbClr val="000000"/>
                </a:solidFill>
                <a:latin typeface="Tahoma" panose="020B0604030504040204" pitchFamily="34" charset="0"/>
              </a:rPr>
              <a:t>isotrope. </a:t>
            </a:r>
            <a:endParaRPr lang="fr-FR" sz="3200" dirty="0"/>
          </a:p>
        </p:txBody>
      </p:sp>
    </p:spTree>
    <p:extLst>
      <p:ext uri="{BB962C8B-B14F-4D97-AF65-F5344CB8AC3E}">
        <p14:creationId xmlns:p14="http://schemas.microsoft.com/office/powerpoint/2010/main" val="34692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AFBFE-80B4-32B7-0862-60BBE8C54B37}"/>
              </a:ext>
            </a:extLst>
          </p:cNvPr>
          <p:cNvSpPr>
            <a:spLocks noGrp="1"/>
          </p:cNvSpPr>
          <p:nvPr>
            <p:ph type="title"/>
          </p:nvPr>
        </p:nvSpPr>
        <p:spPr/>
        <p:txBody>
          <a:bodyPr>
            <a:normAutofit/>
          </a:bodyPr>
          <a:lstStyle/>
          <a:p>
            <a:r>
              <a:rPr lang="fr-FR" sz="4000" b="1" i="0" u="none" strike="noStrike" baseline="0" dirty="0">
                <a:solidFill>
                  <a:srgbClr val="000000"/>
                </a:solidFill>
                <a:latin typeface="Tahoma" panose="020B0604030504040204" pitchFamily="34" charset="0"/>
              </a:rPr>
              <a:t>SYSTEMES AQUIFERES </a:t>
            </a:r>
            <a:endParaRPr lang="fr-FR" sz="6000" dirty="0"/>
          </a:p>
        </p:txBody>
      </p:sp>
      <p:sp>
        <p:nvSpPr>
          <p:cNvPr id="3" name="Espace réservé du texte 2">
            <a:extLst>
              <a:ext uri="{FF2B5EF4-FFF2-40B4-BE49-F238E27FC236}">
                <a16:creationId xmlns:a16="http://schemas.microsoft.com/office/drawing/2014/main" id="{A1738FFC-E869-23F0-5CE5-367C76CB8E08}"/>
              </a:ext>
            </a:extLst>
          </p:cNvPr>
          <p:cNvSpPr>
            <a:spLocks noGrp="1"/>
          </p:cNvSpPr>
          <p:nvPr>
            <p:ph type="body" sz="half" idx="2"/>
          </p:nvPr>
        </p:nvSpPr>
        <p:spPr/>
        <p:txBody>
          <a:bodyPr/>
          <a:lstStyle/>
          <a:p>
            <a:endParaRPr lang="fr-FR"/>
          </a:p>
        </p:txBody>
      </p:sp>
    </p:spTree>
    <p:extLst>
      <p:ext uri="{BB962C8B-B14F-4D97-AF65-F5344CB8AC3E}">
        <p14:creationId xmlns:p14="http://schemas.microsoft.com/office/powerpoint/2010/main" val="47712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7C7705-8E13-FB4E-DDD3-28A09D4D7C40}"/>
              </a:ext>
            </a:extLst>
          </p:cNvPr>
          <p:cNvSpPr>
            <a:spLocks noGrp="1"/>
          </p:cNvSpPr>
          <p:nvPr>
            <p:ph type="title"/>
          </p:nvPr>
        </p:nvSpPr>
        <p:spPr>
          <a:xfrm>
            <a:off x="913775" y="618518"/>
            <a:ext cx="10364451" cy="774348"/>
          </a:xfrm>
        </p:spPr>
        <p:txBody>
          <a:bodyPr/>
          <a:lstStyle/>
          <a:p>
            <a:r>
              <a:rPr lang="fr-FR" dirty="0"/>
              <a:t>définitions</a:t>
            </a:r>
          </a:p>
        </p:txBody>
      </p:sp>
      <p:sp>
        <p:nvSpPr>
          <p:cNvPr id="3" name="Espace réservé du contenu 2">
            <a:extLst>
              <a:ext uri="{FF2B5EF4-FFF2-40B4-BE49-F238E27FC236}">
                <a16:creationId xmlns:a16="http://schemas.microsoft.com/office/drawing/2014/main" id="{744FBE5E-9504-5178-485F-5CDAD37B9537}"/>
              </a:ext>
            </a:extLst>
          </p:cNvPr>
          <p:cNvSpPr>
            <a:spLocks noGrp="1"/>
          </p:cNvSpPr>
          <p:nvPr>
            <p:ph sz="quarter" idx="13"/>
          </p:nvPr>
        </p:nvSpPr>
        <p:spPr>
          <a:xfrm>
            <a:off x="350873" y="1605516"/>
            <a:ext cx="11748977" cy="4997303"/>
          </a:xfrm>
        </p:spPr>
        <p:txBody>
          <a:bodyPr>
            <a:normAutofit lnSpcReduction="10000"/>
          </a:bodyPr>
          <a:lstStyle/>
          <a:p>
            <a:r>
              <a:rPr lang="fr-FR" sz="2400" b="1" i="0" u="none" strike="noStrike" baseline="0" dirty="0">
                <a:solidFill>
                  <a:srgbClr val="000000"/>
                </a:solidFill>
                <a:latin typeface="Tahoma" panose="020B0604030504040204" pitchFamily="34" charset="0"/>
              </a:rPr>
              <a:t>- Aquifère </a:t>
            </a:r>
            <a:r>
              <a:rPr lang="fr-FR" sz="2400" b="0" i="0" u="none" strike="noStrike" baseline="0" dirty="0">
                <a:solidFill>
                  <a:srgbClr val="000000"/>
                </a:solidFill>
                <a:latin typeface="Tahoma" panose="020B0604030504040204" pitchFamily="34" charset="0"/>
              </a:rPr>
              <a:t>: couche de roches perméables comportant une zone suffisamment conducteur d'eau souterraine pour permettre l'écoulement significatif d'une nappe souterraine et le captage de quantités d'eau appréciables par des moyens économiques. </a:t>
            </a:r>
          </a:p>
          <a:p>
            <a:r>
              <a:rPr lang="fr-FR" sz="2400" b="0" i="0" u="none" strike="noStrike" baseline="0" dirty="0">
                <a:solidFill>
                  <a:srgbClr val="000000"/>
                </a:solidFill>
                <a:latin typeface="Tahoma" panose="020B0604030504040204" pitchFamily="34" charset="0"/>
              </a:rPr>
              <a:t>L’aquifère est homogène quand il a une perméabilité d’interstices (sable, graviers) ; la vitesse de percolation y est lente. Il est hétérogène avec une perméabilité de fissures (granite, calcaire) ; la vitesse de percolation est plus rapide. </a:t>
            </a:r>
          </a:p>
          <a:p>
            <a:r>
              <a:rPr lang="fr-FR" sz="2400" b="1" i="0" u="none" strike="noStrike" baseline="0" dirty="0">
                <a:solidFill>
                  <a:srgbClr val="000000"/>
                </a:solidFill>
                <a:latin typeface="Tahoma" panose="020B0604030504040204" pitchFamily="34" charset="0"/>
              </a:rPr>
              <a:t>- Nappe &amp; aquifère </a:t>
            </a:r>
            <a:r>
              <a:rPr lang="fr-FR" sz="2400" b="0" i="0" u="none" strike="noStrike" baseline="0" dirty="0">
                <a:solidFill>
                  <a:srgbClr val="000000"/>
                </a:solidFill>
                <a:latin typeface="Tahoma" panose="020B0604030504040204" pitchFamily="34" charset="0"/>
              </a:rPr>
              <a:t>: ensemble des eaux comprise dans la zone saturée d'un aquifère, dont toutes les parties sont en liaison hydraulique. </a:t>
            </a:r>
            <a:endParaRPr lang="fr-FR" sz="2800" dirty="0"/>
          </a:p>
        </p:txBody>
      </p:sp>
    </p:spTree>
    <p:extLst>
      <p:ext uri="{BB962C8B-B14F-4D97-AF65-F5344CB8AC3E}">
        <p14:creationId xmlns:p14="http://schemas.microsoft.com/office/powerpoint/2010/main" val="147112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3C943-CAC5-7FD7-9AF3-D31FF41A4C6B}"/>
              </a:ext>
            </a:extLst>
          </p:cNvPr>
          <p:cNvSpPr>
            <a:spLocks noGrp="1"/>
          </p:cNvSpPr>
          <p:nvPr>
            <p:ph type="title"/>
          </p:nvPr>
        </p:nvSpPr>
        <p:spPr/>
        <p:txBody>
          <a:bodyPr>
            <a:normAutofit/>
          </a:bodyPr>
          <a:lstStyle/>
          <a:p>
            <a:r>
              <a:rPr lang="fr-FR" sz="2800" b="1" i="0" u="none" strike="noStrike" baseline="0" dirty="0">
                <a:solidFill>
                  <a:srgbClr val="000000"/>
                </a:solidFill>
                <a:latin typeface="Tahoma" panose="020B0604030504040204" pitchFamily="34" charset="0"/>
              </a:rPr>
              <a:t>Processus général de formation d'une nappe </a:t>
            </a:r>
            <a:endParaRPr lang="fr-FR" sz="4800" dirty="0"/>
          </a:p>
        </p:txBody>
      </p:sp>
      <p:sp>
        <p:nvSpPr>
          <p:cNvPr id="3" name="Espace réservé du contenu 2">
            <a:extLst>
              <a:ext uri="{FF2B5EF4-FFF2-40B4-BE49-F238E27FC236}">
                <a16:creationId xmlns:a16="http://schemas.microsoft.com/office/drawing/2014/main" id="{67CDDC35-1EFD-9380-0E3C-C04E6BB17A8A}"/>
              </a:ext>
            </a:extLst>
          </p:cNvPr>
          <p:cNvSpPr>
            <a:spLocks noGrp="1"/>
          </p:cNvSpPr>
          <p:nvPr>
            <p:ph sz="quarter" idx="13"/>
          </p:nvPr>
        </p:nvSpPr>
        <p:spPr/>
        <p:txBody>
          <a:bodyPr/>
          <a:lstStyle/>
          <a:p>
            <a:endParaRPr lang="fr-FR"/>
          </a:p>
        </p:txBody>
      </p:sp>
      <p:pic>
        <p:nvPicPr>
          <p:cNvPr id="5" name="Image 4">
            <a:extLst>
              <a:ext uri="{FF2B5EF4-FFF2-40B4-BE49-F238E27FC236}">
                <a16:creationId xmlns:a16="http://schemas.microsoft.com/office/drawing/2014/main" id="{A07618F8-BA7A-ED9A-1932-74A387557D4E}"/>
              </a:ext>
            </a:extLst>
          </p:cNvPr>
          <p:cNvPicPr>
            <a:picLocks noChangeAspect="1"/>
          </p:cNvPicPr>
          <p:nvPr/>
        </p:nvPicPr>
        <p:blipFill>
          <a:blip r:embed="rId2"/>
          <a:stretch>
            <a:fillRect/>
          </a:stretch>
        </p:blipFill>
        <p:spPr>
          <a:xfrm>
            <a:off x="1168002" y="1996124"/>
            <a:ext cx="10761729" cy="4701494"/>
          </a:xfrm>
          <a:prstGeom prst="rect">
            <a:avLst/>
          </a:prstGeom>
        </p:spPr>
      </p:pic>
    </p:spTree>
    <p:extLst>
      <p:ext uri="{BB962C8B-B14F-4D97-AF65-F5344CB8AC3E}">
        <p14:creationId xmlns:p14="http://schemas.microsoft.com/office/powerpoint/2010/main" val="3122485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F8ADD-BF73-AE7F-2770-5EE73C5BE22F}"/>
              </a:ext>
            </a:extLst>
          </p:cNvPr>
          <p:cNvSpPr>
            <a:spLocks noGrp="1"/>
          </p:cNvSpPr>
          <p:nvPr>
            <p:ph type="title"/>
          </p:nvPr>
        </p:nvSpPr>
        <p:spPr>
          <a:xfrm>
            <a:off x="913149" y="182582"/>
            <a:ext cx="10364451" cy="1596177"/>
          </a:xfrm>
        </p:spPr>
        <p:txBody>
          <a:bodyPr>
            <a:normAutofit/>
          </a:bodyPr>
          <a:lstStyle/>
          <a:p>
            <a:r>
              <a:rPr lang="fr-FR" sz="2800" b="1" i="0" u="none" strike="noStrike" baseline="0" dirty="0">
                <a:solidFill>
                  <a:srgbClr val="000000"/>
                </a:solidFill>
                <a:latin typeface="Tahoma" panose="020B0604030504040204" pitchFamily="34" charset="0"/>
              </a:rPr>
              <a:t>Différents types de nappes </a:t>
            </a:r>
            <a:endParaRPr lang="fr-FR" sz="4800" dirty="0"/>
          </a:p>
        </p:txBody>
      </p:sp>
      <p:sp>
        <p:nvSpPr>
          <p:cNvPr id="3" name="Espace réservé du contenu 2">
            <a:extLst>
              <a:ext uri="{FF2B5EF4-FFF2-40B4-BE49-F238E27FC236}">
                <a16:creationId xmlns:a16="http://schemas.microsoft.com/office/drawing/2014/main" id="{958AADC3-7F5B-AE7B-433B-3BDA33097630}"/>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23784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86C5A-B05A-7016-8D32-699CE95692E6}"/>
              </a:ext>
            </a:extLst>
          </p:cNvPr>
          <p:cNvSpPr>
            <a:spLocks noGrp="1"/>
          </p:cNvSpPr>
          <p:nvPr>
            <p:ph type="title"/>
          </p:nvPr>
        </p:nvSpPr>
        <p:spPr>
          <a:xfrm>
            <a:off x="5720316" y="1"/>
            <a:ext cx="5557909" cy="1148316"/>
          </a:xfrm>
        </p:spPr>
        <p:txBody>
          <a:bodyPr/>
          <a:lstStyle/>
          <a:p>
            <a:r>
              <a:rPr lang="fr-FR" b="1" dirty="0">
                <a:solidFill>
                  <a:srgbClr val="000000"/>
                </a:solidFill>
                <a:latin typeface="Tahoma" panose="020B0604030504040204" pitchFamily="34" charset="0"/>
              </a:rPr>
              <a:t>Nappe libre : </a:t>
            </a:r>
            <a:endParaRPr lang="fr-FR" dirty="0"/>
          </a:p>
        </p:txBody>
      </p:sp>
      <p:sp>
        <p:nvSpPr>
          <p:cNvPr id="3" name="Espace réservé du contenu 2">
            <a:extLst>
              <a:ext uri="{FF2B5EF4-FFF2-40B4-BE49-F238E27FC236}">
                <a16:creationId xmlns:a16="http://schemas.microsoft.com/office/drawing/2014/main" id="{0539DB3C-F67C-4260-BD5E-611789D52DCF}"/>
              </a:ext>
            </a:extLst>
          </p:cNvPr>
          <p:cNvSpPr>
            <a:spLocks noGrp="1"/>
          </p:cNvSpPr>
          <p:nvPr>
            <p:ph sz="quarter" idx="13"/>
          </p:nvPr>
        </p:nvSpPr>
        <p:spPr>
          <a:xfrm>
            <a:off x="180754" y="0"/>
            <a:ext cx="4859079" cy="6858000"/>
          </a:xfrm>
        </p:spPr>
        <p:txBody>
          <a:bodyPr>
            <a:normAutofit lnSpcReduction="10000"/>
          </a:bodyPr>
          <a:lstStyle/>
          <a:p>
            <a:r>
              <a:rPr lang="fr-FR" sz="2800" b="0" i="0" u="none" strike="noStrike" baseline="0" dirty="0">
                <a:solidFill>
                  <a:srgbClr val="000000"/>
                </a:solidFill>
                <a:latin typeface="Tahoma" panose="020B0604030504040204" pitchFamily="34" charset="0"/>
              </a:rPr>
              <a:t>Une nappe libre est une nappe contenue dans une couche perméable partiellement saturée et reposant sur une couche imperméable ou semi-perméable. La surface libre est toujours à la pression atmosphérique (communication directe avec l'air libre à travers les interstices). </a:t>
            </a:r>
            <a:endParaRPr lang="fr-FR" sz="3200" dirty="0"/>
          </a:p>
        </p:txBody>
      </p:sp>
      <p:pic>
        <p:nvPicPr>
          <p:cNvPr id="7" name="Image 6">
            <a:extLst>
              <a:ext uri="{FF2B5EF4-FFF2-40B4-BE49-F238E27FC236}">
                <a16:creationId xmlns:a16="http://schemas.microsoft.com/office/drawing/2014/main" id="{518AD23C-A591-1226-9598-F7772BFFF8D1}"/>
              </a:ext>
            </a:extLst>
          </p:cNvPr>
          <p:cNvPicPr>
            <a:picLocks noChangeAspect="1"/>
          </p:cNvPicPr>
          <p:nvPr/>
        </p:nvPicPr>
        <p:blipFill>
          <a:blip r:embed="rId2"/>
          <a:stretch>
            <a:fillRect/>
          </a:stretch>
        </p:blipFill>
        <p:spPr>
          <a:xfrm>
            <a:off x="4876812" y="1148317"/>
            <a:ext cx="7393159" cy="5066015"/>
          </a:xfrm>
          <a:prstGeom prst="rect">
            <a:avLst/>
          </a:prstGeom>
        </p:spPr>
      </p:pic>
    </p:spTree>
    <p:extLst>
      <p:ext uri="{BB962C8B-B14F-4D97-AF65-F5344CB8AC3E}">
        <p14:creationId xmlns:p14="http://schemas.microsoft.com/office/powerpoint/2010/main" val="896290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DE61D-FD8C-A78B-2B21-632D513BDE2D}"/>
              </a:ext>
            </a:extLst>
          </p:cNvPr>
          <p:cNvSpPr>
            <a:spLocks noGrp="1"/>
          </p:cNvSpPr>
          <p:nvPr>
            <p:ph type="title"/>
          </p:nvPr>
        </p:nvSpPr>
        <p:spPr>
          <a:xfrm>
            <a:off x="0" y="140052"/>
            <a:ext cx="7237854" cy="1018897"/>
          </a:xfrm>
        </p:spPr>
        <p:txBody>
          <a:bodyPr/>
          <a:lstStyle/>
          <a:p>
            <a:r>
              <a:rPr lang="fr-FR" b="1" dirty="0">
                <a:solidFill>
                  <a:srgbClr val="000000"/>
                </a:solidFill>
                <a:latin typeface="Tahoma" panose="020B0604030504040204" pitchFamily="34" charset="0"/>
              </a:rPr>
              <a:t>Nappe de vallée : </a:t>
            </a:r>
            <a:endParaRPr lang="fr-FR" dirty="0"/>
          </a:p>
        </p:txBody>
      </p:sp>
      <p:sp>
        <p:nvSpPr>
          <p:cNvPr id="3" name="Espace réservé du contenu 2">
            <a:extLst>
              <a:ext uri="{FF2B5EF4-FFF2-40B4-BE49-F238E27FC236}">
                <a16:creationId xmlns:a16="http://schemas.microsoft.com/office/drawing/2014/main" id="{9D379D69-3305-70A9-E8B7-6BB5EEB981FE}"/>
              </a:ext>
            </a:extLst>
          </p:cNvPr>
          <p:cNvSpPr>
            <a:spLocks noGrp="1"/>
          </p:cNvSpPr>
          <p:nvPr>
            <p:ph sz="quarter" idx="13"/>
          </p:nvPr>
        </p:nvSpPr>
        <p:spPr>
          <a:xfrm>
            <a:off x="6315740" y="0"/>
            <a:ext cx="5794744" cy="6858000"/>
          </a:xfrm>
        </p:spPr>
        <p:txBody>
          <a:bodyPr>
            <a:normAutofit/>
          </a:bodyPr>
          <a:lstStyle/>
          <a:p>
            <a:pPr algn="l"/>
            <a:endParaRPr lang="fr-FR" sz="2400" b="0" i="0" u="none" strike="noStrike" baseline="0" dirty="0">
              <a:solidFill>
                <a:srgbClr val="000000"/>
              </a:solidFill>
              <a:latin typeface="Tahoma" panose="020B0604030504040204" pitchFamily="34" charset="0"/>
            </a:endParaRPr>
          </a:p>
          <a:p>
            <a:pPr algn="l"/>
            <a:r>
              <a:rPr lang="fr-FR" sz="2400" b="0" i="0" u="none" strike="noStrike" baseline="0" dirty="0">
                <a:solidFill>
                  <a:srgbClr val="000000"/>
                </a:solidFill>
                <a:latin typeface="Tahoma" panose="020B0604030504040204" pitchFamily="34" charset="0"/>
              </a:rPr>
              <a:t>est dite d'une nappe dont le drainage se fait uniquement par les vallées. L’eau circule vers les exutoires qui sont les points bas de la topographie </a:t>
            </a:r>
          </a:p>
          <a:p>
            <a:r>
              <a:rPr lang="fr-FR" sz="2400" b="0" i="0" u="none" strike="noStrike" baseline="0" dirty="0">
                <a:solidFill>
                  <a:srgbClr val="000000"/>
                </a:solidFill>
                <a:latin typeface="Tahoma" panose="020B0604030504040204" pitchFamily="34" charset="0"/>
              </a:rPr>
              <a:t>(sources, rivières…). En pays aride, dans les vallées, les crues des oueds temporaires amènent beaucoup d'eau qui peut s'infiltrer et alimenter la nappe, c'est leur source principale d'alimentation. </a:t>
            </a:r>
          </a:p>
          <a:p>
            <a:endParaRPr lang="fr-FR" sz="2400" b="0" i="0" u="none" strike="noStrike" baseline="0" dirty="0">
              <a:solidFill>
                <a:srgbClr val="000000"/>
              </a:solidFill>
              <a:latin typeface="Tahoma" panose="020B0604030504040204" pitchFamily="34" charset="0"/>
            </a:endParaRPr>
          </a:p>
          <a:p>
            <a:endParaRPr lang="fr-FR" sz="2800" dirty="0"/>
          </a:p>
        </p:txBody>
      </p:sp>
      <p:pic>
        <p:nvPicPr>
          <p:cNvPr id="5" name="Image 4">
            <a:extLst>
              <a:ext uri="{FF2B5EF4-FFF2-40B4-BE49-F238E27FC236}">
                <a16:creationId xmlns:a16="http://schemas.microsoft.com/office/drawing/2014/main" id="{8E708C86-4109-FCC2-1A8F-34944E10155F}"/>
              </a:ext>
            </a:extLst>
          </p:cNvPr>
          <p:cNvPicPr>
            <a:picLocks noChangeAspect="1"/>
          </p:cNvPicPr>
          <p:nvPr/>
        </p:nvPicPr>
        <p:blipFill>
          <a:blip r:embed="rId2"/>
          <a:stretch>
            <a:fillRect/>
          </a:stretch>
        </p:blipFill>
        <p:spPr>
          <a:xfrm>
            <a:off x="0" y="1995421"/>
            <a:ext cx="6560288" cy="3682365"/>
          </a:xfrm>
          <a:prstGeom prst="rect">
            <a:avLst/>
          </a:prstGeom>
        </p:spPr>
      </p:pic>
    </p:spTree>
    <p:extLst>
      <p:ext uri="{BB962C8B-B14F-4D97-AF65-F5344CB8AC3E}">
        <p14:creationId xmlns:p14="http://schemas.microsoft.com/office/powerpoint/2010/main" val="3956971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A61513-8369-49C4-401C-7636465EAD9E}"/>
              </a:ext>
            </a:extLst>
          </p:cNvPr>
          <p:cNvSpPr>
            <a:spLocks noGrp="1"/>
          </p:cNvSpPr>
          <p:nvPr>
            <p:ph type="title"/>
          </p:nvPr>
        </p:nvSpPr>
        <p:spPr>
          <a:xfrm>
            <a:off x="1030734" y="16006"/>
            <a:ext cx="5922959" cy="1050795"/>
          </a:xfrm>
        </p:spPr>
        <p:txBody>
          <a:bodyPr/>
          <a:lstStyle/>
          <a:p>
            <a:r>
              <a:rPr lang="fr-FR" b="1" dirty="0">
                <a:solidFill>
                  <a:srgbClr val="000000"/>
                </a:solidFill>
                <a:latin typeface="Tahoma" panose="020B0604030504040204" pitchFamily="34" charset="0"/>
              </a:rPr>
              <a:t>Nappe alluviale : </a:t>
            </a:r>
            <a:endParaRPr lang="fr-FR" dirty="0"/>
          </a:p>
        </p:txBody>
      </p:sp>
      <p:sp>
        <p:nvSpPr>
          <p:cNvPr id="3" name="Espace réservé du contenu 2">
            <a:extLst>
              <a:ext uri="{FF2B5EF4-FFF2-40B4-BE49-F238E27FC236}">
                <a16:creationId xmlns:a16="http://schemas.microsoft.com/office/drawing/2014/main" id="{CA0E03CF-2122-A285-C3C4-D664C134EC63}"/>
              </a:ext>
            </a:extLst>
          </p:cNvPr>
          <p:cNvSpPr>
            <a:spLocks noGrp="1"/>
          </p:cNvSpPr>
          <p:nvPr>
            <p:ph sz="quarter" idx="13"/>
          </p:nvPr>
        </p:nvSpPr>
        <p:spPr>
          <a:xfrm>
            <a:off x="0" y="946298"/>
            <a:ext cx="6496493" cy="5895696"/>
          </a:xfrm>
        </p:spPr>
        <p:txBody>
          <a:bodyPr>
            <a:normAutofit fontScale="92500"/>
          </a:bodyPr>
          <a:lstStyle/>
          <a:p>
            <a:pPr algn="just"/>
            <a:endParaRPr lang="fr-FR" sz="2400" b="0" i="0" u="none" strike="noStrike" baseline="0" dirty="0">
              <a:solidFill>
                <a:srgbClr val="000000"/>
              </a:solidFill>
              <a:latin typeface="Tahoma" panose="020B0604030504040204" pitchFamily="34" charset="0"/>
            </a:endParaRPr>
          </a:p>
          <a:p>
            <a:pPr algn="just"/>
            <a:r>
              <a:rPr lang="fr-FR" sz="2400" b="0" i="0" u="none" strike="noStrike" baseline="0" dirty="0">
                <a:solidFill>
                  <a:srgbClr val="000000"/>
                </a:solidFill>
                <a:latin typeface="Tahoma" panose="020B0604030504040204" pitchFamily="34" charset="0"/>
              </a:rPr>
              <a:t>c'est une nappe libre sise dans les alluvions qui jalonnent le cours d'un fleuve. La puissance de comblement alluvial peut être importante, avec des matériaux grossiers (sables, graviers, galets) très perméables. Ces matériaux sont saturés presque jusqu'à la surface du sol. L'eau de la nappe est généralement en équilibre avec celle du fleuve, étant tantôt drainée par le fleuve, tantôt alimentée par lui. Ce type de nappe est encore dit soutenue. Elle est très vulnérable à la pollution. </a:t>
            </a:r>
          </a:p>
          <a:p>
            <a:pPr algn="just"/>
            <a:endParaRPr lang="fr-FR" sz="2800" dirty="0"/>
          </a:p>
        </p:txBody>
      </p:sp>
      <p:pic>
        <p:nvPicPr>
          <p:cNvPr id="5" name="Image 4">
            <a:extLst>
              <a:ext uri="{FF2B5EF4-FFF2-40B4-BE49-F238E27FC236}">
                <a16:creationId xmlns:a16="http://schemas.microsoft.com/office/drawing/2014/main" id="{A57E1818-6E76-F5D4-F4E9-75BF97ECBF45}"/>
              </a:ext>
            </a:extLst>
          </p:cNvPr>
          <p:cNvPicPr>
            <a:picLocks noChangeAspect="1"/>
          </p:cNvPicPr>
          <p:nvPr/>
        </p:nvPicPr>
        <p:blipFill>
          <a:blip r:embed="rId2"/>
          <a:stretch>
            <a:fillRect/>
          </a:stretch>
        </p:blipFill>
        <p:spPr>
          <a:xfrm>
            <a:off x="6836732" y="2543129"/>
            <a:ext cx="5209955" cy="2985801"/>
          </a:xfrm>
          <a:prstGeom prst="rect">
            <a:avLst/>
          </a:prstGeom>
        </p:spPr>
      </p:pic>
    </p:spTree>
    <p:extLst>
      <p:ext uri="{BB962C8B-B14F-4D97-AF65-F5344CB8AC3E}">
        <p14:creationId xmlns:p14="http://schemas.microsoft.com/office/powerpoint/2010/main" val="401821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1B5A8C-AFF4-191C-6B1E-2C85BC173CF0}"/>
              </a:ext>
            </a:extLst>
          </p:cNvPr>
          <p:cNvSpPr>
            <a:spLocks noGrp="1"/>
          </p:cNvSpPr>
          <p:nvPr>
            <p:ph type="title"/>
          </p:nvPr>
        </p:nvSpPr>
        <p:spPr/>
        <p:txBody>
          <a:bodyPr/>
          <a:lstStyle/>
          <a:p>
            <a:r>
              <a:rPr lang="fr-FR" b="1" dirty="0">
                <a:solidFill>
                  <a:srgbClr val="000000"/>
                </a:solidFill>
                <a:latin typeface="Tahoma" panose="020B0604030504040204" pitchFamily="34" charset="0"/>
              </a:rPr>
              <a:t>Nappe littorale </a:t>
            </a:r>
            <a:r>
              <a:rPr lang="fr-FR" dirty="0">
                <a:solidFill>
                  <a:srgbClr val="000000"/>
                </a:solidFill>
                <a:latin typeface="Tahoma" panose="020B0604030504040204" pitchFamily="34" charset="0"/>
              </a:rPr>
              <a:t>: </a:t>
            </a:r>
            <a:endParaRPr lang="fr-FR" dirty="0"/>
          </a:p>
        </p:txBody>
      </p:sp>
      <p:sp>
        <p:nvSpPr>
          <p:cNvPr id="3" name="Espace réservé du contenu 2">
            <a:extLst>
              <a:ext uri="{FF2B5EF4-FFF2-40B4-BE49-F238E27FC236}">
                <a16:creationId xmlns:a16="http://schemas.microsoft.com/office/drawing/2014/main" id="{BE7B2F03-5730-4821-CC0F-D261DF034750}"/>
              </a:ext>
            </a:extLst>
          </p:cNvPr>
          <p:cNvSpPr>
            <a:spLocks noGrp="1"/>
          </p:cNvSpPr>
          <p:nvPr>
            <p:ph sz="quarter" idx="13"/>
          </p:nvPr>
        </p:nvSpPr>
        <p:spPr/>
        <p:txBody>
          <a:bodyPr>
            <a:normAutofit/>
          </a:bodyPr>
          <a:lstStyle/>
          <a:p>
            <a:pPr algn="just"/>
            <a:endParaRPr lang="fr-FR" sz="2400" b="0" i="0" u="none" strike="noStrike" baseline="0" dirty="0">
              <a:solidFill>
                <a:srgbClr val="000000"/>
              </a:solidFill>
              <a:latin typeface="Tahoma" panose="020B0604030504040204" pitchFamily="34" charset="0"/>
            </a:endParaRPr>
          </a:p>
          <a:p>
            <a:pPr algn="just"/>
            <a:r>
              <a:rPr lang="fr-FR" sz="2400" b="0" i="0" u="none" strike="noStrike" baseline="0" dirty="0">
                <a:solidFill>
                  <a:srgbClr val="000000"/>
                </a:solidFill>
                <a:latin typeface="Tahoma" panose="020B0604030504040204" pitchFamily="34" charset="0"/>
              </a:rPr>
              <a:t>la nappe d’eau douce continentale est en équilibre hydrostatique avec la nappe salée de l’eau de mer. Ces 2 nappes se mélangent peu, leur interface constitue un biseau salé. Tout rabattement de la nappe d’eau douce entraîne la rupture de l’équilibre et la progression du biseau salé vers l’intérieur des terres. </a:t>
            </a:r>
          </a:p>
          <a:p>
            <a:pPr algn="just"/>
            <a:endParaRPr lang="fr-FR" sz="2800" dirty="0"/>
          </a:p>
        </p:txBody>
      </p:sp>
    </p:spTree>
    <p:extLst>
      <p:ext uri="{BB962C8B-B14F-4D97-AF65-F5344CB8AC3E}">
        <p14:creationId xmlns:p14="http://schemas.microsoft.com/office/powerpoint/2010/main" val="379947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172C4A-9704-EA5B-A23F-3C28048C02A0}"/>
              </a:ext>
            </a:extLst>
          </p:cNvPr>
          <p:cNvSpPr>
            <a:spLocks noGrp="1"/>
          </p:cNvSpPr>
          <p:nvPr>
            <p:ph type="title"/>
          </p:nvPr>
        </p:nvSpPr>
        <p:spPr>
          <a:xfrm>
            <a:off x="913775" y="138223"/>
            <a:ext cx="10364451" cy="1318437"/>
          </a:xfrm>
        </p:spPr>
        <p:txBody>
          <a:bodyPr/>
          <a:lstStyle/>
          <a:p>
            <a:r>
              <a:rPr lang="fr-FR" b="1" dirty="0">
                <a:solidFill>
                  <a:srgbClr val="000000"/>
                </a:solidFill>
                <a:latin typeface="Tahoma" panose="020B0604030504040204" pitchFamily="34" charset="0"/>
              </a:rPr>
              <a:t>Nappe karstique </a:t>
            </a:r>
            <a:endParaRPr lang="fr-FR" dirty="0"/>
          </a:p>
        </p:txBody>
      </p:sp>
      <p:sp>
        <p:nvSpPr>
          <p:cNvPr id="3" name="Espace réservé du contenu 2">
            <a:extLst>
              <a:ext uri="{FF2B5EF4-FFF2-40B4-BE49-F238E27FC236}">
                <a16:creationId xmlns:a16="http://schemas.microsoft.com/office/drawing/2014/main" id="{1FE472EC-FAD6-405D-4970-ED110B0D0E2B}"/>
              </a:ext>
            </a:extLst>
          </p:cNvPr>
          <p:cNvSpPr>
            <a:spLocks noGrp="1"/>
          </p:cNvSpPr>
          <p:nvPr>
            <p:ph sz="quarter" idx="13"/>
          </p:nvPr>
        </p:nvSpPr>
        <p:spPr>
          <a:xfrm>
            <a:off x="1" y="701750"/>
            <a:ext cx="5975498" cy="6018028"/>
          </a:xfrm>
        </p:spPr>
        <p:txBody>
          <a:bodyPr>
            <a:normAutofit lnSpcReduction="10000"/>
          </a:bodyPr>
          <a:lstStyle/>
          <a:p>
            <a:pPr algn="l"/>
            <a:endParaRPr lang="fr-FR" sz="2400" b="0" i="0" u="none" strike="noStrike" baseline="0" dirty="0">
              <a:solidFill>
                <a:srgbClr val="000000"/>
              </a:solidFill>
              <a:latin typeface="Tahoma" panose="020B0604030504040204" pitchFamily="34" charset="0"/>
            </a:endParaRPr>
          </a:p>
          <a:p>
            <a:pPr algn="l"/>
            <a:r>
              <a:rPr lang="fr-FR" sz="2400" b="0" i="0" u="none" strike="noStrike" baseline="0" dirty="0">
                <a:solidFill>
                  <a:srgbClr val="000000"/>
                </a:solidFill>
                <a:latin typeface="Tahoma" panose="020B0604030504040204" pitchFamily="34" charset="0"/>
              </a:rPr>
              <a:t> en pays calcaire, l’eau chargée de gaz carbonique atmosphérique attaque la roche, agrandit continuellement les fissures, crée les galeries, les cavernes et les gouffres, ce qui aboutit à de véritables rivières </a:t>
            </a:r>
          </a:p>
          <a:p>
            <a:r>
              <a:rPr lang="fr-FR" sz="2400" b="0" i="0" u="none" strike="noStrike" baseline="0" dirty="0">
                <a:solidFill>
                  <a:srgbClr val="000000"/>
                </a:solidFill>
                <a:latin typeface="Tahoma" panose="020B0604030504040204" pitchFamily="34" charset="0"/>
              </a:rPr>
              <a:t>souterraines. Les vitesses de circulation de l’eau dans les chenaux karstiques sont grandes et les sources peuvent être abondantes (résurgences). </a:t>
            </a:r>
          </a:p>
          <a:p>
            <a:endParaRPr lang="fr-FR" sz="2400" b="0" i="0" u="none" strike="noStrike" baseline="0" dirty="0">
              <a:solidFill>
                <a:srgbClr val="000000"/>
              </a:solidFill>
              <a:latin typeface="Tahoma" panose="020B0604030504040204" pitchFamily="34" charset="0"/>
            </a:endParaRPr>
          </a:p>
          <a:p>
            <a:endParaRPr lang="fr-FR" sz="2800" dirty="0"/>
          </a:p>
        </p:txBody>
      </p:sp>
      <p:pic>
        <p:nvPicPr>
          <p:cNvPr id="5" name="Image 4">
            <a:extLst>
              <a:ext uri="{FF2B5EF4-FFF2-40B4-BE49-F238E27FC236}">
                <a16:creationId xmlns:a16="http://schemas.microsoft.com/office/drawing/2014/main" id="{48EC53D3-A1B2-504C-5F25-53143BC7DF94}"/>
              </a:ext>
            </a:extLst>
          </p:cNvPr>
          <p:cNvPicPr>
            <a:picLocks noChangeAspect="1"/>
          </p:cNvPicPr>
          <p:nvPr/>
        </p:nvPicPr>
        <p:blipFill>
          <a:blip r:embed="rId2"/>
          <a:stretch>
            <a:fillRect/>
          </a:stretch>
        </p:blipFill>
        <p:spPr>
          <a:xfrm>
            <a:off x="5975499" y="1456660"/>
            <a:ext cx="6261202" cy="4338084"/>
          </a:xfrm>
          <a:prstGeom prst="rect">
            <a:avLst/>
          </a:prstGeom>
        </p:spPr>
      </p:pic>
    </p:spTree>
    <p:extLst>
      <p:ext uri="{BB962C8B-B14F-4D97-AF65-F5344CB8AC3E}">
        <p14:creationId xmlns:p14="http://schemas.microsoft.com/office/powerpoint/2010/main" val="372227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8FFC3-BB34-0CB8-828B-B9A6A0F79B3A}"/>
              </a:ext>
            </a:extLst>
          </p:cNvPr>
          <p:cNvSpPr>
            <a:spLocks noGrp="1"/>
          </p:cNvSpPr>
          <p:nvPr>
            <p:ph type="title"/>
          </p:nvPr>
        </p:nvSpPr>
        <p:spPr>
          <a:xfrm>
            <a:off x="913775" y="1"/>
            <a:ext cx="10364451" cy="978194"/>
          </a:xfrm>
        </p:spPr>
        <p:txBody>
          <a:bodyPr/>
          <a:lstStyle/>
          <a:p>
            <a:r>
              <a:rPr lang="fr-FR" dirty="0"/>
              <a:t>L’eau dans le terrain</a:t>
            </a:r>
          </a:p>
        </p:txBody>
      </p:sp>
      <p:sp>
        <p:nvSpPr>
          <p:cNvPr id="3" name="Espace réservé du contenu 2">
            <a:extLst>
              <a:ext uri="{FF2B5EF4-FFF2-40B4-BE49-F238E27FC236}">
                <a16:creationId xmlns:a16="http://schemas.microsoft.com/office/drawing/2014/main" id="{501B2B4C-8840-AE1B-08D9-EBC1F9D174A8}"/>
              </a:ext>
            </a:extLst>
          </p:cNvPr>
          <p:cNvSpPr>
            <a:spLocks noGrp="1"/>
          </p:cNvSpPr>
          <p:nvPr>
            <p:ph sz="quarter" idx="13"/>
          </p:nvPr>
        </p:nvSpPr>
        <p:spPr>
          <a:xfrm>
            <a:off x="913774" y="978195"/>
            <a:ext cx="10363826" cy="5390707"/>
          </a:xfrm>
        </p:spPr>
        <p:txBody>
          <a:bodyPr>
            <a:normAutofit lnSpcReduction="10000"/>
          </a:bodyPr>
          <a:lstStyle/>
          <a:p>
            <a:pPr algn="just"/>
            <a:r>
              <a:rPr lang="fr-FR" sz="2800" b="0" i="0" u="none" strike="noStrike" baseline="0" dirty="0">
                <a:solidFill>
                  <a:srgbClr val="000000"/>
                </a:solidFill>
                <a:latin typeface="Tahoma" panose="020B0604030504040204" pitchFamily="34" charset="0"/>
              </a:rPr>
              <a:t>Tous les terrains contiennent un certain pourcentage des </a:t>
            </a:r>
            <a:r>
              <a:rPr lang="fr-FR" sz="2800" b="1" i="0" u="none" strike="noStrike" baseline="0" dirty="0">
                <a:solidFill>
                  <a:srgbClr val="000000"/>
                </a:solidFill>
                <a:latin typeface="Tahoma" panose="020B0604030504040204" pitchFamily="34" charset="0"/>
              </a:rPr>
              <a:t>vides</a:t>
            </a:r>
            <a:r>
              <a:rPr lang="fr-FR" sz="2800" b="0" i="0" u="none" strike="noStrike" baseline="0" dirty="0">
                <a:solidFill>
                  <a:srgbClr val="000000"/>
                </a:solidFill>
                <a:latin typeface="Tahoma" panose="020B0604030504040204" pitchFamily="34" charset="0"/>
              </a:rPr>
              <a:t>. L'eau issue de la pluie ou des circulations superficielles, peut pénétrer dans ces vides, y circuler sous l'effet de la gravité, et dans certaines conditions, s'y accumuler. Cette présence de l'eau dans les sols et les sous sols est d'une grande importance soit, parce qu'elle représente des </a:t>
            </a:r>
            <a:r>
              <a:rPr lang="fr-FR" sz="2800" b="1" i="0" u="none" strike="noStrike" baseline="0" dirty="0">
                <a:solidFill>
                  <a:srgbClr val="000000"/>
                </a:solidFill>
                <a:latin typeface="Tahoma" panose="020B0604030504040204" pitchFamily="34" charset="0"/>
              </a:rPr>
              <a:t>réserves </a:t>
            </a:r>
            <a:r>
              <a:rPr lang="fr-FR" sz="2800" b="0" i="0" u="none" strike="noStrike" baseline="0" dirty="0">
                <a:solidFill>
                  <a:srgbClr val="000000"/>
                </a:solidFill>
                <a:latin typeface="Tahoma" panose="020B0604030504040204" pitchFamily="34" charset="0"/>
              </a:rPr>
              <a:t>en eau potable ou industrielle, soit parce qu'elle pose toujours de délicats </a:t>
            </a:r>
            <a:r>
              <a:rPr lang="fr-FR" sz="2800" b="1" i="0" u="none" strike="noStrike" baseline="0" dirty="0">
                <a:solidFill>
                  <a:srgbClr val="000000"/>
                </a:solidFill>
                <a:latin typeface="Tahoma" panose="020B0604030504040204" pitchFamily="34" charset="0"/>
              </a:rPr>
              <a:t>problèmes </a:t>
            </a:r>
            <a:r>
              <a:rPr lang="fr-FR" sz="2800" b="0" i="0" u="none" strike="noStrike" baseline="0" dirty="0">
                <a:solidFill>
                  <a:srgbClr val="000000"/>
                </a:solidFill>
                <a:latin typeface="Tahoma" panose="020B0604030504040204" pitchFamily="34" charset="0"/>
              </a:rPr>
              <a:t>à l'ingénieur appelé à construire en profondeur. </a:t>
            </a:r>
            <a:endParaRPr lang="fr-FR" sz="3200" dirty="0"/>
          </a:p>
        </p:txBody>
      </p:sp>
    </p:spTree>
    <p:extLst>
      <p:ext uri="{BB962C8B-B14F-4D97-AF65-F5344CB8AC3E}">
        <p14:creationId xmlns:p14="http://schemas.microsoft.com/office/powerpoint/2010/main" val="365812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0A9E02-5CF9-E1EC-D014-45A32ABCE733}"/>
              </a:ext>
            </a:extLst>
          </p:cNvPr>
          <p:cNvSpPr>
            <a:spLocks noGrp="1"/>
          </p:cNvSpPr>
          <p:nvPr>
            <p:ph type="title"/>
          </p:nvPr>
        </p:nvSpPr>
        <p:spPr>
          <a:xfrm>
            <a:off x="775552" y="0"/>
            <a:ext cx="10364451" cy="1414130"/>
          </a:xfrm>
        </p:spPr>
        <p:txBody>
          <a:bodyPr>
            <a:normAutofit/>
          </a:bodyPr>
          <a:lstStyle/>
          <a:p>
            <a:r>
              <a:rPr lang="fr-FR" b="1" dirty="0">
                <a:solidFill>
                  <a:srgbClr val="000000"/>
                </a:solidFill>
                <a:latin typeface="Tahoma" panose="020B0604030504040204" pitchFamily="34" charset="0"/>
              </a:rPr>
              <a:t>Nappe captive </a:t>
            </a:r>
            <a:br>
              <a:rPr lang="fr-FR" dirty="0">
                <a:solidFill>
                  <a:srgbClr val="000000"/>
                </a:solidFill>
                <a:latin typeface="Tahoma" panose="020B0604030504040204" pitchFamily="34" charset="0"/>
              </a:rPr>
            </a:br>
            <a:endParaRPr lang="fr-FR" dirty="0"/>
          </a:p>
        </p:txBody>
      </p:sp>
      <p:sp>
        <p:nvSpPr>
          <p:cNvPr id="3" name="Espace réservé du contenu 2">
            <a:extLst>
              <a:ext uri="{FF2B5EF4-FFF2-40B4-BE49-F238E27FC236}">
                <a16:creationId xmlns:a16="http://schemas.microsoft.com/office/drawing/2014/main" id="{954BA380-0497-528E-72A5-77C057DC4A17}"/>
              </a:ext>
            </a:extLst>
          </p:cNvPr>
          <p:cNvSpPr>
            <a:spLocks noGrp="1"/>
          </p:cNvSpPr>
          <p:nvPr>
            <p:ph sz="quarter" idx="13"/>
          </p:nvPr>
        </p:nvSpPr>
        <p:spPr>
          <a:xfrm>
            <a:off x="574159" y="1116419"/>
            <a:ext cx="11472530" cy="5241850"/>
          </a:xfrm>
        </p:spPr>
        <p:txBody>
          <a:bodyPr>
            <a:normAutofit/>
          </a:bodyPr>
          <a:lstStyle/>
          <a:p>
            <a:r>
              <a:rPr lang="fr-FR" sz="2800" b="0" i="0" u="none" strike="noStrike" baseline="0" dirty="0">
                <a:solidFill>
                  <a:srgbClr val="000000"/>
                </a:solidFill>
                <a:latin typeface="Tahoma" panose="020B0604030504040204" pitchFamily="34" charset="0"/>
              </a:rPr>
              <a:t>On appelle nappe captive ou en charge ou sous pression, une nappe comprise entre deux formations géologiques imperméables. Le toit de la nappe est ainsi maintenu au dessous de la surface piézométrique. Si on perce le toit de la nappe, l'eau monte et s'établit à un niveau en fonction de la charge à laquelle il est soumis. A la limite on a des forages artésiens. Cet </a:t>
            </a:r>
            <a:r>
              <a:rPr lang="fr-FR" sz="2800" b="0" i="0" u="none" strike="noStrike" baseline="0" dirty="0" err="1">
                <a:solidFill>
                  <a:srgbClr val="000000"/>
                </a:solidFill>
                <a:latin typeface="Tahoma" panose="020B0604030504040204" pitchFamily="34" charset="0"/>
              </a:rPr>
              <a:t>artésianisme</a:t>
            </a:r>
            <a:r>
              <a:rPr lang="fr-FR" sz="2800" b="0" i="0" u="none" strike="noStrike" baseline="0" dirty="0">
                <a:solidFill>
                  <a:srgbClr val="000000"/>
                </a:solidFill>
                <a:latin typeface="Tahoma" panose="020B0604030504040204" pitchFamily="34" charset="0"/>
              </a:rPr>
              <a:t> peut cependant disparaître avec le temps si on exploite la nappe, par réduction de la charge dans l'aquifère. </a:t>
            </a:r>
            <a:endParaRPr lang="fr-FR" sz="3200" dirty="0"/>
          </a:p>
        </p:txBody>
      </p:sp>
    </p:spTree>
    <p:extLst>
      <p:ext uri="{BB962C8B-B14F-4D97-AF65-F5344CB8AC3E}">
        <p14:creationId xmlns:p14="http://schemas.microsoft.com/office/powerpoint/2010/main" val="139749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119285-9FCD-DFF4-34F3-CB04EB2A01D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D3D1F39-5254-363A-0AAA-1304ACC109AD}"/>
              </a:ext>
            </a:extLst>
          </p:cNvPr>
          <p:cNvSpPr>
            <a:spLocks noGrp="1"/>
          </p:cNvSpPr>
          <p:nvPr>
            <p:ph sz="quarter" idx="13"/>
          </p:nvPr>
        </p:nvSpPr>
        <p:spPr/>
        <p:txBody>
          <a:bodyPr/>
          <a:lstStyle/>
          <a:p>
            <a:endParaRPr lang="fr-FR"/>
          </a:p>
        </p:txBody>
      </p:sp>
      <p:pic>
        <p:nvPicPr>
          <p:cNvPr id="5" name="Image 4">
            <a:extLst>
              <a:ext uri="{FF2B5EF4-FFF2-40B4-BE49-F238E27FC236}">
                <a16:creationId xmlns:a16="http://schemas.microsoft.com/office/drawing/2014/main" id="{D989C386-D310-395E-78F8-B47248338CC5}"/>
              </a:ext>
            </a:extLst>
          </p:cNvPr>
          <p:cNvPicPr>
            <a:picLocks noChangeAspect="1"/>
          </p:cNvPicPr>
          <p:nvPr/>
        </p:nvPicPr>
        <p:blipFill>
          <a:blip r:embed="rId2"/>
          <a:stretch>
            <a:fillRect/>
          </a:stretch>
        </p:blipFill>
        <p:spPr>
          <a:xfrm>
            <a:off x="212651" y="46906"/>
            <a:ext cx="11780875" cy="6756057"/>
          </a:xfrm>
          <a:prstGeom prst="rect">
            <a:avLst/>
          </a:prstGeom>
        </p:spPr>
      </p:pic>
    </p:spTree>
    <p:extLst>
      <p:ext uri="{BB962C8B-B14F-4D97-AF65-F5344CB8AC3E}">
        <p14:creationId xmlns:p14="http://schemas.microsoft.com/office/powerpoint/2010/main" val="289090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658C2-C84C-2CE0-78C8-D0FA77A6145F}"/>
              </a:ext>
            </a:extLst>
          </p:cNvPr>
          <p:cNvSpPr>
            <a:spLocks noGrp="1"/>
          </p:cNvSpPr>
          <p:nvPr>
            <p:ph type="title"/>
          </p:nvPr>
        </p:nvSpPr>
        <p:spPr>
          <a:xfrm>
            <a:off x="531003" y="108154"/>
            <a:ext cx="6816095" cy="1596177"/>
          </a:xfrm>
        </p:spPr>
        <p:txBody>
          <a:bodyPr/>
          <a:lstStyle/>
          <a:p>
            <a:r>
              <a:rPr lang="fr-FR" b="1" dirty="0">
                <a:solidFill>
                  <a:srgbClr val="000000"/>
                </a:solidFill>
                <a:latin typeface="Tahoma" panose="020B0604030504040204" pitchFamily="34" charset="0"/>
              </a:rPr>
              <a:t>Nappe semi-captive </a:t>
            </a:r>
            <a:br>
              <a:rPr lang="fr-FR" dirty="0">
                <a:solidFill>
                  <a:srgbClr val="000000"/>
                </a:solidFill>
                <a:latin typeface="Tahoma" panose="020B0604030504040204" pitchFamily="34" charset="0"/>
              </a:rPr>
            </a:br>
            <a:endParaRPr lang="fr-FR" dirty="0"/>
          </a:p>
        </p:txBody>
      </p:sp>
      <p:sp>
        <p:nvSpPr>
          <p:cNvPr id="3" name="Espace réservé du contenu 2">
            <a:extLst>
              <a:ext uri="{FF2B5EF4-FFF2-40B4-BE49-F238E27FC236}">
                <a16:creationId xmlns:a16="http://schemas.microsoft.com/office/drawing/2014/main" id="{05305CC0-3DE8-5B6E-CAED-8007511CB846}"/>
              </a:ext>
            </a:extLst>
          </p:cNvPr>
          <p:cNvSpPr>
            <a:spLocks noGrp="1"/>
          </p:cNvSpPr>
          <p:nvPr>
            <p:ph sz="quarter" idx="13"/>
          </p:nvPr>
        </p:nvSpPr>
        <p:spPr>
          <a:xfrm>
            <a:off x="1" y="1414130"/>
            <a:ext cx="6900530" cy="5443870"/>
          </a:xfrm>
        </p:spPr>
        <p:txBody>
          <a:bodyPr>
            <a:normAutofit/>
          </a:bodyPr>
          <a:lstStyle/>
          <a:p>
            <a:r>
              <a:rPr lang="fr-FR" sz="2400" b="0" i="0" u="none" strike="noStrike" baseline="0" dirty="0">
                <a:solidFill>
                  <a:srgbClr val="000000"/>
                </a:solidFill>
                <a:latin typeface="Tahoma" panose="020B0604030504040204" pitchFamily="34" charset="0"/>
              </a:rPr>
              <a:t>Un cas intermédiaire entre les deux types de nappes est la nappe semi-captive. Il y a échange d'eau avec l'aquifère superposé ou sous-jacent : c'est le phénomène de drainance. Il nécessite deux conditions : l'existence d'une formation semi-perméable et l'existence d'une différence de charge h. L’eau s’écoule de l’aquifère ayant la plus forte charge hydraulique vers celui qui a la plus faible charge hydraulique .</a:t>
            </a:r>
            <a:endParaRPr lang="fr-FR" sz="2800" dirty="0"/>
          </a:p>
        </p:txBody>
      </p:sp>
      <p:pic>
        <p:nvPicPr>
          <p:cNvPr id="5" name="Image 4">
            <a:extLst>
              <a:ext uri="{FF2B5EF4-FFF2-40B4-BE49-F238E27FC236}">
                <a16:creationId xmlns:a16="http://schemas.microsoft.com/office/drawing/2014/main" id="{32664087-BBB4-EBED-FB2A-ADAEB121FB02}"/>
              </a:ext>
            </a:extLst>
          </p:cNvPr>
          <p:cNvPicPr>
            <a:picLocks noChangeAspect="1"/>
          </p:cNvPicPr>
          <p:nvPr/>
        </p:nvPicPr>
        <p:blipFill>
          <a:blip r:embed="rId2"/>
          <a:stretch>
            <a:fillRect/>
          </a:stretch>
        </p:blipFill>
        <p:spPr>
          <a:xfrm>
            <a:off x="6666614" y="1244949"/>
            <a:ext cx="5525385" cy="4909552"/>
          </a:xfrm>
          <a:prstGeom prst="rect">
            <a:avLst/>
          </a:prstGeom>
        </p:spPr>
      </p:pic>
    </p:spTree>
    <p:extLst>
      <p:ext uri="{BB962C8B-B14F-4D97-AF65-F5344CB8AC3E}">
        <p14:creationId xmlns:p14="http://schemas.microsoft.com/office/powerpoint/2010/main" val="3760081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94775-3CE4-244D-C93F-B79884B6F18E}"/>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16ACC8EE-F95D-9B13-26C4-A281CAFF4A04}"/>
              </a:ext>
            </a:extLst>
          </p:cNvPr>
          <p:cNvSpPr>
            <a:spLocks noGrp="1"/>
          </p:cNvSpPr>
          <p:nvPr>
            <p:ph sz="quarter" idx="13"/>
          </p:nvPr>
        </p:nvSpPr>
        <p:spPr/>
        <p:txBody>
          <a:bodyPr/>
          <a:lstStyle/>
          <a:p>
            <a:endParaRPr lang="fr-FR"/>
          </a:p>
        </p:txBody>
      </p:sp>
      <p:pic>
        <p:nvPicPr>
          <p:cNvPr id="5" name="Image 4">
            <a:extLst>
              <a:ext uri="{FF2B5EF4-FFF2-40B4-BE49-F238E27FC236}">
                <a16:creationId xmlns:a16="http://schemas.microsoft.com/office/drawing/2014/main" id="{56BFB8E7-CD47-2167-7A65-DA6243EC3EFC}"/>
              </a:ext>
            </a:extLst>
          </p:cNvPr>
          <p:cNvPicPr>
            <a:picLocks noChangeAspect="1"/>
          </p:cNvPicPr>
          <p:nvPr/>
        </p:nvPicPr>
        <p:blipFill>
          <a:blip r:embed="rId2"/>
          <a:stretch>
            <a:fillRect/>
          </a:stretch>
        </p:blipFill>
        <p:spPr>
          <a:xfrm>
            <a:off x="2573079" y="-72341"/>
            <a:ext cx="6974957" cy="6932232"/>
          </a:xfrm>
          <a:prstGeom prst="rect">
            <a:avLst/>
          </a:prstGeom>
        </p:spPr>
      </p:pic>
    </p:spTree>
    <p:extLst>
      <p:ext uri="{BB962C8B-B14F-4D97-AF65-F5344CB8AC3E}">
        <p14:creationId xmlns:p14="http://schemas.microsoft.com/office/powerpoint/2010/main" val="2813736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041717-74B5-C653-802C-B60F1C82B29F}"/>
              </a:ext>
            </a:extLst>
          </p:cNvPr>
          <p:cNvSpPr>
            <a:spLocks noGrp="1"/>
          </p:cNvSpPr>
          <p:nvPr>
            <p:ph type="title"/>
          </p:nvPr>
        </p:nvSpPr>
        <p:spPr>
          <a:xfrm>
            <a:off x="913774" y="0"/>
            <a:ext cx="10364451" cy="1596177"/>
          </a:xfrm>
        </p:spPr>
        <p:txBody>
          <a:bodyPr/>
          <a:lstStyle/>
          <a:p>
            <a:r>
              <a:rPr lang="fr-FR" b="1" dirty="0">
                <a:solidFill>
                  <a:srgbClr val="000000"/>
                </a:solidFill>
                <a:latin typeface="Tahoma" panose="020B0604030504040204" pitchFamily="34" charset="0"/>
              </a:rPr>
              <a:t>Emergences </a:t>
            </a:r>
            <a:r>
              <a:rPr lang="fr-FR" dirty="0">
                <a:solidFill>
                  <a:srgbClr val="000000"/>
                </a:solidFill>
                <a:latin typeface="Tahoma" panose="020B0604030504040204" pitchFamily="34" charset="0"/>
              </a:rPr>
              <a:t>(sources ou exutoires) </a:t>
            </a:r>
            <a:br>
              <a:rPr lang="fr-FR" dirty="0">
                <a:solidFill>
                  <a:srgbClr val="000000"/>
                </a:solidFill>
                <a:latin typeface="Tahoma" panose="020B0604030504040204" pitchFamily="34" charset="0"/>
              </a:rPr>
            </a:br>
            <a:endParaRPr lang="fr-FR" dirty="0"/>
          </a:p>
        </p:txBody>
      </p:sp>
      <p:sp>
        <p:nvSpPr>
          <p:cNvPr id="3" name="Espace réservé du contenu 2">
            <a:extLst>
              <a:ext uri="{FF2B5EF4-FFF2-40B4-BE49-F238E27FC236}">
                <a16:creationId xmlns:a16="http://schemas.microsoft.com/office/drawing/2014/main" id="{4FE7FDDF-B7C0-0D9A-A5E7-56DA3AA71789}"/>
              </a:ext>
            </a:extLst>
          </p:cNvPr>
          <p:cNvSpPr>
            <a:spLocks noGrp="1"/>
          </p:cNvSpPr>
          <p:nvPr>
            <p:ph sz="quarter" idx="13"/>
          </p:nvPr>
        </p:nvSpPr>
        <p:spPr>
          <a:xfrm>
            <a:off x="148855" y="1047095"/>
            <a:ext cx="11727711" cy="2926361"/>
          </a:xfrm>
        </p:spPr>
        <p:txBody>
          <a:bodyPr>
            <a:normAutofit fontScale="92500"/>
          </a:bodyPr>
          <a:lstStyle/>
          <a:p>
            <a:r>
              <a:rPr lang="fr-FR" sz="2400" b="0" i="0" u="none" strike="noStrike" baseline="0" dirty="0">
                <a:solidFill>
                  <a:srgbClr val="000000"/>
                </a:solidFill>
                <a:latin typeface="Tahoma" panose="020B0604030504040204" pitchFamily="34" charset="0"/>
              </a:rPr>
              <a:t>Les nappes aquifères sont alimentées par les eaux d'infiltration en provenance de la surface, et se vident par les exutoires, essentiellement les sources. Ces émergences sont imposées par la structure géologique de l'aquifère et par la géographie du site. Le débit d'une source dépend du type et de la richesse de la nappe qui l'alimente, et il y a une correspondance directe entre ce débit et la charge hydraulique de la nappe. Les sources peuvent se classer selon leur position structurale : </a:t>
            </a:r>
            <a:endParaRPr lang="fr-FR" sz="2800" dirty="0"/>
          </a:p>
        </p:txBody>
      </p:sp>
      <p:pic>
        <p:nvPicPr>
          <p:cNvPr id="7" name="Image 6">
            <a:extLst>
              <a:ext uri="{FF2B5EF4-FFF2-40B4-BE49-F238E27FC236}">
                <a16:creationId xmlns:a16="http://schemas.microsoft.com/office/drawing/2014/main" id="{19DF7984-32A1-AF5A-CD86-834AF4BF0D22}"/>
              </a:ext>
            </a:extLst>
          </p:cNvPr>
          <p:cNvPicPr>
            <a:picLocks noChangeAspect="1"/>
          </p:cNvPicPr>
          <p:nvPr/>
        </p:nvPicPr>
        <p:blipFill>
          <a:blip r:embed="rId2"/>
          <a:stretch>
            <a:fillRect/>
          </a:stretch>
        </p:blipFill>
        <p:spPr>
          <a:xfrm>
            <a:off x="409418" y="3973456"/>
            <a:ext cx="11541577" cy="2884545"/>
          </a:xfrm>
          <a:prstGeom prst="rect">
            <a:avLst/>
          </a:prstGeom>
        </p:spPr>
      </p:pic>
    </p:spTree>
    <p:extLst>
      <p:ext uri="{BB962C8B-B14F-4D97-AF65-F5344CB8AC3E}">
        <p14:creationId xmlns:p14="http://schemas.microsoft.com/office/powerpoint/2010/main" val="122046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D1D61-6F6C-7D8A-1BE3-95BC24242D94}"/>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06065D12-4B05-4A74-B720-B3805088AF95}"/>
              </a:ext>
            </a:extLst>
          </p:cNvPr>
          <p:cNvSpPr>
            <a:spLocks noGrp="1"/>
          </p:cNvSpPr>
          <p:nvPr>
            <p:ph sz="quarter" idx="13"/>
          </p:nvPr>
        </p:nvSpPr>
        <p:spPr>
          <a:xfrm>
            <a:off x="1009467" y="2143388"/>
            <a:ext cx="10363826" cy="3424107"/>
          </a:xfrm>
        </p:spPr>
        <p:txBody>
          <a:bodyPr>
            <a:normAutofit/>
          </a:bodyPr>
          <a:lstStyle/>
          <a:p>
            <a:r>
              <a:rPr lang="fr-FR" sz="2800" dirty="0"/>
              <a:t>La présence de l’eau dans le sol est un facteur important pour la teneur de l’eau dans le sol et son impact sur tout matériaux qui se trouveraient en son contact.</a:t>
            </a:r>
          </a:p>
        </p:txBody>
      </p:sp>
    </p:spTree>
    <p:extLst>
      <p:ext uri="{BB962C8B-B14F-4D97-AF65-F5344CB8AC3E}">
        <p14:creationId xmlns:p14="http://schemas.microsoft.com/office/powerpoint/2010/main" val="95490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C13EA3-24EC-12B2-9831-3C9048A354A4}"/>
              </a:ext>
            </a:extLst>
          </p:cNvPr>
          <p:cNvSpPr>
            <a:spLocks noGrp="1"/>
          </p:cNvSpPr>
          <p:nvPr>
            <p:ph type="title"/>
          </p:nvPr>
        </p:nvSpPr>
        <p:spPr>
          <a:xfrm>
            <a:off x="913775" y="618517"/>
            <a:ext cx="10364451" cy="838143"/>
          </a:xfrm>
        </p:spPr>
        <p:txBody>
          <a:bodyPr>
            <a:normAutofit/>
          </a:bodyPr>
          <a:lstStyle/>
          <a:p>
            <a:r>
              <a:rPr lang="fr-FR" sz="3200" b="1" i="0" u="none" strike="noStrike" baseline="0" dirty="0">
                <a:solidFill>
                  <a:srgbClr val="000000"/>
                </a:solidFill>
                <a:latin typeface="Tahoma" panose="020B0604030504040204" pitchFamily="34" charset="0"/>
              </a:rPr>
              <a:t>Le milieu poreux </a:t>
            </a:r>
            <a:endParaRPr lang="fr-FR" sz="5400" dirty="0"/>
          </a:p>
        </p:txBody>
      </p:sp>
      <p:sp>
        <p:nvSpPr>
          <p:cNvPr id="3" name="Espace réservé du contenu 2">
            <a:extLst>
              <a:ext uri="{FF2B5EF4-FFF2-40B4-BE49-F238E27FC236}">
                <a16:creationId xmlns:a16="http://schemas.microsoft.com/office/drawing/2014/main" id="{A418F707-9722-5D36-E701-2A7B61B388F1}"/>
              </a:ext>
            </a:extLst>
          </p:cNvPr>
          <p:cNvSpPr>
            <a:spLocks noGrp="1"/>
          </p:cNvSpPr>
          <p:nvPr>
            <p:ph sz="quarter" idx="13"/>
          </p:nvPr>
        </p:nvSpPr>
        <p:spPr>
          <a:xfrm>
            <a:off x="913775" y="2398990"/>
            <a:ext cx="10363826" cy="3424107"/>
          </a:xfrm>
        </p:spPr>
        <p:txBody>
          <a:bodyPr>
            <a:normAutofit/>
          </a:bodyPr>
          <a:lstStyle/>
          <a:p>
            <a:pPr algn="just"/>
            <a:r>
              <a:rPr lang="fr-FR" sz="2800" b="0" i="0" u="none" strike="noStrike" baseline="0" dirty="0">
                <a:solidFill>
                  <a:srgbClr val="000000"/>
                </a:solidFill>
                <a:latin typeface="Tahoma" panose="020B0604030504040204" pitchFamily="34" charset="0"/>
              </a:rPr>
              <a:t>On appelle milieu poreux un corps comportant un </a:t>
            </a:r>
            <a:r>
              <a:rPr lang="fr-FR" sz="2800" b="1" i="0" u="none" strike="noStrike" baseline="0" dirty="0">
                <a:solidFill>
                  <a:srgbClr val="000000"/>
                </a:solidFill>
                <a:latin typeface="Tahoma" panose="020B0604030504040204" pitchFamily="34" charset="0"/>
              </a:rPr>
              <a:t>squelette solide </a:t>
            </a:r>
            <a:r>
              <a:rPr lang="fr-FR" sz="2800" b="0" i="0" u="none" strike="noStrike" baseline="0" dirty="0">
                <a:solidFill>
                  <a:srgbClr val="000000"/>
                </a:solidFill>
                <a:latin typeface="Tahoma" panose="020B0604030504040204" pitchFamily="34" charset="0"/>
              </a:rPr>
              <a:t>englobant des </a:t>
            </a:r>
            <a:r>
              <a:rPr lang="fr-FR" sz="2800" b="1" i="0" u="none" strike="noStrike" baseline="0" dirty="0">
                <a:solidFill>
                  <a:srgbClr val="000000"/>
                </a:solidFill>
                <a:latin typeface="Tahoma" panose="020B0604030504040204" pitchFamily="34" charset="0"/>
              </a:rPr>
              <a:t>cavités </a:t>
            </a:r>
            <a:r>
              <a:rPr lang="fr-FR" sz="2800" b="0" i="0" u="none" strike="noStrike" baseline="0" dirty="0">
                <a:solidFill>
                  <a:srgbClr val="000000"/>
                </a:solidFill>
                <a:latin typeface="Tahoma" panose="020B0604030504040204" pitchFamily="34" charset="0"/>
              </a:rPr>
              <a:t>appelées </a:t>
            </a:r>
            <a:r>
              <a:rPr lang="fr-FR" sz="2800" b="1" i="0" u="none" strike="noStrike" baseline="0" dirty="0">
                <a:solidFill>
                  <a:srgbClr val="000000"/>
                </a:solidFill>
                <a:latin typeface="Tahoma" panose="020B0604030504040204" pitchFamily="34" charset="0"/>
              </a:rPr>
              <a:t>pores</a:t>
            </a:r>
            <a:r>
              <a:rPr lang="fr-FR" sz="2800" b="0" i="0" u="none" strike="noStrike" baseline="0" dirty="0">
                <a:solidFill>
                  <a:srgbClr val="000000"/>
                </a:solidFill>
                <a:latin typeface="Tahoma" panose="020B0604030504040204" pitchFamily="34" charset="0"/>
              </a:rPr>
              <a:t>, en général interconnectées, susceptibles de contenir une ou plusieurs phases fluides. Un sol est formé essentiellement de trois types de roches : </a:t>
            </a:r>
            <a:endParaRPr lang="fr-FR" sz="3200" dirty="0"/>
          </a:p>
        </p:txBody>
      </p:sp>
    </p:spTree>
    <p:extLst>
      <p:ext uri="{BB962C8B-B14F-4D97-AF65-F5344CB8AC3E}">
        <p14:creationId xmlns:p14="http://schemas.microsoft.com/office/powerpoint/2010/main" val="268109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142F8-292E-22D9-3DBD-8512DA54BF82}"/>
              </a:ext>
            </a:extLst>
          </p:cNvPr>
          <p:cNvSpPr>
            <a:spLocks noGrp="1"/>
          </p:cNvSpPr>
          <p:nvPr>
            <p:ph type="title"/>
          </p:nvPr>
        </p:nvSpPr>
        <p:spPr>
          <a:xfrm>
            <a:off x="786184" y="53164"/>
            <a:ext cx="10364451" cy="1231548"/>
          </a:xfrm>
        </p:spPr>
        <p:txBody>
          <a:bodyPr>
            <a:normAutofit/>
          </a:bodyPr>
          <a:lstStyle/>
          <a:p>
            <a:br>
              <a:rPr lang="fr-FR" sz="2800" b="0" i="0" u="none" strike="noStrike" baseline="0" dirty="0">
                <a:solidFill>
                  <a:srgbClr val="000000"/>
                </a:solidFill>
                <a:latin typeface="Tahoma" panose="020B0604030504040204" pitchFamily="34" charset="0"/>
              </a:rPr>
            </a:br>
            <a:r>
              <a:rPr lang="fr-FR" sz="2800" b="1" i="0" u="none" strike="noStrike" baseline="0" dirty="0">
                <a:solidFill>
                  <a:srgbClr val="000000"/>
                </a:solidFill>
                <a:latin typeface="Tahoma" panose="020B0604030504040204" pitchFamily="34" charset="0"/>
              </a:rPr>
              <a:t>a) Roches grenues meubles </a:t>
            </a:r>
            <a:endParaRPr lang="fr-FR" sz="4800" dirty="0"/>
          </a:p>
        </p:txBody>
      </p:sp>
      <p:sp>
        <p:nvSpPr>
          <p:cNvPr id="3" name="Espace réservé du contenu 2">
            <a:extLst>
              <a:ext uri="{FF2B5EF4-FFF2-40B4-BE49-F238E27FC236}">
                <a16:creationId xmlns:a16="http://schemas.microsoft.com/office/drawing/2014/main" id="{ECD18124-9701-0D61-7417-37C3A2A97337}"/>
              </a:ext>
            </a:extLst>
          </p:cNvPr>
          <p:cNvSpPr>
            <a:spLocks noGrp="1"/>
          </p:cNvSpPr>
          <p:nvPr>
            <p:ph sz="quarter" idx="13"/>
          </p:nvPr>
        </p:nvSpPr>
        <p:spPr>
          <a:xfrm>
            <a:off x="244550" y="1456660"/>
            <a:ext cx="7432158" cy="5178056"/>
          </a:xfrm>
        </p:spPr>
        <p:txBody>
          <a:bodyPr>
            <a:normAutofit/>
          </a:bodyPr>
          <a:lstStyle/>
          <a:p>
            <a:pPr algn="just"/>
            <a:r>
              <a:rPr lang="fr-FR" sz="2400" b="0" i="0" u="none" strike="noStrike" baseline="0" dirty="0">
                <a:solidFill>
                  <a:srgbClr val="000000"/>
                </a:solidFill>
                <a:latin typeface="Tahoma" panose="020B0604030504040204" pitchFamily="34" charset="0"/>
              </a:rPr>
              <a:t>Les vides sont constitués uniquement par des pores qui caractérisent un </a:t>
            </a:r>
            <a:r>
              <a:rPr lang="fr-FR" sz="2400" b="1" i="0" u="none" strike="noStrike" baseline="0" dirty="0">
                <a:solidFill>
                  <a:srgbClr val="000000"/>
                </a:solidFill>
                <a:latin typeface="Tahoma" panose="020B0604030504040204" pitchFamily="34" charset="0"/>
              </a:rPr>
              <a:t>milieu continu</a:t>
            </a:r>
            <a:r>
              <a:rPr lang="fr-FR" sz="2400" b="0" i="0" u="none" strike="noStrike" baseline="0" dirty="0">
                <a:solidFill>
                  <a:srgbClr val="000000"/>
                </a:solidFill>
                <a:latin typeface="Tahoma" panose="020B0604030504040204" pitchFamily="34" charset="0"/>
              </a:rPr>
              <a:t>. Pour ces roches, on parle de </a:t>
            </a:r>
            <a:r>
              <a:rPr lang="fr-FR" sz="2400" b="1" i="0" u="none" strike="noStrike" baseline="0" dirty="0">
                <a:solidFill>
                  <a:srgbClr val="000000"/>
                </a:solidFill>
                <a:latin typeface="Tahoma" panose="020B0604030504040204" pitchFamily="34" charset="0"/>
              </a:rPr>
              <a:t>porosité d'interstice</a:t>
            </a:r>
            <a:r>
              <a:rPr lang="fr-FR" sz="2400" b="0" i="0" u="none" strike="noStrike" baseline="0" dirty="0">
                <a:solidFill>
                  <a:srgbClr val="000000"/>
                </a:solidFill>
                <a:latin typeface="Tahoma" panose="020B0604030504040204" pitchFamily="34" charset="0"/>
              </a:rPr>
              <a:t>. Par exemple, les sables et les grès ont une porosité totale qui peut aller jusqu'à 30 % et même les roches que l'on suppose généralement compactes, ont une certaine porosité : calcaires, dolomies, ainsi que les roches cristallines et métamorphiques (1 à 5 %). </a:t>
            </a:r>
            <a:endParaRPr lang="fr-FR" sz="2800" dirty="0"/>
          </a:p>
        </p:txBody>
      </p:sp>
      <p:pic>
        <p:nvPicPr>
          <p:cNvPr id="5" name="Image 4">
            <a:extLst>
              <a:ext uri="{FF2B5EF4-FFF2-40B4-BE49-F238E27FC236}">
                <a16:creationId xmlns:a16="http://schemas.microsoft.com/office/drawing/2014/main" id="{1CE6758E-7F0B-09FC-77A9-BE2A4EC1C507}"/>
              </a:ext>
            </a:extLst>
          </p:cNvPr>
          <p:cNvPicPr>
            <a:picLocks noChangeAspect="1"/>
          </p:cNvPicPr>
          <p:nvPr/>
        </p:nvPicPr>
        <p:blipFill>
          <a:blip r:embed="rId2"/>
          <a:stretch>
            <a:fillRect/>
          </a:stretch>
        </p:blipFill>
        <p:spPr>
          <a:xfrm>
            <a:off x="7676708" y="1954563"/>
            <a:ext cx="4445368" cy="3372348"/>
          </a:xfrm>
          <a:prstGeom prst="rect">
            <a:avLst/>
          </a:prstGeom>
        </p:spPr>
      </p:pic>
    </p:spTree>
    <p:extLst>
      <p:ext uri="{BB962C8B-B14F-4D97-AF65-F5344CB8AC3E}">
        <p14:creationId xmlns:p14="http://schemas.microsoft.com/office/powerpoint/2010/main" val="265551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2BA42-09F4-08E5-22B0-C4A6D37A0469}"/>
              </a:ext>
            </a:extLst>
          </p:cNvPr>
          <p:cNvSpPr>
            <a:spLocks noGrp="1"/>
          </p:cNvSpPr>
          <p:nvPr>
            <p:ph type="title"/>
          </p:nvPr>
        </p:nvSpPr>
        <p:spPr>
          <a:xfrm>
            <a:off x="913149" y="225112"/>
            <a:ext cx="10364451" cy="1103957"/>
          </a:xfrm>
        </p:spPr>
        <p:txBody>
          <a:bodyPr>
            <a:normAutofit/>
          </a:bodyPr>
          <a:lstStyle/>
          <a:p>
            <a:br>
              <a:rPr lang="fr-FR" sz="2800" b="0" i="0" u="none" strike="noStrike" baseline="0" dirty="0">
                <a:solidFill>
                  <a:srgbClr val="000000"/>
                </a:solidFill>
                <a:latin typeface="Tahoma" panose="020B0604030504040204" pitchFamily="34" charset="0"/>
              </a:rPr>
            </a:br>
            <a:r>
              <a:rPr lang="fr-FR" sz="2800" b="1" i="0" u="none" strike="noStrike" baseline="0" dirty="0">
                <a:solidFill>
                  <a:srgbClr val="000000"/>
                </a:solidFill>
                <a:latin typeface="Tahoma" panose="020B0604030504040204" pitchFamily="34" charset="0"/>
              </a:rPr>
              <a:t>b) Roches compactes fissurées </a:t>
            </a:r>
            <a:endParaRPr lang="fr-FR" sz="4800" dirty="0"/>
          </a:p>
        </p:txBody>
      </p:sp>
      <p:sp>
        <p:nvSpPr>
          <p:cNvPr id="3" name="Espace réservé du contenu 2">
            <a:extLst>
              <a:ext uri="{FF2B5EF4-FFF2-40B4-BE49-F238E27FC236}">
                <a16:creationId xmlns:a16="http://schemas.microsoft.com/office/drawing/2014/main" id="{E30C4BB4-C419-D177-3483-E4BC917D2AE8}"/>
              </a:ext>
            </a:extLst>
          </p:cNvPr>
          <p:cNvSpPr>
            <a:spLocks noGrp="1"/>
          </p:cNvSpPr>
          <p:nvPr>
            <p:ph sz="quarter" idx="13"/>
          </p:nvPr>
        </p:nvSpPr>
        <p:spPr>
          <a:xfrm>
            <a:off x="95693" y="1467294"/>
            <a:ext cx="12000614" cy="5165594"/>
          </a:xfrm>
        </p:spPr>
        <p:txBody>
          <a:bodyPr>
            <a:normAutofit/>
          </a:bodyPr>
          <a:lstStyle/>
          <a:p>
            <a:r>
              <a:rPr lang="fr-FR" sz="2400" b="0" i="0" u="none" strike="noStrike" baseline="0" dirty="0">
                <a:solidFill>
                  <a:srgbClr val="000000"/>
                </a:solidFill>
                <a:latin typeface="Tahoma" panose="020B0604030504040204" pitchFamily="34" charset="0"/>
              </a:rPr>
              <a:t>Un cas particulier de vide dans les roches compactes est la </a:t>
            </a:r>
            <a:r>
              <a:rPr lang="fr-FR" sz="2400" b="1" i="0" u="none" strike="noStrike" baseline="0" dirty="0">
                <a:solidFill>
                  <a:srgbClr val="000000"/>
                </a:solidFill>
                <a:latin typeface="Tahoma" panose="020B0604030504040204" pitchFamily="34" charset="0"/>
              </a:rPr>
              <a:t>fissuration</a:t>
            </a:r>
            <a:r>
              <a:rPr lang="fr-FR" sz="2400" b="0" i="0" u="none" strike="noStrike" baseline="0" dirty="0">
                <a:solidFill>
                  <a:srgbClr val="000000"/>
                </a:solidFill>
                <a:latin typeface="Tahoma" panose="020B0604030504040204" pitchFamily="34" charset="0"/>
              </a:rPr>
              <a:t>, qui caractérise le </a:t>
            </a:r>
            <a:r>
              <a:rPr lang="fr-FR" sz="2400" b="1" i="0" u="none" strike="noStrike" baseline="0" dirty="0">
                <a:solidFill>
                  <a:srgbClr val="000000"/>
                </a:solidFill>
                <a:latin typeface="Tahoma" panose="020B0604030504040204" pitchFamily="34" charset="0"/>
              </a:rPr>
              <a:t>milieu discontinu</a:t>
            </a:r>
            <a:r>
              <a:rPr lang="fr-FR" sz="2400" b="0" i="0" u="none" strike="noStrike" baseline="0" dirty="0">
                <a:solidFill>
                  <a:srgbClr val="000000"/>
                </a:solidFill>
                <a:latin typeface="Tahoma" panose="020B0604030504040204" pitchFamily="34" charset="0"/>
              </a:rPr>
              <a:t>. Par le jeu de la </a:t>
            </a:r>
            <a:r>
              <a:rPr lang="fr-FR" sz="2400" b="1" i="0" u="none" strike="noStrike" baseline="0" dirty="0">
                <a:solidFill>
                  <a:srgbClr val="000000"/>
                </a:solidFill>
                <a:latin typeface="Tahoma" panose="020B0604030504040204" pitchFamily="34" charset="0"/>
              </a:rPr>
              <a:t>tectonique</a:t>
            </a:r>
            <a:r>
              <a:rPr lang="fr-FR" sz="2400" b="0" i="0" u="none" strike="noStrike" baseline="0" dirty="0">
                <a:solidFill>
                  <a:srgbClr val="000000"/>
                </a:solidFill>
                <a:latin typeface="Tahoma" panose="020B0604030504040204" pitchFamily="34" charset="0"/>
              </a:rPr>
              <a:t>, la quasi totalité des roches de l'écorce terrestre est fracturée (failles, fissures, diaclases). Ces fissures s'organisent généralement en au moins deux directions principales de fissuration qui découpent la roche en blocs. Si les fissures ne sont pas </a:t>
            </a:r>
            <a:r>
              <a:rPr lang="fr-FR" sz="2400" b="1" i="0" u="none" strike="noStrike" baseline="0" dirty="0">
                <a:solidFill>
                  <a:srgbClr val="000000"/>
                </a:solidFill>
                <a:latin typeface="Tahoma" panose="020B0604030504040204" pitchFamily="34" charset="0"/>
              </a:rPr>
              <a:t>colmatées </a:t>
            </a:r>
            <a:r>
              <a:rPr lang="fr-FR" sz="2400" b="0" i="0" u="none" strike="noStrike" baseline="0" dirty="0">
                <a:solidFill>
                  <a:srgbClr val="000000"/>
                </a:solidFill>
                <a:latin typeface="Tahoma" panose="020B0604030504040204" pitchFamily="34" charset="0"/>
              </a:rPr>
              <a:t>(argile, calcite, quartz…), des vides sont crées et on parle alors de </a:t>
            </a:r>
            <a:r>
              <a:rPr lang="fr-FR" sz="2400" b="1" i="0" u="none" strike="noStrike" baseline="0" dirty="0">
                <a:solidFill>
                  <a:srgbClr val="000000"/>
                </a:solidFill>
                <a:latin typeface="Tahoma" panose="020B0604030504040204" pitchFamily="34" charset="0"/>
              </a:rPr>
              <a:t>porosité de fissure</a:t>
            </a:r>
            <a:r>
              <a:rPr lang="fr-FR" sz="2400" b="0" i="0" u="none" strike="noStrike" baseline="0" dirty="0">
                <a:solidFill>
                  <a:srgbClr val="000000"/>
                </a:solidFill>
                <a:latin typeface="Tahoma" panose="020B0604030504040204" pitchFamily="34" charset="0"/>
              </a:rPr>
              <a:t>. </a:t>
            </a:r>
            <a:endParaRPr lang="fr-FR" sz="2800" dirty="0"/>
          </a:p>
        </p:txBody>
      </p:sp>
      <p:pic>
        <p:nvPicPr>
          <p:cNvPr id="5" name="Image 4">
            <a:extLst>
              <a:ext uri="{FF2B5EF4-FFF2-40B4-BE49-F238E27FC236}">
                <a16:creationId xmlns:a16="http://schemas.microsoft.com/office/drawing/2014/main" id="{B7A563AC-D616-D9B1-4226-D7E3EF8BE199}"/>
              </a:ext>
            </a:extLst>
          </p:cNvPr>
          <p:cNvPicPr>
            <a:picLocks noChangeAspect="1"/>
          </p:cNvPicPr>
          <p:nvPr/>
        </p:nvPicPr>
        <p:blipFill>
          <a:blip r:embed="rId2"/>
          <a:stretch>
            <a:fillRect/>
          </a:stretch>
        </p:blipFill>
        <p:spPr>
          <a:xfrm>
            <a:off x="6209414" y="4571624"/>
            <a:ext cx="5886893" cy="2339540"/>
          </a:xfrm>
          <a:prstGeom prst="rect">
            <a:avLst/>
          </a:prstGeom>
        </p:spPr>
      </p:pic>
    </p:spTree>
    <p:extLst>
      <p:ext uri="{BB962C8B-B14F-4D97-AF65-F5344CB8AC3E}">
        <p14:creationId xmlns:p14="http://schemas.microsoft.com/office/powerpoint/2010/main" val="281970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9A674-91E6-8B08-38F5-1130A6F047CB}"/>
              </a:ext>
            </a:extLst>
          </p:cNvPr>
          <p:cNvSpPr>
            <a:spLocks noGrp="1"/>
          </p:cNvSpPr>
          <p:nvPr>
            <p:ph type="title"/>
          </p:nvPr>
        </p:nvSpPr>
        <p:spPr>
          <a:xfrm>
            <a:off x="913149" y="0"/>
            <a:ext cx="10364451" cy="1596177"/>
          </a:xfrm>
        </p:spPr>
        <p:txBody>
          <a:bodyPr/>
          <a:lstStyle/>
          <a:p>
            <a:r>
              <a:rPr lang="fr-FR" dirty="0"/>
              <a:t>porosité</a:t>
            </a:r>
          </a:p>
        </p:txBody>
      </p:sp>
      <p:sp>
        <p:nvSpPr>
          <p:cNvPr id="3" name="Espace réservé du contenu 2">
            <a:extLst>
              <a:ext uri="{FF2B5EF4-FFF2-40B4-BE49-F238E27FC236}">
                <a16:creationId xmlns:a16="http://schemas.microsoft.com/office/drawing/2014/main" id="{9BB81DDA-6952-89B6-DB37-6AD3447BD5B0}"/>
              </a:ext>
            </a:extLst>
          </p:cNvPr>
          <p:cNvSpPr>
            <a:spLocks noGrp="1"/>
          </p:cNvSpPr>
          <p:nvPr>
            <p:ph sz="quarter" idx="13"/>
          </p:nvPr>
        </p:nvSpPr>
        <p:spPr>
          <a:xfrm>
            <a:off x="138223" y="1318437"/>
            <a:ext cx="11865935" cy="5401339"/>
          </a:xfrm>
        </p:spPr>
        <p:txBody>
          <a:bodyPr>
            <a:normAutofit fontScale="92500" lnSpcReduction="10000"/>
          </a:bodyPr>
          <a:lstStyle/>
          <a:p>
            <a:r>
              <a:rPr lang="fr-FR" sz="2400" b="0" i="0" u="none" strike="noStrike" baseline="0" dirty="0">
                <a:solidFill>
                  <a:srgbClr val="000000"/>
                </a:solidFill>
                <a:latin typeface="Tahoma" panose="020B0604030504040204" pitchFamily="34" charset="0"/>
              </a:rPr>
              <a:t>Les principaux facteurs pour déterminer la porosité sont : </a:t>
            </a:r>
          </a:p>
          <a:p>
            <a:r>
              <a:rPr lang="fr-FR" sz="2400" b="1" i="0" u="none" strike="noStrike" baseline="0" dirty="0">
                <a:solidFill>
                  <a:srgbClr val="000000"/>
                </a:solidFill>
                <a:latin typeface="Tahoma" panose="020B0604030504040204" pitchFamily="34" charset="0"/>
              </a:rPr>
              <a:t>Les diamètres respectifs des grains </a:t>
            </a:r>
            <a:r>
              <a:rPr lang="fr-FR" sz="2400" b="0" i="0" u="none" strike="noStrike" baseline="0" dirty="0">
                <a:solidFill>
                  <a:srgbClr val="000000"/>
                </a:solidFill>
                <a:latin typeface="Tahoma" panose="020B0604030504040204" pitchFamily="34" charset="0"/>
              </a:rPr>
              <a:t>: pour une granulométrie uniforme, ne diminue lorsque le diamètre des grains diminue.</a:t>
            </a:r>
          </a:p>
          <a:p>
            <a:r>
              <a:rPr lang="fr-FR" sz="2400" b="0" i="0" u="none" strike="noStrike" baseline="0" dirty="0">
                <a:solidFill>
                  <a:srgbClr val="000000"/>
                </a:solidFill>
                <a:latin typeface="Tahoma" panose="020B0604030504040204" pitchFamily="34" charset="0"/>
              </a:rPr>
              <a:t> </a:t>
            </a:r>
            <a:r>
              <a:rPr lang="fr-FR" sz="2400" b="1" i="0" u="none" strike="noStrike" baseline="0" dirty="0">
                <a:solidFill>
                  <a:srgbClr val="000000"/>
                </a:solidFill>
                <a:latin typeface="Tahoma" panose="020B0604030504040204" pitchFamily="34" charset="0"/>
              </a:rPr>
              <a:t>L’homogénéité de la granulométrie </a:t>
            </a:r>
            <a:r>
              <a:rPr lang="fr-FR" sz="2400" b="0" i="0" u="none" strike="noStrike" baseline="0" dirty="0">
                <a:solidFill>
                  <a:srgbClr val="000000"/>
                </a:solidFill>
                <a:latin typeface="Tahoma" panose="020B0604030504040204" pitchFamily="34" charset="0"/>
              </a:rPr>
              <a:t>: si le terrain est formé de grains de tailles très différentes, les plus petits d’entre eux peuvent occuper les interstices entre les plus gros et la porosité se retrouve considérablement réduite. </a:t>
            </a:r>
          </a:p>
          <a:p>
            <a:r>
              <a:rPr lang="fr-FR" sz="2400" b="1" i="0" u="none" strike="noStrike" baseline="0" dirty="0">
                <a:solidFill>
                  <a:srgbClr val="000000"/>
                </a:solidFill>
                <a:latin typeface="Tahoma" panose="020B0604030504040204" pitchFamily="34" charset="0"/>
              </a:rPr>
              <a:t>L'arrangement des grains </a:t>
            </a:r>
            <a:r>
              <a:rPr lang="fr-FR" sz="2400" b="0" i="0" u="none" strike="noStrike" baseline="0" dirty="0">
                <a:solidFill>
                  <a:srgbClr val="000000"/>
                </a:solidFill>
                <a:latin typeface="Tahoma" panose="020B0604030504040204" pitchFamily="34" charset="0"/>
              </a:rPr>
              <a:t>: exprime leur disposition dans l'espace. La porosité est fortement influencée par l'arrangement des grains. Elle décroît de 47.6 % pour l'arrangement cubique à 25.9 % pour l'arrangement rhomboédrique. </a:t>
            </a:r>
          </a:p>
          <a:p>
            <a:r>
              <a:rPr lang="fr-FR" sz="2400" b="1" i="0" u="none" strike="noStrike" baseline="0" dirty="0">
                <a:solidFill>
                  <a:srgbClr val="000000"/>
                </a:solidFill>
                <a:latin typeface="Tahoma" panose="020B0604030504040204" pitchFamily="34" charset="0"/>
              </a:rPr>
              <a:t>La surface spécifique des grains </a:t>
            </a:r>
            <a:r>
              <a:rPr lang="fr-FR" sz="2400" b="0" i="0" u="none" strike="noStrike" baseline="0" dirty="0">
                <a:solidFill>
                  <a:srgbClr val="000000"/>
                </a:solidFill>
                <a:latin typeface="Tahoma" panose="020B0604030504040204" pitchFamily="34" charset="0"/>
              </a:rPr>
              <a:t>: c'est la surface de contact eau - grain. </a:t>
            </a:r>
            <a:endParaRPr lang="fr-FR" sz="2800" dirty="0"/>
          </a:p>
        </p:txBody>
      </p:sp>
    </p:spTree>
    <p:extLst>
      <p:ext uri="{BB962C8B-B14F-4D97-AF65-F5344CB8AC3E}">
        <p14:creationId xmlns:p14="http://schemas.microsoft.com/office/powerpoint/2010/main" val="1658377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7D1BD5-F984-80E1-E867-98AA338F10DD}"/>
              </a:ext>
            </a:extLst>
          </p:cNvPr>
          <p:cNvSpPr>
            <a:spLocks noGrp="1"/>
          </p:cNvSpPr>
          <p:nvPr>
            <p:ph type="title"/>
          </p:nvPr>
        </p:nvSpPr>
        <p:spPr/>
        <p:txBody>
          <a:bodyPr/>
          <a:lstStyle/>
          <a:p>
            <a:r>
              <a:rPr lang="fr-FR" dirty="0"/>
              <a:t>perméabilité</a:t>
            </a:r>
          </a:p>
        </p:txBody>
      </p:sp>
      <p:sp>
        <p:nvSpPr>
          <p:cNvPr id="3" name="Espace réservé du contenu 2">
            <a:extLst>
              <a:ext uri="{FF2B5EF4-FFF2-40B4-BE49-F238E27FC236}">
                <a16:creationId xmlns:a16="http://schemas.microsoft.com/office/drawing/2014/main" id="{0C6B4068-FDFE-A0F2-2BEB-4A5409FBF550}"/>
              </a:ext>
            </a:extLst>
          </p:cNvPr>
          <p:cNvSpPr>
            <a:spLocks noGrp="1"/>
          </p:cNvSpPr>
          <p:nvPr>
            <p:ph sz="quarter" idx="13"/>
          </p:nvPr>
        </p:nvSpPr>
        <p:spPr/>
        <p:txBody>
          <a:bodyPr/>
          <a:lstStyle/>
          <a:p>
            <a:endParaRPr lang="fr-FR"/>
          </a:p>
        </p:txBody>
      </p:sp>
      <p:pic>
        <p:nvPicPr>
          <p:cNvPr id="5" name="Image 4">
            <a:extLst>
              <a:ext uri="{FF2B5EF4-FFF2-40B4-BE49-F238E27FC236}">
                <a16:creationId xmlns:a16="http://schemas.microsoft.com/office/drawing/2014/main" id="{134F0D77-6D53-9C33-0EC9-7441C755704E}"/>
              </a:ext>
            </a:extLst>
          </p:cNvPr>
          <p:cNvPicPr>
            <a:picLocks noChangeAspect="1"/>
          </p:cNvPicPr>
          <p:nvPr/>
        </p:nvPicPr>
        <p:blipFill>
          <a:blip r:embed="rId2"/>
          <a:stretch>
            <a:fillRect/>
          </a:stretch>
        </p:blipFill>
        <p:spPr>
          <a:xfrm>
            <a:off x="-7967" y="2690038"/>
            <a:ext cx="12199967" cy="2712574"/>
          </a:xfrm>
          <a:prstGeom prst="rect">
            <a:avLst/>
          </a:prstGeom>
        </p:spPr>
      </p:pic>
    </p:spTree>
    <p:extLst>
      <p:ext uri="{BB962C8B-B14F-4D97-AF65-F5344CB8AC3E}">
        <p14:creationId xmlns:p14="http://schemas.microsoft.com/office/powerpoint/2010/main" val="266989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6B2161-71B7-1FC3-E958-649EA6C11070}"/>
              </a:ext>
            </a:extLst>
          </p:cNvPr>
          <p:cNvSpPr>
            <a:spLocks noGrp="1"/>
          </p:cNvSpPr>
          <p:nvPr>
            <p:ph type="title"/>
          </p:nvPr>
        </p:nvSpPr>
        <p:spPr>
          <a:xfrm>
            <a:off x="913149" y="1"/>
            <a:ext cx="10364451" cy="999460"/>
          </a:xfrm>
        </p:spPr>
        <p:txBody>
          <a:bodyPr/>
          <a:lstStyle/>
          <a:p>
            <a:r>
              <a:rPr lang="fr-FR" sz="1800" b="1" i="0" u="none" strike="noStrike" baseline="0" dirty="0">
                <a:solidFill>
                  <a:srgbClr val="000000"/>
                </a:solidFill>
                <a:latin typeface="Tahoma" panose="020B0604030504040204" pitchFamily="34" charset="0"/>
              </a:rPr>
              <a:t>Coefficient de perméabilité </a:t>
            </a:r>
            <a:endParaRPr lang="fr-FR" dirty="0"/>
          </a:p>
        </p:txBody>
      </p:sp>
      <p:sp>
        <p:nvSpPr>
          <p:cNvPr id="3" name="Espace réservé du contenu 2">
            <a:extLst>
              <a:ext uri="{FF2B5EF4-FFF2-40B4-BE49-F238E27FC236}">
                <a16:creationId xmlns:a16="http://schemas.microsoft.com/office/drawing/2014/main" id="{7BEF4C05-8A07-D7D8-4FC1-5C35712234BA}"/>
              </a:ext>
            </a:extLst>
          </p:cNvPr>
          <p:cNvSpPr>
            <a:spLocks noGrp="1"/>
          </p:cNvSpPr>
          <p:nvPr>
            <p:ph sz="quarter" idx="13"/>
          </p:nvPr>
        </p:nvSpPr>
        <p:spPr>
          <a:xfrm>
            <a:off x="913774" y="1254642"/>
            <a:ext cx="10363826" cy="5124893"/>
          </a:xfrm>
        </p:spPr>
        <p:txBody>
          <a:bodyPr>
            <a:normAutofit fontScale="92500"/>
          </a:bodyPr>
          <a:lstStyle/>
          <a:p>
            <a:r>
              <a:rPr lang="fr-FR" sz="2400" b="0" i="0" u="none" strike="noStrike" baseline="0" dirty="0">
                <a:solidFill>
                  <a:srgbClr val="000000"/>
                </a:solidFill>
                <a:latin typeface="Tahoma" panose="020B0604030504040204" pitchFamily="34" charset="0"/>
              </a:rPr>
              <a:t>Ce coefficient noté K, est défini par la loi de </a:t>
            </a:r>
            <a:r>
              <a:rPr lang="fr-FR" sz="2400" b="1" i="0" u="none" strike="noStrike" baseline="0" dirty="0">
                <a:solidFill>
                  <a:srgbClr val="000000"/>
                </a:solidFill>
                <a:latin typeface="Tahoma" panose="020B0604030504040204" pitchFamily="34" charset="0"/>
              </a:rPr>
              <a:t>Darcy </a:t>
            </a:r>
            <a:r>
              <a:rPr lang="fr-FR" sz="2400" b="0" i="0" u="none" strike="noStrike" baseline="0" dirty="0">
                <a:solidFill>
                  <a:srgbClr val="000000"/>
                </a:solidFill>
                <a:latin typeface="Tahoma" panose="020B0604030504040204" pitchFamily="34" charset="0"/>
              </a:rPr>
              <a:t>: </a:t>
            </a:r>
            <a:r>
              <a:rPr lang="fr-FR" sz="2400" b="1" i="0" u="none" strike="noStrike" baseline="0" dirty="0">
                <a:solidFill>
                  <a:srgbClr val="000000"/>
                </a:solidFill>
                <a:latin typeface="Tahoma" panose="020B0604030504040204" pitchFamily="34" charset="0"/>
              </a:rPr>
              <a:t>K = Q / A . i </a:t>
            </a:r>
            <a:r>
              <a:rPr lang="fr-FR" sz="2400" b="0" i="0" u="none" strike="noStrike" baseline="0" dirty="0">
                <a:solidFill>
                  <a:srgbClr val="000000"/>
                </a:solidFill>
                <a:latin typeface="Tahoma" panose="020B0604030504040204" pitchFamily="34" charset="0"/>
              </a:rPr>
              <a:t>.</a:t>
            </a:r>
          </a:p>
          <a:p>
            <a:r>
              <a:rPr lang="fr-FR" sz="2400" b="0" i="0" u="none" strike="noStrike" baseline="0" dirty="0">
                <a:solidFill>
                  <a:srgbClr val="000000"/>
                </a:solidFill>
                <a:latin typeface="Tahoma" panose="020B0604030504040204" pitchFamily="34" charset="0"/>
              </a:rPr>
              <a:t>Il a la dimension d’une </a:t>
            </a:r>
            <a:r>
              <a:rPr lang="fr-FR" sz="2400" b="1" i="0" u="none" strike="noStrike" baseline="0" dirty="0">
                <a:solidFill>
                  <a:srgbClr val="000000"/>
                </a:solidFill>
                <a:latin typeface="Tahoma" panose="020B0604030504040204" pitchFamily="34" charset="0"/>
              </a:rPr>
              <a:t>vitesse </a:t>
            </a:r>
            <a:r>
              <a:rPr lang="fr-FR" sz="2400" b="0" i="0" u="none" strike="noStrike" baseline="0" dirty="0">
                <a:solidFill>
                  <a:srgbClr val="000000"/>
                </a:solidFill>
                <a:latin typeface="Tahoma" panose="020B0604030504040204" pitchFamily="34" charset="0"/>
              </a:rPr>
              <a:t>et s’exprime en m/s. Tous les matériaux conduisent l'eau à des degrés divers. Les valeurs du coefficient de perméabilité s'échelonnent de </a:t>
            </a:r>
            <a:r>
              <a:rPr lang="fr-FR" sz="2400" b="1" i="0" u="none" strike="noStrike" baseline="0" dirty="0">
                <a:solidFill>
                  <a:srgbClr val="000000"/>
                </a:solidFill>
                <a:latin typeface="Tahoma" panose="020B0604030504040204" pitchFamily="34" charset="0"/>
              </a:rPr>
              <a:t>10 à 1. 10-11 m/s </a:t>
            </a:r>
            <a:r>
              <a:rPr lang="fr-FR" sz="2400" b="0" i="0" u="none" strike="noStrike" baseline="0" dirty="0">
                <a:solidFill>
                  <a:srgbClr val="000000"/>
                </a:solidFill>
                <a:latin typeface="Tahoma" panose="020B0604030504040204" pitchFamily="34" charset="0"/>
              </a:rPr>
              <a:t>et par convention on peut distinguer trois types de formations : </a:t>
            </a:r>
          </a:p>
          <a:p>
            <a:r>
              <a:rPr lang="fr-FR" sz="2400" b="1" i="0" u="none" strike="noStrike" baseline="0" dirty="0">
                <a:solidFill>
                  <a:srgbClr val="000000"/>
                </a:solidFill>
                <a:latin typeface="Tahoma" panose="020B0604030504040204" pitchFamily="34" charset="0"/>
              </a:rPr>
              <a:t>perméables </a:t>
            </a:r>
            <a:r>
              <a:rPr lang="fr-FR" sz="2400" b="0" i="0" u="none" strike="noStrike" baseline="0" dirty="0">
                <a:solidFill>
                  <a:srgbClr val="000000"/>
                </a:solidFill>
                <a:latin typeface="Tahoma" panose="020B0604030504040204" pitchFamily="34" charset="0"/>
              </a:rPr>
              <a:t>: K &gt; 1. 10</a:t>
            </a:r>
            <a:r>
              <a:rPr lang="fr-FR" sz="2400" b="0" i="0" u="none" strike="noStrike" baseline="30000" dirty="0">
                <a:solidFill>
                  <a:srgbClr val="000000"/>
                </a:solidFill>
                <a:latin typeface="Tahoma" panose="020B0604030504040204" pitchFamily="34" charset="0"/>
              </a:rPr>
              <a:t>-4</a:t>
            </a:r>
            <a:r>
              <a:rPr lang="fr-FR" sz="2400" b="0" i="0" u="none" strike="noStrike" baseline="0" dirty="0">
                <a:solidFill>
                  <a:srgbClr val="000000"/>
                </a:solidFill>
                <a:latin typeface="Tahoma" panose="020B0604030504040204" pitchFamily="34" charset="0"/>
              </a:rPr>
              <a:t> m/s. Exemple : Gravier, sable grossier… </a:t>
            </a:r>
          </a:p>
          <a:p>
            <a:r>
              <a:rPr lang="fr-FR" sz="2400" b="1" i="0" u="none" strike="noStrike" baseline="0" dirty="0">
                <a:solidFill>
                  <a:srgbClr val="000000"/>
                </a:solidFill>
                <a:latin typeface="Tahoma" panose="020B0604030504040204" pitchFamily="34" charset="0"/>
              </a:rPr>
              <a:t>semi-perméables </a:t>
            </a:r>
            <a:r>
              <a:rPr lang="fr-FR" sz="2400" b="0" i="0" u="none" strike="noStrike" baseline="0" dirty="0">
                <a:solidFill>
                  <a:srgbClr val="000000"/>
                </a:solidFill>
                <a:latin typeface="Tahoma" panose="020B0604030504040204" pitchFamily="34" charset="0"/>
              </a:rPr>
              <a:t>: 1. 10-4 &gt; K &gt; 1. 10</a:t>
            </a:r>
            <a:r>
              <a:rPr lang="fr-FR" sz="2400" b="0" i="0" u="none" strike="noStrike" baseline="30000" dirty="0">
                <a:solidFill>
                  <a:srgbClr val="000000"/>
                </a:solidFill>
                <a:latin typeface="Tahoma" panose="020B0604030504040204" pitchFamily="34" charset="0"/>
              </a:rPr>
              <a:t>-9</a:t>
            </a:r>
            <a:r>
              <a:rPr lang="fr-FR" sz="2400" b="0" i="0" u="none" strike="noStrike" baseline="0" dirty="0">
                <a:solidFill>
                  <a:srgbClr val="000000"/>
                </a:solidFill>
                <a:latin typeface="Tahoma" panose="020B0604030504040204" pitchFamily="34" charset="0"/>
              </a:rPr>
              <a:t> m/s. Exemple : sable argileux, sable fin</a:t>
            </a:r>
          </a:p>
          <a:p>
            <a:r>
              <a:rPr lang="fr-FR" sz="2400" b="0" i="0" u="none" strike="noStrike" baseline="0" dirty="0">
                <a:solidFill>
                  <a:srgbClr val="000000"/>
                </a:solidFill>
                <a:latin typeface="Tahoma" panose="020B0604030504040204" pitchFamily="34" charset="0"/>
              </a:rPr>
              <a:t> </a:t>
            </a:r>
            <a:r>
              <a:rPr lang="fr-FR" sz="2400" b="1" i="0" u="none" strike="noStrike" baseline="0" dirty="0">
                <a:solidFill>
                  <a:srgbClr val="000000"/>
                </a:solidFill>
                <a:latin typeface="Tahoma" panose="020B0604030504040204" pitchFamily="34" charset="0"/>
              </a:rPr>
              <a:t>imperméables </a:t>
            </a:r>
            <a:r>
              <a:rPr lang="fr-FR" sz="2400" b="0" i="0" u="none" strike="noStrike" baseline="0" dirty="0">
                <a:solidFill>
                  <a:srgbClr val="000000"/>
                </a:solidFill>
                <a:latin typeface="Tahoma" panose="020B0604030504040204" pitchFamily="34" charset="0"/>
              </a:rPr>
              <a:t>: K &lt; 1. 10</a:t>
            </a:r>
            <a:r>
              <a:rPr lang="fr-FR" sz="2400" b="0" i="0" u="none" strike="noStrike" baseline="30000" dirty="0">
                <a:solidFill>
                  <a:srgbClr val="000000"/>
                </a:solidFill>
                <a:latin typeface="Tahoma" panose="020B0604030504040204" pitchFamily="34" charset="0"/>
              </a:rPr>
              <a:t>-9</a:t>
            </a:r>
            <a:r>
              <a:rPr lang="fr-FR" sz="2400" b="0" i="0" u="none" strike="noStrike" baseline="0" dirty="0">
                <a:solidFill>
                  <a:srgbClr val="000000"/>
                </a:solidFill>
                <a:latin typeface="Tahoma" panose="020B0604030504040204" pitchFamily="34" charset="0"/>
              </a:rPr>
              <a:t> m/s. Exemple : argile. </a:t>
            </a:r>
            <a:endParaRPr lang="fr-FR" sz="2800" dirty="0"/>
          </a:p>
        </p:txBody>
      </p:sp>
    </p:spTree>
    <p:extLst>
      <p:ext uri="{BB962C8B-B14F-4D97-AF65-F5344CB8AC3E}">
        <p14:creationId xmlns:p14="http://schemas.microsoft.com/office/powerpoint/2010/main" val="141238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2A0A5A-DF3A-DA2D-5C15-2BD46821BE3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8C67636-7422-C360-17E5-8AE64B9392A1}"/>
              </a:ext>
            </a:extLst>
          </p:cNvPr>
          <p:cNvSpPr>
            <a:spLocks noGrp="1"/>
          </p:cNvSpPr>
          <p:nvPr>
            <p:ph sz="quarter" idx="13"/>
          </p:nvPr>
        </p:nvSpPr>
        <p:spPr/>
        <p:txBody>
          <a:bodyPr/>
          <a:lstStyle/>
          <a:p>
            <a:endParaRPr lang="fr-FR"/>
          </a:p>
        </p:txBody>
      </p:sp>
      <p:pic>
        <p:nvPicPr>
          <p:cNvPr id="5" name="Image 4">
            <a:extLst>
              <a:ext uri="{FF2B5EF4-FFF2-40B4-BE49-F238E27FC236}">
                <a16:creationId xmlns:a16="http://schemas.microsoft.com/office/drawing/2014/main" id="{025209D4-69D5-77C2-37BE-D21C4FFB3B42}"/>
              </a:ext>
            </a:extLst>
          </p:cNvPr>
          <p:cNvPicPr>
            <a:picLocks noChangeAspect="1"/>
          </p:cNvPicPr>
          <p:nvPr/>
        </p:nvPicPr>
        <p:blipFill>
          <a:blip r:embed="rId2"/>
          <a:stretch>
            <a:fillRect/>
          </a:stretch>
        </p:blipFill>
        <p:spPr>
          <a:xfrm>
            <a:off x="84156" y="1632629"/>
            <a:ext cx="11949435" cy="4158570"/>
          </a:xfrm>
          <a:prstGeom prst="rect">
            <a:avLst/>
          </a:prstGeom>
        </p:spPr>
      </p:pic>
    </p:spTree>
    <p:extLst>
      <p:ext uri="{BB962C8B-B14F-4D97-AF65-F5344CB8AC3E}">
        <p14:creationId xmlns:p14="http://schemas.microsoft.com/office/powerpoint/2010/main" val="2447602070"/>
      </p:ext>
    </p:extLst>
  </p:cSld>
  <p:clrMapOvr>
    <a:masterClrMapping/>
  </p:clrMapOvr>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TM04033925[[fn=Ronds dans l’eau]]</Template>
  <TotalTime>247</TotalTime>
  <Words>1342</Words>
  <Application>Microsoft Office PowerPoint</Application>
  <PresentationFormat>Grand écran</PresentationFormat>
  <Paragraphs>55</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Tahoma</vt:lpstr>
      <vt:lpstr>Tw Cen MT</vt:lpstr>
      <vt:lpstr>Ronds dans l’eau</vt:lpstr>
      <vt:lpstr>Partie hydrogéologie</vt:lpstr>
      <vt:lpstr>L’eau dans le terrain</vt:lpstr>
      <vt:lpstr>Le milieu poreux </vt:lpstr>
      <vt:lpstr> a) Roches grenues meubles </vt:lpstr>
      <vt:lpstr> b) Roches compactes fissurées </vt:lpstr>
      <vt:lpstr>porosité</vt:lpstr>
      <vt:lpstr>perméabilité</vt:lpstr>
      <vt:lpstr>Coefficient de perméabilité </vt:lpstr>
      <vt:lpstr>Présentation PowerPoint</vt:lpstr>
      <vt:lpstr>Notions d'isotropie et d'homogénéité </vt:lpstr>
      <vt:lpstr>SYSTEMES AQUIFERES </vt:lpstr>
      <vt:lpstr>définitions</vt:lpstr>
      <vt:lpstr>Processus général de formation d'une nappe </vt:lpstr>
      <vt:lpstr>Différents types de nappes </vt:lpstr>
      <vt:lpstr>Nappe libre : </vt:lpstr>
      <vt:lpstr>Nappe de vallée : </vt:lpstr>
      <vt:lpstr>Nappe alluviale : </vt:lpstr>
      <vt:lpstr>Nappe littorale : </vt:lpstr>
      <vt:lpstr>Nappe karstique </vt:lpstr>
      <vt:lpstr>Nappe captive  </vt:lpstr>
      <vt:lpstr>Présentation PowerPoint</vt:lpstr>
      <vt:lpstr>Nappe semi-captive  </vt:lpstr>
      <vt:lpstr>Présentation PowerPoint</vt:lpstr>
      <vt:lpstr>Emergences (sources ou exutoires)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Partie hydrogéologie</dc:title>
  <dc:creator>Benzian Fazilet</dc:creator>
  <cp:lastModifiedBy>Benzian Fazilet</cp:lastModifiedBy>
  <cp:revision>1</cp:revision>
  <dcterms:created xsi:type="dcterms:W3CDTF">2023-12-05T08:39:21Z</dcterms:created>
  <dcterms:modified xsi:type="dcterms:W3CDTF">2024-12-08T11:01:06Z</dcterms:modified>
</cp:coreProperties>
</file>