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3"/>
  </p:notesMasterIdLst>
  <p:sldIdLst>
    <p:sldId id="256" r:id="rId2"/>
    <p:sldId id="266" r:id="rId3"/>
    <p:sldId id="257" r:id="rId4"/>
    <p:sldId id="267" r:id="rId5"/>
    <p:sldId id="258" r:id="rId6"/>
    <p:sldId id="268" r:id="rId7"/>
    <p:sldId id="259" r:id="rId8"/>
    <p:sldId id="269" r:id="rId9"/>
    <p:sldId id="270" r:id="rId10"/>
    <p:sldId id="271" r:id="rId11"/>
    <p:sldId id="272" r:id="rId12"/>
    <p:sldId id="260" r:id="rId13"/>
    <p:sldId id="261" r:id="rId14"/>
    <p:sldId id="262" r:id="rId15"/>
    <p:sldId id="273" r:id="rId16"/>
    <p:sldId id="274" r:id="rId17"/>
    <p:sldId id="275" r:id="rId18"/>
    <p:sldId id="276" r:id="rId19"/>
    <p:sldId id="277" r:id="rId20"/>
    <p:sldId id="278" r:id="rId21"/>
    <p:sldId id="279" r:id="rId22"/>
    <p:sldId id="280" r:id="rId23"/>
    <p:sldId id="281" r:id="rId24"/>
    <p:sldId id="282" r:id="rId25"/>
    <p:sldId id="283" r:id="rId26"/>
    <p:sldId id="263" r:id="rId27"/>
    <p:sldId id="264" r:id="rId28"/>
    <p:sldId id="284" r:id="rId29"/>
    <p:sldId id="285" r:id="rId30"/>
    <p:sldId id="286" r:id="rId31"/>
    <p:sldId id="265" r:id="rId32"/>
  </p:sldIdLst>
  <p:sldSz cx="14630400" cy="8229600"/>
  <p:notesSz cx="8229600" cy="14630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0"/>
  </p:normalViewPr>
  <p:slideViewPr>
    <p:cSldViewPr snapToGrid="0" snapToObjects="1">
      <p:cViewPr varScale="1">
        <p:scale>
          <a:sx n="55" d="100"/>
          <a:sy n="55" d="100"/>
        </p:scale>
        <p:origin x="6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57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25CBA-C4D2-5182-A53C-84B2B6E21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86BAC-F699-86D6-96E5-D0968F41F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F1A6E-F0B3-7CA2-9DA9-1CAE7FEC31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B593FB-4F21-AE60-0868-91255DDF871A}"/>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701379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416223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notesSlide" Target="../notesSlides/notesSlide31.xml"/><Relationship Id="rId16" Type="http://schemas.openxmlformats.org/officeDocument/2006/relationships/image" Target="../media/image90.png"/><Relationship Id="rId1" Type="http://schemas.openxmlformats.org/officeDocument/2006/relationships/slideLayout" Target="../slideLayouts/slideLayout11.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8988" y="701040"/>
            <a:ext cx="7738824" cy="1254442"/>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rtlCol="0" anchor="t"/>
          <a:lstStyle/>
          <a:p>
            <a:pPr marL="0" indent="0" algn="r" rtl="1">
              <a:lnSpc>
                <a:spcPts val="4900"/>
              </a:lnSpc>
              <a:buNone/>
            </a:pPr>
            <a:r>
              <a:rPr lang="en-US" sz="395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PT Sans" pitchFamily="34" charset="-122"/>
                <a:cs typeface="Arial" panose="020B0604020202020204" pitchFamily="34" charset="0"/>
              </a:rPr>
              <a:t>الحركة والتطور المعرفي: الدماغ </a:t>
            </a:r>
            <a:r>
              <a:rPr lang="en-US" sz="3950"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PT Sans" pitchFamily="34" charset="-122"/>
                <a:cs typeface="Arial" panose="020B0604020202020204" pitchFamily="34" charset="0"/>
              </a:rPr>
              <a:t>كعضو</a:t>
            </a:r>
            <a:r>
              <a:rPr lang="en-US" sz="395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PT Sans" pitchFamily="34" charset="-122"/>
                <a:cs typeface="Arial" panose="020B0604020202020204" pitchFamily="34" charset="0"/>
              </a:rPr>
              <a:t> </a:t>
            </a:r>
            <a:r>
              <a:rPr lang="en-US" sz="3950"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PT Sans" pitchFamily="34" charset="-122"/>
                <a:cs typeface="Arial" panose="020B0604020202020204" pitchFamily="34" charset="0"/>
              </a:rPr>
              <a:t>فع</a:t>
            </a:r>
            <a:r>
              <a:rPr lang="ar-DZ" sz="395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PT Sans" pitchFamily="34" charset="-122"/>
                <a:cs typeface="Arial" panose="020B0604020202020204" pitchFamily="34" charset="0"/>
              </a:rPr>
              <a:t>ا</a:t>
            </a:r>
            <a:r>
              <a:rPr lang="en-US" sz="395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PT Sans" pitchFamily="34" charset="-122"/>
                <a:cs typeface="Arial" panose="020B0604020202020204" pitchFamily="34" charset="0"/>
              </a:rPr>
              <a:t>ل</a:t>
            </a:r>
            <a:endParaRPr lang="en-US" sz="395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4" name="Text 1"/>
          <p:cNvSpPr/>
          <p:nvPr/>
        </p:nvSpPr>
        <p:spPr>
          <a:xfrm>
            <a:off x="6188988" y="2256592"/>
            <a:ext cx="7738824" cy="4328517"/>
          </a:xfrm>
          <a:prstGeom prst="rect">
            <a:avLst/>
          </a:prstGeom>
          <a:noFill/>
          <a:ln/>
        </p:spPr>
        <p:txBody>
          <a:bodyPr wrap="square" lIns="0" tIns="0" rIns="0" bIns="0" rtlCol="0" anchor="t"/>
          <a:lstStyle/>
          <a:p>
            <a:pPr marL="0" indent="0" algn="r" rtl="1">
              <a:lnSpc>
                <a:spcPts val="6800"/>
              </a:lnSpc>
              <a:buNone/>
            </a:pPr>
            <a:r>
              <a:rPr lang="en-US" sz="3600" dirty="0">
                <a:solidFill>
                  <a:srgbClr val="233E32"/>
                </a:solidFill>
                <a:latin typeface="Arial" panose="020B0604020202020204" pitchFamily="34" charset="0"/>
                <a:ea typeface="PT Sans" pitchFamily="34" charset="-122"/>
                <a:cs typeface="Arial" panose="020B0604020202020204" pitchFamily="34" charset="0"/>
              </a:rPr>
              <a:t>تُعدّ الحركة بُعدًا أساسيًا في النمو الإنساني، فهي تساهم في بناء الإدراك والعمليات المعرفية والنفسية، وليست مجرد مجموعة من الحركات.</a:t>
            </a:r>
            <a:endParaRPr lang="en-US" sz="3600" dirty="0">
              <a:latin typeface="Arial" panose="020B0604020202020204" pitchFamily="34" charset="0"/>
              <a:cs typeface="Arial" panose="020B0604020202020204" pitchFamily="34" charset="0"/>
            </a:endParaRPr>
          </a:p>
        </p:txBody>
      </p:sp>
      <p:sp>
        <p:nvSpPr>
          <p:cNvPr id="5" name="Text 2"/>
          <p:cNvSpPr/>
          <p:nvPr/>
        </p:nvSpPr>
        <p:spPr>
          <a:xfrm>
            <a:off x="6188988" y="6886218"/>
            <a:ext cx="7738824" cy="642223"/>
          </a:xfrm>
          <a:prstGeom prst="rect">
            <a:avLst/>
          </a:prstGeom>
          <a:noFill/>
          <a:ln/>
        </p:spPr>
        <p:txBody>
          <a:bodyPr wrap="square" lIns="0" tIns="0" rIns="0" bIns="0" rtlCol="0" anchor="t"/>
          <a:lstStyle/>
          <a:p>
            <a:pPr marL="0" indent="0" algn="r" rtl="1">
              <a:lnSpc>
                <a:spcPts val="2500"/>
              </a:lnSpc>
              <a:buNone/>
            </a:pPr>
            <a:r>
              <a:rPr lang="en-US" sz="1550" dirty="0">
                <a:solidFill>
                  <a:srgbClr val="2C2821"/>
                </a:solidFill>
                <a:latin typeface="Arial" panose="020B0604020202020204" pitchFamily="34" charset="0"/>
                <a:ea typeface="Lora" pitchFamily="34" charset="-122"/>
                <a:cs typeface="Arial" panose="020B0604020202020204" pitchFamily="34" charset="0"/>
              </a:rPr>
              <a:t>تؤكد الأبحاث الحديثة أن النشاط الحركي يرتبط ارتباطًا وثيقًا بنضج البنى الدماغية، خاصة المناطق المسؤولة عن التخطيط والانتباه (Diamond, 2015).</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455083"/>
            <a:ext cx="7556421" cy="1240155"/>
          </a:xfrm>
          <a:prstGeom prst="rect">
            <a:avLst/>
          </a:prstGeom>
          <a:noFill/>
          <a:ln/>
        </p:spPr>
        <p:txBody>
          <a:bodyPr wrap="square" lIns="0" tIns="0" rIns="0" bIns="0" rtlCol="0" anchor="t"/>
          <a:lstStyle/>
          <a:p>
            <a:pPr marL="0" indent="0" algn="r" rtl="1">
              <a:lnSpc>
                <a:spcPts val="4850"/>
              </a:lnSpc>
              <a:buNone/>
            </a:pPr>
            <a:r>
              <a:rPr lang="en-US" sz="3900" dirty="0">
                <a:solidFill>
                  <a:srgbClr val="272D45"/>
                </a:solidFill>
                <a:latin typeface="Arial" panose="020B0604020202020204" pitchFamily="34" charset="0"/>
                <a:ea typeface="Kanit Light" pitchFamily="34" charset="-122"/>
                <a:cs typeface="Arial" panose="020B0604020202020204" pitchFamily="34" charset="0"/>
              </a:rPr>
              <a:t>التمدد الأولي (Pre-Reaching): الخطوات الأولى للتنسيق</a:t>
            </a:r>
            <a:endParaRPr lang="en-US" sz="3900" dirty="0">
              <a:latin typeface="Arial" panose="020B0604020202020204" pitchFamily="34" charset="0"/>
              <a:cs typeface="Arial" panose="020B0604020202020204" pitchFamily="34" charset="0"/>
            </a:endParaRPr>
          </a:p>
        </p:txBody>
      </p:sp>
      <p:sp>
        <p:nvSpPr>
          <p:cNvPr id="4" name="Text 1"/>
          <p:cNvSpPr/>
          <p:nvPr/>
        </p:nvSpPr>
        <p:spPr>
          <a:xfrm>
            <a:off x="897962" y="1782093"/>
            <a:ext cx="7556421" cy="63507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يشير "التمدد الأولي" إلى محاولات الوصول إلى جسم ما التي لا تزال تفتقر إلى الدقة. إنها خطوة حاسمة في التطور الحركي.</a:t>
            </a:r>
            <a:endParaRPr lang="en-US" sz="1550" dirty="0">
              <a:latin typeface="Arial" panose="020B0604020202020204" pitchFamily="34" charset="0"/>
              <a:cs typeface="Arial" panose="020B0604020202020204" pitchFamily="34" charset="0"/>
            </a:endParaRPr>
          </a:p>
        </p:txBody>
      </p:sp>
      <p:sp>
        <p:nvSpPr>
          <p:cNvPr id="5" name="Shape 2"/>
          <p:cNvSpPr/>
          <p:nvPr/>
        </p:nvSpPr>
        <p:spPr>
          <a:xfrm>
            <a:off x="897961" y="2493349"/>
            <a:ext cx="7556421" cy="1189196"/>
          </a:xfrm>
          <a:prstGeom prst="roundRect">
            <a:avLst>
              <a:gd name="adj" fmla="val 9227"/>
            </a:avLst>
          </a:prstGeom>
          <a:solidFill>
            <a:srgbClr val="FFFFFF"/>
          </a:solidFill>
          <a:ln w="22860">
            <a:solidFill>
              <a:srgbClr val="E282B7"/>
            </a:solidFill>
            <a:prstDash val="solid"/>
          </a:ln>
        </p:spPr>
      </p:sp>
      <p:sp>
        <p:nvSpPr>
          <p:cNvPr id="6" name="Shape 3"/>
          <p:cNvSpPr/>
          <p:nvPr/>
        </p:nvSpPr>
        <p:spPr>
          <a:xfrm>
            <a:off x="8408663" y="2454081"/>
            <a:ext cx="91440" cy="1189196"/>
          </a:xfrm>
          <a:prstGeom prst="roundRect">
            <a:avLst>
              <a:gd name="adj" fmla="val 91163"/>
            </a:avLst>
          </a:prstGeom>
          <a:solidFill>
            <a:srgbClr val="E282B7"/>
          </a:solidFill>
          <a:ln/>
        </p:spPr>
      </p:sp>
      <p:sp>
        <p:nvSpPr>
          <p:cNvPr id="7" name="Text 4"/>
          <p:cNvSpPr/>
          <p:nvPr/>
        </p:nvSpPr>
        <p:spPr>
          <a:xfrm>
            <a:off x="5579506" y="2543894"/>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2C3249"/>
                </a:solidFill>
                <a:latin typeface="Arial" panose="020B0604020202020204" pitchFamily="34" charset="0"/>
                <a:ea typeface="Kanit Light" pitchFamily="34" charset="-122"/>
                <a:cs typeface="Arial" panose="020B0604020202020204" pitchFamily="34" charset="0"/>
              </a:rPr>
              <a:t>حركات غير متكيفة</a:t>
            </a:r>
            <a:endParaRPr lang="en-US" sz="1950" dirty="0">
              <a:latin typeface="Arial" panose="020B0604020202020204" pitchFamily="34" charset="0"/>
              <a:cs typeface="Arial" panose="020B0604020202020204" pitchFamily="34" charset="0"/>
            </a:endParaRPr>
          </a:p>
        </p:txBody>
      </p:sp>
      <p:sp>
        <p:nvSpPr>
          <p:cNvPr id="8" name="Text 5"/>
          <p:cNvSpPr/>
          <p:nvPr/>
        </p:nvSpPr>
        <p:spPr>
          <a:xfrm>
            <a:off x="1015007" y="3048679"/>
            <a:ext cx="7045404" cy="317540"/>
          </a:xfrm>
          <a:prstGeom prst="rect">
            <a:avLst/>
          </a:prstGeom>
          <a:noFill/>
          <a:ln/>
        </p:spPr>
        <p:txBody>
          <a:bodyPr wrap="non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لا تتكيف اليد بعد مع شكل أو حجم الجسم المستهدف.</a:t>
            </a:r>
            <a:endParaRPr lang="en-US" sz="1550" dirty="0">
              <a:latin typeface="Arial" panose="020B0604020202020204" pitchFamily="34" charset="0"/>
              <a:cs typeface="Arial" panose="020B0604020202020204" pitchFamily="34" charset="0"/>
            </a:endParaRPr>
          </a:p>
        </p:txBody>
      </p:sp>
      <p:sp>
        <p:nvSpPr>
          <p:cNvPr id="9" name="Shape 6"/>
          <p:cNvSpPr/>
          <p:nvPr/>
        </p:nvSpPr>
        <p:spPr>
          <a:xfrm>
            <a:off x="863817" y="3866519"/>
            <a:ext cx="7556421" cy="1189196"/>
          </a:xfrm>
          <a:prstGeom prst="roundRect">
            <a:avLst>
              <a:gd name="adj" fmla="val 9227"/>
            </a:avLst>
          </a:prstGeom>
          <a:solidFill>
            <a:srgbClr val="FFFFFF"/>
          </a:solidFill>
          <a:ln w="22860">
            <a:solidFill>
              <a:srgbClr val="E282B7"/>
            </a:solidFill>
            <a:prstDash val="solid"/>
          </a:ln>
        </p:spPr>
      </p:sp>
      <p:sp>
        <p:nvSpPr>
          <p:cNvPr id="10" name="Shape 7"/>
          <p:cNvSpPr/>
          <p:nvPr/>
        </p:nvSpPr>
        <p:spPr>
          <a:xfrm>
            <a:off x="8402820" y="3891294"/>
            <a:ext cx="91440" cy="1189196"/>
          </a:xfrm>
          <a:prstGeom prst="roundRect">
            <a:avLst>
              <a:gd name="adj" fmla="val 91163"/>
            </a:avLst>
          </a:prstGeom>
          <a:solidFill>
            <a:srgbClr val="E282B7"/>
          </a:solidFill>
          <a:ln/>
        </p:spPr>
      </p:sp>
      <p:sp>
        <p:nvSpPr>
          <p:cNvPr id="11" name="Text 8"/>
          <p:cNvSpPr/>
          <p:nvPr/>
        </p:nvSpPr>
        <p:spPr>
          <a:xfrm>
            <a:off x="5764702" y="3877172"/>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2C3249"/>
                </a:solidFill>
                <a:latin typeface="Arial" panose="020B0604020202020204" pitchFamily="34" charset="0"/>
                <a:ea typeface="Kanit Light" pitchFamily="34" charset="-122"/>
                <a:cs typeface="Arial" panose="020B0604020202020204" pitchFamily="34" charset="0"/>
              </a:rPr>
              <a:t>التنسيق البصري الحركي</a:t>
            </a:r>
            <a:endParaRPr lang="en-US" sz="1950" dirty="0">
              <a:latin typeface="Arial" panose="020B0604020202020204" pitchFamily="34" charset="0"/>
              <a:cs typeface="Arial" panose="020B0604020202020204" pitchFamily="34" charset="0"/>
            </a:endParaRPr>
          </a:p>
        </p:txBody>
      </p:sp>
      <p:sp>
        <p:nvSpPr>
          <p:cNvPr id="12" name="Text 9"/>
          <p:cNvSpPr/>
          <p:nvPr/>
        </p:nvSpPr>
        <p:spPr>
          <a:xfrm>
            <a:off x="1049298" y="4352370"/>
            <a:ext cx="7045404" cy="317540"/>
          </a:xfrm>
          <a:prstGeom prst="rect">
            <a:avLst/>
          </a:prstGeom>
          <a:noFill/>
          <a:ln/>
        </p:spPr>
        <p:txBody>
          <a:bodyPr wrap="non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هذه هي الخطوة الأولى في التنسيق بين الرؤية وحركة اليد.</a:t>
            </a:r>
            <a:endParaRPr lang="en-US" sz="1550" dirty="0">
              <a:latin typeface="Arial" panose="020B0604020202020204" pitchFamily="34" charset="0"/>
              <a:cs typeface="Arial" panose="020B0604020202020204" pitchFamily="34" charset="0"/>
            </a:endParaRPr>
          </a:p>
        </p:txBody>
      </p:sp>
      <p:sp>
        <p:nvSpPr>
          <p:cNvPr id="13" name="Text 10"/>
          <p:cNvSpPr/>
          <p:nvPr/>
        </p:nvSpPr>
        <p:spPr>
          <a:xfrm>
            <a:off x="793790" y="5220755"/>
            <a:ext cx="7556421" cy="317540"/>
          </a:xfrm>
          <a:prstGeom prst="rect">
            <a:avLst/>
          </a:prstGeom>
          <a:noFill/>
          <a:ln/>
        </p:spPr>
        <p:txBody>
          <a:bodyPr wrap="non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هذه الحركات هي بدايات تعد الجهاز العصبي لإيماءات أكثر تحكمًا وفعالية.</a:t>
            </a:r>
            <a:endParaRPr lang="en-US" sz="155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0307540-B632-6D11-248C-4E4D6B30CAB6}"/>
              </a:ext>
            </a:extLst>
          </p:cNvPr>
          <p:cNvPicPr>
            <a:picLocks noChangeAspect="1"/>
          </p:cNvPicPr>
          <p:nvPr/>
        </p:nvPicPr>
        <p:blipFill>
          <a:blip r:embed="rId4"/>
          <a:stretch>
            <a:fillRect/>
          </a:stretch>
        </p:blipFill>
        <p:spPr>
          <a:xfrm>
            <a:off x="92598" y="5637916"/>
            <a:ext cx="4291842" cy="2507639"/>
          </a:xfrm>
          <a:prstGeom prst="rect">
            <a:avLst/>
          </a:prstGeom>
        </p:spPr>
      </p:pic>
      <p:pic>
        <p:nvPicPr>
          <p:cNvPr id="16" name="Picture 15">
            <a:extLst>
              <a:ext uri="{FF2B5EF4-FFF2-40B4-BE49-F238E27FC236}">
                <a16:creationId xmlns:a16="http://schemas.microsoft.com/office/drawing/2014/main" id="{F22B0CFF-AFA7-1FD3-D644-D01ABCA13946}"/>
              </a:ext>
            </a:extLst>
          </p:cNvPr>
          <p:cNvPicPr>
            <a:picLocks noChangeAspect="1"/>
          </p:cNvPicPr>
          <p:nvPr/>
        </p:nvPicPr>
        <p:blipFill>
          <a:blip r:embed="rId5"/>
          <a:stretch>
            <a:fillRect/>
          </a:stretch>
        </p:blipFill>
        <p:spPr>
          <a:xfrm>
            <a:off x="5327760" y="5703335"/>
            <a:ext cx="3816240" cy="260307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E69C4-630D-173D-1018-FA39880C47D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2826C82-A256-AAAC-64CA-E059EE717A1D}"/>
              </a:ext>
            </a:extLst>
          </p:cNvPr>
          <p:cNvSpPr/>
          <p:nvPr/>
        </p:nvSpPr>
        <p:spPr>
          <a:xfrm>
            <a:off x="6879312" y="969407"/>
            <a:ext cx="6957298" cy="620078"/>
          </a:xfrm>
          <a:prstGeom prst="rect">
            <a:avLst/>
          </a:prstGeom>
          <a:noFill/>
          <a:ln/>
        </p:spPr>
        <p:txBody>
          <a:bodyPr wrap="none" lIns="0" tIns="0" rIns="0" bIns="0" rtlCol="0" anchor="t"/>
          <a:lstStyle/>
          <a:p>
            <a:pPr marL="0" indent="0" algn="r" rtl="1">
              <a:lnSpc>
                <a:spcPts val="4850"/>
              </a:lnSpc>
              <a:buNone/>
            </a:pPr>
            <a:r>
              <a:rPr lang="en-US" sz="3900" dirty="0">
                <a:solidFill>
                  <a:srgbClr val="272D45"/>
                </a:solidFill>
                <a:latin typeface="Arial" panose="020B0604020202020204" pitchFamily="34" charset="0"/>
                <a:ea typeface="Kanit Light" pitchFamily="34" charset="-122"/>
                <a:cs typeface="Arial" panose="020B0604020202020204" pitchFamily="34" charset="0"/>
              </a:rPr>
              <a:t>🔹 </a:t>
            </a:r>
            <a:r>
              <a:rPr lang="ar-DZ" sz="3900" dirty="0">
                <a:solidFill>
                  <a:srgbClr val="272D45"/>
                </a:solidFill>
                <a:latin typeface="Arial" panose="020B0604020202020204" pitchFamily="34" charset="0"/>
                <a:ea typeface="Kanit Light" pitchFamily="34" charset="-122"/>
                <a:cs typeface="Arial" panose="020B0604020202020204" pitchFamily="34" charset="0"/>
              </a:rPr>
              <a:t>تطور الحركات الموجهة بصرياً</a:t>
            </a:r>
            <a:endParaRPr lang="en-US" sz="3900" dirty="0">
              <a:latin typeface="Arial" panose="020B0604020202020204" pitchFamily="34" charset="0"/>
              <a:cs typeface="Arial" panose="020B0604020202020204" pitchFamily="34" charset="0"/>
            </a:endParaRPr>
          </a:p>
        </p:txBody>
      </p:sp>
      <p:pic>
        <p:nvPicPr>
          <p:cNvPr id="3" name="Image 0" descr="preencoded.png">
            <a:extLst>
              <a:ext uri="{FF2B5EF4-FFF2-40B4-BE49-F238E27FC236}">
                <a16:creationId xmlns:a16="http://schemas.microsoft.com/office/drawing/2014/main" id="{D7B17BFC-A395-637E-E575-A88035D468BB}"/>
              </a:ext>
            </a:extLst>
          </p:cNvPr>
          <p:cNvPicPr>
            <a:picLocks noChangeAspect="1"/>
          </p:cNvPicPr>
          <p:nvPr/>
        </p:nvPicPr>
        <p:blipFill>
          <a:blip r:embed="rId3"/>
          <a:stretch>
            <a:fillRect/>
          </a:stretch>
        </p:blipFill>
        <p:spPr>
          <a:xfrm>
            <a:off x="793790" y="2110383"/>
            <a:ext cx="4926568" cy="4926568"/>
          </a:xfrm>
          <a:prstGeom prst="rect">
            <a:avLst/>
          </a:prstGeom>
        </p:spPr>
      </p:pic>
      <p:sp>
        <p:nvSpPr>
          <p:cNvPr id="4" name="Text 1">
            <a:extLst>
              <a:ext uri="{FF2B5EF4-FFF2-40B4-BE49-F238E27FC236}">
                <a16:creationId xmlns:a16="http://schemas.microsoft.com/office/drawing/2014/main" id="{F84E1B0B-0B49-0443-7BB8-14D6EEAAC5F4}"/>
              </a:ext>
            </a:extLst>
          </p:cNvPr>
          <p:cNvSpPr/>
          <p:nvPr/>
        </p:nvSpPr>
        <p:spPr>
          <a:xfrm>
            <a:off x="10587871" y="2085499"/>
            <a:ext cx="3256240" cy="372070"/>
          </a:xfrm>
          <a:prstGeom prst="rect">
            <a:avLst/>
          </a:prstGeom>
          <a:noFill/>
          <a:ln/>
        </p:spPr>
        <p:txBody>
          <a:bodyPr wrap="none" lIns="0" tIns="0" rIns="0" bIns="0" rtlCol="0" anchor="t"/>
          <a:lstStyle/>
          <a:p>
            <a:pPr marL="0" indent="0" algn="r" rtl="1">
              <a:lnSpc>
                <a:spcPts val="2900"/>
              </a:lnSpc>
              <a:buNone/>
            </a:pPr>
            <a:endParaRPr lang="en-US" sz="2300" dirty="0">
              <a:latin typeface="Arial" panose="020B0604020202020204" pitchFamily="34" charset="0"/>
              <a:cs typeface="Arial" panose="020B0604020202020204" pitchFamily="34" charset="0"/>
            </a:endParaRPr>
          </a:p>
        </p:txBody>
      </p:sp>
      <p:sp>
        <p:nvSpPr>
          <p:cNvPr id="5" name="Text 2">
            <a:extLst>
              <a:ext uri="{FF2B5EF4-FFF2-40B4-BE49-F238E27FC236}">
                <a16:creationId xmlns:a16="http://schemas.microsoft.com/office/drawing/2014/main" id="{ADB15AF6-BB15-61C6-2850-7F92AD79DF6B}"/>
              </a:ext>
            </a:extLst>
          </p:cNvPr>
          <p:cNvSpPr/>
          <p:nvPr/>
        </p:nvSpPr>
        <p:spPr>
          <a:xfrm>
            <a:off x="6212086" y="2655927"/>
            <a:ext cx="7632025" cy="635079"/>
          </a:xfrm>
          <a:prstGeom prst="rect">
            <a:avLst/>
          </a:prstGeom>
          <a:noFill/>
          <a:ln/>
        </p:spPr>
        <p:txBody>
          <a:bodyPr wrap="square" lIns="0" tIns="0" rIns="0" bIns="0" rtlCol="0" anchor="t"/>
          <a:lstStyle/>
          <a:p>
            <a:pPr marL="0" indent="0" algn="r" rtl="1">
              <a:lnSpc>
                <a:spcPts val="2500"/>
              </a:lnSpc>
              <a:buNone/>
            </a:pPr>
            <a:endParaRPr lang="en-US" sz="1550" dirty="0">
              <a:latin typeface="Arial" panose="020B0604020202020204" pitchFamily="34" charset="0"/>
              <a:cs typeface="Arial" panose="020B0604020202020204" pitchFamily="34" charset="0"/>
            </a:endParaRPr>
          </a:p>
        </p:txBody>
      </p:sp>
      <p:sp>
        <p:nvSpPr>
          <p:cNvPr id="6" name="Text 3">
            <a:extLst>
              <a:ext uri="{FF2B5EF4-FFF2-40B4-BE49-F238E27FC236}">
                <a16:creationId xmlns:a16="http://schemas.microsoft.com/office/drawing/2014/main" id="{4AAD3227-2C5D-1353-1FB2-E69D31766F8E}"/>
              </a:ext>
            </a:extLst>
          </p:cNvPr>
          <p:cNvSpPr/>
          <p:nvPr/>
        </p:nvSpPr>
        <p:spPr>
          <a:xfrm>
            <a:off x="6212086" y="3469600"/>
            <a:ext cx="7632025" cy="635079"/>
          </a:xfrm>
          <a:prstGeom prst="rect">
            <a:avLst/>
          </a:prstGeom>
          <a:noFill/>
          <a:ln/>
        </p:spPr>
        <p:txBody>
          <a:bodyPr wrap="square" lIns="0" tIns="0" rIns="0" bIns="0" rtlCol="0" anchor="t"/>
          <a:lstStyle/>
          <a:p>
            <a:pPr marL="342900" indent="-342900" algn="r" rtl="1">
              <a:buFont typeface="+mj-lt"/>
              <a:buAutoNum type="arabicPeriod"/>
            </a:pPr>
            <a:r>
              <a:rPr lang="ar-DZ" sz="2400" dirty="0"/>
              <a:t>اختفاء حركة "الوصول المبدئي" (</a:t>
            </a:r>
            <a:r>
              <a:rPr lang="fr-FR" sz="2400" dirty="0"/>
              <a:t>pré-</a:t>
            </a:r>
            <a:r>
              <a:rPr lang="fr-FR" sz="2400" dirty="0" err="1"/>
              <a:t>reaching</a:t>
            </a:r>
            <a:r>
              <a:rPr lang="fr-FR" sz="2400" dirty="0"/>
              <a:t>) </a:t>
            </a:r>
            <a:r>
              <a:rPr lang="ar-DZ" sz="2400" dirty="0"/>
              <a:t>حوالي الشهر الأول.</a:t>
            </a:r>
          </a:p>
          <a:p>
            <a:pPr marL="342900" indent="-342900" algn="r" rtl="1">
              <a:buFont typeface="+mj-lt"/>
              <a:buAutoNum type="arabicPeriod"/>
            </a:pPr>
            <a:r>
              <a:rPr lang="ar-DZ" sz="2400" dirty="0"/>
              <a:t>عودة منتظمة لهذه الحركة في عمر 3 أشهر.</a:t>
            </a:r>
          </a:p>
          <a:p>
            <a:pPr marL="342900" indent="-342900" algn="r" rtl="1">
              <a:buFont typeface="+mj-lt"/>
              <a:buAutoNum type="arabicPeriod"/>
            </a:pPr>
            <a:r>
              <a:rPr lang="ar-DZ" sz="2400" dirty="0"/>
              <a:t>في عمر 6 أشهر، يتم التقاط الأشياء بتوجيه بصري.</a:t>
            </a:r>
          </a:p>
          <a:p>
            <a:pPr marL="342900" indent="-342900" algn="r" rtl="1">
              <a:buFont typeface="+mj-lt"/>
              <a:buAutoNum type="arabicPeriod"/>
            </a:pPr>
            <a:r>
              <a:rPr lang="ar-DZ" sz="2400" dirty="0"/>
              <a:t>في عمر 12 شهراً، يحدث التكيف وفقاً لخصائص الشيء مع تعديل طريقة الإمساك (باستخدام الأصابع).</a:t>
            </a:r>
          </a:p>
        </p:txBody>
      </p:sp>
    </p:spTree>
    <p:extLst>
      <p:ext uri="{BB962C8B-B14F-4D97-AF65-F5344CB8AC3E}">
        <p14:creationId xmlns:p14="http://schemas.microsoft.com/office/powerpoint/2010/main" val="858103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22628"/>
            <a:ext cx="7556421" cy="1417558"/>
          </a:xfrm>
          <a:prstGeom prst="rect">
            <a:avLst/>
          </a:prstGeom>
          <a:noFill/>
          <a:ln/>
        </p:spPr>
        <p:txBody>
          <a:bodyPr wrap="square" lIns="0" tIns="0" rIns="0" bIns="0" rtlCol="0" anchor="t"/>
          <a:lstStyle/>
          <a:p>
            <a:pPr marL="0" indent="0" algn="r" rtl="1">
              <a:lnSpc>
                <a:spcPts val="5550"/>
              </a:lnSpc>
              <a:buNone/>
            </a:pPr>
            <a:r>
              <a:rPr lang="en-US" sz="4450" dirty="0">
                <a:solidFill>
                  <a:srgbClr val="233E32"/>
                </a:solidFill>
                <a:latin typeface="Arial" panose="020B0604020202020204" pitchFamily="34" charset="0"/>
                <a:ea typeface="PT Sans" pitchFamily="34" charset="-122"/>
                <a:cs typeface="Arial" panose="020B0604020202020204" pitchFamily="34" charset="0"/>
              </a:rPr>
              <a:t>التكامل الحسي الحركي: الرؤية واللمس</a:t>
            </a:r>
            <a:endParaRPr lang="en-US" sz="4450" dirty="0">
              <a:latin typeface="Arial" panose="020B0604020202020204" pitchFamily="34" charset="0"/>
              <a:cs typeface="Arial" panose="020B0604020202020204" pitchFamily="34" charset="0"/>
            </a:endParaRPr>
          </a:p>
        </p:txBody>
      </p:sp>
      <p:sp>
        <p:nvSpPr>
          <p:cNvPr id="4" name="Shape 1"/>
          <p:cNvSpPr/>
          <p:nvPr/>
        </p:nvSpPr>
        <p:spPr>
          <a:xfrm>
            <a:off x="8064579" y="2780347"/>
            <a:ext cx="30480" cy="4426625"/>
          </a:xfrm>
          <a:prstGeom prst="roundRect">
            <a:avLst>
              <a:gd name="adj" fmla="val 111628"/>
            </a:avLst>
          </a:prstGeom>
          <a:solidFill>
            <a:srgbClr val="D6D3CC"/>
          </a:solidFill>
          <a:ln/>
        </p:spPr>
      </p:sp>
      <p:sp>
        <p:nvSpPr>
          <p:cNvPr id="5" name="Shape 2"/>
          <p:cNvSpPr/>
          <p:nvPr/>
        </p:nvSpPr>
        <p:spPr>
          <a:xfrm>
            <a:off x="7189946" y="3020258"/>
            <a:ext cx="680442" cy="30480"/>
          </a:xfrm>
          <a:prstGeom prst="roundRect">
            <a:avLst>
              <a:gd name="adj" fmla="val 111628"/>
            </a:avLst>
          </a:prstGeom>
          <a:solidFill>
            <a:srgbClr val="D6D3CC"/>
          </a:solidFill>
          <a:ln/>
        </p:spPr>
      </p:sp>
      <p:sp>
        <p:nvSpPr>
          <p:cNvPr id="6" name="Shape 3"/>
          <p:cNvSpPr/>
          <p:nvPr/>
        </p:nvSpPr>
        <p:spPr>
          <a:xfrm>
            <a:off x="7839908" y="2780347"/>
            <a:ext cx="510302" cy="510302"/>
          </a:xfrm>
          <a:prstGeom prst="roundRect">
            <a:avLst>
              <a:gd name="adj" fmla="val 6667"/>
            </a:avLst>
          </a:prstGeom>
          <a:solidFill>
            <a:srgbClr val="F0EDE6"/>
          </a:solidFill>
          <a:ln/>
        </p:spPr>
      </p:sp>
      <p:sp>
        <p:nvSpPr>
          <p:cNvPr id="7" name="Text 4"/>
          <p:cNvSpPr/>
          <p:nvPr/>
        </p:nvSpPr>
        <p:spPr>
          <a:xfrm>
            <a:off x="7924979" y="2822853"/>
            <a:ext cx="340162" cy="425291"/>
          </a:xfrm>
          <a:prstGeom prst="rect">
            <a:avLst/>
          </a:prstGeom>
          <a:noFill/>
          <a:ln/>
        </p:spPr>
        <p:txBody>
          <a:bodyPr wrap="none" lIns="0" tIns="0" rIns="0" bIns="0" rtlCol="0" anchor="t"/>
          <a:lstStyle/>
          <a:p>
            <a:pPr marL="0" indent="0" algn="ctr" rtl="1">
              <a:lnSpc>
                <a:spcPts val="2650"/>
              </a:lnSpc>
              <a:buNone/>
            </a:pPr>
            <a:r>
              <a:rPr lang="en-US" sz="2650" dirty="0">
                <a:solidFill>
                  <a:srgbClr val="2C2821"/>
                </a:solidFill>
                <a:latin typeface="Arial" panose="020B0604020202020204" pitchFamily="34" charset="0"/>
                <a:ea typeface="PT Sans" pitchFamily="34" charset="-122"/>
                <a:cs typeface="Arial" panose="020B0604020202020204" pitchFamily="34" charset="0"/>
              </a:rPr>
              <a:t>1</a:t>
            </a:r>
            <a:endParaRPr lang="en-US" sz="2650" dirty="0">
              <a:latin typeface="Arial" panose="020B0604020202020204" pitchFamily="34" charset="0"/>
              <a:cs typeface="Arial" panose="020B0604020202020204" pitchFamily="34" charset="0"/>
            </a:endParaRPr>
          </a:p>
        </p:txBody>
      </p:sp>
      <p:sp>
        <p:nvSpPr>
          <p:cNvPr id="8" name="Text 5"/>
          <p:cNvSpPr/>
          <p:nvPr/>
        </p:nvSpPr>
        <p:spPr>
          <a:xfrm>
            <a:off x="4125754" y="2858214"/>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الوصول في الظلام</a:t>
            </a:r>
            <a:endParaRPr lang="en-US" sz="2200" dirty="0">
              <a:latin typeface="Arial" panose="020B0604020202020204" pitchFamily="34" charset="0"/>
              <a:cs typeface="Arial" panose="020B0604020202020204" pitchFamily="34" charset="0"/>
            </a:endParaRPr>
          </a:p>
        </p:txBody>
      </p:sp>
      <p:sp>
        <p:nvSpPr>
          <p:cNvPr id="9" name="Text 6"/>
          <p:cNvSpPr/>
          <p:nvPr/>
        </p:nvSpPr>
        <p:spPr>
          <a:xfrm>
            <a:off x="793790" y="3348633"/>
            <a:ext cx="6167199" cy="725805"/>
          </a:xfrm>
          <a:prstGeom prst="rect">
            <a:avLst/>
          </a:prstGeom>
          <a:noFill/>
          <a:ln/>
        </p:spPr>
        <p:txBody>
          <a:bodyPr wrap="squar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الرضع (5-7 أشهر) يمكنهم الوصول إلى جسم في الظلام إذا أصدر صوتًا، ما يؤكد اعتماد التخطيط الحركي على الإشارات السمعية واللمسية.</a:t>
            </a:r>
            <a:endParaRPr lang="en-US" sz="1750" dirty="0">
              <a:latin typeface="Arial" panose="020B0604020202020204" pitchFamily="34" charset="0"/>
              <a:cs typeface="Arial" panose="020B0604020202020204" pitchFamily="34" charset="0"/>
            </a:endParaRPr>
          </a:p>
        </p:txBody>
      </p:sp>
      <p:sp>
        <p:nvSpPr>
          <p:cNvPr id="10" name="Shape 7"/>
          <p:cNvSpPr/>
          <p:nvPr/>
        </p:nvSpPr>
        <p:spPr>
          <a:xfrm>
            <a:off x="7189946" y="4767977"/>
            <a:ext cx="680442" cy="30480"/>
          </a:xfrm>
          <a:prstGeom prst="roundRect">
            <a:avLst>
              <a:gd name="adj" fmla="val 111628"/>
            </a:avLst>
          </a:prstGeom>
          <a:solidFill>
            <a:srgbClr val="D6D3CC"/>
          </a:solidFill>
          <a:ln/>
        </p:spPr>
      </p:sp>
      <p:sp>
        <p:nvSpPr>
          <p:cNvPr id="11" name="Shape 8"/>
          <p:cNvSpPr/>
          <p:nvPr/>
        </p:nvSpPr>
        <p:spPr>
          <a:xfrm>
            <a:off x="7839908" y="4528066"/>
            <a:ext cx="510302" cy="510302"/>
          </a:xfrm>
          <a:prstGeom prst="roundRect">
            <a:avLst>
              <a:gd name="adj" fmla="val 6667"/>
            </a:avLst>
          </a:prstGeom>
          <a:solidFill>
            <a:srgbClr val="F0EDE6"/>
          </a:solidFill>
          <a:ln/>
        </p:spPr>
      </p:sp>
      <p:sp>
        <p:nvSpPr>
          <p:cNvPr id="12" name="Text 9"/>
          <p:cNvSpPr/>
          <p:nvPr/>
        </p:nvSpPr>
        <p:spPr>
          <a:xfrm>
            <a:off x="7924979" y="4570571"/>
            <a:ext cx="340162" cy="425291"/>
          </a:xfrm>
          <a:prstGeom prst="rect">
            <a:avLst/>
          </a:prstGeom>
          <a:noFill/>
          <a:ln/>
        </p:spPr>
        <p:txBody>
          <a:bodyPr wrap="none" lIns="0" tIns="0" rIns="0" bIns="0" rtlCol="0" anchor="t"/>
          <a:lstStyle/>
          <a:p>
            <a:pPr marL="0" indent="0" algn="ctr" rtl="1">
              <a:lnSpc>
                <a:spcPts val="2650"/>
              </a:lnSpc>
              <a:buNone/>
            </a:pPr>
            <a:r>
              <a:rPr lang="en-US" sz="2650" dirty="0">
                <a:solidFill>
                  <a:srgbClr val="2C2821"/>
                </a:solidFill>
                <a:latin typeface="Arial" panose="020B0604020202020204" pitchFamily="34" charset="0"/>
                <a:ea typeface="PT Sans" pitchFamily="34" charset="-122"/>
                <a:cs typeface="Arial" panose="020B0604020202020204" pitchFamily="34" charset="0"/>
              </a:rPr>
              <a:t>2</a:t>
            </a:r>
            <a:endParaRPr lang="en-US" sz="2650" dirty="0">
              <a:latin typeface="Arial" panose="020B0604020202020204" pitchFamily="34" charset="0"/>
              <a:cs typeface="Arial" panose="020B0604020202020204" pitchFamily="34" charset="0"/>
            </a:endParaRPr>
          </a:p>
        </p:txBody>
      </p:sp>
      <p:sp>
        <p:nvSpPr>
          <p:cNvPr id="13" name="Text 10"/>
          <p:cNvSpPr/>
          <p:nvPr/>
        </p:nvSpPr>
        <p:spPr>
          <a:xfrm>
            <a:off x="4125754" y="4605933"/>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6 أشهر: دقة الوصول</a:t>
            </a:r>
            <a:endParaRPr lang="en-US" sz="2200" dirty="0">
              <a:latin typeface="Arial" panose="020B0604020202020204" pitchFamily="34" charset="0"/>
              <a:cs typeface="Arial" panose="020B0604020202020204" pitchFamily="34" charset="0"/>
            </a:endParaRPr>
          </a:p>
        </p:txBody>
      </p:sp>
      <p:sp>
        <p:nvSpPr>
          <p:cNvPr id="14" name="Text 11"/>
          <p:cNvSpPr/>
          <p:nvPr/>
        </p:nvSpPr>
        <p:spPr>
          <a:xfrm>
            <a:off x="793790" y="5096351"/>
            <a:ext cx="6167199"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تتحسن تنسيقات العين–اليد، ويصل الطفل للأشياء بدقة عالية.</a:t>
            </a:r>
            <a:endParaRPr lang="en-US" sz="1750" dirty="0">
              <a:latin typeface="Arial" panose="020B0604020202020204" pitchFamily="34" charset="0"/>
              <a:cs typeface="Arial" panose="020B0604020202020204" pitchFamily="34" charset="0"/>
            </a:endParaRPr>
          </a:p>
        </p:txBody>
      </p:sp>
      <p:sp>
        <p:nvSpPr>
          <p:cNvPr id="15" name="Shape 12"/>
          <p:cNvSpPr/>
          <p:nvPr/>
        </p:nvSpPr>
        <p:spPr>
          <a:xfrm>
            <a:off x="7189946" y="6152793"/>
            <a:ext cx="680442" cy="30480"/>
          </a:xfrm>
          <a:prstGeom prst="roundRect">
            <a:avLst>
              <a:gd name="adj" fmla="val 111628"/>
            </a:avLst>
          </a:prstGeom>
          <a:solidFill>
            <a:srgbClr val="D6D3CC"/>
          </a:solidFill>
          <a:ln/>
        </p:spPr>
      </p:sp>
      <p:sp>
        <p:nvSpPr>
          <p:cNvPr id="16" name="Shape 13"/>
          <p:cNvSpPr/>
          <p:nvPr/>
        </p:nvSpPr>
        <p:spPr>
          <a:xfrm>
            <a:off x="7839908" y="5912882"/>
            <a:ext cx="510302" cy="510302"/>
          </a:xfrm>
          <a:prstGeom prst="roundRect">
            <a:avLst>
              <a:gd name="adj" fmla="val 6667"/>
            </a:avLst>
          </a:prstGeom>
          <a:solidFill>
            <a:srgbClr val="F0EDE6"/>
          </a:solidFill>
          <a:ln/>
        </p:spPr>
      </p:sp>
      <p:sp>
        <p:nvSpPr>
          <p:cNvPr id="17" name="Text 14"/>
          <p:cNvSpPr/>
          <p:nvPr/>
        </p:nvSpPr>
        <p:spPr>
          <a:xfrm>
            <a:off x="7924979" y="5955387"/>
            <a:ext cx="340162" cy="425291"/>
          </a:xfrm>
          <a:prstGeom prst="rect">
            <a:avLst/>
          </a:prstGeom>
          <a:noFill/>
          <a:ln/>
        </p:spPr>
        <p:txBody>
          <a:bodyPr wrap="none" lIns="0" tIns="0" rIns="0" bIns="0" rtlCol="0" anchor="t"/>
          <a:lstStyle/>
          <a:p>
            <a:pPr marL="0" indent="0" algn="ctr" rtl="1">
              <a:lnSpc>
                <a:spcPts val="2650"/>
              </a:lnSpc>
              <a:buNone/>
            </a:pPr>
            <a:r>
              <a:rPr lang="en-US" sz="2650" dirty="0">
                <a:solidFill>
                  <a:srgbClr val="2C2821"/>
                </a:solidFill>
                <a:latin typeface="Arial" panose="020B0604020202020204" pitchFamily="34" charset="0"/>
                <a:ea typeface="PT Sans" pitchFamily="34" charset="-122"/>
                <a:cs typeface="Arial" panose="020B0604020202020204" pitchFamily="34" charset="0"/>
              </a:rPr>
              <a:t>3</a:t>
            </a:r>
            <a:endParaRPr lang="en-US" sz="2650" dirty="0">
              <a:latin typeface="Arial" panose="020B0604020202020204" pitchFamily="34" charset="0"/>
              <a:cs typeface="Arial" panose="020B0604020202020204" pitchFamily="34" charset="0"/>
            </a:endParaRPr>
          </a:p>
        </p:txBody>
      </p:sp>
      <p:sp>
        <p:nvSpPr>
          <p:cNvPr id="18" name="Text 15"/>
          <p:cNvSpPr/>
          <p:nvPr/>
        </p:nvSpPr>
        <p:spPr>
          <a:xfrm>
            <a:off x="4125754" y="5990749"/>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9–12 شهرًا: التكييف</a:t>
            </a:r>
            <a:endParaRPr lang="en-US" sz="2200" dirty="0">
              <a:latin typeface="Arial" panose="020B0604020202020204" pitchFamily="34" charset="0"/>
              <a:cs typeface="Arial" panose="020B0604020202020204" pitchFamily="34" charset="0"/>
            </a:endParaRPr>
          </a:p>
        </p:txBody>
      </p:sp>
      <p:sp>
        <p:nvSpPr>
          <p:cNvPr id="19" name="Text 16"/>
          <p:cNvSpPr/>
          <p:nvPr/>
        </p:nvSpPr>
        <p:spPr>
          <a:xfrm>
            <a:off x="793790" y="6481167"/>
            <a:ext cx="6167199" cy="725805"/>
          </a:xfrm>
          <a:prstGeom prst="rect">
            <a:avLst/>
          </a:prstGeom>
          <a:noFill/>
          <a:ln/>
        </p:spPr>
        <p:txBody>
          <a:bodyPr wrap="squar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يكيف الطفل شكل يده مع حجم الشيء وملمسه، مصاحبًا لنضج القشرة الجدارية الخلفية.</a:t>
            </a:r>
            <a:endParaRPr lang="en-US" sz="1750"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012477" y="164133"/>
            <a:ext cx="7709773" cy="708779"/>
          </a:xfrm>
          <a:prstGeom prst="rect">
            <a:avLst/>
          </a:prstGeom>
          <a:noFill/>
          <a:ln/>
        </p:spPr>
        <p:txBody>
          <a:bodyPr wrap="none" lIns="0" tIns="0" rIns="0" bIns="0" rtlCol="0" anchor="t"/>
          <a:lstStyle/>
          <a:p>
            <a:pPr marL="0" indent="0" algn="r" rtl="1">
              <a:lnSpc>
                <a:spcPts val="5550"/>
              </a:lnSpc>
              <a:buNone/>
            </a:pPr>
            <a:r>
              <a:rPr lang="en-US" sz="4450" dirty="0">
                <a:solidFill>
                  <a:srgbClr val="233E32"/>
                </a:solidFill>
                <a:latin typeface="Arial" panose="020B0604020202020204" pitchFamily="34" charset="0"/>
                <a:ea typeface="PT Sans" pitchFamily="34" charset="-122"/>
                <a:cs typeface="Arial" panose="020B0604020202020204" pitchFamily="34" charset="0"/>
              </a:rPr>
              <a:t>تطور القبض: من الداخل إلى الخارج</a:t>
            </a:r>
            <a:endParaRPr lang="en-US" sz="4450" dirty="0">
              <a:latin typeface="Arial" panose="020B0604020202020204" pitchFamily="34" charset="0"/>
              <a:cs typeface="Arial" panose="020B0604020202020204" pitchFamily="34" charset="0"/>
            </a:endParaRPr>
          </a:p>
        </p:txBody>
      </p:sp>
      <p:sp>
        <p:nvSpPr>
          <p:cNvPr id="3" name="Text 1"/>
          <p:cNvSpPr/>
          <p:nvPr/>
        </p:nvSpPr>
        <p:spPr>
          <a:xfrm>
            <a:off x="819299" y="1244440"/>
            <a:ext cx="13042821"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يتطور تحكم اليد من الأقسام القريبة إلى البعيدة (من الداخل إلى الخارج)، مما يعكس النضج العصبي العضلي التدريجي.</a:t>
            </a:r>
            <a:endParaRPr lang="en-US" sz="1750" dirty="0">
              <a:latin typeface="Arial" panose="020B0604020202020204" pitchFamily="34" charset="0"/>
              <a:cs typeface="Arial" panose="020B0604020202020204" pitchFamily="34" charset="0"/>
            </a:endParaRPr>
          </a:p>
        </p:txBody>
      </p:sp>
      <p:sp>
        <p:nvSpPr>
          <p:cNvPr id="4" name="Shape 2"/>
          <p:cNvSpPr/>
          <p:nvPr/>
        </p:nvSpPr>
        <p:spPr>
          <a:xfrm>
            <a:off x="793790" y="2065105"/>
            <a:ext cx="13042821" cy="4120549"/>
          </a:xfrm>
          <a:prstGeom prst="roundRect">
            <a:avLst>
              <a:gd name="adj" fmla="val 1142"/>
            </a:avLst>
          </a:prstGeom>
          <a:noFill/>
          <a:ln w="7620">
            <a:solidFill>
              <a:srgbClr val="000000">
                <a:alpha val="8000"/>
              </a:srgbClr>
            </a:solidFill>
            <a:prstDash val="solid"/>
          </a:ln>
        </p:spPr>
      </p:sp>
      <p:sp>
        <p:nvSpPr>
          <p:cNvPr id="6" name="Text 4"/>
          <p:cNvSpPr/>
          <p:nvPr/>
        </p:nvSpPr>
        <p:spPr>
          <a:xfrm>
            <a:off x="1028343" y="2293388"/>
            <a:ext cx="3450788" cy="362903"/>
          </a:xfrm>
          <a:prstGeom prst="rect">
            <a:avLst/>
          </a:prstGeom>
          <a:noFill/>
          <a:ln/>
        </p:spPr>
        <p:txBody>
          <a:bodyPr wrap="none" lIns="0" tIns="0" rIns="0" bIns="0" rtlCol="0" anchor="t"/>
          <a:lstStyle/>
          <a:p>
            <a:pPr marL="0" indent="0" algn="r" rtl="1">
              <a:lnSpc>
                <a:spcPts val="2850"/>
              </a:lnSpc>
              <a:buNone/>
            </a:pPr>
            <a:r>
              <a:rPr lang="en-US" sz="1750" b="1" dirty="0">
                <a:solidFill>
                  <a:srgbClr val="2C2821"/>
                </a:solidFill>
                <a:latin typeface="Arial" panose="020B0604020202020204" pitchFamily="34" charset="0"/>
                <a:ea typeface="Lora" pitchFamily="34" charset="-122"/>
                <a:cs typeface="Arial" panose="020B0604020202020204" pitchFamily="34" charset="0"/>
              </a:rPr>
              <a:t>نوع القبض</a:t>
            </a:r>
            <a:endParaRPr lang="en-US" sz="1750" dirty="0">
              <a:latin typeface="Arial" panose="020B0604020202020204" pitchFamily="34" charset="0"/>
              <a:cs typeface="Arial" panose="020B0604020202020204" pitchFamily="34" charset="0"/>
            </a:endParaRPr>
          </a:p>
        </p:txBody>
      </p:sp>
      <p:sp>
        <p:nvSpPr>
          <p:cNvPr id="7" name="Text 5"/>
          <p:cNvSpPr/>
          <p:nvPr/>
        </p:nvSpPr>
        <p:spPr>
          <a:xfrm>
            <a:off x="4940379" y="2309077"/>
            <a:ext cx="2144197" cy="362903"/>
          </a:xfrm>
          <a:prstGeom prst="rect">
            <a:avLst/>
          </a:prstGeom>
          <a:noFill/>
          <a:ln/>
        </p:spPr>
        <p:txBody>
          <a:bodyPr wrap="none" lIns="0" tIns="0" rIns="0" bIns="0" rtlCol="0" anchor="t"/>
          <a:lstStyle/>
          <a:p>
            <a:pPr marL="0" indent="0" algn="r" rtl="1">
              <a:lnSpc>
                <a:spcPts val="2850"/>
              </a:lnSpc>
              <a:buNone/>
            </a:pPr>
            <a:r>
              <a:rPr lang="en-US" sz="1750" b="1" dirty="0">
                <a:solidFill>
                  <a:srgbClr val="2C2821"/>
                </a:solidFill>
                <a:latin typeface="Arial" panose="020B0604020202020204" pitchFamily="34" charset="0"/>
                <a:ea typeface="Lora" pitchFamily="34" charset="-122"/>
                <a:cs typeface="Arial" panose="020B0604020202020204" pitchFamily="34" charset="0"/>
              </a:rPr>
              <a:t>العمر</a:t>
            </a:r>
            <a:endParaRPr lang="en-US" sz="1750" dirty="0">
              <a:latin typeface="Arial" panose="020B0604020202020204" pitchFamily="34" charset="0"/>
              <a:cs typeface="Arial" panose="020B0604020202020204" pitchFamily="34" charset="0"/>
            </a:endParaRPr>
          </a:p>
        </p:txBody>
      </p:sp>
      <p:sp>
        <p:nvSpPr>
          <p:cNvPr id="8" name="Text 6"/>
          <p:cNvSpPr/>
          <p:nvPr/>
        </p:nvSpPr>
        <p:spPr>
          <a:xfrm>
            <a:off x="7545824" y="2371978"/>
            <a:ext cx="6056352" cy="362903"/>
          </a:xfrm>
          <a:prstGeom prst="rect">
            <a:avLst/>
          </a:prstGeom>
          <a:noFill/>
          <a:ln/>
        </p:spPr>
        <p:txBody>
          <a:bodyPr wrap="none" lIns="0" tIns="0" rIns="0" bIns="0" rtlCol="0" anchor="t"/>
          <a:lstStyle/>
          <a:p>
            <a:pPr marL="0" indent="0" algn="r" rtl="1">
              <a:lnSpc>
                <a:spcPts val="2850"/>
              </a:lnSpc>
              <a:buNone/>
            </a:pPr>
            <a:r>
              <a:rPr lang="en-US" sz="1750" b="1" dirty="0">
                <a:solidFill>
                  <a:srgbClr val="2C2821"/>
                </a:solidFill>
                <a:latin typeface="Arial" panose="020B0604020202020204" pitchFamily="34" charset="0"/>
                <a:ea typeface="Lora" pitchFamily="34" charset="-122"/>
                <a:cs typeface="Arial" panose="020B0604020202020204" pitchFamily="34" charset="0"/>
              </a:rPr>
              <a:t>الوصف</a:t>
            </a:r>
            <a:endParaRPr lang="en-US" sz="1750" dirty="0">
              <a:latin typeface="Arial" panose="020B0604020202020204" pitchFamily="34" charset="0"/>
              <a:cs typeface="Arial" panose="020B0604020202020204" pitchFamily="34" charset="0"/>
            </a:endParaRPr>
          </a:p>
        </p:txBody>
      </p:sp>
      <p:sp>
        <p:nvSpPr>
          <p:cNvPr id="9" name="Shape 7"/>
          <p:cNvSpPr/>
          <p:nvPr/>
        </p:nvSpPr>
        <p:spPr>
          <a:xfrm>
            <a:off x="834539" y="2859120"/>
            <a:ext cx="13027581" cy="855987"/>
          </a:xfrm>
          <a:prstGeom prst="rect">
            <a:avLst/>
          </a:prstGeom>
          <a:solidFill>
            <a:srgbClr val="000000">
              <a:alpha val="4000"/>
            </a:srgbClr>
          </a:solidFill>
          <a:ln/>
        </p:spPr>
      </p:sp>
      <p:sp>
        <p:nvSpPr>
          <p:cNvPr id="10" name="Text 8"/>
          <p:cNvSpPr/>
          <p:nvPr/>
        </p:nvSpPr>
        <p:spPr>
          <a:xfrm>
            <a:off x="1107564" y="3060038"/>
            <a:ext cx="3450788"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قبض زندي–راحي</a:t>
            </a:r>
            <a:endParaRPr lang="en-US" sz="1750" dirty="0">
              <a:latin typeface="Arial" panose="020B0604020202020204" pitchFamily="34" charset="0"/>
              <a:cs typeface="Arial" panose="020B0604020202020204" pitchFamily="34" charset="0"/>
            </a:endParaRPr>
          </a:p>
        </p:txBody>
      </p:sp>
      <p:sp>
        <p:nvSpPr>
          <p:cNvPr id="11" name="Text 9"/>
          <p:cNvSpPr/>
          <p:nvPr/>
        </p:nvSpPr>
        <p:spPr>
          <a:xfrm>
            <a:off x="5040026" y="3060039"/>
            <a:ext cx="2144197"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6 أشهر</a:t>
            </a:r>
            <a:endParaRPr lang="en-US" sz="1750" dirty="0">
              <a:latin typeface="Arial" panose="020B0604020202020204" pitchFamily="34" charset="0"/>
              <a:cs typeface="Arial" panose="020B0604020202020204" pitchFamily="34" charset="0"/>
            </a:endParaRPr>
          </a:p>
        </p:txBody>
      </p:sp>
      <p:sp>
        <p:nvSpPr>
          <p:cNvPr id="12" name="Text 10"/>
          <p:cNvSpPr/>
          <p:nvPr/>
        </p:nvSpPr>
        <p:spPr>
          <a:xfrm>
            <a:off x="7665898" y="3060040"/>
            <a:ext cx="6056352"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يمسك الجسم براحة اليد دون استخدام الإبهام.</a:t>
            </a:r>
            <a:endParaRPr lang="en-US" sz="1750" dirty="0">
              <a:latin typeface="Arial" panose="020B0604020202020204" pitchFamily="34" charset="0"/>
              <a:cs typeface="Arial" panose="020B0604020202020204" pitchFamily="34" charset="0"/>
            </a:endParaRPr>
          </a:p>
        </p:txBody>
      </p:sp>
      <p:sp>
        <p:nvSpPr>
          <p:cNvPr id="13" name="Shape 11"/>
          <p:cNvSpPr/>
          <p:nvPr/>
        </p:nvSpPr>
        <p:spPr>
          <a:xfrm>
            <a:off x="801410" y="4514493"/>
            <a:ext cx="13027581" cy="650319"/>
          </a:xfrm>
          <a:prstGeom prst="rect">
            <a:avLst/>
          </a:prstGeom>
          <a:solidFill>
            <a:srgbClr val="FFFFFF">
              <a:alpha val="4000"/>
            </a:srgbClr>
          </a:solidFill>
          <a:ln/>
        </p:spPr>
      </p:sp>
      <p:sp>
        <p:nvSpPr>
          <p:cNvPr id="14" name="Text 12"/>
          <p:cNvSpPr/>
          <p:nvPr/>
        </p:nvSpPr>
        <p:spPr>
          <a:xfrm>
            <a:off x="1092696" y="3989473"/>
            <a:ext cx="3450788"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قبض كعبري–راحي</a:t>
            </a:r>
            <a:endParaRPr lang="en-US" sz="1750" dirty="0">
              <a:latin typeface="Arial" panose="020B0604020202020204" pitchFamily="34" charset="0"/>
              <a:cs typeface="Arial" panose="020B0604020202020204" pitchFamily="34" charset="0"/>
            </a:endParaRPr>
          </a:p>
        </p:txBody>
      </p:sp>
      <p:sp>
        <p:nvSpPr>
          <p:cNvPr id="15" name="Text 13"/>
          <p:cNvSpPr/>
          <p:nvPr/>
        </p:nvSpPr>
        <p:spPr>
          <a:xfrm>
            <a:off x="4940379" y="3963659"/>
            <a:ext cx="2144197"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8 أشهر</a:t>
            </a:r>
            <a:endParaRPr lang="en-US" sz="1750" dirty="0">
              <a:latin typeface="Arial" panose="020B0604020202020204" pitchFamily="34" charset="0"/>
              <a:cs typeface="Arial" panose="020B0604020202020204" pitchFamily="34" charset="0"/>
            </a:endParaRPr>
          </a:p>
        </p:txBody>
      </p:sp>
      <p:sp>
        <p:nvSpPr>
          <p:cNvPr id="16" name="Text 14"/>
          <p:cNvSpPr/>
          <p:nvPr/>
        </p:nvSpPr>
        <p:spPr>
          <a:xfrm>
            <a:off x="7665898" y="3959604"/>
            <a:ext cx="6056352"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يبدأ الإبهام بالمشاركة في القبض.</a:t>
            </a:r>
            <a:endParaRPr lang="en-US" sz="1750" dirty="0">
              <a:latin typeface="Arial" panose="020B0604020202020204" pitchFamily="34" charset="0"/>
              <a:cs typeface="Arial" panose="020B0604020202020204" pitchFamily="34" charset="0"/>
            </a:endParaRPr>
          </a:p>
        </p:txBody>
      </p:sp>
      <p:sp>
        <p:nvSpPr>
          <p:cNvPr id="17" name="Shape 15"/>
          <p:cNvSpPr/>
          <p:nvPr/>
        </p:nvSpPr>
        <p:spPr>
          <a:xfrm>
            <a:off x="801410" y="5164811"/>
            <a:ext cx="13027581" cy="1458605"/>
          </a:xfrm>
          <a:prstGeom prst="rect">
            <a:avLst/>
          </a:prstGeom>
          <a:solidFill>
            <a:srgbClr val="000000">
              <a:alpha val="4000"/>
            </a:srgbClr>
          </a:solidFill>
          <a:ln/>
        </p:spPr>
      </p:sp>
      <p:sp>
        <p:nvSpPr>
          <p:cNvPr id="18" name="Text 16"/>
          <p:cNvSpPr/>
          <p:nvPr/>
        </p:nvSpPr>
        <p:spPr>
          <a:xfrm>
            <a:off x="1028343" y="5531210"/>
            <a:ext cx="3450788"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القبضة الدقيقة</a:t>
            </a:r>
            <a:endParaRPr lang="en-US" sz="1750" dirty="0">
              <a:latin typeface="Arial" panose="020B0604020202020204" pitchFamily="34" charset="0"/>
              <a:cs typeface="Arial" panose="020B0604020202020204" pitchFamily="34" charset="0"/>
            </a:endParaRPr>
          </a:p>
        </p:txBody>
      </p:sp>
      <p:sp>
        <p:nvSpPr>
          <p:cNvPr id="19" name="Text 17"/>
          <p:cNvSpPr/>
          <p:nvPr/>
        </p:nvSpPr>
        <p:spPr>
          <a:xfrm>
            <a:off x="4940379" y="5467544"/>
            <a:ext cx="2144197"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10–12 شهرًا</a:t>
            </a:r>
            <a:endParaRPr lang="en-US" sz="1750" dirty="0">
              <a:latin typeface="Arial" panose="020B0604020202020204" pitchFamily="34" charset="0"/>
              <a:cs typeface="Arial" panose="020B0604020202020204" pitchFamily="34" charset="0"/>
            </a:endParaRPr>
          </a:p>
        </p:txBody>
      </p:sp>
      <p:sp>
        <p:nvSpPr>
          <p:cNvPr id="20" name="Text 18"/>
          <p:cNvSpPr/>
          <p:nvPr/>
        </p:nvSpPr>
        <p:spPr>
          <a:xfrm>
            <a:off x="7545824" y="5467544"/>
            <a:ext cx="6056352" cy="725805"/>
          </a:xfrm>
          <a:prstGeom prst="rect">
            <a:avLst/>
          </a:prstGeom>
          <a:noFill/>
          <a:ln/>
        </p:spPr>
        <p:txBody>
          <a:bodyPr wrap="squar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تنسيق بصري–يدوي دقيق باستخدام الإبهام والسبابة. اليد تصبح أداة استكشاف.</a:t>
            </a:r>
            <a:endParaRPr lang="en-US" sz="1750" dirty="0">
              <a:latin typeface="Arial" panose="020B0604020202020204" pitchFamily="34" charset="0"/>
              <a:cs typeface="Arial" panose="020B0604020202020204" pitchFamily="34" charset="0"/>
            </a:endParaRPr>
          </a:p>
        </p:txBody>
      </p:sp>
      <p:sp>
        <p:nvSpPr>
          <p:cNvPr id="21" name="Text 19"/>
          <p:cNvSpPr/>
          <p:nvPr/>
        </p:nvSpPr>
        <p:spPr>
          <a:xfrm>
            <a:off x="834539" y="6851289"/>
            <a:ext cx="13042821"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هذه المراحل تتطلب نضج الألياف القشرية الشوكية.</a:t>
            </a:r>
            <a:endParaRPr lang="en-US" sz="175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7803EAAC-9A06-A0D8-A4C4-CBACCB51D181}"/>
              </a:ext>
            </a:extLst>
          </p:cNvPr>
          <p:cNvPicPr>
            <a:picLocks noChangeAspect="1"/>
          </p:cNvPicPr>
          <p:nvPr/>
        </p:nvPicPr>
        <p:blipFill>
          <a:blip r:embed="rId3"/>
          <a:stretch>
            <a:fillRect/>
          </a:stretch>
        </p:blipFill>
        <p:spPr>
          <a:xfrm>
            <a:off x="0" y="2033680"/>
            <a:ext cx="2921980" cy="1672527"/>
          </a:xfrm>
          <a:prstGeom prst="rect">
            <a:avLst/>
          </a:prstGeom>
        </p:spPr>
      </p:pic>
      <p:pic>
        <p:nvPicPr>
          <p:cNvPr id="23" name="Picture 22">
            <a:extLst>
              <a:ext uri="{FF2B5EF4-FFF2-40B4-BE49-F238E27FC236}">
                <a16:creationId xmlns:a16="http://schemas.microsoft.com/office/drawing/2014/main" id="{67F30FF2-8A35-9FF1-351C-6CF913F460CB}"/>
              </a:ext>
            </a:extLst>
          </p:cNvPr>
          <p:cNvPicPr>
            <a:picLocks noChangeAspect="1"/>
          </p:cNvPicPr>
          <p:nvPr/>
        </p:nvPicPr>
        <p:blipFill>
          <a:blip r:embed="rId4"/>
          <a:stretch>
            <a:fillRect/>
          </a:stretch>
        </p:blipFill>
        <p:spPr>
          <a:xfrm>
            <a:off x="12755" y="3706207"/>
            <a:ext cx="2921980" cy="1458605"/>
          </a:xfrm>
          <a:prstGeom prst="rect">
            <a:avLst/>
          </a:prstGeom>
        </p:spPr>
      </p:pic>
      <p:pic>
        <p:nvPicPr>
          <p:cNvPr id="24" name="Picture 23">
            <a:extLst>
              <a:ext uri="{FF2B5EF4-FFF2-40B4-BE49-F238E27FC236}">
                <a16:creationId xmlns:a16="http://schemas.microsoft.com/office/drawing/2014/main" id="{0A21F52D-3FE4-1D4F-B14B-BD6FD9903E5E}"/>
              </a:ext>
            </a:extLst>
          </p:cNvPr>
          <p:cNvPicPr>
            <a:picLocks noChangeAspect="1"/>
          </p:cNvPicPr>
          <p:nvPr/>
        </p:nvPicPr>
        <p:blipFill>
          <a:blip r:embed="rId5"/>
          <a:stretch>
            <a:fillRect/>
          </a:stretch>
        </p:blipFill>
        <p:spPr>
          <a:xfrm>
            <a:off x="12755" y="5095468"/>
            <a:ext cx="2921980" cy="154794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47581"/>
            <a:ext cx="7556421" cy="1417558"/>
          </a:xfrm>
          <a:prstGeom prst="rect">
            <a:avLst/>
          </a:prstGeom>
          <a:noFill/>
          <a:ln/>
        </p:spPr>
        <p:txBody>
          <a:bodyPr wrap="square" lIns="0" tIns="0" rIns="0" bIns="0" rtlCol="0" anchor="t"/>
          <a:lstStyle/>
          <a:p>
            <a:pPr marL="0" indent="0" algn="r" rtl="1">
              <a:lnSpc>
                <a:spcPts val="5550"/>
              </a:lnSpc>
              <a:buNone/>
            </a:pPr>
            <a:r>
              <a:rPr lang="en-US" sz="4450" dirty="0">
                <a:solidFill>
                  <a:srgbClr val="233E32"/>
                </a:solidFill>
                <a:latin typeface="Arial" panose="020B0604020202020204" pitchFamily="34" charset="0"/>
                <a:ea typeface="PT Sans" pitchFamily="34" charset="-122"/>
                <a:cs typeface="Arial" panose="020B0604020202020204" pitchFamily="34" charset="0"/>
              </a:rPr>
              <a:t>التخصص الجانبي والتنسيق الثنائي</a:t>
            </a:r>
            <a:endParaRPr lang="en-US" sz="4450" dirty="0">
              <a:latin typeface="Arial" panose="020B0604020202020204" pitchFamily="34" charset="0"/>
              <a:cs typeface="Arial" panose="020B0604020202020204" pitchFamily="34" charset="0"/>
            </a:endParaRPr>
          </a:p>
        </p:txBody>
      </p:sp>
      <p:sp>
        <p:nvSpPr>
          <p:cNvPr id="4" name="Shape 1"/>
          <p:cNvSpPr/>
          <p:nvPr/>
        </p:nvSpPr>
        <p:spPr>
          <a:xfrm>
            <a:off x="8319730" y="2405301"/>
            <a:ext cx="30480" cy="5176718"/>
          </a:xfrm>
          <a:prstGeom prst="roundRect">
            <a:avLst>
              <a:gd name="adj" fmla="val 111628"/>
            </a:avLst>
          </a:prstGeom>
          <a:solidFill>
            <a:srgbClr val="D6D3CC"/>
          </a:solidFill>
          <a:ln/>
        </p:spPr>
      </p:sp>
      <p:sp>
        <p:nvSpPr>
          <p:cNvPr id="5" name="Shape 2"/>
          <p:cNvSpPr/>
          <p:nvPr/>
        </p:nvSpPr>
        <p:spPr>
          <a:xfrm>
            <a:off x="793789" y="1425714"/>
            <a:ext cx="7556421" cy="2032754"/>
          </a:xfrm>
          <a:prstGeom prst="roundRect">
            <a:avLst>
              <a:gd name="adj" fmla="val 1674"/>
            </a:avLst>
          </a:prstGeom>
          <a:solidFill>
            <a:srgbClr val="F0EDE6"/>
          </a:solidFill>
          <a:ln/>
        </p:spPr>
      </p:sp>
      <p:sp>
        <p:nvSpPr>
          <p:cNvPr id="6" name="Text 3"/>
          <p:cNvSpPr/>
          <p:nvPr/>
        </p:nvSpPr>
        <p:spPr>
          <a:xfrm>
            <a:off x="4202199" y="1693980"/>
            <a:ext cx="3931444"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أصل التخصص الجانبي (Latéralité)</a:t>
            </a:r>
            <a:endParaRPr lang="en-US" sz="2200" dirty="0">
              <a:latin typeface="Arial" panose="020B0604020202020204" pitchFamily="34" charset="0"/>
              <a:cs typeface="Arial" panose="020B0604020202020204" pitchFamily="34" charset="0"/>
            </a:endParaRPr>
          </a:p>
        </p:txBody>
      </p:sp>
      <p:sp>
        <p:nvSpPr>
          <p:cNvPr id="7" name="Text 4"/>
          <p:cNvSpPr/>
          <p:nvPr/>
        </p:nvSpPr>
        <p:spPr>
          <a:xfrm>
            <a:off x="1020602" y="2333405"/>
            <a:ext cx="7102793" cy="1088708"/>
          </a:xfrm>
          <a:prstGeom prst="rect">
            <a:avLst/>
          </a:prstGeom>
          <a:noFill/>
          <a:ln/>
        </p:spPr>
        <p:txBody>
          <a:bodyPr wrap="squar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يعود إلى عدم تناظر وظيفي في الدماغ يظهر منذ الحياة الجنينية. يتأثر بعوامل جينية (نضج النصف الأيسر أسرع) وهرمونية (التستوستيرون)، بالإضافة إلى الخبرات الحركية والبيئة الثقافية.</a:t>
            </a:r>
            <a:endParaRPr lang="en-US" sz="1750" dirty="0">
              <a:latin typeface="Arial" panose="020B0604020202020204" pitchFamily="34" charset="0"/>
              <a:cs typeface="Arial" panose="020B0604020202020204" pitchFamily="34" charset="0"/>
            </a:endParaRPr>
          </a:p>
        </p:txBody>
      </p:sp>
      <p:sp>
        <p:nvSpPr>
          <p:cNvPr id="8" name="Shape 5"/>
          <p:cNvSpPr/>
          <p:nvPr/>
        </p:nvSpPr>
        <p:spPr>
          <a:xfrm>
            <a:off x="793790" y="3458468"/>
            <a:ext cx="7556421" cy="2690336"/>
          </a:xfrm>
          <a:prstGeom prst="roundRect">
            <a:avLst>
              <a:gd name="adj" fmla="val 1265"/>
            </a:avLst>
          </a:prstGeom>
          <a:solidFill>
            <a:srgbClr val="F0EDE6"/>
          </a:solidFill>
          <a:ln/>
        </p:spPr>
      </p:sp>
      <p:sp>
        <p:nvSpPr>
          <p:cNvPr id="9" name="Text 6"/>
          <p:cNvSpPr/>
          <p:nvPr/>
        </p:nvSpPr>
        <p:spPr>
          <a:xfrm>
            <a:off x="5142369" y="3299481"/>
            <a:ext cx="3094434"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مراحل الإيماءات الثنائية اليد</a:t>
            </a:r>
            <a:endParaRPr lang="en-US" sz="2200" dirty="0">
              <a:latin typeface="Arial" panose="020B0604020202020204" pitchFamily="34" charset="0"/>
              <a:cs typeface="Arial" panose="020B0604020202020204" pitchFamily="34" charset="0"/>
            </a:endParaRPr>
          </a:p>
        </p:txBody>
      </p:sp>
      <p:sp>
        <p:nvSpPr>
          <p:cNvPr id="10" name="Text 7"/>
          <p:cNvSpPr/>
          <p:nvPr/>
        </p:nvSpPr>
        <p:spPr>
          <a:xfrm>
            <a:off x="990124" y="3894108"/>
            <a:ext cx="7102793" cy="362903"/>
          </a:xfrm>
          <a:prstGeom prst="rect">
            <a:avLst/>
          </a:prstGeom>
          <a:noFill/>
          <a:ln/>
        </p:spPr>
        <p:txBody>
          <a:bodyPr wrap="none" lIns="0" tIns="0" rIns="0" bIns="0" rtlCol="0" anchor="t"/>
          <a:lstStyle/>
          <a:p>
            <a:pPr marL="342900" indent="-342900" algn="r" rtl="1">
              <a:lnSpc>
                <a:spcPts val="2850"/>
              </a:lnSpc>
              <a:buSzPct val="100000"/>
              <a:buChar char="•"/>
            </a:pPr>
            <a:r>
              <a:rPr lang="en-US" sz="1750" dirty="0">
                <a:solidFill>
                  <a:srgbClr val="2C2821"/>
                </a:solidFill>
                <a:latin typeface="Arial" panose="020B0604020202020204" pitchFamily="34" charset="0"/>
                <a:ea typeface="Lora" pitchFamily="34" charset="-122"/>
                <a:cs typeface="Arial" panose="020B0604020202020204" pitchFamily="34" charset="0"/>
              </a:rPr>
              <a:t>حركات متطابقة في اليدين.</a:t>
            </a:r>
            <a:endParaRPr lang="en-US" sz="1750" dirty="0">
              <a:latin typeface="Arial" panose="020B0604020202020204" pitchFamily="34" charset="0"/>
              <a:cs typeface="Arial" panose="020B0604020202020204" pitchFamily="34" charset="0"/>
            </a:endParaRPr>
          </a:p>
        </p:txBody>
      </p:sp>
      <p:sp>
        <p:nvSpPr>
          <p:cNvPr id="11" name="Text 8"/>
          <p:cNvSpPr/>
          <p:nvPr/>
        </p:nvSpPr>
        <p:spPr>
          <a:xfrm>
            <a:off x="990123" y="4315856"/>
            <a:ext cx="7102793" cy="362903"/>
          </a:xfrm>
          <a:prstGeom prst="rect">
            <a:avLst/>
          </a:prstGeom>
          <a:noFill/>
          <a:ln/>
        </p:spPr>
        <p:txBody>
          <a:bodyPr wrap="none" lIns="0" tIns="0" rIns="0" bIns="0" rtlCol="0" anchor="t"/>
          <a:lstStyle/>
          <a:p>
            <a:pPr marL="342900" indent="-342900" algn="r" rtl="1">
              <a:lnSpc>
                <a:spcPts val="2850"/>
              </a:lnSpc>
              <a:buSzPct val="100000"/>
              <a:buChar char="•"/>
            </a:pPr>
            <a:r>
              <a:rPr lang="en-US" sz="1750" dirty="0">
                <a:solidFill>
                  <a:srgbClr val="2C2821"/>
                </a:solidFill>
                <a:latin typeface="Arial" panose="020B0604020202020204" pitchFamily="34" charset="0"/>
                <a:ea typeface="Lora" pitchFamily="34" charset="-122"/>
                <a:cs typeface="Arial" panose="020B0604020202020204" pitchFamily="34" charset="0"/>
              </a:rPr>
              <a:t>أدوار مختلفة (يد تمسك والأخرى تعمل).</a:t>
            </a:r>
            <a:endParaRPr lang="en-US" sz="1750" dirty="0">
              <a:latin typeface="Arial" panose="020B0604020202020204" pitchFamily="34" charset="0"/>
              <a:cs typeface="Arial" panose="020B0604020202020204" pitchFamily="34" charset="0"/>
            </a:endParaRPr>
          </a:p>
        </p:txBody>
      </p:sp>
      <p:sp>
        <p:nvSpPr>
          <p:cNvPr id="12" name="Text 9"/>
          <p:cNvSpPr/>
          <p:nvPr/>
        </p:nvSpPr>
        <p:spPr>
          <a:xfrm>
            <a:off x="990122" y="4706978"/>
            <a:ext cx="7102793" cy="362903"/>
          </a:xfrm>
          <a:prstGeom prst="rect">
            <a:avLst/>
          </a:prstGeom>
          <a:noFill/>
          <a:ln/>
        </p:spPr>
        <p:txBody>
          <a:bodyPr wrap="none" lIns="0" tIns="0" rIns="0" bIns="0" rtlCol="0" anchor="t"/>
          <a:lstStyle/>
          <a:p>
            <a:pPr marL="342900" indent="-342900" algn="r" rtl="1">
              <a:lnSpc>
                <a:spcPts val="2850"/>
              </a:lnSpc>
              <a:buSzPct val="100000"/>
              <a:buChar char="•"/>
            </a:pPr>
            <a:r>
              <a:rPr lang="en-US" sz="1750" dirty="0">
                <a:solidFill>
                  <a:srgbClr val="2C2821"/>
                </a:solidFill>
                <a:latin typeface="Arial" panose="020B0604020202020204" pitchFamily="34" charset="0"/>
                <a:ea typeface="Lora" pitchFamily="34" charset="-122"/>
                <a:cs typeface="Arial" panose="020B0604020202020204" pitchFamily="34" charset="0"/>
              </a:rPr>
              <a:t>أفعال مستقلة منسقة زمنيًا.</a:t>
            </a:r>
            <a:endParaRPr lang="en-US" sz="1750" dirty="0">
              <a:latin typeface="Arial" panose="020B0604020202020204" pitchFamily="34" charset="0"/>
              <a:cs typeface="Arial" panose="020B0604020202020204" pitchFamily="34" charset="0"/>
            </a:endParaRPr>
          </a:p>
        </p:txBody>
      </p:sp>
      <p:sp>
        <p:nvSpPr>
          <p:cNvPr id="13" name="Text 10"/>
          <p:cNvSpPr/>
          <p:nvPr/>
        </p:nvSpPr>
        <p:spPr>
          <a:xfrm>
            <a:off x="1030850" y="5203533"/>
            <a:ext cx="7102793"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هذه التطورات تعكس نضج الجسم الثفني والتخصص الجانبي للدماغ.</a:t>
            </a:r>
            <a:endParaRPr lang="en-US" sz="175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D89E355-3C2B-6208-35C8-F050CD92056C}"/>
              </a:ext>
            </a:extLst>
          </p:cNvPr>
          <p:cNvPicPr>
            <a:picLocks noChangeAspect="1"/>
          </p:cNvPicPr>
          <p:nvPr/>
        </p:nvPicPr>
        <p:blipFill>
          <a:blip r:embed="rId4"/>
          <a:stretch>
            <a:fillRect/>
          </a:stretch>
        </p:blipFill>
        <p:spPr>
          <a:xfrm>
            <a:off x="569972" y="5927269"/>
            <a:ext cx="8050081" cy="217952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3388400" y="3020854"/>
            <a:ext cx="4961811" cy="620078"/>
          </a:xfrm>
          <a:prstGeom prst="rect">
            <a:avLst/>
          </a:prstGeom>
          <a:noFill/>
          <a:ln/>
        </p:spPr>
        <p:txBody>
          <a:bodyPr wrap="none" lIns="0" tIns="0" rIns="0" bIns="0" rtlCol="0" anchor="t"/>
          <a:lstStyle/>
          <a:p>
            <a:pPr marL="0" indent="0" algn="r" rtl="1">
              <a:lnSpc>
                <a:spcPts val="4850"/>
              </a:lnSpc>
              <a:buNone/>
            </a:pPr>
            <a:r>
              <a:rPr lang="en-US" sz="3900" dirty="0">
                <a:solidFill>
                  <a:srgbClr val="272D45"/>
                </a:solidFill>
                <a:latin typeface="Arial" panose="020B0604020202020204" pitchFamily="34" charset="0"/>
                <a:ea typeface="Kanit Light" pitchFamily="34" charset="-122"/>
                <a:cs typeface="Arial" panose="020B0604020202020204" pitchFamily="34" charset="0"/>
              </a:rPr>
              <a:t>الحركات اليدوية الثنائية</a:t>
            </a:r>
            <a:endParaRPr lang="en-US" sz="3900" dirty="0">
              <a:latin typeface="Arial" panose="020B0604020202020204" pitchFamily="34" charset="0"/>
              <a:cs typeface="Arial" panose="020B0604020202020204" pitchFamily="34" charset="0"/>
            </a:endParaRPr>
          </a:p>
        </p:txBody>
      </p:sp>
      <p:sp>
        <p:nvSpPr>
          <p:cNvPr id="4" name="Text 1"/>
          <p:cNvSpPr/>
          <p:nvPr/>
        </p:nvSpPr>
        <p:spPr>
          <a:xfrm>
            <a:off x="793790" y="3938588"/>
            <a:ext cx="7556421" cy="127015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يُعد التنسيق ثنائي اليدين خطوة أساسية في التطور الحركي للطفل. يبدأ بحركات متماثلة ومتطابقة، حيث تقوم كلتا اليدين بتكرار نفس الإيماءات بالضبط. مع تقدم النمو، يظهر تخصص: تتولى إحدى اليدين مهمة إمساك أو تثبيت الجسم، بينما تقوم اليد الأخرى بالتلاعب به بنشاط. يمثل هذا التطور تقدمًا كبيرًا في التنسيق الحركي ويساهم بشكل كبير في التطور المعرفي للطفل.</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4380786" y="1348740"/>
            <a:ext cx="3969425" cy="496133"/>
          </a:xfrm>
          <a:prstGeom prst="rect">
            <a:avLst/>
          </a:prstGeom>
          <a:noFill/>
          <a:ln/>
        </p:spPr>
        <p:txBody>
          <a:bodyPr wrap="none" lIns="0" tIns="0" rIns="0" bIns="0" rtlCol="0" anchor="t"/>
          <a:lstStyle/>
          <a:p>
            <a:pPr marL="0" indent="0" algn="r" rtl="1">
              <a:lnSpc>
                <a:spcPts val="3900"/>
              </a:lnSpc>
              <a:buNone/>
            </a:pPr>
            <a:r>
              <a:rPr lang="en-US" sz="3600" dirty="0">
                <a:solidFill>
                  <a:srgbClr val="272D45"/>
                </a:solidFill>
                <a:latin typeface="Arial" panose="020B0604020202020204" pitchFamily="34" charset="0"/>
                <a:ea typeface="Kanit Light" pitchFamily="34" charset="-122"/>
                <a:cs typeface="Arial" panose="020B0604020202020204" pitchFamily="34" charset="0"/>
              </a:rPr>
              <a:t>القيود والتنسيقات</a:t>
            </a:r>
            <a:endParaRPr lang="en-US" sz="3600" dirty="0">
              <a:latin typeface="Arial" panose="020B0604020202020204" pitchFamily="34" charset="0"/>
              <a:cs typeface="Arial" panose="020B0604020202020204" pitchFamily="34" charset="0"/>
            </a:endParaRPr>
          </a:p>
        </p:txBody>
      </p:sp>
      <p:sp>
        <p:nvSpPr>
          <p:cNvPr id="4" name="Shape 1"/>
          <p:cNvSpPr/>
          <p:nvPr/>
        </p:nvSpPr>
        <p:spPr>
          <a:xfrm>
            <a:off x="4671179" y="2142530"/>
            <a:ext cx="3679031" cy="2587466"/>
          </a:xfrm>
          <a:prstGeom prst="roundRect">
            <a:avLst>
              <a:gd name="adj" fmla="val 3222"/>
            </a:avLst>
          </a:prstGeom>
          <a:solidFill>
            <a:srgbClr val="DFECE9"/>
          </a:solidFill>
          <a:ln w="7620">
            <a:solidFill>
              <a:srgbClr val="C5D2CF"/>
            </a:solidFill>
            <a:prstDash val="solid"/>
          </a:ln>
        </p:spPr>
      </p:sp>
      <p:sp>
        <p:nvSpPr>
          <p:cNvPr id="5" name="Shape 2"/>
          <p:cNvSpPr/>
          <p:nvPr/>
        </p:nvSpPr>
        <p:spPr>
          <a:xfrm>
            <a:off x="7548920" y="2348508"/>
            <a:ext cx="595313" cy="595313"/>
          </a:xfrm>
          <a:prstGeom prst="roundRect">
            <a:avLst>
              <a:gd name="adj" fmla="val 15358451"/>
            </a:avLst>
          </a:prstGeom>
          <a:solidFill>
            <a:srgbClr val="437066"/>
          </a:solidFill>
          <a:ln/>
        </p:spPr>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12631" y="2512100"/>
            <a:ext cx="267891" cy="267891"/>
          </a:xfrm>
          <a:prstGeom prst="rect">
            <a:avLst/>
          </a:prstGeom>
        </p:spPr>
      </p:pic>
      <p:sp>
        <p:nvSpPr>
          <p:cNvPr id="7" name="Text 3"/>
          <p:cNvSpPr/>
          <p:nvPr/>
        </p:nvSpPr>
        <p:spPr>
          <a:xfrm>
            <a:off x="5663327" y="3142178"/>
            <a:ext cx="2480905" cy="310158"/>
          </a:xfrm>
          <a:prstGeom prst="rect">
            <a:avLst/>
          </a:prstGeom>
          <a:noFill/>
          <a:ln/>
        </p:spPr>
        <p:txBody>
          <a:bodyPr wrap="none" lIns="0" tIns="0" rIns="0" bIns="0" rtlCol="0" anchor="t"/>
          <a:lstStyle/>
          <a:p>
            <a:pPr marL="0" indent="0" algn="r" rtl="1">
              <a:lnSpc>
                <a:spcPts val="2400"/>
              </a:lnSpc>
              <a:buNone/>
            </a:pPr>
            <a:r>
              <a:rPr lang="en-US" sz="2400" dirty="0">
                <a:solidFill>
                  <a:srgbClr val="2C3249"/>
                </a:solidFill>
                <a:latin typeface="Arial" panose="020B0604020202020204" pitchFamily="34" charset="0"/>
                <a:ea typeface="Kanit Light" pitchFamily="34" charset="-122"/>
                <a:cs typeface="Arial" panose="020B0604020202020204" pitchFamily="34" charset="0"/>
              </a:rPr>
              <a:t>حركات متزامنة</a:t>
            </a:r>
            <a:endParaRPr lang="en-US" sz="2400" dirty="0">
              <a:latin typeface="Arial" panose="020B0604020202020204" pitchFamily="34" charset="0"/>
              <a:cs typeface="Arial" panose="020B0604020202020204" pitchFamily="34" charset="0"/>
            </a:endParaRPr>
          </a:p>
        </p:txBody>
      </p:sp>
      <p:sp>
        <p:nvSpPr>
          <p:cNvPr id="8" name="Text 4"/>
          <p:cNvSpPr/>
          <p:nvPr/>
        </p:nvSpPr>
        <p:spPr>
          <a:xfrm>
            <a:off x="4877157" y="3571399"/>
            <a:ext cx="3267075" cy="635079"/>
          </a:xfrm>
          <a:prstGeom prst="rect">
            <a:avLst/>
          </a:prstGeom>
          <a:noFill/>
          <a:ln/>
        </p:spPr>
        <p:txBody>
          <a:bodyPr wrap="square" lIns="0" tIns="0" rIns="0" bIns="0" rtlCol="0" anchor="t"/>
          <a:lstStyle/>
          <a:p>
            <a:pPr marL="0" indent="0" algn="r" rtl="1">
              <a:lnSpc>
                <a:spcPts val="2500"/>
              </a:lnSpc>
              <a:buNone/>
            </a:pPr>
            <a:r>
              <a:rPr lang="en-US" dirty="0">
                <a:solidFill>
                  <a:srgbClr val="2C3249"/>
                </a:solidFill>
                <a:latin typeface="Arial" panose="020B0604020202020204" pitchFamily="34" charset="0"/>
                <a:ea typeface="Martel Sans" pitchFamily="34" charset="-122"/>
                <a:cs typeface="Arial" panose="020B0604020202020204" pitchFamily="34" charset="0"/>
              </a:rPr>
              <a:t>تُعد الحركات المتزامنة والمتطابقة أبسط أشكال التنسيق الثنائي اليدين لدى الرضع.</a:t>
            </a:r>
            <a:endParaRPr lang="en-US" dirty="0">
              <a:latin typeface="Arial" panose="020B0604020202020204" pitchFamily="34" charset="0"/>
              <a:cs typeface="Arial" panose="020B0604020202020204" pitchFamily="34" charset="0"/>
            </a:endParaRPr>
          </a:p>
        </p:txBody>
      </p:sp>
      <p:sp>
        <p:nvSpPr>
          <p:cNvPr id="9" name="Shape 5"/>
          <p:cNvSpPr/>
          <p:nvPr/>
        </p:nvSpPr>
        <p:spPr>
          <a:xfrm>
            <a:off x="793790" y="2142530"/>
            <a:ext cx="3679031" cy="2587466"/>
          </a:xfrm>
          <a:prstGeom prst="roundRect">
            <a:avLst>
              <a:gd name="adj" fmla="val 3222"/>
            </a:avLst>
          </a:prstGeom>
          <a:solidFill>
            <a:srgbClr val="DFECE9"/>
          </a:solidFill>
          <a:ln w="7620">
            <a:solidFill>
              <a:srgbClr val="C5D2CF"/>
            </a:solidFill>
            <a:prstDash val="solid"/>
          </a:ln>
        </p:spPr>
      </p:sp>
      <p:sp>
        <p:nvSpPr>
          <p:cNvPr id="10" name="Shape 6"/>
          <p:cNvSpPr/>
          <p:nvPr/>
        </p:nvSpPr>
        <p:spPr>
          <a:xfrm>
            <a:off x="3671530" y="2348508"/>
            <a:ext cx="595313" cy="595313"/>
          </a:xfrm>
          <a:prstGeom prst="roundRect">
            <a:avLst>
              <a:gd name="adj" fmla="val 15358451"/>
            </a:avLst>
          </a:prstGeom>
          <a:solidFill>
            <a:srgbClr val="437066"/>
          </a:solidFill>
          <a:ln/>
        </p:spPr>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5241" y="2512100"/>
            <a:ext cx="267891" cy="267891"/>
          </a:xfrm>
          <a:prstGeom prst="rect">
            <a:avLst/>
          </a:prstGeom>
        </p:spPr>
      </p:pic>
      <p:sp>
        <p:nvSpPr>
          <p:cNvPr id="12" name="Text 7"/>
          <p:cNvSpPr/>
          <p:nvPr/>
        </p:nvSpPr>
        <p:spPr>
          <a:xfrm>
            <a:off x="1785938" y="3142178"/>
            <a:ext cx="2480905" cy="310158"/>
          </a:xfrm>
          <a:prstGeom prst="rect">
            <a:avLst/>
          </a:prstGeom>
          <a:noFill/>
          <a:ln/>
        </p:spPr>
        <p:txBody>
          <a:bodyPr wrap="none" lIns="0" tIns="0" rIns="0" bIns="0" rtlCol="0" anchor="t"/>
          <a:lstStyle/>
          <a:p>
            <a:pPr marL="0" indent="0" algn="r" rtl="1">
              <a:lnSpc>
                <a:spcPts val="2400"/>
              </a:lnSpc>
              <a:buNone/>
            </a:pPr>
            <a:r>
              <a:rPr lang="en-US" sz="2400" dirty="0">
                <a:solidFill>
                  <a:srgbClr val="2C3249"/>
                </a:solidFill>
                <a:latin typeface="Arial" panose="020B0604020202020204" pitchFamily="34" charset="0"/>
                <a:ea typeface="Kanit Light" pitchFamily="34" charset="-122"/>
                <a:cs typeface="Arial" panose="020B0604020202020204" pitchFamily="34" charset="0"/>
              </a:rPr>
              <a:t>اليد المهيمنة</a:t>
            </a:r>
            <a:endParaRPr lang="en-US" sz="2400" dirty="0">
              <a:latin typeface="Arial" panose="020B0604020202020204" pitchFamily="34" charset="0"/>
              <a:cs typeface="Arial" panose="020B0604020202020204" pitchFamily="34" charset="0"/>
            </a:endParaRPr>
          </a:p>
        </p:txBody>
      </p:sp>
      <p:sp>
        <p:nvSpPr>
          <p:cNvPr id="13" name="Text 8"/>
          <p:cNvSpPr/>
          <p:nvPr/>
        </p:nvSpPr>
        <p:spPr>
          <a:xfrm>
            <a:off x="999768" y="3571399"/>
            <a:ext cx="3267075" cy="952619"/>
          </a:xfrm>
          <a:prstGeom prst="rect">
            <a:avLst/>
          </a:prstGeom>
          <a:noFill/>
          <a:ln/>
        </p:spPr>
        <p:txBody>
          <a:bodyPr wrap="square" lIns="0" tIns="0" rIns="0" bIns="0" rtlCol="0" anchor="t"/>
          <a:lstStyle/>
          <a:p>
            <a:pPr marL="0" indent="0" algn="r" rtl="1">
              <a:lnSpc>
                <a:spcPts val="2500"/>
              </a:lnSpc>
              <a:buNone/>
            </a:pPr>
            <a:r>
              <a:rPr lang="en-US" dirty="0">
                <a:solidFill>
                  <a:srgbClr val="2C3249"/>
                </a:solidFill>
                <a:latin typeface="Arial" panose="020B0604020202020204" pitchFamily="34" charset="0"/>
                <a:ea typeface="Martel Sans" pitchFamily="34" charset="-122"/>
                <a:cs typeface="Arial" panose="020B0604020202020204" pitchFamily="34" charset="0"/>
              </a:rPr>
              <a:t>يتأسس التفضيل اليدوي تدريجياً. وهو يمثل بداية التمايز الدماغي وعدم التماثل الحركي الوظيفي.</a:t>
            </a:r>
            <a:endParaRPr lang="en-US" dirty="0">
              <a:latin typeface="Arial" panose="020B0604020202020204" pitchFamily="34" charset="0"/>
              <a:cs typeface="Arial" panose="020B0604020202020204" pitchFamily="34" charset="0"/>
            </a:endParaRPr>
          </a:p>
        </p:txBody>
      </p:sp>
      <p:sp>
        <p:nvSpPr>
          <p:cNvPr id="14" name="Shape 9"/>
          <p:cNvSpPr/>
          <p:nvPr/>
        </p:nvSpPr>
        <p:spPr>
          <a:xfrm>
            <a:off x="793790" y="4928354"/>
            <a:ext cx="7556421" cy="1952387"/>
          </a:xfrm>
          <a:prstGeom prst="roundRect">
            <a:avLst>
              <a:gd name="adj" fmla="val 4270"/>
            </a:avLst>
          </a:prstGeom>
          <a:solidFill>
            <a:srgbClr val="DFECE9"/>
          </a:solidFill>
          <a:ln w="7620">
            <a:solidFill>
              <a:srgbClr val="C5D2CF"/>
            </a:solidFill>
            <a:prstDash val="solid"/>
          </a:ln>
        </p:spPr>
      </p:sp>
      <p:sp>
        <p:nvSpPr>
          <p:cNvPr id="15" name="Shape 10"/>
          <p:cNvSpPr/>
          <p:nvPr/>
        </p:nvSpPr>
        <p:spPr>
          <a:xfrm>
            <a:off x="7548920" y="5134332"/>
            <a:ext cx="595313" cy="595313"/>
          </a:xfrm>
          <a:prstGeom prst="roundRect">
            <a:avLst>
              <a:gd name="adj" fmla="val 15358451"/>
            </a:avLst>
          </a:prstGeom>
          <a:solidFill>
            <a:srgbClr val="437066"/>
          </a:solidFill>
          <a:ln/>
        </p:spPr>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12631" y="5297924"/>
            <a:ext cx="267891" cy="267891"/>
          </a:xfrm>
          <a:prstGeom prst="rect">
            <a:avLst/>
          </a:prstGeom>
        </p:spPr>
      </p:pic>
      <p:sp>
        <p:nvSpPr>
          <p:cNvPr id="17" name="Text 11"/>
          <p:cNvSpPr/>
          <p:nvPr/>
        </p:nvSpPr>
        <p:spPr>
          <a:xfrm>
            <a:off x="5663327" y="5928003"/>
            <a:ext cx="2480905" cy="310158"/>
          </a:xfrm>
          <a:prstGeom prst="rect">
            <a:avLst/>
          </a:prstGeom>
          <a:noFill/>
          <a:ln/>
        </p:spPr>
        <p:txBody>
          <a:bodyPr wrap="none" lIns="0" tIns="0" rIns="0" bIns="0" rtlCol="0" anchor="t"/>
          <a:lstStyle/>
          <a:p>
            <a:pPr marL="0" indent="0" algn="r" rtl="1">
              <a:lnSpc>
                <a:spcPts val="2400"/>
              </a:lnSpc>
              <a:buNone/>
            </a:pPr>
            <a:r>
              <a:rPr lang="en-US" sz="2400" dirty="0">
                <a:solidFill>
                  <a:srgbClr val="2C3249"/>
                </a:solidFill>
                <a:latin typeface="Arial" panose="020B0604020202020204" pitchFamily="34" charset="0"/>
                <a:ea typeface="Kanit Light" pitchFamily="34" charset="-122"/>
                <a:cs typeface="Arial" panose="020B0604020202020204" pitchFamily="34" charset="0"/>
              </a:rPr>
              <a:t>اليمينيون واليساريون</a:t>
            </a:r>
            <a:endParaRPr lang="en-US" sz="2400" dirty="0">
              <a:latin typeface="Arial" panose="020B0604020202020204" pitchFamily="34" charset="0"/>
              <a:cs typeface="Arial" panose="020B0604020202020204" pitchFamily="34" charset="0"/>
            </a:endParaRPr>
          </a:p>
        </p:txBody>
      </p:sp>
      <p:sp>
        <p:nvSpPr>
          <p:cNvPr id="18" name="Text 12"/>
          <p:cNvSpPr/>
          <p:nvPr/>
        </p:nvSpPr>
        <p:spPr>
          <a:xfrm>
            <a:off x="999768" y="6357223"/>
            <a:ext cx="7144464" cy="317540"/>
          </a:xfrm>
          <a:prstGeom prst="rect">
            <a:avLst/>
          </a:prstGeom>
          <a:noFill/>
          <a:ln/>
        </p:spPr>
        <p:txBody>
          <a:bodyPr wrap="none" lIns="0" tIns="0" rIns="0" bIns="0" rtlCol="0" anchor="t"/>
          <a:lstStyle/>
          <a:p>
            <a:pPr marL="0" indent="0" algn="r" rtl="1">
              <a:lnSpc>
                <a:spcPts val="2500"/>
              </a:lnSpc>
              <a:buNone/>
            </a:pPr>
            <a:r>
              <a:rPr lang="en-US" dirty="0">
                <a:solidFill>
                  <a:srgbClr val="2C3249"/>
                </a:solidFill>
                <a:latin typeface="Arial" panose="020B0604020202020204" pitchFamily="34" charset="0"/>
                <a:ea typeface="Martel Sans" pitchFamily="34" charset="-122"/>
                <a:cs typeface="Arial" panose="020B0604020202020204" pitchFamily="34" charset="0"/>
              </a:rPr>
              <a:t>يتأكد هذا التمييز بمرور الوقت ويعكس التنظيم العصبي الفريد لكل طفل.</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4380786" y="2924056"/>
            <a:ext cx="3969425" cy="496133"/>
          </a:xfrm>
          <a:prstGeom prst="rect">
            <a:avLst/>
          </a:prstGeom>
          <a:noFill/>
          <a:ln/>
        </p:spPr>
        <p:txBody>
          <a:bodyPr wrap="none" lIns="0" tIns="0" rIns="0" bIns="0" rtlCol="0" anchor="t"/>
          <a:lstStyle/>
          <a:p>
            <a:pPr marL="0" indent="0" algn="r" rtl="1">
              <a:lnSpc>
                <a:spcPts val="3900"/>
              </a:lnSpc>
              <a:buNone/>
            </a:pPr>
            <a:r>
              <a:rPr lang="en-US" sz="3200" dirty="0">
                <a:solidFill>
                  <a:srgbClr val="272D45"/>
                </a:solidFill>
                <a:latin typeface="Arial" panose="020B0604020202020204" pitchFamily="34" charset="0"/>
                <a:ea typeface="Kanit Light" pitchFamily="34" charset="-122"/>
                <a:cs typeface="Arial" panose="020B0604020202020204" pitchFamily="34" charset="0"/>
              </a:rPr>
              <a:t>تنوع استراتيجيات التعلم</a:t>
            </a:r>
            <a:endParaRPr lang="en-US" sz="3200" dirty="0">
              <a:latin typeface="Arial" panose="020B0604020202020204" pitchFamily="34" charset="0"/>
              <a:cs typeface="Arial" panose="020B0604020202020204" pitchFamily="34" charset="0"/>
            </a:endParaRPr>
          </a:p>
        </p:txBody>
      </p:sp>
      <p:sp>
        <p:nvSpPr>
          <p:cNvPr id="4" name="Text 1"/>
          <p:cNvSpPr/>
          <p:nvPr/>
        </p:nvSpPr>
        <p:spPr>
          <a:xfrm>
            <a:off x="793790" y="3717846"/>
            <a:ext cx="7556421" cy="1587698"/>
          </a:xfrm>
          <a:prstGeom prst="rect">
            <a:avLst/>
          </a:prstGeom>
          <a:noFill/>
          <a:ln/>
        </p:spPr>
        <p:txBody>
          <a:bodyPr wrap="square" lIns="0" tIns="0" rIns="0" bIns="0" rtlCol="0" anchor="t"/>
          <a:lstStyle/>
          <a:p>
            <a:pPr marL="0" indent="0" algn="r" rtl="1">
              <a:lnSpc>
                <a:spcPts val="2500"/>
              </a:lnSpc>
              <a:buNone/>
            </a:pPr>
            <a:r>
              <a:rPr lang="en-US" sz="1600" dirty="0">
                <a:solidFill>
                  <a:srgbClr val="2C3249"/>
                </a:solidFill>
                <a:latin typeface="Arial" panose="020B0604020202020204" pitchFamily="34" charset="0"/>
                <a:ea typeface="Martel Sans" pitchFamily="34" charset="-122"/>
                <a:cs typeface="Arial" panose="020B0604020202020204" pitchFamily="34" charset="0"/>
              </a:rPr>
              <a:t>يستخدم الطفل بشكل طبيعي عدة استراتيجيات لإنجاز نفس الحركة أو لتحقيق هدف معين. التجربة والخطأ ليس فشلاً، بل آلية تعلم أساسية. على سبيل المثال، سيقوم طفل في الثالثة من عمره بتجربة طرق مختلفة للإمساك بقلم التلوين – من الوضعيات غير المستقرة إلى الإمساك الأكثر دقة – قبل أن يستقر على إمساك مناسب. هذا الاستكشاف النشط يسمح للطفل باكتشاف ما يناسب جسده، وقدراته، ومهاراته.</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701808" y="521613"/>
            <a:ext cx="4169926" cy="474107"/>
          </a:xfrm>
          <a:prstGeom prst="rect">
            <a:avLst/>
          </a:prstGeom>
          <a:noFill/>
          <a:ln/>
        </p:spPr>
        <p:txBody>
          <a:bodyPr wrap="none" lIns="0" tIns="0" rIns="0" bIns="0" rtlCol="0" anchor="t"/>
          <a:lstStyle/>
          <a:p>
            <a:pPr marL="0" indent="0" algn="r" rtl="1">
              <a:lnSpc>
                <a:spcPts val="3700"/>
              </a:lnSpc>
              <a:buNone/>
            </a:pPr>
            <a:r>
              <a:rPr lang="en-US" sz="3600" dirty="0">
                <a:solidFill>
                  <a:srgbClr val="272D45"/>
                </a:solidFill>
                <a:latin typeface="Arial" panose="020B0604020202020204" pitchFamily="34" charset="0"/>
                <a:ea typeface="Kanit Light" pitchFamily="34" charset="-122"/>
                <a:cs typeface="Arial" panose="020B0604020202020204" pitchFamily="34" charset="0"/>
              </a:rPr>
              <a:t>النهج الثنائي الوظائف لليدين</a:t>
            </a:r>
            <a:endParaRPr lang="en-US" sz="3600" dirty="0">
              <a:latin typeface="Arial" panose="020B0604020202020204" pitchFamily="34" charset="0"/>
              <a:cs typeface="Arial" panose="020B0604020202020204" pitchFamily="34" charset="0"/>
            </a:endParaRPr>
          </a:p>
        </p:txBody>
      </p:sp>
      <p:sp>
        <p:nvSpPr>
          <p:cNvPr id="3" name="Text 1"/>
          <p:cNvSpPr/>
          <p:nvPr/>
        </p:nvSpPr>
        <p:spPr>
          <a:xfrm>
            <a:off x="4712732" y="1469827"/>
            <a:ext cx="2371130" cy="296466"/>
          </a:xfrm>
          <a:prstGeom prst="rect">
            <a:avLst/>
          </a:prstGeom>
          <a:noFill/>
          <a:ln/>
        </p:spPr>
        <p:txBody>
          <a:bodyPr wrap="none" lIns="0" tIns="0" rIns="0" bIns="0" rtlCol="0" anchor="t"/>
          <a:lstStyle/>
          <a:p>
            <a:pPr marL="0" indent="0" algn="r" rtl="1">
              <a:lnSpc>
                <a:spcPts val="2300"/>
              </a:lnSpc>
              <a:buNone/>
            </a:pPr>
            <a:r>
              <a:rPr lang="en-US" sz="2400" dirty="0">
                <a:solidFill>
                  <a:srgbClr val="272D45"/>
                </a:solidFill>
                <a:latin typeface="Arial" panose="020B0604020202020204" pitchFamily="34" charset="0"/>
                <a:ea typeface="Kanit Light" pitchFamily="34" charset="-122"/>
                <a:cs typeface="Arial" panose="020B0604020202020204" pitchFamily="34" charset="0"/>
              </a:rPr>
              <a:t>من عمر 10 أشهر</a:t>
            </a:r>
            <a:endParaRPr lang="en-US" sz="2400" dirty="0">
              <a:latin typeface="Arial" panose="020B0604020202020204" pitchFamily="34" charset="0"/>
              <a:cs typeface="Arial" panose="020B0604020202020204" pitchFamily="34" charset="0"/>
            </a:endParaRPr>
          </a:p>
        </p:txBody>
      </p:sp>
      <p:sp>
        <p:nvSpPr>
          <p:cNvPr id="4" name="Text 2"/>
          <p:cNvSpPr/>
          <p:nvPr/>
        </p:nvSpPr>
        <p:spPr>
          <a:xfrm>
            <a:off x="758666" y="1955959"/>
            <a:ext cx="6325195" cy="910114"/>
          </a:xfrm>
          <a:prstGeom prst="rect">
            <a:avLst/>
          </a:prstGeom>
          <a:noFill/>
          <a:ln/>
        </p:spPr>
        <p:txBody>
          <a:bodyPr wrap="square" lIns="0" tIns="0" rIns="0" bIns="0" rtlCol="0" anchor="t"/>
          <a:lstStyle/>
          <a:p>
            <a:pPr marL="0" indent="0" algn="r" rtl="1">
              <a:lnSpc>
                <a:spcPts val="2350"/>
              </a:lnSpc>
              <a:buNone/>
            </a:pPr>
            <a:r>
              <a:rPr lang="en-US" dirty="0">
                <a:solidFill>
                  <a:srgbClr val="2C3249"/>
                </a:solidFill>
                <a:latin typeface="Arial" panose="020B0604020202020204" pitchFamily="34" charset="0"/>
                <a:ea typeface="Martel Sans" pitchFamily="34" charset="-122"/>
                <a:cs typeface="Arial" panose="020B0604020202020204" pitchFamily="34" charset="0"/>
              </a:rPr>
              <a:t>يجمع الطفل تدريجياً بين الإجراءات التكميلية. تمسك إحدى اليدين بالشيء بينما تقوم الأخرى بالتلاعب به. يعكس هذا التنسيق فهمًا ناشئًا لمبدأ الوسيلة-الهدف: يدرك الطفل أن بعض الإجراءات، عند دمجها معًا، تنتج نتيجة مرغوبة.</a:t>
            </a:r>
            <a:endParaRPr lang="en-US" dirty="0">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7554158" y="1493520"/>
            <a:ext cx="6325195" cy="63251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9867186" y="3082766"/>
            <a:ext cx="3969425" cy="496133"/>
          </a:xfrm>
          <a:prstGeom prst="rect">
            <a:avLst/>
          </a:prstGeom>
          <a:noFill/>
          <a:ln/>
        </p:spPr>
        <p:txBody>
          <a:bodyPr wrap="none" lIns="0" tIns="0" rIns="0" bIns="0" rtlCol="0" anchor="t"/>
          <a:lstStyle/>
          <a:p>
            <a:pPr marL="0" indent="0" algn="r" rtl="1">
              <a:lnSpc>
                <a:spcPts val="3900"/>
              </a:lnSpc>
              <a:buNone/>
            </a:pPr>
            <a:r>
              <a:rPr lang="en-US" sz="3200" dirty="0">
                <a:solidFill>
                  <a:srgbClr val="272D45"/>
                </a:solidFill>
                <a:latin typeface="Arial" panose="020B0604020202020204" pitchFamily="34" charset="0"/>
                <a:ea typeface="Kanit Light" pitchFamily="34" charset="-122"/>
                <a:cs typeface="Arial" panose="020B0604020202020204" pitchFamily="34" charset="0"/>
              </a:rPr>
              <a:t>الإمساك بجسم متحرك</a:t>
            </a:r>
            <a:endParaRPr lang="en-US" sz="3200" dirty="0">
              <a:latin typeface="Arial" panose="020B0604020202020204" pitchFamily="34" charset="0"/>
              <a:cs typeface="Arial" panose="020B0604020202020204" pitchFamily="34" charset="0"/>
            </a:endParaRPr>
          </a:p>
        </p:txBody>
      </p:sp>
      <p:sp>
        <p:nvSpPr>
          <p:cNvPr id="4" name="Text 1"/>
          <p:cNvSpPr/>
          <p:nvPr/>
        </p:nvSpPr>
        <p:spPr>
          <a:xfrm>
            <a:off x="6280190" y="3876556"/>
            <a:ext cx="7556421" cy="1270159"/>
          </a:xfrm>
          <a:prstGeom prst="rect">
            <a:avLst/>
          </a:prstGeom>
          <a:noFill/>
          <a:ln/>
        </p:spPr>
        <p:txBody>
          <a:bodyPr wrap="square" lIns="0" tIns="0" rIns="0" bIns="0" rtlCol="0" anchor="t"/>
          <a:lstStyle/>
          <a:p>
            <a:pPr marL="0" indent="0" algn="r" rtl="1">
              <a:lnSpc>
                <a:spcPts val="2500"/>
              </a:lnSpc>
              <a:buNone/>
            </a:pPr>
            <a:r>
              <a:rPr lang="en-US" sz="1600" dirty="0">
                <a:solidFill>
                  <a:srgbClr val="2C3249"/>
                </a:solidFill>
                <a:latin typeface="Arial" panose="020B0604020202020204" pitchFamily="34" charset="0"/>
                <a:ea typeface="Martel Sans" pitchFamily="34" charset="-122"/>
                <a:cs typeface="Arial" panose="020B0604020202020204" pitchFamily="34" charset="0"/>
              </a:rPr>
              <a:t>يتطلب الإمساك بجسم متحرك قدرات معرفية وحركية متطورة. يجب على الطفل توقع المسار وتقدير سرعة الجسم. تظهر هذه القدرة حوالي عمر 8-9 أشهر وتمثل نقطة تحول في التطور العصبي: فالدماغ لم يعد يكتفي بالاستجابة للمحفزات، بل يبدأ في </a:t>
            </a:r>
            <a:r>
              <a:rPr lang="en-US" sz="1600" b="1" dirty="0">
                <a:solidFill>
                  <a:srgbClr val="2C3249"/>
                </a:solidFill>
                <a:latin typeface="Arial" panose="020B0604020202020204" pitchFamily="34" charset="0"/>
                <a:ea typeface="Martel Sans" pitchFamily="34" charset="-122"/>
                <a:cs typeface="Arial" panose="020B0604020202020204" pitchFamily="34" charset="0"/>
              </a:rPr>
              <a:t>توقع</a:t>
            </a:r>
            <a:r>
              <a:rPr lang="en-US" sz="1600" dirty="0">
                <a:solidFill>
                  <a:srgbClr val="2C3249"/>
                </a:solidFill>
                <a:latin typeface="Arial" panose="020B0604020202020204" pitchFamily="34" charset="0"/>
                <a:ea typeface="Martel Sans" pitchFamily="34" charset="-122"/>
                <a:cs typeface="Arial" panose="020B0604020202020204" pitchFamily="34" charset="0"/>
              </a:rPr>
              <a:t> الأحداث. هذا الانتقال من التفاعل إلى التوقع أساسي للتطور المعرفي اللاحق.</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111812" y="1968817"/>
            <a:ext cx="6238399" cy="620078"/>
          </a:xfrm>
          <a:prstGeom prst="rect">
            <a:avLst/>
          </a:prstGeom>
          <a:noFill/>
          <a:ln/>
        </p:spPr>
        <p:txBody>
          <a:bodyPr wrap="none" lIns="0" tIns="0" rIns="0" bIns="0" rtlCol="0" anchor="t"/>
          <a:lstStyle/>
          <a:p>
            <a:pPr marL="0" indent="0" algn="r" rtl="1">
              <a:lnSpc>
                <a:spcPts val="4850"/>
              </a:lnSpc>
              <a:buNone/>
            </a:pPr>
            <a:r>
              <a:rPr lang="en-US" sz="3900" dirty="0">
                <a:solidFill>
                  <a:srgbClr val="272D45"/>
                </a:solidFill>
                <a:latin typeface="Arial" panose="020B0604020202020204" pitchFamily="34" charset="0"/>
                <a:ea typeface="Kanit Light" pitchFamily="34" charset="-122"/>
                <a:cs typeface="Arial" panose="020B0604020202020204" pitchFamily="34" charset="0"/>
              </a:rPr>
              <a:t>الحركة: أكثر من مجرد فعل عضلي</a:t>
            </a:r>
            <a:endParaRPr lang="en-US" sz="3900" dirty="0">
              <a:latin typeface="Arial" panose="020B0604020202020204" pitchFamily="34" charset="0"/>
              <a:cs typeface="Arial" panose="020B0604020202020204" pitchFamily="34" charset="0"/>
            </a:endParaRPr>
          </a:p>
        </p:txBody>
      </p:sp>
      <p:sp>
        <p:nvSpPr>
          <p:cNvPr id="4" name="Text 1"/>
          <p:cNvSpPr/>
          <p:nvPr/>
        </p:nvSpPr>
        <p:spPr>
          <a:xfrm>
            <a:off x="793790" y="2886551"/>
            <a:ext cx="7556421" cy="63507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الحركة ليست مجرد فعل عضلي. إنها قبل كل شيء </a:t>
            </a:r>
            <a:r>
              <a:rPr lang="en-US" sz="1550" b="1" dirty="0">
                <a:solidFill>
                  <a:srgbClr val="2C3249"/>
                </a:solidFill>
                <a:latin typeface="Arial" panose="020B0604020202020204" pitchFamily="34" charset="0"/>
                <a:ea typeface="Martel Sans" pitchFamily="34" charset="-122"/>
                <a:cs typeface="Arial" panose="020B0604020202020204" pitchFamily="34" charset="0"/>
              </a:rPr>
              <a:t>موجهة نحو هدف</a:t>
            </a:r>
            <a:r>
              <a:rPr lang="en-US" sz="1550" dirty="0">
                <a:solidFill>
                  <a:srgbClr val="2C3249"/>
                </a:solidFill>
                <a:latin typeface="Arial" panose="020B0604020202020204" pitchFamily="34" charset="0"/>
                <a:ea typeface="Martel Sans" pitchFamily="34" charset="-122"/>
                <a:cs typeface="Arial" panose="020B0604020202020204" pitchFamily="34" charset="0"/>
              </a:rPr>
              <a:t>: الإمساك، الأكل، الاستكشاف. بالنسبة للطفل، الحركة هي وسيلة أساسية للتفاعل مع بيئته وبناء فهمه للعالم.</a:t>
            </a:r>
            <a:endParaRPr lang="en-US" sz="1550" dirty="0">
              <a:latin typeface="Arial" panose="020B0604020202020204" pitchFamily="34" charset="0"/>
              <a:cs typeface="Arial" panose="020B0604020202020204" pitchFamily="34" charset="0"/>
            </a:endParaRPr>
          </a:p>
        </p:txBody>
      </p:sp>
      <p:sp>
        <p:nvSpPr>
          <p:cNvPr id="5" name="Shape 2"/>
          <p:cNvSpPr/>
          <p:nvPr/>
        </p:nvSpPr>
        <p:spPr>
          <a:xfrm>
            <a:off x="793790" y="3744873"/>
            <a:ext cx="7556421" cy="1158716"/>
          </a:xfrm>
          <a:prstGeom prst="roundRect">
            <a:avLst>
              <a:gd name="adj" fmla="val 7194"/>
            </a:avLst>
          </a:prstGeom>
          <a:solidFill>
            <a:srgbClr val="3371A5"/>
          </a:solidFill>
          <a:ln w="7620">
            <a:solidFill>
              <a:srgbClr val="4C8ABE"/>
            </a:solidFill>
            <a:prstDash val="solid"/>
          </a:ln>
        </p:spPr>
      </p:sp>
      <p:sp>
        <p:nvSpPr>
          <p:cNvPr id="6" name="Text 3"/>
          <p:cNvSpPr/>
          <p:nvPr/>
        </p:nvSpPr>
        <p:spPr>
          <a:xfrm>
            <a:off x="5663327" y="3950851"/>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FFFFFF"/>
                </a:solidFill>
                <a:latin typeface="Arial" panose="020B0604020202020204" pitchFamily="34" charset="0"/>
                <a:ea typeface="Kanit Light" pitchFamily="34" charset="-122"/>
                <a:cs typeface="Arial" panose="020B0604020202020204" pitchFamily="34" charset="0"/>
              </a:rPr>
              <a:t>حركة هادفة</a:t>
            </a:r>
            <a:endParaRPr lang="en-US" sz="1950" dirty="0">
              <a:latin typeface="Arial" panose="020B0604020202020204" pitchFamily="34" charset="0"/>
              <a:cs typeface="Arial" panose="020B0604020202020204" pitchFamily="34" charset="0"/>
            </a:endParaRPr>
          </a:p>
        </p:txBody>
      </p:sp>
      <p:sp>
        <p:nvSpPr>
          <p:cNvPr id="7" name="Text 4"/>
          <p:cNvSpPr/>
          <p:nvPr/>
        </p:nvSpPr>
        <p:spPr>
          <a:xfrm>
            <a:off x="999768" y="4380071"/>
            <a:ext cx="7144464" cy="317540"/>
          </a:xfrm>
          <a:prstGeom prst="rect">
            <a:avLst/>
          </a:prstGeom>
          <a:noFill/>
          <a:ln/>
        </p:spPr>
        <p:txBody>
          <a:bodyPr wrap="none" lIns="0" tIns="0" rIns="0" bIns="0" rtlCol="0" anchor="t"/>
          <a:lstStyle/>
          <a:p>
            <a:pPr marL="0" indent="0" algn="r" rtl="1">
              <a:lnSpc>
                <a:spcPts val="2500"/>
              </a:lnSpc>
              <a:buNone/>
            </a:pPr>
            <a:r>
              <a:rPr lang="en-US" sz="1550" dirty="0">
                <a:solidFill>
                  <a:srgbClr val="FFFFFF"/>
                </a:solidFill>
                <a:latin typeface="Arial" panose="020B0604020202020204" pitchFamily="34" charset="0"/>
                <a:ea typeface="Martel Sans" pitchFamily="34" charset="-122"/>
                <a:cs typeface="Arial" panose="020B0604020202020204" pitchFamily="34" charset="0"/>
              </a:rPr>
              <a:t>كل إيماءة لها قصد.</a:t>
            </a:r>
            <a:endParaRPr lang="en-US" sz="1550" dirty="0">
              <a:latin typeface="Arial" panose="020B0604020202020204" pitchFamily="34" charset="0"/>
              <a:cs typeface="Arial" panose="020B0604020202020204" pitchFamily="34" charset="0"/>
            </a:endParaRPr>
          </a:p>
        </p:txBody>
      </p:sp>
      <p:sp>
        <p:nvSpPr>
          <p:cNvPr id="8" name="Shape 5"/>
          <p:cNvSpPr/>
          <p:nvPr/>
        </p:nvSpPr>
        <p:spPr>
          <a:xfrm>
            <a:off x="793790" y="5101947"/>
            <a:ext cx="7556421" cy="1158716"/>
          </a:xfrm>
          <a:prstGeom prst="roundRect">
            <a:avLst>
              <a:gd name="adj" fmla="val 7194"/>
            </a:avLst>
          </a:prstGeom>
          <a:solidFill>
            <a:srgbClr val="3371A5"/>
          </a:solidFill>
          <a:ln w="7620">
            <a:solidFill>
              <a:srgbClr val="4C8ABE"/>
            </a:solidFill>
            <a:prstDash val="solid"/>
          </a:ln>
        </p:spPr>
      </p:sp>
      <p:sp>
        <p:nvSpPr>
          <p:cNvPr id="9" name="Text 6"/>
          <p:cNvSpPr/>
          <p:nvPr/>
        </p:nvSpPr>
        <p:spPr>
          <a:xfrm>
            <a:off x="5663327" y="5307925"/>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FFFFFF"/>
                </a:solidFill>
                <a:latin typeface="Arial" panose="020B0604020202020204" pitchFamily="34" charset="0"/>
                <a:ea typeface="Kanit Light" pitchFamily="34" charset="-122"/>
                <a:cs typeface="Arial" panose="020B0604020202020204" pitchFamily="34" charset="0"/>
              </a:rPr>
              <a:t>تفاعل أساسي</a:t>
            </a:r>
            <a:endParaRPr lang="en-US" sz="1950" dirty="0">
              <a:latin typeface="Arial" panose="020B0604020202020204" pitchFamily="34" charset="0"/>
              <a:cs typeface="Arial" panose="020B0604020202020204" pitchFamily="34" charset="0"/>
            </a:endParaRPr>
          </a:p>
        </p:txBody>
      </p:sp>
      <p:sp>
        <p:nvSpPr>
          <p:cNvPr id="10" name="Text 7"/>
          <p:cNvSpPr/>
          <p:nvPr/>
        </p:nvSpPr>
        <p:spPr>
          <a:xfrm>
            <a:off x="999768" y="5737146"/>
            <a:ext cx="7144464" cy="317540"/>
          </a:xfrm>
          <a:prstGeom prst="rect">
            <a:avLst/>
          </a:prstGeom>
          <a:noFill/>
          <a:ln/>
        </p:spPr>
        <p:txBody>
          <a:bodyPr wrap="none" lIns="0" tIns="0" rIns="0" bIns="0" rtlCol="0" anchor="t"/>
          <a:lstStyle/>
          <a:p>
            <a:pPr marL="0" indent="0" algn="r" rtl="1">
              <a:lnSpc>
                <a:spcPts val="2500"/>
              </a:lnSpc>
              <a:buNone/>
            </a:pPr>
            <a:r>
              <a:rPr lang="en-US" sz="1550" dirty="0">
                <a:solidFill>
                  <a:srgbClr val="FFFFFF"/>
                </a:solidFill>
                <a:latin typeface="Arial" panose="020B0604020202020204" pitchFamily="34" charset="0"/>
                <a:ea typeface="Martel Sans" pitchFamily="34" charset="-122"/>
                <a:cs typeface="Arial" panose="020B0604020202020204" pitchFamily="34" charset="0"/>
              </a:rPr>
              <a:t>يتحرك الطفل للتفاعل.</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934093" y="2756178"/>
            <a:ext cx="4902518" cy="496133"/>
          </a:xfrm>
          <a:prstGeom prst="rect">
            <a:avLst/>
          </a:prstGeom>
          <a:noFill/>
          <a:ln/>
        </p:spPr>
        <p:txBody>
          <a:bodyPr wrap="none" lIns="0" tIns="0" rIns="0" bIns="0" rtlCol="0" anchor="t"/>
          <a:lstStyle/>
          <a:p>
            <a:pPr marL="0" indent="0" algn="r" rtl="1">
              <a:lnSpc>
                <a:spcPts val="3900"/>
              </a:lnSpc>
              <a:buNone/>
            </a:pPr>
            <a:r>
              <a:rPr lang="en-US" sz="3200" dirty="0">
                <a:solidFill>
                  <a:srgbClr val="272D45"/>
                </a:solidFill>
                <a:latin typeface="Arial" panose="020B0604020202020204" pitchFamily="34" charset="0"/>
                <a:ea typeface="Kanit Light" pitchFamily="34" charset="-122"/>
                <a:cs typeface="Arial" panose="020B0604020202020204" pitchFamily="34" charset="0"/>
              </a:rPr>
              <a:t>القيود الجينية والتفضيل الجانبي</a:t>
            </a:r>
            <a:endParaRPr lang="en-US" sz="3200" dirty="0">
              <a:latin typeface="Arial" panose="020B0604020202020204" pitchFamily="34" charset="0"/>
              <a:cs typeface="Arial" panose="020B0604020202020204" pitchFamily="34" charset="0"/>
            </a:endParaRPr>
          </a:p>
        </p:txBody>
      </p:sp>
      <p:sp>
        <p:nvSpPr>
          <p:cNvPr id="3" name="Shape 1"/>
          <p:cNvSpPr/>
          <p:nvPr/>
        </p:nvSpPr>
        <p:spPr>
          <a:xfrm>
            <a:off x="9621322" y="3649147"/>
            <a:ext cx="4215289" cy="1824276"/>
          </a:xfrm>
          <a:prstGeom prst="roundRect">
            <a:avLst>
              <a:gd name="adj" fmla="val 6015"/>
            </a:avLst>
          </a:prstGeom>
          <a:solidFill>
            <a:srgbClr val="FFFFFF"/>
          </a:solidFill>
          <a:ln w="22860">
            <a:solidFill>
              <a:srgbClr val="C5D2CF"/>
            </a:solidFill>
            <a:prstDash val="solid"/>
          </a:ln>
        </p:spPr>
      </p:sp>
      <p:sp>
        <p:nvSpPr>
          <p:cNvPr id="4" name="Shape 2"/>
          <p:cNvSpPr/>
          <p:nvPr/>
        </p:nvSpPr>
        <p:spPr>
          <a:xfrm>
            <a:off x="13768030" y="3649147"/>
            <a:ext cx="91440" cy="1824276"/>
          </a:xfrm>
          <a:prstGeom prst="roundRect">
            <a:avLst>
              <a:gd name="adj" fmla="val 91163"/>
            </a:avLst>
          </a:prstGeom>
          <a:solidFill>
            <a:srgbClr val="437066"/>
          </a:solidFill>
          <a:ln/>
        </p:spPr>
      </p:sp>
      <p:sp>
        <p:nvSpPr>
          <p:cNvPr id="5" name="Text 3"/>
          <p:cNvSpPr/>
          <p:nvPr/>
        </p:nvSpPr>
        <p:spPr>
          <a:xfrm>
            <a:off x="11065907" y="3870365"/>
            <a:ext cx="2480905" cy="310158"/>
          </a:xfrm>
          <a:prstGeom prst="rect">
            <a:avLst/>
          </a:prstGeom>
          <a:noFill/>
          <a:ln/>
        </p:spPr>
        <p:txBody>
          <a:bodyPr wrap="none" lIns="0" tIns="0" rIns="0" bIns="0" rtlCol="0" anchor="t"/>
          <a:lstStyle/>
          <a:p>
            <a:pPr marL="0" indent="0" algn="r" rtl="1">
              <a:lnSpc>
                <a:spcPts val="2400"/>
              </a:lnSpc>
              <a:buNone/>
            </a:pPr>
            <a:r>
              <a:rPr lang="en-US" sz="2000" dirty="0">
                <a:solidFill>
                  <a:srgbClr val="2C3249"/>
                </a:solidFill>
                <a:latin typeface="Arial" panose="020B0604020202020204" pitchFamily="34" charset="0"/>
                <a:ea typeface="Kanit Light" pitchFamily="34" charset="-122"/>
                <a:cs typeface="Arial" panose="020B0604020202020204" pitchFamily="34" charset="0"/>
              </a:rPr>
              <a:t>الأساس الوراثي</a:t>
            </a:r>
            <a:endParaRPr lang="en-US" sz="2000" dirty="0">
              <a:latin typeface="Arial" panose="020B0604020202020204" pitchFamily="34" charset="0"/>
              <a:cs typeface="Arial" panose="020B0604020202020204" pitchFamily="34" charset="0"/>
            </a:endParaRPr>
          </a:p>
        </p:txBody>
      </p:sp>
      <p:sp>
        <p:nvSpPr>
          <p:cNvPr id="6" name="Text 4"/>
          <p:cNvSpPr/>
          <p:nvPr/>
        </p:nvSpPr>
        <p:spPr>
          <a:xfrm>
            <a:off x="9842540" y="4299585"/>
            <a:ext cx="3704273" cy="952619"/>
          </a:xfrm>
          <a:prstGeom prst="rect">
            <a:avLst/>
          </a:prstGeom>
          <a:noFill/>
          <a:ln/>
        </p:spPr>
        <p:txBody>
          <a:bodyPr wrap="square" lIns="0" tIns="0" rIns="0" bIns="0" rtlCol="0" anchor="t"/>
          <a:lstStyle/>
          <a:p>
            <a:pPr marL="0" indent="0" algn="r" rtl="1">
              <a:lnSpc>
                <a:spcPts val="2500"/>
              </a:lnSpc>
              <a:buNone/>
            </a:pPr>
            <a:r>
              <a:rPr lang="en-US" sz="1600" dirty="0">
                <a:solidFill>
                  <a:srgbClr val="2C3249"/>
                </a:solidFill>
                <a:latin typeface="Arial" panose="020B0604020202020204" pitchFamily="34" charset="0"/>
                <a:ea typeface="Martel Sans" pitchFamily="34" charset="-122"/>
                <a:cs typeface="Arial" panose="020B0604020202020204" pitchFamily="34" charset="0"/>
              </a:rPr>
              <a:t>تتميز اللاتمركزية الدماغية—أي تخصص أحد نصفي الكرة المخية—بمكون جيني مهم ينتقل من الوالدين.</a:t>
            </a:r>
            <a:endParaRPr lang="en-US" sz="1600" dirty="0">
              <a:latin typeface="Arial" panose="020B0604020202020204" pitchFamily="34" charset="0"/>
              <a:cs typeface="Arial" panose="020B0604020202020204" pitchFamily="34" charset="0"/>
            </a:endParaRPr>
          </a:p>
        </p:txBody>
      </p:sp>
      <p:sp>
        <p:nvSpPr>
          <p:cNvPr id="7" name="Shape 5"/>
          <p:cNvSpPr/>
          <p:nvPr/>
        </p:nvSpPr>
        <p:spPr>
          <a:xfrm>
            <a:off x="5207556" y="3649147"/>
            <a:ext cx="4215408" cy="1824276"/>
          </a:xfrm>
          <a:prstGeom prst="roundRect">
            <a:avLst>
              <a:gd name="adj" fmla="val 6015"/>
            </a:avLst>
          </a:prstGeom>
          <a:solidFill>
            <a:srgbClr val="FFFFFF"/>
          </a:solidFill>
          <a:ln w="22860">
            <a:solidFill>
              <a:srgbClr val="C5D2CF"/>
            </a:solidFill>
            <a:prstDash val="solid"/>
          </a:ln>
        </p:spPr>
      </p:sp>
      <p:sp>
        <p:nvSpPr>
          <p:cNvPr id="8" name="Shape 6"/>
          <p:cNvSpPr/>
          <p:nvPr/>
        </p:nvSpPr>
        <p:spPr>
          <a:xfrm>
            <a:off x="9354383" y="3649147"/>
            <a:ext cx="91440" cy="1824276"/>
          </a:xfrm>
          <a:prstGeom prst="roundRect">
            <a:avLst>
              <a:gd name="adj" fmla="val 91163"/>
            </a:avLst>
          </a:prstGeom>
          <a:solidFill>
            <a:srgbClr val="437066"/>
          </a:solidFill>
          <a:ln/>
        </p:spPr>
      </p:sp>
      <p:sp>
        <p:nvSpPr>
          <p:cNvPr id="9" name="Text 7"/>
          <p:cNvSpPr/>
          <p:nvPr/>
        </p:nvSpPr>
        <p:spPr>
          <a:xfrm>
            <a:off x="6652260" y="3870365"/>
            <a:ext cx="2480905" cy="310158"/>
          </a:xfrm>
          <a:prstGeom prst="rect">
            <a:avLst/>
          </a:prstGeom>
          <a:noFill/>
          <a:ln/>
        </p:spPr>
        <p:txBody>
          <a:bodyPr wrap="none" lIns="0" tIns="0" rIns="0" bIns="0" rtlCol="0" anchor="t"/>
          <a:lstStyle/>
          <a:p>
            <a:pPr marL="0" indent="0" algn="r" rtl="1">
              <a:lnSpc>
                <a:spcPts val="2400"/>
              </a:lnSpc>
              <a:buNone/>
            </a:pPr>
            <a:r>
              <a:rPr lang="en-US" sz="2000" dirty="0">
                <a:solidFill>
                  <a:srgbClr val="2C3249"/>
                </a:solidFill>
                <a:latin typeface="Arial" panose="020B0604020202020204" pitchFamily="34" charset="0"/>
                <a:ea typeface="Kanit Light" pitchFamily="34" charset="-122"/>
                <a:cs typeface="Arial" panose="020B0604020202020204" pitchFamily="34" charset="0"/>
              </a:rPr>
              <a:t>التطور غير المتماثل</a:t>
            </a:r>
            <a:endParaRPr lang="en-US" sz="2000" dirty="0">
              <a:latin typeface="Arial" panose="020B0604020202020204" pitchFamily="34" charset="0"/>
              <a:cs typeface="Arial" panose="020B0604020202020204" pitchFamily="34" charset="0"/>
            </a:endParaRPr>
          </a:p>
        </p:txBody>
      </p:sp>
      <p:sp>
        <p:nvSpPr>
          <p:cNvPr id="10" name="Text 8"/>
          <p:cNvSpPr/>
          <p:nvPr/>
        </p:nvSpPr>
        <p:spPr>
          <a:xfrm>
            <a:off x="5428774" y="4299585"/>
            <a:ext cx="3704392" cy="635079"/>
          </a:xfrm>
          <a:prstGeom prst="rect">
            <a:avLst/>
          </a:prstGeom>
          <a:noFill/>
          <a:ln/>
        </p:spPr>
        <p:txBody>
          <a:bodyPr wrap="square" lIns="0" tIns="0" rIns="0" bIns="0" rtlCol="0" anchor="t"/>
          <a:lstStyle/>
          <a:p>
            <a:pPr marL="0" indent="0" algn="r" rtl="1">
              <a:lnSpc>
                <a:spcPts val="2500"/>
              </a:lnSpc>
              <a:buNone/>
            </a:pPr>
            <a:r>
              <a:rPr lang="en-US" sz="1600" dirty="0">
                <a:solidFill>
                  <a:srgbClr val="2C3249"/>
                </a:solidFill>
                <a:latin typeface="Arial" panose="020B0604020202020204" pitchFamily="34" charset="0"/>
                <a:ea typeface="Martel Sans" pitchFamily="34" charset="-122"/>
                <a:cs typeface="Arial" panose="020B0604020202020204" pitchFamily="34" charset="0"/>
              </a:rPr>
              <a:t>يتطور القشرة المخية اليسرى عادةً في وقت أبكر، مما يدعم هيمنة اليد اليمنى لدى غالبية الأطفال.</a:t>
            </a:r>
            <a:endParaRPr lang="en-US" sz="1600" dirty="0">
              <a:latin typeface="Arial" panose="020B0604020202020204" pitchFamily="34" charset="0"/>
              <a:cs typeface="Arial" panose="020B0604020202020204" pitchFamily="34" charset="0"/>
            </a:endParaRPr>
          </a:p>
        </p:txBody>
      </p:sp>
      <p:sp>
        <p:nvSpPr>
          <p:cNvPr id="11" name="Shape 9"/>
          <p:cNvSpPr/>
          <p:nvPr/>
        </p:nvSpPr>
        <p:spPr>
          <a:xfrm>
            <a:off x="793909" y="3649147"/>
            <a:ext cx="4215289" cy="1824276"/>
          </a:xfrm>
          <a:prstGeom prst="roundRect">
            <a:avLst>
              <a:gd name="adj" fmla="val 6015"/>
            </a:avLst>
          </a:prstGeom>
          <a:solidFill>
            <a:srgbClr val="FFFFFF"/>
          </a:solidFill>
          <a:ln w="22860">
            <a:solidFill>
              <a:srgbClr val="C5D2CF"/>
            </a:solidFill>
            <a:prstDash val="solid"/>
          </a:ln>
        </p:spPr>
      </p:sp>
      <p:sp>
        <p:nvSpPr>
          <p:cNvPr id="12" name="Shape 10"/>
          <p:cNvSpPr/>
          <p:nvPr/>
        </p:nvSpPr>
        <p:spPr>
          <a:xfrm>
            <a:off x="4940618" y="3649147"/>
            <a:ext cx="91440" cy="1824276"/>
          </a:xfrm>
          <a:prstGeom prst="roundRect">
            <a:avLst>
              <a:gd name="adj" fmla="val 91163"/>
            </a:avLst>
          </a:prstGeom>
          <a:solidFill>
            <a:srgbClr val="437066"/>
          </a:solidFill>
          <a:ln/>
        </p:spPr>
      </p:sp>
      <p:sp>
        <p:nvSpPr>
          <p:cNvPr id="13" name="Text 11"/>
          <p:cNvSpPr/>
          <p:nvPr/>
        </p:nvSpPr>
        <p:spPr>
          <a:xfrm>
            <a:off x="2238494" y="3870365"/>
            <a:ext cx="2480905" cy="310158"/>
          </a:xfrm>
          <a:prstGeom prst="rect">
            <a:avLst/>
          </a:prstGeom>
          <a:noFill/>
          <a:ln/>
        </p:spPr>
        <p:txBody>
          <a:bodyPr wrap="none" lIns="0" tIns="0" rIns="0" bIns="0" rtlCol="0" anchor="t"/>
          <a:lstStyle/>
          <a:p>
            <a:pPr marL="0" indent="0" algn="r" rtl="1">
              <a:lnSpc>
                <a:spcPts val="2400"/>
              </a:lnSpc>
              <a:buNone/>
            </a:pPr>
            <a:r>
              <a:rPr lang="en-US" sz="2000" dirty="0">
                <a:solidFill>
                  <a:srgbClr val="2C3249"/>
                </a:solidFill>
                <a:latin typeface="Arial" panose="020B0604020202020204" pitchFamily="34" charset="0"/>
                <a:ea typeface="Kanit Light" pitchFamily="34" charset="-122"/>
                <a:cs typeface="Arial" panose="020B0604020202020204" pitchFamily="34" charset="0"/>
              </a:rPr>
              <a:t>عوامل مشتركة</a:t>
            </a:r>
            <a:endParaRPr lang="en-US" sz="2000" dirty="0">
              <a:latin typeface="Arial" panose="020B0604020202020204" pitchFamily="34" charset="0"/>
              <a:cs typeface="Arial" panose="020B0604020202020204" pitchFamily="34" charset="0"/>
            </a:endParaRPr>
          </a:p>
        </p:txBody>
      </p:sp>
      <p:sp>
        <p:nvSpPr>
          <p:cNvPr id="14" name="Text 12"/>
          <p:cNvSpPr/>
          <p:nvPr/>
        </p:nvSpPr>
        <p:spPr>
          <a:xfrm>
            <a:off x="1015127" y="4299585"/>
            <a:ext cx="3704273" cy="952619"/>
          </a:xfrm>
          <a:prstGeom prst="rect">
            <a:avLst/>
          </a:prstGeom>
          <a:noFill/>
          <a:ln/>
        </p:spPr>
        <p:txBody>
          <a:bodyPr wrap="square" lIns="0" tIns="0" rIns="0" bIns="0" rtlCol="0" anchor="t"/>
          <a:lstStyle/>
          <a:p>
            <a:pPr marL="0" indent="0" algn="r" rtl="1">
              <a:lnSpc>
                <a:spcPts val="2500"/>
              </a:lnSpc>
              <a:buNone/>
            </a:pPr>
            <a:r>
              <a:rPr lang="en-US" sz="1600" dirty="0">
                <a:solidFill>
                  <a:srgbClr val="2C3249"/>
                </a:solidFill>
                <a:latin typeface="Arial" panose="020B0604020202020204" pitchFamily="34" charset="0"/>
                <a:ea typeface="Martel Sans" pitchFamily="34" charset="-122"/>
                <a:cs typeface="Arial" panose="020B0604020202020204" pitchFamily="34" charset="0"/>
              </a:rPr>
              <a:t>الجينات لا تعمل بمفردها أبدًا. فالبيئة والتحفيز والتجارب الحياتية تعدل من تعبير هذه الاستعدادات البيولوجية.</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71358" y="311964"/>
            <a:ext cx="3969425" cy="611037"/>
          </a:xfrm>
          <a:prstGeom prst="rect">
            <a:avLst/>
          </a:prstGeom>
          <a:noFill/>
          <a:ln/>
        </p:spPr>
        <p:txBody>
          <a:bodyPr wrap="none" lIns="0" tIns="0" rIns="0" bIns="0" rtlCol="0" anchor="t"/>
          <a:lstStyle/>
          <a:p>
            <a:pPr marL="0" indent="0" algn="r" rtl="1">
              <a:lnSpc>
                <a:spcPts val="3900"/>
              </a:lnSpc>
              <a:buNone/>
            </a:pPr>
            <a:r>
              <a:rPr lang="en-US" sz="4000" dirty="0">
                <a:solidFill>
                  <a:srgbClr val="272D45"/>
                </a:solidFill>
                <a:latin typeface="Arial" panose="020B0604020202020204" pitchFamily="34" charset="0"/>
                <a:ea typeface="Kanit Light" pitchFamily="34" charset="-122"/>
                <a:cs typeface="Arial" panose="020B0604020202020204" pitchFamily="34" charset="0"/>
              </a:rPr>
              <a:t>القيود البيئية</a:t>
            </a:r>
            <a:endParaRPr lang="en-US" sz="4000" dirty="0">
              <a:latin typeface="Arial" panose="020B0604020202020204" pitchFamily="34" charset="0"/>
              <a:cs typeface="Arial" panose="020B0604020202020204" pitchFamily="34" charset="0"/>
            </a:endParaRPr>
          </a:p>
        </p:txBody>
      </p:sp>
      <p:sp>
        <p:nvSpPr>
          <p:cNvPr id="3" name="Text 1"/>
          <p:cNvSpPr/>
          <p:nvPr/>
        </p:nvSpPr>
        <p:spPr>
          <a:xfrm>
            <a:off x="5372688" y="1304112"/>
            <a:ext cx="2480905" cy="381990"/>
          </a:xfrm>
          <a:prstGeom prst="rect">
            <a:avLst/>
          </a:prstGeom>
          <a:noFill/>
          <a:ln/>
        </p:spPr>
        <p:txBody>
          <a:bodyPr wrap="none" lIns="0" tIns="0" rIns="0" bIns="0" rtlCol="0" anchor="t"/>
          <a:lstStyle/>
          <a:p>
            <a:pPr marL="0" indent="0" algn="r" rtl="1">
              <a:lnSpc>
                <a:spcPts val="2400"/>
              </a:lnSpc>
              <a:buNone/>
            </a:pPr>
            <a:r>
              <a:rPr lang="en-US" sz="2800" dirty="0">
                <a:solidFill>
                  <a:srgbClr val="272D45"/>
                </a:solidFill>
                <a:latin typeface="Arial" panose="020B0604020202020204" pitchFamily="34" charset="0"/>
                <a:ea typeface="Kanit Light" pitchFamily="34" charset="-122"/>
                <a:cs typeface="Arial" panose="020B0604020202020204" pitchFamily="34" charset="0"/>
              </a:rPr>
              <a:t>تأثير البيئة</a:t>
            </a:r>
            <a:endParaRPr lang="en-US" sz="2800" dirty="0">
              <a:latin typeface="Arial" panose="020B0604020202020204" pitchFamily="34" charset="0"/>
              <a:cs typeface="Arial" panose="020B0604020202020204" pitchFamily="34" charset="0"/>
            </a:endParaRPr>
          </a:p>
        </p:txBody>
      </p:sp>
      <p:sp>
        <p:nvSpPr>
          <p:cNvPr id="4" name="Text 2"/>
          <p:cNvSpPr/>
          <p:nvPr/>
        </p:nvSpPr>
        <p:spPr>
          <a:xfrm>
            <a:off x="897962" y="1812628"/>
            <a:ext cx="6955631" cy="1564327"/>
          </a:xfrm>
          <a:prstGeom prst="rect">
            <a:avLst/>
          </a:prstGeom>
          <a:noFill/>
          <a:ln/>
        </p:spPr>
        <p:txBody>
          <a:bodyPr wrap="square" lIns="0" tIns="0" rIns="0" bIns="0" rtlCol="0" anchor="t"/>
          <a:lstStyle/>
          <a:p>
            <a:pPr marL="0" indent="0" algn="r" rtl="1">
              <a:lnSpc>
                <a:spcPts val="2500"/>
              </a:lnSpc>
              <a:buNone/>
            </a:pPr>
            <a:r>
              <a:rPr lang="en-US" sz="2000" dirty="0">
                <a:solidFill>
                  <a:srgbClr val="2C3249"/>
                </a:solidFill>
                <a:latin typeface="Arial" panose="020B0604020202020204" pitchFamily="34" charset="0"/>
                <a:ea typeface="Martel Sans" pitchFamily="34" charset="-122"/>
                <a:cs typeface="Arial" panose="020B0604020202020204" pitchFamily="34" charset="0"/>
              </a:rPr>
              <a:t>المساحة المادية المتاحة، وجودة التحفيز الحسي الحركي، وطبيعة الألعاب المقترحة تؤثر بشكل مباشر على وتيرة اكتساب المهارات الحركية. بيئة غنية بفرص الحركة تسرع التطور، بينما الاحتواء المفرط أو نقص التحفيز يمكن أن يبطئه. يحتاج الطفل إلى مساحة للاستكشاف، ومواد متنوعة للتلاعب بها، ووقت للتجربة بحرية.</a:t>
            </a:r>
            <a:endParaRPr lang="en-US" sz="2000" dirty="0">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345321" y="1328996"/>
            <a:ext cx="5602962" cy="658864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375344" y="488990"/>
            <a:ext cx="3545919" cy="443151"/>
          </a:xfrm>
          <a:prstGeom prst="rect">
            <a:avLst/>
          </a:prstGeom>
          <a:noFill/>
          <a:ln/>
        </p:spPr>
        <p:txBody>
          <a:bodyPr wrap="none" lIns="0" tIns="0" rIns="0" bIns="0" rtlCol="0" anchor="t"/>
          <a:lstStyle/>
          <a:p>
            <a:pPr marL="0" indent="0" algn="r" rtl="1">
              <a:lnSpc>
                <a:spcPts val="3450"/>
              </a:lnSpc>
              <a:buNone/>
            </a:pPr>
            <a:r>
              <a:rPr lang="en-US" sz="3600" dirty="0">
                <a:solidFill>
                  <a:srgbClr val="272D45"/>
                </a:solidFill>
                <a:latin typeface="Arial" panose="020B0604020202020204" pitchFamily="34" charset="0"/>
                <a:ea typeface="Kanit Light" pitchFamily="34" charset="-122"/>
                <a:cs typeface="Arial" panose="020B0604020202020204" pitchFamily="34" charset="0"/>
              </a:rPr>
              <a:t>التنقل: المراحل الرئيسية</a:t>
            </a:r>
            <a:endParaRPr lang="en-US" sz="360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13389412" y="1286708"/>
            <a:ext cx="531852" cy="1143000"/>
          </a:xfrm>
          <a:prstGeom prst="rect">
            <a:avLst/>
          </a:prstGeom>
        </p:spPr>
      </p:pic>
      <p:sp>
        <p:nvSpPr>
          <p:cNvPr id="4" name="Text 1"/>
          <p:cNvSpPr/>
          <p:nvPr/>
        </p:nvSpPr>
        <p:spPr>
          <a:xfrm>
            <a:off x="10996017" y="1463993"/>
            <a:ext cx="2216110" cy="276939"/>
          </a:xfrm>
          <a:prstGeom prst="rect">
            <a:avLst/>
          </a:prstGeom>
          <a:noFill/>
          <a:ln/>
        </p:spPr>
        <p:txBody>
          <a:bodyPr wrap="none" lIns="0" tIns="0" rIns="0" bIns="0" rtlCol="0" anchor="t"/>
          <a:lstStyle/>
          <a:p>
            <a:pPr marL="0" indent="0" algn="r" rtl="1">
              <a:lnSpc>
                <a:spcPts val="2150"/>
              </a:lnSpc>
              <a:buNone/>
            </a:pPr>
            <a:r>
              <a:rPr lang="en-US" sz="2400" dirty="0">
                <a:solidFill>
                  <a:srgbClr val="2C3249"/>
                </a:solidFill>
                <a:latin typeface="Arial" panose="020B0604020202020204" pitchFamily="34" charset="0"/>
                <a:ea typeface="Kanit Light" pitchFamily="34" charset="-122"/>
                <a:cs typeface="Arial" panose="020B0604020202020204" pitchFamily="34" charset="0"/>
              </a:rPr>
              <a:t>التدحرج</a:t>
            </a:r>
            <a:endParaRPr lang="en-US" sz="2400" dirty="0">
              <a:latin typeface="Arial" panose="020B0604020202020204" pitchFamily="34" charset="0"/>
              <a:cs typeface="Arial" panose="020B0604020202020204" pitchFamily="34" charset="0"/>
            </a:endParaRPr>
          </a:p>
        </p:txBody>
      </p:sp>
      <p:sp>
        <p:nvSpPr>
          <p:cNvPr id="5" name="Text 2"/>
          <p:cNvSpPr/>
          <p:nvPr/>
        </p:nvSpPr>
        <p:spPr>
          <a:xfrm>
            <a:off x="709136" y="1847255"/>
            <a:ext cx="12502991" cy="283607"/>
          </a:xfrm>
          <a:prstGeom prst="rect">
            <a:avLst/>
          </a:prstGeom>
          <a:noFill/>
          <a:ln/>
        </p:spPr>
        <p:txBody>
          <a:bodyPr wrap="none" lIns="0" tIns="0" rIns="0" bIns="0" rtlCol="0" anchor="t"/>
          <a:lstStyle/>
          <a:p>
            <a:pPr marL="0" indent="0" algn="r" rtl="1">
              <a:lnSpc>
                <a:spcPts val="2200"/>
              </a:lnSpc>
              <a:buNone/>
            </a:pPr>
            <a:r>
              <a:rPr lang="en-US" dirty="0">
                <a:solidFill>
                  <a:srgbClr val="2C3249"/>
                </a:solidFill>
                <a:latin typeface="Arial" panose="020B0604020202020204" pitchFamily="34" charset="0"/>
                <a:ea typeface="Martel Sans" pitchFamily="34" charset="-122"/>
                <a:cs typeface="Arial" panose="020B0604020202020204" pitchFamily="34" charset="0"/>
              </a:rPr>
              <a:t>الحركات الأولى التي يتحرك بها الطفل متدحرجًا على جسده.</a:t>
            </a:r>
            <a:endParaRPr lang="en-US"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3"/>
          <a:stretch>
            <a:fillRect/>
          </a:stretch>
        </p:blipFill>
        <p:spPr>
          <a:xfrm>
            <a:off x="13123545" y="2527697"/>
            <a:ext cx="531852" cy="1143000"/>
          </a:xfrm>
          <a:prstGeom prst="rect">
            <a:avLst/>
          </a:prstGeom>
        </p:spPr>
      </p:pic>
      <p:sp>
        <p:nvSpPr>
          <p:cNvPr id="7" name="Text 3"/>
          <p:cNvSpPr/>
          <p:nvPr/>
        </p:nvSpPr>
        <p:spPr>
          <a:xfrm>
            <a:off x="10730151" y="2704981"/>
            <a:ext cx="2216110" cy="276939"/>
          </a:xfrm>
          <a:prstGeom prst="rect">
            <a:avLst/>
          </a:prstGeom>
          <a:noFill/>
          <a:ln/>
        </p:spPr>
        <p:txBody>
          <a:bodyPr wrap="none" lIns="0" tIns="0" rIns="0" bIns="0" rtlCol="0" anchor="t"/>
          <a:lstStyle/>
          <a:p>
            <a:pPr marL="0" indent="0" algn="r" rtl="1">
              <a:lnSpc>
                <a:spcPts val="2150"/>
              </a:lnSpc>
              <a:buNone/>
            </a:pPr>
            <a:r>
              <a:rPr lang="en-US" sz="2400" dirty="0">
                <a:solidFill>
                  <a:srgbClr val="2C3249"/>
                </a:solidFill>
                <a:latin typeface="Arial" panose="020B0604020202020204" pitchFamily="34" charset="0"/>
                <a:ea typeface="Kanit Light" pitchFamily="34" charset="-122"/>
                <a:cs typeface="Arial" panose="020B0604020202020204" pitchFamily="34" charset="0"/>
              </a:rPr>
              <a:t>الزحف</a:t>
            </a:r>
            <a:endParaRPr lang="en-US" sz="2400" dirty="0">
              <a:latin typeface="Arial" panose="020B0604020202020204" pitchFamily="34" charset="0"/>
              <a:cs typeface="Arial" panose="020B0604020202020204" pitchFamily="34" charset="0"/>
            </a:endParaRPr>
          </a:p>
        </p:txBody>
      </p:sp>
      <p:sp>
        <p:nvSpPr>
          <p:cNvPr id="8" name="Text 4"/>
          <p:cNvSpPr/>
          <p:nvPr/>
        </p:nvSpPr>
        <p:spPr>
          <a:xfrm>
            <a:off x="709136" y="3088243"/>
            <a:ext cx="12237125" cy="283607"/>
          </a:xfrm>
          <a:prstGeom prst="rect">
            <a:avLst/>
          </a:prstGeom>
          <a:noFill/>
          <a:ln/>
        </p:spPr>
        <p:txBody>
          <a:bodyPr wrap="none" lIns="0" tIns="0" rIns="0" bIns="0" rtlCol="0" anchor="t"/>
          <a:lstStyle/>
          <a:p>
            <a:pPr marL="0" indent="0" algn="r" rtl="1">
              <a:lnSpc>
                <a:spcPts val="2200"/>
              </a:lnSpc>
              <a:buNone/>
            </a:pPr>
            <a:r>
              <a:rPr lang="en-US" dirty="0">
                <a:solidFill>
                  <a:srgbClr val="2C3249"/>
                </a:solidFill>
                <a:latin typeface="Arial" panose="020B0604020202020204" pitchFamily="34" charset="0"/>
                <a:ea typeface="Martel Sans" pitchFamily="34" charset="-122"/>
                <a:cs typeface="Arial" panose="020B0604020202020204" pitchFamily="34" charset="0"/>
              </a:rPr>
              <a:t>الانزلاق على البطن، مع إشراك الأطراف تدريجيًا.</a:t>
            </a:r>
            <a:endParaRPr lang="en-US"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3"/>
          <a:stretch>
            <a:fillRect/>
          </a:stretch>
        </p:blipFill>
        <p:spPr>
          <a:xfrm>
            <a:off x="12857559" y="3768685"/>
            <a:ext cx="531852" cy="1143000"/>
          </a:xfrm>
          <a:prstGeom prst="rect">
            <a:avLst/>
          </a:prstGeom>
        </p:spPr>
      </p:pic>
      <p:sp>
        <p:nvSpPr>
          <p:cNvPr id="10" name="Text 5"/>
          <p:cNvSpPr/>
          <p:nvPr/>
        </p:nvSpPr>
        <p:spPr>
          <a:xfrm>
            <a:off x="10464165" y="3945969"/>
            <a:ext cx="2216110" cy="276939"/>
          </a:xfrm>
          <a:prstGeom prst="rect">
            <a:avLst/>
          </a:prstGeom>
          <a:noFill/>
          <a:ln/>
        </p:spPr>
        <p:txBody>
          <a:bodyPr wrap="none" lIns="0" tIns="0" rIns="0" bIns="0" rtlCol="0" anchor="t"/>
          <a:lstStyle/>
          <a:p>
            <a:pPr marL="0" indent="0" algn="r" rtl="1">
              <a:lnSpc>
                <a:spcPts val="2150"/>
              </a:lnSpc>
              <a:buNone/>
            </a:pPr>
            <a:r>
              <a:rPr lang="en-US" sz="2400" dirty="0">
                <a:solidFill>
                  <a:srgbClr val="2C3249"/>
                </a:solidFill>
                <a:latin typeface="Arial" panose="020B0604020202020204" pitchFamily="34" charset="0"/>
                <a:ea typeface="Kanit Light" pitchFamily="34" charset="-122"/>
                <a:cs typeface="Arial" panose="020B0604020202020204" pitchFamily="34" charset="0"/>
              </a:rPr>
              <a:t>الحبو على الأربع</a:t>
            </a:r>
            <a:endParaRPr lang="en-US" sz="2400" dirty="0">
              <a:latin typeface="Arial" panose="020B0604020202020204" pitchFamily="34" charset="0"/>
              <a:cs typeface="Arial" panose="020B0604020202020204" pitchFamily="34" charset="0"/>
            </a:endParaRPr>
          </a:p>
        </p:txBody>
      </p:sp>
      <p:sp>
        <p:nvSpPr>
          <p:cNvPr id="11" name="Text 6"/>
          <p:cNvSpPr/>
          <p:nvPr/>
        </p:nvSpPr>
        <p:spPr>
          <a:xfrm>
            <a:off x="709136" y="4329232"/>
            <a:ext cx="11971139" cy="283607"/>
          </a:xfrm>
          <a:prstGeom prst="rect">
            <a:avLst/>
          </a:prstGeom>
          <a:noFill/>
          <a:ln/>
        </p:spPr>
        <p:txBody>
          <a:bodyPr wrap="none" lIns="0" tIns="0" rIns="0" bIns="0" rtlCol="0" anchor="t"/>
          <a:lstStyle/>
          <a:p>
            <a:pPr marL="0" indent="0" algn="r" rtl="1">
              <a:lnSpc>
                <a:spcPts val="2200"/>
              </a:lnSpc>
              <a:buNone/>
            </a:pPr>
            <a:r>
              <a:rPr lang="en-US" dirty="0">
                <a:solidFill>
                  <a:srgbClr val="2C3249"/>
                </a:solidFill>
                <a:latin typeface="Arial" panose="020B0604020202020204" pitchFamily="34" charset="0"/>
                <a:ea typeface="Martel Sans" pitchFamily="34" charset="-122"/>
                <a:cs typeface="Arial" panose="020B0604020202020204" pitchFamily="34" charset="0"/>
              </a:rPr>
              <a:t>وضعية مستقرة تسمح باستكشاف أسرع للبيئة.</a:t>
            </a:r>
            <a:endParaRPr lang="en-US"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3"/>
          <a:stretch>
            <a:fillRect/>
          </a:stretch>
        </p:blipFill>
        <p:spPr>
          <a:xfrm>
            <a:off x="12591693" y="5009674"/>
            <a:ext cx="531852" cy="1143000"/>
          </a:xfrm>
          <a:prstGeom prst="rect">
            <a:avLst/>
          </a:prstGeom>
        </p:spPr>
      </p:pic>
      <p:sp>
        <p:nvSpPr>
          <p:cNvPr id="13" name="Text 7"/>
          <p:cNvSpPr/>
          <p:nvPr/>
        </p:nvSpPr>
        <p:spPr>
          <a:xfrm>
            <a:off x="10198298" y="5186958"/>
            <a:ext cx="2216110" cy="276939"/>
          </a:xfrm>
          <a:prstGeom prst="rect">
            <a:avLst/>
          </a:prstGeom>
          <a:noFill/>
          <a:ln/>
        </p:spPr>
        <p:txBody>
          <a:bodyPr wrap="none" lIns="0" tIns="0" rIns="0" bIns="0" rtlCol="0" anchor="t"/>
          <a:lstStyle/>
          <a:p>
            <a:pPr marL="0" indent="0" algn="r" rtl="1">
              <a:lnSpc>
                <a:spcPts val="2150"/>
              </a:lnSpc>
              <a:buNone/>
            </a:pPr>
            <a:r>
              <a:rPr lang="en-US" sz="2400" dirty="0">
                <a:solidFill>
                  <a:srgbClr val="2C3249"/>
                </a:solidFill>
                <a:latin typeface="Arial" panose="020B0604020202020204" pitchFamily="34" charset="0"/>
                <a:ea typeface="Kanit Light" pitchFamily="34" charset="-122"/>
                <a:cs typeface="Arial" panose="020B0604020202020204" pitchFamily="34" charset="0"/>
              </a:rPr>
              <a:t>الوقوف</a:t>
            </a:r>
            <a:endParaRPr lang="en-US" sz="2400" dirty="0">
              <a:latin typeface="Arial" panose="020B0604020202020204" pitchFamily="34" charset="0"/>
              <a:cs typeface="Arial" panose="020B0604020202020204" pitchFamily="34" charset="0"/>
            </a:endParaRPr>
          </a:p>
        </p:txBody>
      </p:sp>
      <p:sp>
        <p:nvSpPr>
          <p:cNvPr id="14" name="Text 8"/>
          <p:cNvSpPr/>
          <p:nvPr/>
        </p:nvSpPr>
        <p:spPr>
          <a:xfrm>
            <a:off x="709136" y="5570220"/>
            <a:ext cx="11705273" cy="283607"/>
          </a:xfrm>
          <a:prstGeom prst="rect">
            <a:avLst/>
          </a:prstGeom>
          <a:noFill/>
          <a:ln/>
        </p:spPr>
        <p:txBody>
          <a:bodyPr wrap="none" lIns="0" tIns="0" rIns="0" bIns="0" rtlCol="0" anchor="t"/>
          <a:lstStyle/>
          <a:p>
            <a:pPr marL="0" indent="0" algn="r" rtl="1">
              <a:lnSpc>
                <a:spcPts val="2200"/>
              </a:lnSpc>
              <a:buNone/>
            </a:pPr>
            <a:r>
              <a:rPr lang="en-US" dirty="0">
                <a:solidFill>
                  <a:srgbClr val="2C3249"/>
                </a:solidFill>
                <a:latin typeface="Arial" panose="020B0604020202020204" pitchFamily="34" charset="0"/>
                <a:ea typeface="Martel Sans" pitchFamily="34" charset="-122"/>
                <a:cs typeface="Arial" panose="020B0604020202020204" pitchFamily="34" charset="0"/>
              </a:rPr>
              <a:t>التوازن عموديًا بالدعم، خطوة نحو الاستقلالية الحركية.</a:t>
            </a:r>
            <a:endParaRPr lang="en-US" dirty="0">
              <a:latin typeface="Arial" panose="020B0604020202020204" pitchFamily="34" charset="0"/>
              <a:cs typeface="Arial" panose="020B0604020202020204" pitchFamily="34" charset="0"/>
            </a:endParaRPr>
          </a:p>
        </p:txBody>
      </p:sp>
      <p:pic>
        <p:nvPicPr>
          <p:cNvPr id="15" name="Image 4" descr="preencoded.png"/>
          <p:cNvPicPr>
            <a:picLocks noChangeAspect="1"/>
          </p:cNvPicPr>
          <p:nvPr/>
        </p:nvPicPr>
        <p:blipFill>
          <a:blip r:embed="rId3"/>
          <a:stretch>
            <a:fillRect/>
          </a:stretch>
        </p:blipFill>
        <p:spPr>
          <a:xfrm>
            <a:off x="12857559" y="6250662"/>
            <a:ext cx="531852" cy="1143000"/>
          </a:xfrm>
          <a:prstGeom prst="rect">
            <a:avLst/>
          </a:prstGeom>
        </p:spPr>
      </p:pic>
      <p:sp>
        <p:nvSpPr>
          <p:cNvPr id="16" name="Text 9"/>
          <p:cNvSpPr/>
          <p:nvPr/>
        </p:nvSpPr>
        <p:spPr>
          <a:xfrm>
            <a:off x="10464165" y="6427946"/>
            <a:ext cx="2216110" cy="276939"/>
          </a:xfrm>
          <a:prstGeom prst="rect">
            <a:avLst/>
          </a:prstGeom>
          <a:noFill/>
          <a:ln/>
        </p:spPr>
        <p:txBody>
          <a:bodyPr wrap="none" lIns="0" tIns="0" rIns="0" bIns="0" rtlCol="0" anchor="t"/>
          <a:lstStyle/>
          <a:p>
            <a:pPr marL="0" indent="0" algn="r" rtl="1">
              <a:lnSpc>
                <a:spcPts val="2150"/>
              </a:lnSpc>
              <a:buNone/>
            </a:pPr>
            <a:r>
              <a:rPr lang="en-US" sz="2400" dirty="0">
                <a:solidFill>
                  <a:srgbClr val="2C3249"/>
                </a:solidFill>
                <a:latin typeface="Arial" panose="020B0604020202020204" pitchFamily="34" charset="0"/>
                <a:ea typeface="Kanit Light" pitchFamily="34" charset="-122"/>
                <a:cs typeface="Arial" panose="020B0604020202020204" pitchFamily="34" charset="0"/>
              </a:rPr>
              <a:t>المشي المستقل</a:t>
            </a:r>
            <a:endParaRPr lang="en-US" sz="2400" dirty="0">
              <a:latin typeface="Arial" panose="020B0604020202020204" pitchFamily="34" charset="0"/>
              <a:cs typeface="Arial" panose="020B0604020202020204" pitchFamily="34" charset="0"/>
            </a:endParaRPr>
          </a:p>
        </p:txBody>
      </p:sp>
      <p:sp>
        <p:nvSpPr>
          <p:cNvPr id="17" name="Text 10"/>
          <p:cNvSpPr/>
          <p:nvPr/>
        </p:nvSpPr>
        <p:spPr>
          <a:xfrm>
            <a:off x="709136" y="6811208"/>
            <a:ext cx="11971139" cy="283607"/>
          </a:xfrm>
          <a:prstGeom prst="rect">
            <a:avLst/>
          </a:prstGeom>
          <a:noFill/>
          <a:ln/>
        </p:spPr>
        <p:txBody>
          <a:bodyPr wrap="none" lIns="0" tIns="0" rIns="0" bIns="0" rtlCol="0" anchor="t"/>
          <a:lstStyle/>
          <a:p>
            <a:pPr marL="0" indent="0" algn="r" rtl="1">
              <a:lnSpc>
                <a:spcPts val="2200"/>
              </a:lnSpc>
              <a:buNone/>
            </a:pPr>
            <a:r>
              <a:rPr lang="en-US" dirty="0">
                <a:solidFill>
                  <a:srgbClr val="2C3249"/>
                </a:solidFill>
                <a:latin typeface="Arial" panose="020B0604020202020204" pitchFamily="34" charset="0"/>
                <a:ea typeface="Martel Sans" pitchFamily="34" charset="-122"/>
                <a:cs typeface="Arial" panose="020B0604020202020204" pitchFamily="34" charset="0"/>
              </a:rPr>
              <a:t>الحركة المستقلة دون دعم، إنجاز كبير في التنمية.</a:t>
            </a:r>
            <a:endParaRPr lang="en-US" dirty="0">
              <a:latin typeface="Arial" panose="020B0604020202020204" pitchFamily="34" charset="0"/>
              <a:cs typeface="Arial" panose="020B0604020202020204" pitchFamily="34" charset="0"/>
            </a:endParaRPr>
          </a:p>
        </p:txBody>
      </p:sp>
      <p:sp>
        <p:nvSpPr>
          <p:cNvPr id="18" name="Text 11"/>
          <p:cNvSpPr/>
          <p:nvPr/>
        </p:nvSpPr>
        <p:spPr>
          <a:xfrm>
            <a:off x="709136" y="7513796"/>
            <a:ext cx="13212127" cy="226814"/>
          </a:xfrm>
          <a:prstGeom prst="rect">
            <a:avLst/>
          </a:prstGeom>
          <a:noFill/>
          <a:ln/>
        </p:spPr>
        <p:txBody>
          <a:bodyPr wrap="none" lIns="0" tIns="0" rIns="0" bIns="0" rtlCol="0" anchor="t"/>
          <a:lstStyle/>
          <a:p>
            <a:pPr marL="0" indent="0" algn="r" rtl="1">
              <a:lnSpc>
                <a:spcPts val="1750"/>
              </a:lnSpc>
              <a:buNone/>
            </a:pPr>
            <a:r>
              <a:rPr lang="en-US" sz="1600" dirty="0">
                <a:solidFill>
                  <a:srgbClr val="2C3249"/>
                </a:solidFill>
                <a:latin typeface="Arial" panose="020B0604020202020204" pitchFamily="34" charset="0"/>
                <a:ea typeface="Martel Sans" pitchFamily="34" charset="-122"/>
                <a:cs typeface="Arial" panose="020B0604020202020204" pitchFamily="34" charset="0"/>
              </a:rPr>
              <a:t>هام: ليس بالضرورة أن يمر جميع الأطفال بكل مرحلة. قد يتخطى البعض مراحل معينة حسب تطورهم الفردي وسياقهم.</a:t>
            </a:r>
            <a:endParaRPr lang="en-US" sz="16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EAFC0624-67FC-4AB8-AA24-A39559D3DE29}"/>
              </a:ext>
            </a:extLst>
          </p:cNvPr>
          <p:cNvPicPr>
            <a:picLocks noChangeAspect="1"/>
          </p:cNvPicPr>
          <p:nvPr/>
        </p:nvPicPr>
        <p:blipFill>
          <a:blip r:embed="rId4"/>
          <a:stretch>
            <a:fillRect/>
          </a:stretch>
        </p:blipFill>
        <p:spPr>
          <a:xfrm>
            <a:off x="531851" y="1139507"/>
            <a:ext cx="5133277" cy="64013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037326" y="526256"/>
            <a:ext cx="3827621" cy="478393"/>
          </a:xfrm>
          <a:prstGeom prst="rect">
            <a:avLst/>
          </a:prstGeom>
          <a:noFill/>
          <a:ln/>
        </p:spPr>
        <p:txBody>
          <a:bodyPr wrap="none" lIns="0" tIns="0" rIns="0" bIns="0" rtlCol="0" anchor="t"/>
          <a:lstStyle/>
          <a:p>
            <a:pPr marL="0" indent="0" algn="r" rtl="1">
              <a:lnSpc>
                <a:spcPts val="3750"/>
              </a:lnSpc>
              <a:buNone/>
            </a:pPr>
            <a:r>
              <a:rPr lang="en-US" sz="3200" dirty="0">
                <a:solidFill>
                  <a:srgbClr val="272D45"/>
                </a:solidFill>
                <a:latin typeface="Arial" panose="020B0604020202020204" pitchFamily="34" charset="0"/>
                <a:ea typeface="Kanit Light" pitchFamily="34" charset="-122"/>
                <a:cs typeface="Arial" panose="020B0604020202020204" pitchFamily="34" charset="0"/>
              </a:rPr>
              <a:t>القيود الثقافية والتنمية</a:t>
            </a:r>
            <a:endParaRPr lang="en-US" sz="3200" dirty="0">
              <a:latin typeface="Arial" panose="020B0604020202020204" pitchFamily="34" charset="0"/>
              <a:cs typeface="Arial" panose="020B0604020202020204" pitchFamily="34" charset="0"/>
            </a:endParaRPr>
          </a:p>
        </p:txBody>
      </p:sp>
      <p:sp>
        <p:nvSpPr>
          <p:cNvPr id="3" name="Text 1"/>
          <p:cNvSpPr/>
          <p:nvPr/>
        </p:nvSpPr>
        <p:spPr>
          <a:xfrm>
            <a:off x="765453" y="1387316"/>
            <a:ext cx="13099494" cy="612219"/>
          </a:xfrm>
          <a:prstGeom prst="rect">
            <a:avLst/>
          </a:prstGeom>
          <a:noFill/>
          <a:ln/>
        </p:spPr>
        <p:txBody>
          <a:bodyPr wrap="square" lIns="0" tIns="0" rIns="0" bIns="0" rtlCol="0" anchor="t"/>
          <a:lstStyle/>
          <a:p>
            <a:pPr marL="0" indent="0" algn="r" rtl="1">
              <a:lnSpc>
                <a:spcPts val="2400"/>
              </a:lnSpc>
              <a:buNone/>
            </a:pPr>
            <a:r>
              <a:rPr lang="en-US" sz="1600" dirty="0">
                <a:solidFill>
                  <a:srgbClr val="2C3249"/>
                </a:solidFill>
                <a:latin typeface="Arial" panose="020B0604020202020204" pitchFamily="34" charset="0"/>
                <a:ea typeface="Martel Sans" pitchFamily="34" charset="-122"/>
                <a:cs typeface="Arial" panose="020B0604020202020204" pitchFamily="34" charset="0"/>
              </a:rPr>
              <a:t>تختلف ممارسات رعاية الأطفال اختلافًا كبيرًا من ثقافة إلى أخرى، مما يؤثر بشكل مباشر على العمر الذي يكتسب فيه الأطفال المشي المستقل. ومع ذلك، تؤثر هذه الاختلافات على </a:t>
            </a:r>
            <a:r>
              <a:rPr lang="en-US" sz="1600" b="1" dirty="0">
                <a:solidFill>
                  <a:srgbClr val="2C3249"/>
                </a:solidFill>
                <a:latin typeface="Arial" panose="020B0604020202020204" pitchFamily="34" charset="0"/>
                <a:ea typeface="Martel Sans" pitchFamily="34" charset="-122"/>
                <a:cs typeface="Arial" panose="020B0604020202020204" pitchFamily="34" charset="0"/>
              </a:rPr>
              <a:t>إيقاع</a:t>
            </a:r>
            <a:r>
              <a:rPr lang="en-US" sz="1600" dirty="0">
                <a:solidFill>
                  <a:srgbClr val="2C3249"/>
                </a:solidFill>
                <a:latin typeface="Arial" panose="020B0604020202020204" pitchFamily="34" charset="0"/>
                <a:ea typeface="Martel Sans" pitchFamily="34" charset="-122"/>
                <a:cs typeface="Arial" panose="020B0604020202020204" pitchFamily="34" charset="0"/>
              </a:rPr>
              <a:t> التطور، وليس على </a:t>
            </a:r>
            <a:r>
              <a:rPr lang="en-US" sz="1600" b="1" dirty="0">
                <a:solidFill>
                  <a:srgbClr val="2C3249"/>
                </a:solidFill>
                <a:latin typeface="Arial" panose="020B0604020202020204" pitchFamily="34" charset="0"/>
                <a:ea typeface="Martel Sans" pitchFamily="34" charset="-122"/>
                <a:cs typeface="Arial" panose="020B0604020202020204" pitchFamily="34" charset="0"/>
              </a:rPr>
              <a:t>تسلسله</a:t>
            </a:r>
            <a:r>
              <a:rPr lang="en-US" sz="1600" dirty="0">
                <a:solidFill>
                  <a:srgbClr val="2C3249"/>
                </a:solidFill>
                <a:latin typeface="Arial" panose="020B0604020202020204" pitchFamily="34" charset="0"/>
                <a:ea typeface="Martel Sans" pitchFamily="34" charset="-122"/>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7434858" y="2214801"/>
            <a:ext cx="6430089" cy="3974068"/>
          </a:xfrm>
          <a:prstGeom prst="rect">
            <a:avLst/>
          </a:prstGeom>
        </p:spPr>
      </p:pic>
      <p:sp>
        <p:nvSpPr>
          <p:cNvPr id="5" name="Text 2"/>
          <p:cNvSpPr/>
          <p:nvPr/>
        </p:nvSpPr>
        <p:spPr>
          <a:xfrm>
            <a:off x="11472624" y="6380202"/>
            <a:ext cx="2392323" cy="298966"/>
          </a:xfrm>
          <a:prstGeom prst="rect">
            <a:avLst/>
          </a:prstGeom>
          <a:noFill/>
          <a:ln/>
        </p:spPr>
        <p:txBody>
          <a:bodyPr wrap="none" lIns="0" tIns="0" rIns="0" bIns="0" rtlCol="0" anchor="t"/>
          <a:lstStyle/>
          <a:p>
            <a:pPr marL="0" indent="0" algn="r" rtl="1">
              <a:lnSpc>
                <a:spcPts val="2350"/>
              </a:lnSpc>
              <a:buNone/>
            </a:pPr>
            <a:r>
              <a:rPr lang="en-US" sz="2000" dirty="0">
                <a:solidFill>
                  <a:srgbClr val="2C3249"/>
                </a:solidFill>
                <a:latin typeface="Arial" panose="020B0604020202020204" pitchFamily="34" charset="0"/>
                <a:ea typeface="Kanit Light" pitchFamily="34" charset="-122"/>
                <a:cs typeface="Arial" panose="020B0604020202020204" pitchFamily="34" charset="0"/>
              </a:rPr>
              <a:t>أفريقيا</a:t>
            </a:r>
            <a:endParaRPr lang="en-US" sz="2000" dirty="0">
              <a:latin typeface="Arial" panose="020B0604020202020204" pitchFamily="34" charset="0"/>
              <a:cs typeface="Arial" panose="020B0604020202020204" pitchFamily="34" charset="0"/>
            </a:endParaRPr>
          </a:p>
        </p:txBody>
      </p:sp>
      <p:sp>
        <p:nvSpPr>
          <p:cNvPr id="6" name="Text 3"/>
          <p:cNvSpPr/>
          <p:nvPr/>
        </p:nvSpPr>
        <p:spPr>
          <a:xfrm>
            <a:off x="7434858" y="6793944"/>
            <a:ext cx="6430089" cy="612219"/>
          </a:xfrm>
          <a:prstGeom prst="rect">
            <a:avLst/>
          </a:prstGeom>
          <a:noFill/>
          <a:ln/>
        </p:spPr>
        <p:txBody>
          <a:bodyPr wrap="square" lIns="0" tIns="0" rIns="0" bIns="0" rtlCol="0" anchor="t"/>
          <a:lstStyle/>
          <a:p>
            <a:pPr marL="0" indent="0" algn="r" rtl="1">
              <a:lnSpc>
                <a:spcPts val="2400"/>
              </a:lnSpc>
              <a:buNone/>
            </a:pPr>
            <a:r>
              <a:rPr lang="en-US" sz="1600" dirty="0">
                <a:solidFill>
                  <a:srgbClr val="2C3249"/>
                </a:solidFill>
                <a:latin typeface="Arial" panose="020B0604020202020204" pitchFamily="34" charset="0"/>
                <a:ea typeface="Martel Sans" pitchFamily="34" charset="-122"/>
                <a:cs typeface="Arial" panose="020B0604020202020204" pitchFamily="34" charset="0"/>
              </a:rPr>
              <a:t>تعزز ممارسات المناولة الوضعية والتمارين الحركية المبكرة المشي المبكر، غالبًا بين 9-11 شهرًا.</a:t>
            </a:r>
            <a:endParaRPr lang="en-US" sz="1600"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765453" y="2214801"/>
            <a:ext cx="6430208" cy="3974068"/>
          </a:xfrm>
          <a:prstGeom prst="rect">
            <a:avLst/>
          </a:prstGeom>
        </p:spPr>
      </p:pic>
      <p:sp>
        <p:nvSpPr>
          <p:cNvPr id="8" name="Text 4"/>
          <p:cNvSpPr/>
          <p:nvPr/>
        </p:nvSpPr>
        <p:spPr>
          <a:xfrm>
            <a:off x="4803338" y="6380202"/>
            <a:ext cx="2392323" cy="298966"/>
          </a:xfrm>
          <a:prstGeom prst="rect">
            <a:avLst/>
          </a:prstGeom>
          <a:noFill/>
          <a:ln/>
        </p:spPr>
        <p:txBody>
          <a:bodyPr wrap="none" lIns="0" tIns="0" rIns="0" bIns="0" rtlCol="0" anchor="t"/>
          <a:lstStyle/>
          <a:p>
            <a:pPr marL="0" indent="0" algn="r" rtl="1">
              <a:lnSpc>
                <a:spcPts val="2350"/>
              </a:lnSpc>
              <a:buNone/>
            </a:pPr>
            <a:r>
              <a:rPr lang="en-US" sz="2000" dirty="0">
                <a:solidFill>
                  <a:srgbClr val="2C3249"/>
                </a:solidFill>
                <a:latin typeface="Arial" panose="020B0604020202020204" pitchFamily="34" charset="0"/>
                <a:ea typeface="Kanit Light" pitchFamily="34" charset="-122"/>
                <a:cs typeface="Arial" panose="020B0604020202020204" pitchFamily="34" charset="0"/>
              </a:rPr>
              <a:t>إيران</a:t>
            </a:r>
            <a:endParaRPr lang="en-US" sz="2000" dirty="0">
              <a:latin typeface="Arial" panose="020B0604020202020204" pitchFamily="34" charset="0"/>
              <a:cs typeface="Arial" panose="020B0604020202020204" pitchFamily="34" charset="0"/>
            </a:endParaRPr>
          </a:p>
        </p:txBody>
      </p:sp>
      <p:sp>
        <p:nvSpPr>
          <p:cNvPr id="9" name="Text 5"/>
          <p:cNvSpPr/>
          <p:nvPr/>
        </p:nvSpPr>
        <p:spPr>
          <a:xfrm>
            <a:off x="765453" y="6793944"/>
            <a:ext cx="6430208" cy="612219"/>
          </a:xfrm>
          <a:prstGeom prst="rect">
            <a:avLst/>
          </a:prstGeom>
          <a:noFill/>
          <a:ln/>
        </p:spPr>
        <p:txBody>
          <a:bodyPr wrap="square" lIns="0" tIns="0" rIns="0" bIns="0" rtlCol="0" anchor="t"/>
          <a:lstStyle/>
          <a:p>
            <a:pPr marL="0" indent="0" algn="r" rtl="1">
              <a:lnSpc>
                <a:spcPts val="2400"/>
              </a:lnSpc>
              <a:buNone/>
            </a:pPr>
            <a:r>
              <a:rPr lang="en-US" sz="1600" dirty="0">
                <a:solidFill>
                  <a:srgbClr val="2C3249"/>
                </a:solidFill>
                <a:latin typeface="Arial" panose="020B0604020202020204" pitchFamily="34" charset="0"/>
                <a:ea typeface="Martel Sans" pitchFamily="34" charset="-122"/>
                <a:cs typeface="Arial" panose="020B0604020202020204" pitchFamily="34" charset="0"/>
              </a:rPr>
              <a:t>الحمل المطول وتقليل فرص الحركة الحرة يؤخران المشي المستقل، عادةً نحو 13-15 شهرًا.</a:t>
            </a:r>
            <a:endParaRPr lang="en-US" sz="1600" dirty="0">
              <a:latin typeface="Arial" panose="020B0604020202020204" pitchFamily="34" charset="0"/>
              <a:cs typeface="Arial" panose="020B0604020202020204" pitchFamily="34" charset="0"/>
            </a:endParaRPr>
          </a:p>
        </p:txBody>
      </p:sp>
      <p:sp>
        <p:nvSpPr>
          <p:cNvPr id="10" name="Text 6"/>
          <p:cNvSpPr/>
          <p:nvPr/>
        </p:nvSpPr>
        <p:spPr>
          <a:xfrm>
            <a:off x="765453" y="7621429"/>
            <a:ext cx="13099494" cy="244912"/>
          </a:xfrm>
          <a:prstGeom prst="rect">
            <a:avLst/>
          </a:prstGeom>
          <a:noFill/>
          <a:ln/>
        </p:spPr>
        <p:txBody>
          <a:bodyPr wrap="none" lIns="0" tIns="0" rIns="0" bIns="0" rtlCol="0" anchor="t"/>
          <a:lstStyle/>
          <a:p>
            <a:pPr marL="0" indent="0" algn="r" rtl="1">
              <a:lnSpc>
                <a:spcPts val="1900"/>
              </a:lnSpc>
              <a:buNone/>
            </a:pPr>
            <a:r>
              <a:rPr lang="en-US" sz="1400" dirty="0">
                <a:solidFill>
                  <a:srgbClr val="2C3249"/>
                </a:solidFill>
                <a:latin typeface="Arial" panose="020B0604020202020204" pitchFamily="34" charset="0"/>
                <a:ea typeface="Martel Sans" pitchFamily="34" charset="-122"/>
                <a:cs typeface="Arial" panose="020B0604020202020204" pitchFamily="34" charset="0"/>
              </a:rPr>
              <a:t>توضح هذه الاختلافات كيف تشكل الثقافة تعبير التطور الحركي مع احترام الترتيب الطبيعي للاكتشافات.</a:t>
            </a:r>
            <a:endParaRPr lang="en-US" sz="1400"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627156" y="521613"/>
            <a:ext cx="4244578" cy="474107"/>
          </a:xfrm>
          <a:prstGeom prst="rect">
            <a:avLst/>
          </a:prstGeom>
          <a:noFill/>
          <a:ln/>
        </p:spPr>
        <p:txBody>
          <a:bodyPr wrap="none" lIns="0" tIns="0" rIns="0" bIns="0" rtlCol="0" anchor="t"/>
          <a:lstStyle/>
          <a:p>
            <a:pPr marL="0" indent="0" algn="r" rtl="1">
              <a:lnSpc>
                <a:spcPts val="3700"/>
              </a:lnSpc>
              <a:buNone/>
            </a:pPr>
            <a:r>
              <a:rPr lang="en-US" sz="3200" dirty="0">
                <a:solidFill>
                  <a:srgbClr val="272D45"/>
                </a:solidFill>
                <a:latin typeface="Arial" panose="020B0604020202020204" pitchFamily="34" charset="0"/>
                <a:ea typeface="Kanit Light" pitchFamily="34" charset="-122"/>
                <a:cs typeface="Arial" panose="020B0604020202020204" pitchFamily="34" charset="0"/>
              </a:rPr>
              <a:t>المشي والوضعية: نحو الإتقان</a:t>
            </a:r>
            <a:endParaRPr lang="en-US" sz="3200" dirty="0">
              <a:latin typeface="Arial" panose="020B0604020202020204" pitchFamily="34" charset="0"/>
              <a:cs typeface="Arial" panose="020B0604020202020204" pitchFamily="34" charset="0"/>
            </a:endParaRPr>
          </a:p>
        </p:txBody>
      </p:sp>
      <p:sp>
        <p:nvSpPr>
          <p:cNvPr id="3" name="Text 1"/>
          <p:cNvSpPr/>
          <p:nvPr/>
        </p:nvSpPr>
        <p:spPr>
          <a:xfrm>
            <a:off x="4712732" y="1469827"/>
            <a:ext cx="2371130" cy="296466"/>
          </a:xfrm>
          <a:prstGeom prst="rect">
            <a:avLst/>
          </a:prstGeom>
          <a:noFill/>
          <a:ln/>
        </p:spPr>
        <p:txBody>
          <a:bodyPr wrap="none" lIns="0" tIns="0" rIns="0" bIns="0" rtlCol="0" anchor="t"/>
          <a:lstStyle/>
          <a:p>
            <a:pPr marL="0" indent="0" algn="r" rtl="1">
              <a:lnSpc>
                <a:spcPts val="2300"/>
              </a:lnSpc>
              <a:buNone/>
            </a:pPr>
            <a:r>
              <a:rPr lang="en-US" sz="2000" dirty="0">
                <a:solidFill>
                  <a:srgbClr val="272D45"/>
                </a:solidFill>
                <a:latin typeface="Arial" panose="020B0604020202020204" pitchFamily="34" charset="0"/>
                <a:ea typeface="Kanit Light" pitchFamily="34" charset="-122"/>
                <a:cs typeface="Arial" panose="020B0604020202020204" pitchFamily="34" charset="0"/>
              </a:rPr>
              <a:t>التطور التدريجي</a:t>
            </a:r>
            <a:endParaRPr lang="en-US" sz="2000" dirty="0">
              <a:latin typeface="Arial" panose="020B0604020202020204" pitchFamily="34" charset="0"/>
              <a:cs typeface="Arial" panose="020B0604020202020204" pitchFamily="34" charset="0"/>
            </a:endParaRPr>
          </a:p>
        </p:txBody>
      </p:sp>
      <p:sp>
        <p:nvSpPr>
          <p:cNvPr id="4" name="Text 2"/>
          <p:cNvSpPr/>
          <p:nvPr/>
        </p:nvSpPr>
        <p:spPr>
          <a:xfrm>
            <a:off x="758666" y="1955959"/>
            <a:ext cx="6325195" cy="1516856"/>
          </a:xfrm>
          <a:prstGeom prst="rect">
            <a:avLst/>
          </a:prstGeom>
          <a:noFill/>
          <a:ln/>
        </p:spPr>
        <p:txBody>
          <a:bodyPr wrap="square" lIns="0" tIns="0" rIns="0" bIns="0" rtlCol="0" anchor="t"/>
          <a:lstStyle/>
          <a:p>
            <a:pPr marL="0" indent="0" algn="r" rtl="1">
              <a:lnSpc>
                <a:spcPts val="2350"/>
              </a:lnSpc>
              <a:buNone/>
            </a:pPr>
            <a:r>
              <a:rPr lang="en-US" sz="1600" dirty="0">
                <a:solidFill>
                  <a:srgbClr val="2C3249"/>
                </a:solidFill>
                <a:latin typeface="Arial" panose="020B0604020202020204" pitchFamily="34" charset="0"/>
                <a:ea typeface="Martel Sans" pitchFamily="34" charset="-122"/>
                <a:cs typeface="Arial" panose="020B0604020202020204" pitchFamily="34" charset="0"/>
              </a:rPr>
              <a:t>في البداية، يحافظ الطفل على قاعدة دعم واسعة لضمان الاستقرار، مما يؤدي إلى مشية غير مستقرة وغير واثقة. مع تحسن التوتر العضلي وتنسيق الحركات، تتسع الخطوات، ويتأكد التوازن، وتصبح المشية أكثر سلاسة وفعالية. لا يتوقف هذا التقدم عند الخطوة الأولى: فإتقان المشي والوضعية بالكامل يمتد حتى سن 5-6 سنوات، مع تحسينات مستمرة في التوازن والإيقاع والتنسيق.</a:t>
            </a:r>
            <a:endParaRPr lang="en-US" sz="1600" dirty="0">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7554158" y="1493520"/>
            <a:ext cx="6325195" cy="6325195"/>
          </a:xfrm>
          <a:prstGeom prst="rect">
            <a:avLst/>
          </a:prstGeom>
        </p:spPr>
      </p:pic>
      <p:pic>
        <p:nvPicPr>
          <p:cNvPr id="6" name="Picture 5">
            <a:extLst>
              <a:ext uri="{FF2B5EF4-FFF2-40B4-BE49-F238E27FC236}">
                <a16:creationId xmlns:a16="http://schemas.microsoft.com/office/drawing/2014/main" id="{48D9E733-E5F9-2850-CFAB-CB9363E75B55}"/>
              </a:ext>
            </a:extLst>
          </p:cNvPr>
          <p:cNvPicPr>
            <a:picLocks noChangeAspect="1"/>
          </p:cNvPicPr>
          <p:nvPr/>
        </p:nvPicPr>
        <p:blipFill>
          <a:blip r:embed="rId4"/>
          <a:stretch>
            <a:fillRect/>
          </a:stretch>
        </p:blipFill>
        <p:spPr>
          <a:xfrm>
            <a:off x="758667" y="3859510"/>
            <a:ext cx="5850478" cy="272648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51363" y="521613"/>
            <a:ext cx="3920371" cy="474107"/>
          </a:xfrm>
          <a:prstGeom prst="rect">
            <a:avLst/>
          </a:prstGeom>
          <a:noFill/>
          <a:ln/>
        </p:spPr>
        <p:txBody>
          <a:bodyPr wrap="none" lIns="0" tIns="0" rIns="0" bIns="0" rtlCol="0" anchor="t"/>
          <a:lstStyle/>
          <a:p>
            <a:pPr marL="0" indent="0" algn="r" rtl="1">
              <a:lnSpc>
                <a:spcPts val="3700"/>
              </a:lnSpc>
              <a:buNone/>
            </a:pPr>
            <a:r>
              <a:rPr lang="en-US" sz="3600" dirty="0">
                <a:solidFill>
                  <a:srgbClr val="272D45"/>
                </a:solidFill>
                <a:latin typeface="Arial" panose="020B0604020202020204" pitchFamily="34" charset="0"/>
                <a:ea typeface="Kanit Light" pitchFamily="34" charset="-122"/>
                <a:cs typeface="Arial" panose="020B0604020202020204" pitchFamily="34" charset="0"/>
              </a:rPr>
              <a:t>المشي والوقفة: نحو الإتقان</a:t>
            </a:r>
            <a:endParaRPr lang="en-US" sz="3600" dirty="0">
              <a:latin typeface="Arial" panose="020B0604020202020204" pitchFamily="34" charset="0"/>
              <a:cs typeface="Arial" panose="020B0604020202020204" pitchFamily="34" charset="0"/>
            </a:endParaRPr>
          </a:p>
        </p:txBody>
      </p:sp>
      <p:sp>
        <p:nvSpPr>
          <p:cNvPr id="3" name="Text 1"/>
          <p:cNvSpPr/>
          <p:nvPr/>
        </p:nvSpPr>
        <p:spPr>
          <a:xfrm>
            <a:off x="4712732" y="1469827"/>
            <a:ext cx="2371130" cy="296466"/>
          </a:xfrm>
          <a:prstGeom prst="rect">
            <a:avLst/>
          </a:prstGeom>
          <a:noFill/>
          <a:ln/>
        </p:spPr>
        <p:txBody>
          <a:bodyPr wrap="none" lIns="0" tIns="0" rIns="0" bIns="0" rtlCol="0" anchor="t"/>
          <a:lstStyle/>
          <a:p>
            <a:pPr marL="0" indent="0" algn="r" rtl="1">
              <a:lnSpc>
                <a:spcPts val="2300"/>
              </a:lnSpc>
              <a:buNone/>
            </a:pPr>
            <a:r>
              <a:rPr lang="en-US" sz="2400" dirty="0">
                <a:solidFill>
                  <a:srgbClr val="272D45"/>
                </a:solidFill>
                <a:latin typeface="Arial" panose="020B0604020202020204" pitchFamily="34" charset="0"/>
                <a:ea typeface="Kanit Light" pitchFamily="34" charset="-122"/>
                <a:cs typeface="Arial" panose="020B0604020202020204" pitchFamily="34" charset="0"/>
              </a:rPr>
              <a:t>التطور التدريجي</a:t>
            </a:r>
            <a:endParaRPr lang="en-US" sz="2400" dirty="0">
              <a:latin typeface="Arial" panose="020B0604020202020204" pitchFamily="34" charset="0"/>
              <a:cs typeface="Arial" panose="020B0604020202020204" pitchFamily="34" charset="0"/>
            </a:endParaRPr>
          </a:p>
        </p:txBody>
      </p:sp>
      <p:sp>
        <p:nvSpPr>
          <p:cNvPr id="4" name="Text 2"/>
          <p:cNvSpPr/>
          <p:nvPr/>
        </p:nvSpPr>
        <p:spPr>
          <a:xfrm>
            <a:off x="758666" y="1955959"/>
            <a:ext cx="6325195" cy="1516856"/>
          </a:xfrm>
          <a:prstGeom prst="rect">
            <a:avLst/>
          </a:prstGeom>
          <a:noFill/>
          <a:ln/>
        </p:spPr>
        <p:txBody>
          <a:bodyPr wrap="square" lIns="0" tIns="0" rIns="0" bIns="0" rtlCol="0" anchor="t"/>
          <a:lstStyle/>
          <a:p>
            <a:pPr marL="0" indent="0" algn="r" rtl="1">
              <a:lnSpc>
                <a:spcPts val="2350"/>
              </a:lnSpc>
              <a:buNone/>
            </a:pPr>
            <a:r>
              <a:rPr lang="en-US" dirty="0">
                <a:solidFill>
                  <a:srgbClr val="2C3249"/>
                </a:solidFill>
                <a:latin typeface="Arial" panose="020B0604020202020204" pitchFamily="34" charset="0"/>
                <a:ea typeface="Martel Sans" pitchFamily="34" charset="-122"/>
                <a:cs typeface="Arial" panose="020B0604020202020204" pitchFamily="34" charset="0"/>
              </a:rPr>
              <a:t>في البداية، يحافظ الطفل على قاعدة دعم واسعة لضمان الاستقرار، مما يؤدي إلى مشية غير مستقرة وغير واثقة. مع تحسن القوة العضلية وتطور التنسيق، تطول الخطوات، ويترسخ التوازن، وتصبح المشية أكثر سلاسة وفعالية. لا يتوقف هذا التطور عند الخطوات الأولى: فالتطور الكامل للمشي والوقفة يمتد حتى سن 5-6 سنوات، مع تحسينات مستمرة في التوازن والإيقاع والتنسيق.</a:t>
            </a:r>
            <a:endParaRPr lang="en-US" dirty="0">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7554158" y="1493520"/>
            <a:ext cx="6325195" cy="632519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231368" y="619125"/>
            <a:ext cx="8611076" cy="703659"/>
          </a:xfrm>
          <a:prstGeom prst="rect">
            <a:avLst/>
          </a:prstGeom>
          <a:noFill/>
          <a:ln/>
        </p:spPr>
        <p:txBody>
          <a:bodyPr wrap="none" lIns="0" tIns="0" rIns="0" bIns="0" rtlCol="0" anchor="t"/>
          <a:lstStyle/>
          <a:p>
            <a:pPr marL="0" indent="0" algn="r" rtl="1">
              <a:lnSpc>
                <a:spcPts val="5500"/>
              </a:lnSpc>
              <a:buNone/>
            </a:pPr>
            <a:r>
              <a:rPr lang="en-US" sz="4400" dirty="0">
                <a:solidFill>
                  <a:srgbClr val="233E32"/>
                </a:solidFill>
                <a:latin typeface="Arial" panose="020B0604020202020204" pitchFamily="34" charset="0"/>
                <a:ea typeface="PT Sans" pitchFamily="34" charset="-122"/>
                <a:cs typeface="Arial" panose="020B0604020202020204" pitchFamily="34" charset="0"/>
              </a:rPr>
              <a:t>اللعب والمناولة: محركات النمو المعرفي</a:t>
            </a:r>
            <a:endParaRPr lang="en-US" sz="4400" dirty="0">
              <a:latin typeface="Arial" panose="020B0604020202020204" pitchFamily="34" charset="0"/>
              <a:cs typeface="Arial" panose="020B0604020202020204" pitchFamily="34" charset="0"/>
            </a:endParaRPr>
          </a:p>
        </p:txBody>
      </p:sp>
      <p:sp>
        <p:nvSpPr>
          <p:cNvPr id="3" name="Text 1"/>
          <p:cNvSpPr/>
          <p:nvPr/>
        </p:nvSpPr>
        <p:spPr>
          <a:xfrm>
            <a:off x="787956" y="1808679"/>
            <a:ext cx="13054489" cy="360164"/>
          </a:xfrm>
          <a:prstGeom prst="rect">
            <a:avLst/>
          </a:prstGeom>
          <a:noFill/>
          <a:ln/>
        </p:spPr>
        <p:txBody>
          <a:bodyPr wrap="none" lIns="0" tIns="0" rIns="0" bIns="0" rtlCol="0" anchor="t"/>
          <a:lstStyle/>
          <a:p>
            <a:pPr marL="0" indent="0" algn="r" rtl="1">
              <a:lnSpc>
                <a:spcPts val="2800"/>
              </a:lnSpc>
              <a:buNone/>
            </a:pPr>
            <a:r>
              <a:rPr lang="en-US" sz="2800" dirty="0">
                <a:solidFill>
                  <a:srgbClr val="2C2821"/>
                </a:solidFill>
                <a:latin typeface="Arial" panose="020B0604020202020204" pitchFamily="34" charset="0"/>
                <a:ea typeface="Lora" pitchFamily="34" charset="-122"/>
                <a:cs typeface="Arial" panose="020B0604020202020204" pitchFamily="34" charset="0"/>
              </a:rPr>
              <a:t>اللعب بالأشياء هو </a:t>
            </a:r>
            <a:r>
              <a:rPr lang="en-US" sz="3200" dirty="0">
                <a:solidFill>
                  <a:srgbClr val="2C2821"/>
                </a:solidFill>
                <a:latin typeface="Arial" panose="020B0604020202020204" pitchFamily="34" charset="0"/>
                <a:ea typeface="Lora" pitchFamily="34" charset="-122"/>
                <a:cs typeface="Arial" panose="020B0604020202020204" pitchFamily="34" charset="0"/>
              </a:rPr>
              <a:t>محرك</a:t>
            </a:r>
            <a:r>
              <a:rPr lang="en-US" sz="2800" dirty="0">
                <a:solidFill>
                  <a:srgbClr val="2C2821"/>
                </a:solidFill>
                <a:latin typeface="Arial" panose="020B0604020202020204" pitchFamily="34" charset="0"/>
                <a:ea typeface="Lora" pitchFamily="34" charset="-122"/>
                <a:cs typeface="Arial" panose="020B0604020202020204" pitchFamily="34" charset="0"/>
              </a:rPr>
              <a:t> أساسي للنمو الحركي والمعرفي، ويبني الذكاء العملي والتفكير السببي.</a:t>
            </a:r>
            <a:endParaRPr lang="en-US" sz="2800"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2239208" y="2386489"/>
            <a:ext cx="10151864" cy="4646176"/>
          </a:xfrm>
          <a:prstGeom prst="rect">
            <a:avLst/>
          </a:prstGeom>
        </p:spPr>
      </p:pic>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3494" y="3546514"/>
            <a:ext cx="652718" cy="652718"/>
          </a:xfrm>
          <a:prstGeom prst="rect">
            <a:avLst/>
          </a:prstGeom>
        </p:spPr>
      </p:pic>
      <p:sp>
        <p:nvSpPr>
          <p:cNvPr id="6" name="Text 2"/>
          <p:cNvSpPr/>
          <p:nvPr/>
        </p:nvSpPr>
        <p:spPr>
          <a:xfrm>
            <a:off x="2711806" y="5929344"/>
            <a:ext cx="1905938" cy="367154"/>
          </a:xfrm>
          <a:prstGeom prst="rect">
            <a:avLst/>
          </a:prstGeom>
          <a:noFill/>
          <a:ln/>
        </p:spPr>
        <p:txBody>
          <a:bodyPr wrap="none" lIns="0" tIns="0" rIns="0" bIns="0" rtlCol="0" anchor="t"/>
          <a:lstStyle/>
          <a:p>
            <a:pPr marL="0" indent="0" algn="ctr" rtl="1">
              <a:lnSpc>
                <a:spcPts val="1650"/>
              </a:lnSpc>
              <a:buNone/>
            </a:pPr>
            <a:r>
              <a:rPr lang="en-US" sz="2400" dirty="0">
                <a:solidFill>
                  <a:srgbClr val="2C2821"/>
                </a:solidFill>
                <a:latin typeface="Arial" panose="020B0604020202020204" pitchFamily="34" charset="0"/>
                <a:ea typeface="PT Sans" pitchFamily="34" charset="-122"/>
                <a:cs typeface="Arial" panose="020B0604020202020204" pitchFamily="34" charset="0"/>
              </a:rPr>
              <a:t>رمزي</a:t>
            </a:r>
            <a:endParaRPr lang="en-US" sz="1350" dirty="0">
              <a:latin typeface="Arial" panose="020B0604020202020204" pitchFamily="34" charset="0"/>
              <a:cs typeface="Arial" panose="020B0604020202020204" pitchFamily="34" charset="0"/>
            </a:endParaRPr>
          </a:p>
        </p:txBody>
      </p:sp>
      <p:pic>
        <p:nvPicPr>
          <p:cNvPr id="7"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73054" y="3547738"/>
            <a:ext cx="652718" cy="652718"/>
          </a:xfrm>
          <a:prstGeom prst="rect">
            <a:avLst/>
          </a:prstGeom>
        </p:spPr>
      </p:pic>
      <p:sp>
        <p:nvSpPr>
          <p:cNvPr id="8" name="Text 3"/>
          <p:cNvSpPr/>
          <p:nvPr/>
        </p:nvSpPr>
        <p:spPr>
          <a:xfrm>
            <a:off x="5113809" y="5929344"/>
            <a:ext cx="1905938" cy="367154"/>
          </a:xfrm>
          <a:prstGeom prst="rect">
            <a:avLst/>
          </a:prstGeom>
          <a:noFill/>
          <a:ln/>
        </p:spPr>
        <p:txBody>
          <a:bodyPr wrap="none" lIns="0" tIns="0" rIns="0" bIns="0" rtlCol="0" anchor="t"/>
          <a:lstStyle/>
          <a:p>
            <a:pPr marL="0" indent="0" algn="ctr" rtl="1">
              <a:lnSpc>
                <a:spcPts val="1650"/>
              </a:lnSpc>
              <a:buNone/>
            </a:pPr>
            <a:r>
              <a:rPr lang="en-US" sz="2000" dirty="0">
                <a:solidFill>
                  <a:srgbClr val="2C2821"/>
                </a:solidFill>
                <a:latin typeface="Arial" panose="020B0604020202020204" pitchFamily="34" charset="0"/>
                <a:ea typeface="PT Sans" pitchFamily="34" charset="-122"/>
                <a:cs typeface="Arial" panose="020B0604020202020204" pitchFamily="34" charset="0"/>
              </a:rPr>
              <a:t>تمثيلي</a:t>
            </a:r>
            <a:endParaRPr lang="en-US" sz="1350" dirty="0">
              <a:latin typeface="Arial" panose="020B0604020202020204" pitchFamily="34" charset="0"/>
              <a:cs typeface="Arial" panose="020B0604020202020204" pitchFamily="34" charset="0"/>
            </a:endParaRPr>
          </a:p>
        </p:txBody>
      </p:sp>
      <p:pic>
        <p:nvPicPr>
          <p:cNvPr id="9"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62003" y="3547738"/>
            <a:ext cx="652718" cy="652718"/>
          </a:xfrm>
          <a:prstGeom prst="rect">
            <a:avLst/>
          </a:prstGeom>
        </p:spPr>
      </p:pic>
      <p:sp>
        <p:nvSpPr>
          <p:cNvPr id="10" name="Text 4"/>
          <p:cNvSpPr/>
          <p:nvPr/>
        </p:nvSpPr>
        <p:spPr>
          <a:xfrm>
            <a:off x="7502758" y="5929344"/>
            <a:ext cx="1905937" cy="367154"/>
          </a:xfrm>
          <a:prstGeom prst="rect">
            <a:avLst/>
          </a:prstGeom>
          <a:noFill/>
          <a:ln/>
        </p:spPr>
        <p:txBody>
          <a:bodyPr wrap="none" lIns="0" tIns="0" rIns="0" bIns="0" rtlCol="0" anchor="t"/>
          <a:lstStyle/>
          <a:p>
            <a:pPr marL="0" indent="0" algn="ctr" rtl="1">
              <a:lnSpc>
                <a:spcPts val="1650"/>
              </a:lnSpc>
              <a:buNone/>
            </a:pPr>
            <a:r>
              <a:rPr lang="en-US" sz="2800" dirty="0">
                <a:solidFill>
                  <a:srgbClr val="2C2821"/>
                </a:solidFill>
                <a:latin typeface="Arial" panose="020B0604020202020204" pitchFamily="34" charset="0"/>
                <a:ea typeface="PT Sans" pitchFamily="34" charset="-122"/>
                <a:cs typeface="Arial" panose="020B0604020202020204" pitchFamily="34" charset="0"/>
              </a:rPr>
              <a:t>وظيفي</a:t>
            </a:r>
            <a:endParaRPr lang="en-US" sz="1350" dirty="0">
              <a:latin typeface="Arial" panose="020B0604020202020204" pitchFamily="34" charset="0"/>
              <a:cs typeface="Arial" panose="020B0604020202020204" pitchFamily="34" charset="0"/>
            </a:endParaRPr>
          </a:p>
        </p:txBody>
      </p:sp>
      <p:pic>
        <p:nvPicPr>
          <p:cNvPr id="11"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64006" y="3547738"/>
            <a:ext cx="652718" cy="652718"/>
          </a:xfrm>
          <a:prstGeom prst="rect">
            <a:avLst/>
          </a:prstGeom>
        </p:spPr>
      </p:pic>
      <p:sp>
        <p:nvSpPr>
          <p:cNvPr id="12" name="Text 5"/>
          <p:cNvSpPr/>
          <p:nvPr/>
        </p:nvSpPr>
        <p:spPr>
          <a:xfrm>
            <a:off x="9943924" y="5929344"/>
            <a:ext cx="1905937" cy="367154"/>
          </a:xfrm>
          <a:prstGeom prst="rect">
            <a:avLst/>
          </a:prstGeom>
          <a:noFill/>
          <a:ln/>
        </p:spPr>
        <p:txBody>
          <a:bodyPr wrap="none" lIns="0" tIns="0" rIns="0" bIns="0" rtlCol="0" anchor="t"/>
          <a:lstStyle/>
          <a:p>
            <a:pPr marL="0" indent="0" algn="ctr" rtl="1">
              <a:lnSpc>
                <a:spcPts val="1650"/>
              </a:lnSpc>
              <a:buNone/>
            </a:pPr>
            <a:r>
              <a:rPr lang="en-US" sz="2400" dirty="0">
                <a:solidFill>
                  <a:srgbClr val="2C2821"/>
                </a:solidFill>
                <a:latin typeface="Arial" panose="020B0604020202020204" pitchFamily="34" charset="0"/>
                <a:ea typeface="PT Sans" pitchFamily="34" charset="-122"/>
                <a:cs typeface="Arial" panose="020B0604020202020204" pitchFamily="34" charset="0"/>
              </a:rPr>
              <a:t>حسي</a:t>
            </a:r>
            <a:endParaRPr lang="en-US" sz="1350" dirty="0">
              <a:latin typeface="Arial" panose="020B0604020202020204" pitchFamily="34" charset="0"/>
              <a:cs typeface="Arial" panose="020B0604020202020204" pitchFamily="34" charset="0"/>
            </a:endParaRPr>
          </a:p>
        </p:txBody>
      </p:sp>
      <p:sp>
        <p:nvSpPr>
          <p:cNvPr id="13" name="Text 6"/>
          <p:cNvSpPr/>
          <p:nvPr/>
        </p:nvSpPr>
        <p:spPr>
          <a:xfrm>
            <a:off x="787956" y="7250311"/>
            <a:ext cx="13054489" cy="360164"/>
          </a:xfrm>
          <a:prstGeom prst="rect">
            <a:avLst/>
          </a:prstGeom>
          <a:noFill/>
          <a:ln/>
        </p:spPr>
        <p:txBody>
          <a:bodyPr wrap="none" lIns="0" tIns="0" rIns="0" bIns="0" rtlCol="0" anchor="t"/>
          <a:lstStyle/>
          <a:p>
            <a:pPr marL="0" indent="0" algn="r" rtl="1">
              <a:lnSpc>
                <a:spcPts val="2800"/>
              </a:lnSpc>
              <a:buNone/>
            </a:pPr>
            <a:r>
              <a:rPr lang="en-US" sz="2800" dirty="0">
                <a:solidFill>
                  <a:srgbClr val="2C2821"/>
                </a:solidFill>
                <a:latin typeface="Arial" panose="020B0604020202020204" pitchFamily="34" charset="0"/>
                <a:ea typeface="Lora" pitchFamily="34" charset="-122"/>
                <a:cs typeface="Arial" panose="020B0604020202020204" pitchFamily="34" charset="0"/>
              </a:rPr>
              <a:t>تتطور أنماط اللعب وفق تسلسل، من اكتشاف الحواس إلى التعبير الذهني والخيال.</a:t>
            </a:r>
            <a:endParaRPr lang="en-US" sz="2800" dirty="0">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239648" y="239025"/>
            <a:ext cx="3919895" cy="345993"/>
          </a:xfrm>
          <a:prstGeom prst="rect">
            <a:avLst/>
          </a:prstGeom>
          <a:noFill/>
          <a:ln/>
        </p:spPr>
        <p:txBody>
          <a:bodyPr wrap="none" lIns="0" tIns="0" rIns="0" bIns="0" rtlCol="0" anchor="t"/>
          <a:lstStyle/>
          <a:p>
            <a:pPr marL="0" indent="0" algn="r" rtl="1">
              <a:lnSpc>
                <a:spcPts val="3200"/>
              </a:lnSpc>
              <a:buNone/>
            </a:pPr>
            <a:r>
              <a:rPr lang="en-US" sz="4800" dirty="0">
                <a:solidFill>
                  <a:srgbClr val="233E32"/>
                </a:solidFill>
                <a:latin typeface="Arial" panose="020B0604020202020204" pitchFamily="34" charset="0"/>
                <a:ea typeface="PT Sans" pitchFamily="34" charset="-122"/>
                <a:cs typeface="Arial" panose="020B0604020202020204" pitchFamily="34" charset="0"/>
              </a:rPr>
              <a:t>القيود البيئية والحركية العصبية</a:t>
            </a:r>
            <a:endParaRPr lang="en-US" sz="4800" dirty="0">
              <a:latin typeface="Arial" panose="020B0604020202020204" pitchFamily="34" charset="0"/>
              <a:cs typeface="Arial" panose="020B0604020202020204" pitchFamily="34" charset="0"/>
            </a:endParaRPr>
          </a:p>
        </p:txBody>
      </p:sp>
      <p:sp>
        <p:nvSpPr>
          <p:cNvPr id="3" name="Text 1"/>
          <p:cNvSpPr/>
          <p:nvPr/>
        </p:nvSpPr>
        <p:spPr>
          <a:xfrm>
            <a:off x="4813970" y="2895999"/>
            <a:ext cx="1645801" cy="172897"/>
          </a:xfrm>
          <a:prstGeom prst="rect">
            <a:avLst/>
          </a:prstGeom>
          <a:noFill/>
          <a:ln/>
        </p:spPr>
        <p:txBody>
          <a:bodyPr wrap="none" lIns="0" tIns="0" rIns="0" bIns="0" rtlCol="0" anchor="t"/>
          <a:lstStyle/>
          <a:p>
            <a:pPr marL="0" indent="0" algn="r" rtl="1">
              <a:lnSpc>
                <a:spcPts val="1600"/>
              </a:lnSpc>
              <a:buNone/>
            </a:pPr>
            <a:r>
              <a:rPr lang="en-US" sz="2800" dirty="0">
                <a:solidFill>
                  <a:srgbClr val="233E32"/>
                </a:solidFill>
                <a:latin typeface="Arial" panose="020B0604020202020204" pitchFamily="34" charset="0"/>
                <a:ea typeface="PT Sans" pitchFamily="34" charset="-122"/>
                <a:cs typeface="Arial" panose="020B0604020202020204" pitchFamily="34" charset="0"/>
              </a:rPr>
              <a:t>الاستكشاف والتنقل</a:t>
            </a:r>
            <a:endParaRPr lang="en-US" sz="2800" dirty="0">
              <a:latin typeface="Arial" panose="020B0604020202020204" pitchFamily="34" charset="0"/>
              <a:cs typeface="Arial" panose="020B0604020202020204" pitchFamily="34" charset="0"/>
            </a:endParaRPr>
          </a:p>
        </p:txBody>
      </p:sp>
      <p:sp>
        <p:nvSpPr>
          <p:cNvPr id="4" name="Text 2"/>
          <p:cNvSpPr/>
          <p:nvPr/>
        </p:nvSpPr>
        <p:spPr>
          <a:xfrm>
            <a:off x="1160086" y="3848963"/>
            <a:ext cx="5472207" cy="1589407"/>
          </a:xfrm>
          <a:prstGeom prst="rect">
            <a:avLst/>
          </a:prstGeom>
          <a:noFill/>
          <a:ln/>
        </p:spPr>
        <p:txBody>
          <a:bodyPr wrap="square" lIns="0" tIns="0" rIns="0" bIns="0" rtlCol="0" anchor="t"/>
          <a:lstStyle/>
          <a:p>
            <a:pPr marL="0" indent="0" algn="r" rtl="1">
              <a:lnSpc>
                <a:spcPts val="1650"/>
              </a:lnSpc>
              <a:buNone/>
            </a:pPr>
            <a:r>
              <a:rPr lang="en-US" dirty="0">
                <a:solidFill>
                  <a:srgbClr val="2C2821"/>
                </a:solidFill>
                <a:latin typeface="Arial" panose="020B0604020202020204" pitchFamily="34" charset="0"/>
                <a:ea typeface="Lora" pitchFamily="34" charset="-122"/>
                <a:cs typeface="Arial" panose="020B0604020202020204" pitchFamily="34" charset="0"/>
              </a:rPr>
              <a:t>الزحف والمشي على أربع ضروريان لبناء التوازن والإدراك المكاني. المشي المستقل يظهر بين 12 و15 شهرًا، ويتطور التوازن حتى سن 5–6 سنوات بفضل نضج الجهاز الدهليزي والمخيخ.</a:t>
            </a:r>
            <a:endParaRPr lang="en-US" dirty="0">
              <a:latin typeface="Arial" panose="020B0604020202020204" pitchFamily="34" charset="0"/>
              <a:cs typeface="Arial" panose="020B0604020202020204" pitchFamily="34" charset="0"/>
            </a:endParaRPr>
          </a:p>
        </p:txBody>
      </p:sp>
      <p:sp>
        <p:nvSpPr>
          <p:cNvPr id="5" name="Text 3"/>
          <p:cNvSpPr/>
          <p:nvPr/>
        </p:nvSpPr>
        <p:spPr>
          <a:xfrm>
            <a:off x="5108535" y="5798917"/>
            <a:ext cx="1701998" cy="172897"/>
          </a:xfrm>
          <a:prstGeom prst="rect">
            <a:avLst/>
          </a:prstGeom>
          <a:noFill/>
          <a:ln/>
        </p:spPr>
        <p:txBody>
          <a:bodyPr wrap="none" lIns="0" tIns="0" rIns="0" bIns="0" rtlCol="0" anchor="t"/>
          <a:lstStyle/>
          <a:p>
            <a:pPr marL="0" indent="0" algn="r" rtl="1">
              <a:lnSpc>
                <a:spcPts val="1600"/>
              </a:lnSpc>
              <a:buNone/>
            </a:pPr>
            <a:r>
              <a:rPr lang="en-US" sz="2800" dirty="0">
                <a:solidFill>
                  <a:srgbClr val="233E32"/>
                </a:solidFill>
                <a:latin typeface="Arial" panose="020B0604020202020204" pitchFamily="34" charset="0"/>
                <a:ea typeface="PT Sans" pitchFamily="34" charset="-122"/>
                <a:cs typeface="Arial" panose="020B0604020202020204" pitchFamily="34" charset="0"/>
              </a:rPr>
              <a:t>التفاعل الاجتماعي والثقافة</a:t>
            </a:r>
            <a:endParaRPr lang="en-US" sz="2800" dirty="0">
              <a:latin typeface="Arial" panose="020B0604020202020204" pitchFamily="34" charset="0"/>
              <a:cs typeface="Arial" panose="020B0604020202020204" pitchFamily="34" charset="0"/>
            </a:endParaRPr>
          </a:p>
        </p:txBody>
      </p:sp>
      <p:sp>
        <p:nvSpPr>
          <p:cNvPr id="6" name="Text 4"/>
          <p:cNvSpPr/>
          <p:nvPr/>
        </p:nvSpPr>
        <p:spPr>
          <a:xfrm>
            <a:off x="164665" y="6409084"/>
            <a:ext cx="6693813" cy="354203"/>
          </a:xfrm>
          <a:prstGeom prst="rect">
            <a:avLst/>
          </a:prstGeom>
          <a:noFill/>
          <a:ln/>
        </p:spPr>
        <p:txBody>
          <a:bodyPr wrap="square" lIns="0" tIns="0" rIns="0" bIns="0" rtlCol="0" anchor="t"/>
          <a:lstStyle/>
          <a:p>
            <a:pPr marL="0" indent="0" algn="r" rtl="1">
              <a:lnSpc>
                <a:spcPts val="1650"/>
              </a:lnSpc>
              <a:buNone/>
            </a:pPr>
            <a:r>
              <a:rPr lang="en-US" dirty="0">
                <a:solidFill>
                  <a:srgbClr val="2C2821"/>
                </a:solidFill>
                <a:latin typeface="Arial" panose="020B0604020202020204" pitchFamily="34" charset="0"/>
                <a:ea typeface="Lora" pitchFamily="34" charset="-122"/>
                <a:cs typeface="Arial" panose="020B0604020202020204" pitchFamily="34" charset="0"/>
              </a:rPr>
              <a:t>تنوع التجارب الحركية (اللعب الحر، المشي المبكر) يؤثر على سرعة اكتساب المهارات. النمو الحركي نتاج تفاعل مستمر بين البيولوجي والبيئي.</a:t>
            </a:r>
            <a:endParaRPr lang="en-US" dirty="0">
              <a:latin typeface="Arial" panose="020B0604020202020204" pitchFamily="34" charset="0"/>
              <a:cs typeface="Arial" panose="020B0604020202020204" pitchFamily="34" charset="0"/>
            </a:endParaRPr>
          </a:p>
        </p:txBody>
      </p:sp>
      <p:sp>
        <p:nvSpPr>
          <p:cNvPr id="7" name="Text 5"/>
          <p:cNvSpPr/>
          <p:nvPr/>
        </p:nvSpPr>
        <p:spPr>
          <a:xfrm>
            <a:off x="12706111" y="888108"/>
            <a:ext cx="1759625" cy="172897"/>
          </a:xfrm>
          <a:prstGeom prst="rect">
            <a:avLst/>
          </a:prstGeom>
          <a:noFill/>
          <a:ln/>
        </p:spPr>
        <p:txBody>
          <a:bodyPr wrap="none" lIns="0" tIns="0" rIns="0" bIns="0" rtlCol="0" anchor="t"/>
          <a:lstStyle/>
          <a:p>
            <a:pPr marL="0" indent="0" algn="r" rtl="1">
              <a:lnSpc>
                <a:spcPts val="1600"/>
              </a:lnSpc>
              <a:buNone/>
            </a:pPr>
            <a:r>
              <a:rPr lang="en-US" sz="2800" dirty="0">
                <a:solidFill>
                  <a:srgbClr val="233E32"/>
                </a:solidFill>
                <a:latin typeface="Arial" panose="020B0604020202020204" pitchFamily="34" charset="0"/>
                <a:ea typeface="PT Sans" pitchFamily="34" charset="-122"/>
                <a:cs typeface="Arial" panose="020B0604020202020204" pitchFamily="34" charset="0"/>
              </a:rPr>
              <a:t>التمرين الحركي كعامل بنائي</a:t>
            </a:r>
            <a:endParaRPr lang="en-US" sz="2800" dirty="0">
              <a:latin typeface="Arial" panose="020B0604020202020204" pitchFamily="34" charset="0"/>
              <a:cs typeface="Arial" panose="020B0604020202020204" pitchFamily="34" charset="0"/>
            </a:endParaRPr>
          </a:p>
        </p:txBody>
      </p:sp>
      <p:sp>
        <p:nvSpPr>
          <p:cNvPr id="8" name="Text 6"/>
          <p:cNvSpPr/>
          <p:nvPr/>
        </p:nvSpPr>
        <p:spPr>
          <a:xfrm>
            <a:off x="6991109" y="1600523"/>
            <a:ext cx="7150536" cy="470234"/>
          </a:xfrm>
          <a:prstGeom prst="rect">
            <a:avLst/>
          </a:prstGeom>
          <a:noFill/>
          <a:ln/>
        </p:spPr>
        <p:txBody>
          <a:bodyPr wrap="none" lIns="0" tIns="0" rIns="0" bIns="0" rtlCol="0" anchor="t"/>
          <a:lstStyle/>
          <a:p>
            <a:pPr marL="0" indent="0" algn="r" rtl="1">
              <a:lnSpc>
                <a:spcPts val="1650"/>
              </a:lnSpc>
              <a:buNone/>
            </a:pPr>
            <a:r>
              <a:rPr lang="en-US" dirty="0">
                <a:solidFill>
                  <a:srgbClr val="2C2821"/>
                </a:solidFill>
                <a:latin typeface="Arial" panose="020B0604020202020204" pitchFamily="34" charset="0"/>
                <a:ea typeface="Lora" pitchFamily="34" charset="-122"/>
                <a:cs typeface="Arial" panose="020B0604020202020204" pitchFamily="34" charset="0"/>
              </a:rPr>
              <a:t>التكرار يجعل الفعل آليًا واقتصاديًا في الجهد الذهني. النشاط المنتظم يزيد من الكثافة المشبكية والنمو العصبي.</a:t>
            </a:r>
            <a:endParaRPr lang="en-US" dirty="0">
              <a:latin typeface="Arial" panose="020B0604020202020204" pitchFamily="34" charset="0"/>
              <a:cs typeface="Arial" panose="020B0604020202020204" pitchFamily="34" charset="0"/>
            </a:endParaRPr>
          </a:p>
        </p:txBody>
      </p:sp>
      <p:sp>
        <p:nvSpPr>
          <p:cNvPr id="9" name="Shape 7"/>
          <p:cNvSpPr/>
          <p:nvPr/>
        </p:nvSpPr>
        <p:spPr>
          <a:xfrm>
            <a:off x="6991109" y="2379984"/>
            <a:ext cx="7474627" cy="470235"/>
          </a:xfrm>
          <a:prstGeom prst="roundRect">
            <a:avLst>
              <a:gd name="adj" fmla="val 3532"/>
            </a:avLst>
          </a:prstGeom>
          <a:solidFill>
            <a:srgbClr val="C3EED6"/>
          </a:solidFill>
          <a:ln/>
        </p:spPr>
      </p:sp>
      <p:pic>
        <p:nvPicPr>
          <p:cNvPr id="10" name="Image 0" descr="preencoded.png"/>
          <p:cNvPicPr>
            <a:picLocks noChangeAspect="1"/>
          </p:cNvPicPr>
          <p:nvPr/>
        </p:nvPicPr>
        <p:blipFill>
          <a:blip r:embed="rId3"/>
          <a:stretch>
            <a:fillRect/>
          </a:stretch>
        </p:blipFill>
        <p:spPr>
          <a:xfrm>
            <a:off x="7903487" y="1766314"/>
            <a:ext cx="164544" cy="110626"/>
          </a:xfrm>
          <a:prstGeom prst="rect">
            <a:avLst/>
          </a:prstGeom>
        </p:spPr>
      </p:pic>
      <p:sp>
        <p:nvSpPr>
          <p:cNvPr id="11" name="Text 8"/>
          <p:cNvSpPr/>
          <p:nvPr/>
        </p:nvSpPr>
        <p:spPr>
          <a:xfrm>
            <a:off x="8331160" y="2526550"/>
            <a:ext cx="6134576" cy="177102"/>
          </a:xfrm>
          <a:prstGeom prst="rect">
            <a:avLst/>
          </a:prstGeom>
          <a:noFill/>
          <a:ln/>
        </p:spPr>
        <p:txBody>
          <a:bodyPr wrap="none" lIns="0" tIns="0" rIns="0" bIns="0" rtlCol="0" anchor="t"/>
          <a:lstStyle/>
          <a:p>
            <a:pPr marL="0" indent="0" algn="r" rtl="1">
              <a:lnSpc>
                <a:spcPts val="1650"/>
              </a:lnSpc>
              <a:buNone/>
            </a:pPr>
            <a:r>
              <a:rPr lang="en-US" dirty="0">
                <a:solidFill>
                  <a:srgbClr val="000000"/>
                </a:solidFill>
                <a:latin typeface="Arial" panose="020B0604020202020204" pitchFamily="34" charset="0"/>
                <a:ea typeface="Lora" pitchFamily="34" charset="-122"/>
                <a:cs typeface="Arial" panose="020B0604020202020204" pitchFamily="34" charset="0"/>
              </a:rPr>
              <a:t>الحركة تغذي الدماغ وتنظمه: "الدماغ هو عضو الفعل قبل أن يكون عضو الفكر." (Berthoz, 1997)</a:t>
            </a:r>
            <a:endParaRPr lang="en-US" dirty="0">
              <a:latin typeface="Arial" panose="020B0604020202020204" pitchFamily="34" charset="0"/>
              <a:cs typeface="Arial" panose="020B0604020202020204" pitchFamily="34" charset="0"/>
            </a:endParaRPr>
          </a:p>
        </p:txBody>
      </p:sp>
      <p:pic>
        <p:nvPicPr>
          <p:cNvPr id="12" name="Image 1" descr="preencoded.png"/>
          <p:cNvPicPr>
            <a:picLocks noChangeAspect="1"/>
          </p:cNvPicPr>
          <p:nvPr/>
        </p:nvPicPr>
        <p:blipFill>
          <a:blip r:embed="rId4"/>
          <a:stretch>
            <a:fillRect/>
          </a:stretch>
        </p:blipFill>
        <p:spPr>
          <a:xfrm>
            <a:off x="7771923" y="3323968"/>
            <a:ext cx="6693813" cy="562849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874800" y="1771769"/>
            <a:ext cx="4961811" cy="620078"/>
          </a:xfrm>
          <a:prstGeom prst="rect">
            <a:avLst/>
          </a:prstGeom>
          <a:noFill/>
          <a:ln/>
        </p:spPr>
        <p:txBody>
          <a:bodyPr wrap="none" lIns="0" tIns="0" rIns="0" bIns="0" rtlCol="0" anchor="t"/>
          <a:lstStyle/>
          <a:p>
            <a:pPr marL="0" indent="0" algn="r" rtl="1">
              <a:lnSpc>
                <a:spcPts val="4850"/>
              </a:lnSpc>
              <a:buNone/>
            </a:pPr>
            <a:r>
              <a:rPr lang="en-US" sz="3900" dirty="0">
                <a:solidFill>
                  <a:srgbClr val="272D45"/>
                </a:solidFill>
                <a:latin typeface="Arial" panose="020B0604020202020204" pitchFamily="34" charset="0"/>
                <a:ea typeface="Kanit Light" pitchFamily="34" charset="-122"/>
                <a:cs typeface="Arial" panose="020B0604020202020204" pitchFamily="34" charset="0"/>
              </a:rPr>
              <a:t>الرؤية والتوازن</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793790" y="2788682"/>
            <a:ext cx="13042821" cy="317540"/>
          </a:xfrm>
          <a:prstGeom prst="rect">
            <a:avLst/>
          </a:prstGeom>
          <a:noFill/>
          <a:ln/>
        </p:spPr>
        <p:txBody>
          <a:bodyPr wrap="non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التوازن ليس فطريًا: إنها مهارة معقدة تتطور تدريجيًا لدى الطفل. وهي نتيجة للتكامل المتناغم لثلاثة أنظمة حسية أساسية.</a:t>
            </a:r>
            <a:endParaRPr lang="en-US" sz="1550" dirty="0">
              <a:latin typeface="Arial" panose="020B0604020202020204" pitchFamily="34" charset="0"/>
              <a:cs typeface="Arial" panose="020B0604020202020204" pitchFamily="34" charset="0"/>
            </a:endParaRPr>
          </a:p>
        </p:txBody>
      </p:sp>
      <p:sp>
        <p:nvSpPr>
          <p:cNvPr id="4" name="Shape 2"/>
          <p:cNvSpPr/>
          <p:nvPr/>
        </p:nvSpPr>
        <p:spPr>
          <a:xfrm>
            <a:off x="9621322" y="3329464"/>
            <a:ext cx="4215289" cy="2587466"/>
          </a:xfrm>
          <a:prstGeom prst="roundRect">
            <a:avLst>
              <a:gd name="adj" fmla="val 3222"/>
            </a:avLst>
          </a:prstGeom>
          <a:solidFill>
            <a:srgbClr val="DFECE9"/>
          </a:solidFill>
          <a:ln w="7620">
            <a:solidFill>
              <a:srgbClr val="C5D2CF"/>
            </a:solidFill>
            <a:prstDash val="solid"/>
          </a:ln>
        </p:spPr>
      </p:sp>
      <p:sp>
        <p:nvSpPr>
          <p:cNvPr id="5" name="Shape 3"/>
          <p:cNvSpPr/>
          <p:nvPr/>
        </p:nvSpPr>
        <p:spPr>
          <a:xfrm>
            <a:off x="13035320" y="3535442"/>
            <a:ext cx="595313" cy="595313"/>
          </a:xfrm>
          <a:prstGeom prst="roundRect">
            <a:avLst>
              <a:gd name="adj" fmla="val 15358451"/>
            </a:avLst>
          </a:prstGeom>
          <a:solidFill>
            <a:srgbClr val="437066"/>
          </a:solidFill>
          <a:ln/>
        </p:spPr>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99031" y="3699034"/>
            <a:ext cx="267891" cy="267891"/>
          </a:xfrm>
          <a:prstGeom prst="rect">
            <a:avLst/>
          </a:prstGeom>
        </p:spPr>
      </p:pic>
      <p:sp>
        <p:nvSpPr>
          <p:cNvPr id="7" name="Text 4"/>
          <p:cNvSpPr/>
          <p:nvPr/>
        </p:nvSpPr>
        <p:spPr>
          <a:xfrm>
            <a:off x="11149727" y="4329113"/>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2C3249"/>
                </a:solidFill>
                <a:latin typeface="Arial" panose="020B0604020202020204" pitchFamily="34" charset="0"/>
                <a:ea typeface="Kanit Light" pitchFamily="34" charset="-122"/>
                <a:cs typeface="Arial" panose="020B0604020202020204" pitchFamily="34" charset="0"/>
              </a:rPr>
              <a:t>الرؤية</a:t>
            </a:r>
            <a:endParaRPr lang="en-US" sz="1950" dirty="0">
              <a:latin typeface="Arial" panose="020B0604020202020204" pitchFamily="34" charset="0"/>
              <a:cs typeface="Arial" panose="020B0604020202020204" pitchFamily="34" charset="0"/>
            </a:endParaRPr>
          </a:p>
        </p:txBody>
      </p:sp>
      <p:sp>
        <p:nvSpPr>
          <p:cNvPr id="8" name="Text 5"/>
          <p:cNvSpPr/>
          <p:nvPr/>
        </p:nvSpPr>
        <p:spPr>
          <a:xfrm>
            <a:off x="9827300" y="4758333"/>
            <a:ext cx="3803333" cy="95261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يوفر النظام البصري نقاط مرجعية مكانية ثابتة، مما يسمح للطفل بتحديد موضع جسمه في الفضاء وتعديل وضعيته وفقًا لبيئته.</a:t>
            </a:r>
            <a:endParaRPr lang="en-US" sz="1550" dirty="0">
              <a:latin typeface="Arial" panose="020B0604020202020204" pitchFamily="34" charset="0"/>
              <a:cs typeface="Arial" panose="020B0604020202020204" pitchFamily="34" charset="0"/>
            </a:endParaRPr>
          </a:p>
        </p:txBody>
      </p:sp>
      <p:sp>
        <p:nvSpPr>
          <p:cNvPr id="9" name="Shape 6"/>
          <p:cNvSpPr/>
          <p:nvPr/>
        </p:nvSpPr>
        <p:spPr>
          <a:xfrm>
            <a:off x="5207556" y="3329464"/>
            <a:ext cx="4215408" cy="2587466"/>
          </a:xfrm>
          <a:prstGeom prst="roundRect">
            <a:avLst>
              <a:gd name="adj" fmla="val 3222"/>
            </a:avLst>
          </a:prstGeom>
          <a:solidFill>
            <a:srgbClr val="DFECE9"/>
          </a:solidFill>
          <a:ln w="7620">
            <a:solidFill>
              <a:srgbClr val="C5D2CF"/>
            </a:solidFill>
            <a:prstDash val="solid"/>
          </a:ln>
        </p:spPr>
      </p:sp>
      <p:sp>
        <p:nvSpPr>
          <p:cNvPr id="10" name="Shape 7"/>
          <p:cNvSpPr/>
          <p:nvPr/>
        </p:nvSpPr>
        <p:spPr>
          <a:xfrm>
            <a:off x="8621673" y="3535442"/>
            <a:ext cx="595313" cy="595313"/>
          </a:xfrm>
          <a:prstGeom prst="roundRect">
            <a:avLst>
              <a:gd name="adj" fmla="val 15358451"/>
            </a:avLst>
          </a:prstGeom>
          <a:solidFill>
            <a:srgbClr val="437066"/>
          </a:solidFill>
          <a:ln/>
        </p:spPr>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5384" y="3699034"/>
            <a:ext cx="267891" cy="267891"/>
          </a:xfrm>
          <a:prstGeom prst="rect">
            <a:avLst/>
          </a:prstGeom>
        </p:spPr>
      </p:pic>
      <p:sp>
        <p:nvSpPr>
          <p:cNvPr id="12" name="Text 8"/>
          <p:cNvSpPr/>
          <p:nvPr/>
        </p:nvSpPr>
        <p:spPr>
          <a:xfrm>
            <a:off x="6736080" y="4329113"/>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2C3249"/>
                </a:solidFill>
                <a:latin typeface="Arial" panose="020B0604020202020204" pitchFamily="34" charset="0"/>
                <a:ea typeface="Kanit Light" pitchFamily="34" charset="-122"/>
                <a:cs typeface="Arial" panose="020B0604020202020204" pitchFamily="34" charset="0"/>
              </a:rPr>
              <a:t>الدهليزي</a:t>
            </a:r>
            <a:endParaRPr lang="en-US" sz="1950" dirty="0">
              <a:latin typeface="Arial" panose="020B0604020202020204" pitchFamily="34" charset="0"/>
              <a:cs typeface="Arial" panose="020B0604020202020204" pitchFamily="34" charset="0"/>
            </a:endParaRPr>
          </a:p>
        </p:txBody>
      </p:sp>
      <p:sp>
        <p:nvSpPr>
          <p:cNvPr id="13" name="Text 9"/>
          <p:cNvSpPr/>
          <p:nvPr/>
        </p:nvSpPr>
        <p:spPr>
          <a:xfrm>
            <a:off x="5413534" y="4758333"/>
            <a:ext cx="3803452" cy="95261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يقع هذا النظام في الأذن الداخلية، ويكشف الحركات وتغيرات الوضعية، ويرسل معلومات حاسمة إلى الدماغ للحفاظ على التوازن.</a:t>
            </a:r>
            <a:endParaRPr lang="en-US" sz="1550" dirty="0">
              <a:latin typeface="Arial" panose="020B0604020202020204" pitchFamily="34" charset="0"/>
              <a:cs typeface="Arial" panose="020B0604020202020204" pitchFamily="34" charset="0"/>
            </a:endParaRPr>
          </a:p>
        </p:txBody>
      </p:sp>
      <p:sp>
        <p:nvSpPr>
          <p:cNvPr id="14" name="Shape 10"/>
          <p:cNvSpPr/>
          <p:nvPr/>
        </p:nvSpPr>
        <p:spPr>
          <a:xfrm>
            <a:off x="793909" y="3329464"/>
            <a:ext cx="4215289" cy="2587466"/>
          </a:xfrm>
          <a:prstGeom prst="roundRect">
            <a:avLst>
              <a:gd name="adj" fmla="val 3222"/>
            </a:avLst>
          </a:prstGeom>
          <a:solidFill>
            <a:srgbClr val="DFECE9"/>
          </a:solidFill>
          <a:ln w="7620">
            <a:solidFill>
              <a:srgbClr val="C5D2CF"/>
            </a:solidFill>
            <a:prstDash val="solid"/>
          </a:ln>
        </p:spPr>
      </p:sp>
      <p:sp>
        <p:nvSpPr>
          <p:cNvPr id="15" name="Shape 11"/>
          <p:cNvSpPr/>
          <p:nvPr/>
        </p:nvSpPr>
        <p:spPr>
          <a:xfrm>
            <a:off x="4207907" y="3535442"/>
            <a:ext cx="595313" cy="595313"/>
          </a:xfrm>
          <a:prstGeom prst="roundRect">
            <a:avLst>
              <a:gd name="adj" fmla="val 15358451"/>
            </a:avLst>
          </a:prstGeom>
          <a:solidFill>
            <a:srgbClr val="437066"/>
          </a:solidFill>
          <a:ln/>
        </p:spPr>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1618" y="3699034"/>
            <a:ext cx="267891" cy="267891"/>
          </a:xfrm>
          <a:prstGeom prst="rect">
            <a:avLst/>
          </a:prstGeom>
        </p:spPr>
      </p:pic>
      <p:sp>
        <p:nvSpPr>
          <p:cNvPr id="17" name="Text 12"/>
          <p:cNvSpPr/>
          <p:nvPr/>
        </p:nvSpPr>
        <p:spPr>
          <a:xfrm>
            <a:off x="2322314" y="4329113"/>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2C3249"/>
                </a:solidFill>
                <a:latin typeface="Arial" panose="020B0604020202020204" pitchFamily="34" charset="0"/>
                <a:ea typeface="Kanit Light" pitchFamily="34" charset="-122"/>
                <a:cs typeface="Arial" panose="020B0604020202020204" pitchFamily="34" charset="0"/>
              </a:rPr>
              <a:t>الإحساس العميق</a:t>
            </a:r>
            <a:endParaRPr lang="en-US" sz="1950" dirty="0">
              <a:latin typeface="Arial" panose="020B0604020202020204" pitchFamily="34" charset="0"/>
              <a:cs typeface="Arial" panose="020B0604020202020204" pitchFamily="34" charset="0"/>
            </a:endParaRPr>
          </a:p>
        </p:txBody>
      </p:sp>
      <p:sp>
        <p:nvSpPr>
          <p:cNvPr id="18" name="Text 13"/>
          <p:cNvSpPr/>
          <p:nvPr/>
        </p:nvSpPr>
        <p:spPr>
          <a:xfrm>
            <a:off x="999887" y="4758333"/>
            <a:ext cx="3803333" cy="95261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تُعلم المستقبلات في العضلات والمفاصل الدماغ بموضع الجسم. هذا الوعي الجسدي أساسي لاستقرار الوضعية.</a:t>
            </a:r>
            <a:endParaRPr lang="en-US" sz="1550" dirty="0">
              <a:latin typeface="Arial" panose="020B0604020202020204" pitchFamily="34" charset="0"/>
              <a:cs typeface="Arial" panose="020B0604020202020204" pitchFamily="34" charset="0"/>
            </a:endParaRPr>
          </a:p>
        </p:txBody>
      </p:sp>
      <p:sp>
        <p:nvSpPr>
          <p:cNvPr id="19" name="Text 14"/>
          <p:cNvSpPr/>
          <p:nvPr/>
        </p:nvSpPr>
        <p:spPr>
          <a:xfrm>
            <a:off x="793790" y="6140172"/>
            <a:ext cx="13042821" cy="317540"/>
          </a:xfrm>
          <a:prstGeom prst="rect">
            <a:avLst/>
          </a:prstGeom>
          <a:noFill/>
          <a:ln/>
        </p:spPr>
        <p:txBody>
          <a:bodyPr wrap="non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ينسق الدماغ باستمرار هذه المصادر الثلاثة للمعلومات لتثبيت الوضعية والسماح بالحركة. إنها عملية رائعة تتحسن مع مرور الأشهر والسنوات.</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874800" y="2233851"/>
            <a:ext cx="4961811" cy="620078"/>
          </a:xfrm>
          <a:prstGeom prst="rect">
            <a:avLst/>
          </a:prstGeom>
          <a:noFill/>
          <a:ln/>
        </p:spPr>
        <p:txBody>
          <a:bodyPr wrap="none" lIns="0" tIns="0" rIns="0" bIns="0" rtlCol="0" anchor="t"/>
          <a:lstStyle/>
          <a:p>
            <a:pPr marL="0" indent="0" algn="r" rtl="1">
              <a:lnSpc>
                <a:spcPts val="4850"/>
              </a:lnSpc>
              <a:buNone/>
            </a:pPr>
            <a:r>
              <a:rPr lang="en-US" sz="3900" dirty="0">
                <a:solidFill>
                  <a:srgbClr val="272D45"/>
                </a:solidFill>
                <a:latin typeface="Arial" panose="020B0604020202020204" pitchFamily="34" charset="0"/>
                <a:ea typeface="Kanit Light" pitchFamily="34" charset="-122"/>
                <a:cs typeface="Arial" panose="020B0604020202020204" pitchFamily="34" charset="0"/>
              </a:rPr>
              <a:t>التعلم الحركي</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793790" y="3250763"/>
            <a:ext cx="13042821" cy="317540"/>
          </a:xfrm>
          <a:prstGeom prst="rect">
            <a:avLst/>
          </a:prstGeom>
          <a:noFill/>
          <a:ln/>
        </p:spPr>
        <p:txBody>
          <a:bodyPr wrap="non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التكرار هو مفتاح التطور الحركي. ففي كل مرة يقوم فيها الطفل بحركة، يُنشئ اتصالات عصبية تعزز هذا التحكم الحركي التلقائي. وبهذه الطريقة، تصبح الحركات طبيعية.</a:t>
            </a:r>
            <a:endParaRPr lang="en-US" sz="1550" dirty="0">
              <a:latin typeface="Arial" panose="020B0604020202020204" pitchFamily="34" charset="0"/>
              <a:cs typeface="Arial" panose="020B0604020202020204" pitchFamily="34" charset="0"/>
            </a:endParaRPr>
          </a:p>
        </p:txBody>
      </p:sp>
      <p:sp>
        <p:nvSpPr>
          <p:cNvPr id="4" name="Shape 2"/>
          <p:cNvSpPr/>
          <p:nvPr/>
        </p:nvSpPr>
        <p:spPr>
          <a:xfrm>
            <a:off x="13390126" y="3791545"/>
            <a:ext cx="446484" cy="446484"/>
          </a:xfrm>
          <a:prstGeom prst="roundRect">
            <a:avLst>
              <a:gd name="adj" fmla="val 18670"/>
            </a:avLst>
          </a:prstGeom>
          <a:solidFill>
            <a:srgbClr val="DFECE9"/>
          </a:solidFill>
          <a:ln w="7620">
            <a:solidFill>
              <a:srgbClr val="C5D2CF"/>
            </a:solidFill>
            <a:prstDash val="solid"/>
          </a:ln>
        </p:spPr>
      </p:sp>
      <p:sp>
        <p:nvSpPr>
          <p:cNvPr id="5" name="Text 3"/>
          <p:cNvSpPr/>
          <p:nvPr/>
        </p:nvSpPr>
        <p:spPr>
          <a:xfrm>
            <a:off x="13464540" y="3828752"/>
            <a:ext cx="297656" cy="372070"/>
          </a:xfrm>
          <a:prstGeom prst="rect">
            <a:avLst/>
          </a:prstGeom>
          <a:noFill/>
          <a:ln/>
        </p:spPr>
        <p:txBody>
          <a:bodyPr wrap="none" lIns="0" tIns="0" rIns="0" bIns="0" rtlCol="0" anchor="t"/>
          <a:lstStyle/>
          <a:p>
            <a:pPr marL="0" indent="0" algn="ctr" rtl="1">
              <a:lnSpc>
                <a:spcPts val="2300"/>
              </a:lnSpc>
              <a:buNone/>
            </a:pPr>
            <a:r>
              <a:rPr lang="en-US" sz="2300" dirty="0">
                <a:solidFill>
                  <a:srgbClr val="2C3249"/>
                </a:solidFill>
                <a:latin typeface="Arial" panose="020B0604020202020204" pitchFamily="34" charset="0"/>
                <a:ea typeface="Kanit Light" pitchFamily="34" charset="-122"/>
                <a:cs typeface="Arial" panose="020B0604020202020204" pitchFamily="34" charset="0"/>
              </a:rPr>
              <a:t>1</a:t>
            </a:r>
            <a:endParaRPr lang="en-US" sz="2300" dirty="0">
              <a:latin typeface="Arial" panose="020B0604020202020204" pitchFamily="34" charset="0"/>
              <a:cs typeface="Arial" panose="020B0604020202020204" pitchFamily="34" charset="0"/>
            </a:endParaRPr>
          </a:p>
        </p:txBody>
      </p:sp>
      <p:sp>
        <p:nvSpPr>
          <p:cNvPr id="6" name="Text 4"/>
          <p:cNvSpPr/>
          <p:nvPr/>
        </p:nvSpPr>
        <p:spPr>
          <a:xfrm>
            <a:off x="10710863" y="3859768"/>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2C3249"/>
                </a:solidFill>
                <a:latin typeface="Arial" panose="020B0604020202020204" pitchFamily="34" charset="0"/>
                <a:ea typeface="Kanit Light" pitchFamily="34" charset="-122"/>
                <a:cs typeface="Arial" panose="020B0604020202020204" pitchFamily="34" charset="0"/>
              </a:rPr>
              <a:t>تتكون الحركات الآلية</a:t>
            </a:r>
            <a:endParaRPr lang="en-US" sz="1950" dirty="0">
              <a:latin typeface="Arial" panose="020B0604020202020204" pitchFamily="34" charset="0"/>
              <a:cs typeface="Arial" panose="020B0604020202020204" pitchFamily="34" charset="0"/>
            </a:endParaRPr>
          </a:p>
        </p:txBody>
      </p:sp>
      <p:sp>
        <p:nvSpPr>
          <p:cNvPr id="7" name="Text 5"/>
          <p:cNvSpPr/>
          <p:nvPr/>
        </p:nvSpPr>
        <p:spPr>
          <a:xfrm>
            <a:off x="9654421" y="4288988"/>
            <a:ext cx="3537347" cy="127015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من خلال تكرار نفس الحركات - الزحف، المشي، الإمساك - يقوم الطفل بترسيخ هذه الأنماط في دماغه. تصبح الحركة أكثر دقة وفعالية بشكل متزايد.</a:t>
            </a:r>
            <a:endParaRPr lang="en-US" sz="1550" dirty="0">
              <a:latin typeface="Arial" panose="020B0604020202020204" pitchFamily="34" charset="0"/>
              <a:cs typeface="Arial" panose="020B0604020202020204" pitchFamily="34" charset="0"/>
            </a:endParaRPr>
          </a:p>
        </p:txBody>
      </p:sp>
      <p:sp>
        <p:nvSpPr>
          <p:cNvPr id="8" name="Shape 6"/>
          <p:cNvSpPr/>
          <p:nvPr/>
        </p:nvSpPr>
        <p:spPr>
          <a:xfrm>
            <a:off x="8959929" y="3791545"/>
            <a:ext cx="446484" cy="446484"/>
          </a:xfrm>
          <a:prstGeom prst="roundRect">
            <a:avLst>
              <a:gd name="adj" fmla="val 18670"/>
            </a:avLst>
          </a:prstGeom>
          <a:solidFill>
            <a:srgbClr val="DFECE9"/>
          </a:solidFill>
          <a:ln w="7620">
            <a:solidFill>
              <a:srgbClr val="C5D2CF"/>
            </a:solidFill>
            <a:prstDash val="solid"/>
          </a:ln>
        </p:spPr>
      </p:sp>
      <p:sp>
        <p:nvSpPr>
          <p:cNvPr id="9" name="Text 7"/>
          <p:cNvSpPr/>
          <p:nvPr/>
        </p:nvSpPr>
        <p:spPr>
          <a:xfrm>
            <a:off x="9034343" y="3828752"/>
            <a:ext cx="297656" cy="372070"/>
          </a:xfrm>
          <a:prstGeom prst="rect">
            <a:avLst/>
          </a:prstGeom>
          <a:noFill/>
          <a:ln/>
        </p:spPr>
        <p:txBody>
          <a:bodyPr wrap="none" lIns="0" tIns="0" rIns="0" bIns="0" rtlCol="0" anchor="t"/>
          <a:lstStyle/>
          <a:p>
            <a:pPr marL="0" indent="0" algn="ctr" rtl="1">
              <a:lnSpc>
                <a:spcPts val="2300"/>
              </a:lnSpc>
              <a:buNone/>
            </a:pPr>
            <a:r>
              <a:rPr lang="en-US" sz="2300" dirty="0">
                <a:solidFill>
                  <a:srgbClr val="2C3249"/>
                </a:solidFill>
                <a:latin typeface="Arial" panose="020B0604020202020204" pitchFamily="34" charset="0"/>
                <a:ea typeface="Kanit Light" pitchFamily="34" charset="-122"/>
                <a:cs typeface="Arial" panose="020B0604020202020204" pitchFamily="34" charset="0"/>
              </a:rPr>
              <a:t>2</a:t>
            </a:r>
            <a:endParaRPr lang="en-US" sz="2300" dirty="0">
              <a:latin typeface="Arial" panose="020B0604020202020204" pitchFamily="34" charset="0"/>
              <a:cs typeface="Arial" panose="020B0604020202020204" pitchFamily="34" charset="0"/>
            </a:endParaRPr>
          </a:p>
        </p:txBody>
      </p:sp>
      <p:sp>
        <p:nvSpPr>
          <p:cNvPr id="10" name="Text 8"/>
          <p:cNvSpPr/>
          <p:nvPr/>
        </p:nvSpPr>
        <p:spPr>
          <a:xfrm>
            <a:off x="6280666" y="3859768"/>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2C3249"/>
                </a:solidFill>
                <a:latin typeface="Arial" panose="020B0604020202020204" pitchFamily="34" charset="0"/>
                <a:ea typeface="Kanit Light" pitchFamily="34" charset="-122"/>
                <a:cs typeface="Arial" panose="020B0604020202020204" pitchFamily="34" charset="0"/>
              </a:rPr>
              <a:t>يتحرر الانتباه</a:t>
            </a:r>
            <a:endParaRPr lang="en-US" sz="1950" dirty="0">
              <a:latin typeface="Arial" panose="020B0604020202020204" pitchFamily="34" charset="0"/>
              <a:cs typeface="Arial" panose="020B0604020202020204" pitchFamily="34" charset="0"/>
            </a:endParaRPr>
          </a:p>
        </p:txBody>
      </p:sp>
      <p:sp>
        <p:nvSpPr>
          <p:cNvPr id="11" name="Text 9"/>
          <p:cNvSpPr/>
          <p:nvPr/>
        </p:nvSpPr>
        <p:spPr>
          <a:xfrm>
            <a:off x="5224105" y="4288988"/>
            <a:ext cx="3537466" cy="127015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بمجرد أن تصبح الحركة آلية، يمكن للطفل التركيز على أشياء أخرى: مراقبة بيئته، التفاعل مع أقرانه، أو حل المشكلات. تصبح الحركة سلسة وموفرة للطاقة.</a:t>
            </a:r>
            <a:endParaRPr lang="en-US" sz="1550" dirty="0">
              <a:latin typeface="Arial" panose="020B0604020202020204" pitchFamily="34" charset="0"/>
              <a:cs typeface="Arial" panose="020B0604020202020204" pitchFamily="34" charset="0"/>
            </a:endParaRPr>
          </a:p>
        </p:txBody>
      </p:sp>
      <p:sp>
        <p:nvSpPr>
          <p:cNvPr id="12" name="Text 10"/>
          <p:cNvSpPr/>
          <p:nvPr/>
        </p:nvSpPr>
        <p:spPr>
          <a:xfrm>
            <a:off x="5224105" y="5678210"/>
            <a:ext cx="3537466" cy="317540"/>
          </a:xfrm>
          <a:prstGeom prst="rect">
            <a:avLst/>
          </a:prstGeom>
          <a:noFill/>
          <a:ln/>
        </p:spPr>
        <p:txBody>
          <a:bodyPr wrap="none" lIns="0" tIns="0" rIns="0" bIns="0" rtlCol="0" anchor="t"/>
          <a:lstStyle/>
          <a:p>
            <a:pPr marL="0" indent="0" algn="r">
              <a:lnSpc>
                <a:spcPts val="2500"/>
              </a:lnSpc>
              <a:buNone/>
            </a:pPr>
            <a:endParaRPr lang="en-US" sz="1550" dirty="0">
              <a:latin typeface="Arial" panose="020B0604020202020204" pitchFamily="34" charset="0"/>
              <a:cs typeface="Arial" panose="020B0604020202020204" pitchFamily="34" charset="0"/>
            </a:endParaRPr>
          </a:p>
        </p:txBody>
      </p:sp>
      <p:sp>
        <p:nvSpPr>
          <p:cNvPr id="13" name="Shape 11"/>
          <p:cNvSpPr/>
          <p:nvPr/>
        </p:nvSpPr>
        <p:spPr>
          <a:xfrm>
            <a:off x="4529614" y="3791545"/>
            <a:ext cx="446484" cy="446484"/>
          </a:xfrm>
          <a:prstGeom prst="roundRect">
            <a:avLst>
              <a:gd name="adj" fmla="val 18670"/>
            </a:avLst>
          </a:prstGeom>
          <a:solidFill>
            <a:srgbClr val="DFECE9"/>
          </a:solidFill>
          <a:ln w="7620">
            <a:solidFill>
              <a:srgbClr val="C5D2CF"/>
            </a:solidFill>
            <a:prstDash val="solid"/>
          </a:ln>
        </p:spPr>
      </p:sp>
      <p:sp>
        <p:nvSpPr>
          <p:cNvPr id="14" name="Text 12"/>
          <p:cNvSpPr/>
          <p:nvPr/>
        </p:nvSpPr>
        <p:spPr>
          <a:xfrm>
            <a:off x="4604028" y="3828752"/>
            <a:ext cx="297656" cy="372070"/>
          </a:xfrm>
          <a:prstGeom prst="rect">
            <a:avLst/>
          </a:prstGeom>
          <a:noFill/>
          <a:ln/>
        </p:spPr>
        <p:txBody>
          <a:bodyPr wrap="none" lIns="0" tIns="0" rIns="0" bIns="0" rtlCol="0" anchor="t"/>
          <a:lstStyle/>
          <a:p>
            <a:pPr marL="0" indent="0" algn="ctr" rtl="1">
              <a:lnSpc>
                <a:spcPts val="2300"/>
              </a:lnSpc>
              <a:buNone/>
            </a:pPr>
            <a:r>
              <a:rPr lang="en-US" sz="2300" dirty="0">
                <a:solidFill>
                  <a:srgbClr val="2C3249"/>
                </a:solidFill>
                <a:latin typeface="Arial" panose="020B0604020202020204" pitchFamily="34" charset="0"/>
                <a:ea typeface="Kanit Light" pitchFamily="34" charset="-122"/>
                <a:cs typeface="Arial" panose="020B0604020202020204" pitchFamily="34" charset="0"/>
              </a:rPr>
              <a:t>3</a:t>
            </a:r>
            <a:endParaRPr lang="en-US" sz="2300" dirty="0">
              <a:latin typeface="Arial" panose="020B0604020202020204" pitchFamily="34" charset="0"/>
              <a:cs typeface="Arial" panose="020B0604020202020204" pitchFamily="34" charset="0"/>
            </a:endParaRPr>
          </a:p>
        </p:txBody>
      </p:sp>
      <p:sp>
        <p:nvSpPr>
          <p:cNvPr id="15" name="Text 13"/>
          <p:cNvSpPr/>
          <p:nvPr/>
        </p:nvSpPr>
        <p:spPr>
          <a:xfrm>
            <a:off x="1850350" y="3859768"/>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2C3249"/>
                </a:solidFill>
                <a:latin typeface="Arial" panose="020B0604020202020204" pitchFamily="34" charset="0"/>
                <a:ea typeface="Kanit Light" pitchFamily="34" charset="-122"/>
                <a:cs typeface="Arial" panose="020B0604020202020204" pitchFamily="34" charset="0"/>
              </a:rPr>
              <a:t>تتزايد الثقة</a:t>
            </a:r>
            <a:endParaRPr lang="en-US" sz="1950" dirty="0">
              <a:latin typeface="Arial" panose="020B0604020202020204" pitchFamily="34" charset="0"/>
              <a:cs typeface="Arial" panose="020B0604020202020204" pitchFamily="34" charset="0"/>
            </a:endParaRPr>
          </a:p>
        </p:txBody>
      </p:sp>
      <p:sp>
        <p:nvSpPr>
          <p:cNvPr id="16" name="Text 14"/>
          <p:cNvSpPr/>
          <p:nvPr/>
        </p:nvSpPr>
        <p:spPr>
          <a:xfrm>
            <a:off x="793790" y="4288988"/>
            <a:ext cx="3537466" cy="95261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تعزز السيطرة التدريجية على الحركات الثقة بالنفس. يصبح الطفل أكثر جرأة ورغبة في استكشاف مهارات وتحديات حركية جديدة.</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765721" y="1879283"/>
            <a:ext cx="8070890" cy="708779"/>
          </a:xfrm>
          <a:prstGeom prst="rect">
            <a:avLst/>
          </a:prstGeom>
          <a:noFill/>
          <a:ln/>
        </p:spPr>
        <p:txBody>
          <a:bodyPr wrap="none" lIns="0" tIns="0" rIns="0" bIns="0" rtlCol="0" anchor="t"/>
          <a:lstStyle/>
          <a:p>
            <a:pPr marL="0" indent="0" algn="r" rtl="1">
              <a:lnSpc>
                <a:spcPts val="5550"/>
              </a:lnSpc>
              <a:buNone/>
            </a:pPr>
            <a:r>
              <a:rPr lang="en-US" sz="4450" dirty="0">
                <a:solidFill>
                  <a:srgbClr val="233E32"/>
                </a:solidFill>
                <a:latin typeface="Arial" panose="020B0604020202020204" pitchFamily="34" charset="0"/>
                <a:ea typeface="PT Sans" pitchFamily="34" charset="-122"/>
                <a:cs typeface="Arial" panose="020B0604020202020204" pitchFamily="34" charset="0"/>
              </a:rPr>
              <a:t>النشاط البدني محفّز للقدرات الذهنية</a:t>
            </a:r>
            <a:endParaRPr lang="en-US" sz="445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56168" y="3041690"/>
            <a:ext cx="680442" cy="680442"/>
          </a:xfrm>
          <a:prstGeom prst="rect">
            <a:avLst/>
          </a:prstGeom>
        </p:spPr>
      </p:pic>
      <p:sp>
        <p:nvSpPr>
          <p:cNvPr id="4" name="Text 1"/>
          <p:cNvSpPr/>
          <p:nvPr/>
        </p:nvSpPr>
        <p:spPr>
          <a:xfrm>
            <a:off x="11001375" y="4005620"/>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اللدونة العصبية</a:t>
            </a:r>
            <a:endParaRPr lang="en-US" sz="2200" dirty="0">
              <a:latin typeface="Arial" panose="020B0604020202020204" pitchFamily="34" charset="0"/>
              <a:cs typeface="Arial" panose="020B0604020202020204" pitchFamily="34" charset="0"/>
            </a:endParaRPr>
          </a:p>
        </p:txBody>
      </p:sp>
      <p:sp>
        <p:nvSpPr>
          <p:cNvPr id="5" name="Text 2"/>
          <p:cNvSpPr/>
          <p:nvPr/>
        </p:nvSpPr>
        <p:spPr>
          <a:xfrm>
            <a:off x="9677995" y="4496038"/>
            <a:ext cx="4158615" cy="725805"/>
          </a:xfrm>
          <a:prstGeom prst="rect">
            <a:avLst/>
          </a:prstGeom>
          <a:noFill/>
          <a:ln/>
        </p:spPr>
        <p:txBody>
          <a:bodyPr wrap="squar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النشاط البدني يحسّن اللدونة العصبية والترابط الوظيفي بين المناطق الجبهية والجدارية.</a:t>
            </a:r>
            <a:endParaRPr lang="en-US" sz="1750"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4065" y="3041690"/>
            <a:ext cx="680442" cy="680442"/>
          </a:xfrm>
          <a:prstGeom prst="rect">
            <a:avLst/>
          </a:prstGeom>
        </p:spPr>
      </p:pic>
      <p:sp>
        <p:nvSpPr>
          <p:cNvPr id="7" name="Text 3"/>
          <p:cNvSpPr/>
          <p:nvPr/>
        </p:nvSpPr>
        <p:spPr>
          <a:xfrm>
            <a:off x="6559272" y="4005620"/>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توليد الخلايا العصبية</a:t>
            </a:r>
            <a:endParaRPr lang="en-US" sz="2200" dirty="0">
              <a:latin typeface="Arial" panose="020B0604020202020204" pitchFamily="34" charset="0"/>
              <a:cs typeface="Arial" panose="020B0604020202020204" pitchFamily="34" charset="0"/>
            </a:endParaRPr>
          </a:p>
        </p:txBody>
      </p:sp>
      <p:sp>
        <p:nvSpPr>
          <p:cNvPr id="8" name="Text 4"/>
          <p:cNvSpPr/>
          <p:nvPr/>
        </p:nvSpPr>
        <p:spPr>
          <a:xfrm>
            <a:off x="5235893" y="4496038"/>
            <a:ext cx="4158615" cy="725805"/>
          </a:xfrm>
          <a:prstGeom prst="rect">
            <a:avLst/>
          </a:prstGeom>
          <a:noFill/>
          <a:ln/>
        </p:spPr>
        <p:txBody>
          <a:bodyPr wrap="squar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يحفز توليد الخلايا العصبية في الحُصين، وهي منطقة حاسمة للذاكرة والتعلّم.</a:t>
            </a:r>
            <a:endParaRPr lang="en-US" sz="1750"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71963" y="3041690"/>
            <a:ext cx="680442" cy="680442"/>
          </a:xfrm>
          <a:prstGeom prst="rect">
            <a:avLst/>
          </a:prstGeom>
        </p:spPr>
      </p:pic>
      <p:sp>
        <p:nvSpPr>
          <p:cNvPr id="10" name="Text 5"/>
          <p:cNvSpPr/>
          <p:nvPr/>
        </p:nvSpPr>
        <p:spPr>
          <a:xfrm>
            <a:off x="2117169" y="4005620"/>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تنظيم الانفعالات</a:t>
            </a:r>
            <a:endParaRPr lang="en-US" sz="2200" dirty="0">
              <a:latin typeface="Arial" panose="020B0604020202020204" pitchFamily="34" charset="0"/>
              <a:cs typeface="Arial" panose="020B0604020202020204" pitchFamily="34" charset="0"/>
            </a:endParaRPr>
          </a:p>
        </p:txBody>
      </p:sp>
      <p:sp>
        <p:nvSpPr>
          <p:cNvPr id="11" name="Text 6"/>
          <p:cNvSpPr/>
          <p:nvPr/>
        </p:nvSpPr>
        <p:spPr>
          <a:xfrm>
            <a:off x="793790" y="4496038"/>
            <a:ext cx="4158615" cy="725805"/>
          </a:xfrm>
          <a:prstGeom prst="rect">
            <a:avLst/>
          </a:prstGeom>
          <a:noFill/>
          <a:ln/>
        </p:spPr>
        <p:txBody>
          <a:bodyPr wrap="squar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يتم من خلال إفراز الإندورفين وعامل النمو العصبي (BDNF).</a:t>
            </a:r>
            <a:endParaRPr lang="en-US" sz="1750" dirty="0">
              <a:latin typeface="Arial" panose="020B0604020202020204" pitchFamily="34" charset="0"/>
              <a:cs typeface="Arial" panose="020B0604020202020204" pitchFamily="34" charset="0"/>
            </a:endParaRPr>
          </a:p>
        </p:txBody>
      </p:sp>
      <p:sp>
        <p:nvSpPr>
          <p:cNvPr id="12" name="Text 7"/>
          <p:cNvSpPr/>
          <p:nvPr/>
        </p:nvSpPr>
        <p:spPr>
          <a:xfrm>
            <a:off x="793790" y="5732145"/>
            <a:ext cx="12702659"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يشير روني بري إلى </a:t>
            </a:r>
            <a:r>
              <a:rPr lang="en-US" sz="1750" dirty="0" err="1">
                <a:solidFill>
                  <a:srgbClr val="2C2821"/>
                </a:solidFill>
                <a:latin typeface="Arial" panose="020B0604020202020204" pitchFamily="34" charset="0"/>
                <a:ea typeface="Lora" pitchFamily="34" charset="-122"/>
                <a:cs typeface="Arial" panose="020B0604020202020204" pitchFamily="34" charset="0"/>
              </a:rPr>
              <a:t>أن</a:t>
            </a:r>
            <a:r>
              <a:rPr lang="en-US" sz="1750" dirty="0">
                <a:solidFill>
                  <a:srgbClr val="2C2821"/>
                </a:solidFill>
                <a:latin typeface="Arial" panose="020B0604020202020204" pitchFamily="34" charset="0"/>
                <a:ea typeface="Lora" pitchFamily="34" charset="-122"/>
                <a:cs typeface="Arial" panose="020B0604020202020204" pitchFamily="34" charset="0"/>
              </a:rPr>
              <a:t>  </a:t>
            </a:r>
            <a:r>
              <a:rPr lang="en-US" sz="1750" dirty="0" err="1">
                <a:solidFill>
                  <a:srgbClr val="2C2821"/>
                </a:solidFill>
                <a:latin typeface="Arial" panose="020B0604020202020204" pitchFamily="34" charset="0"/>
                <a:ea typeface="Lora" pitchFamily="34" charset="-122"/>
                <a:cs typeface="Arial" panose="020B0604020202020204" pitchFamily="34" charset="0"/>
              </a:rPr>
              <a:t>دماغنا</a:t>
            </a:r>
            <a:r>
              <a:rPr lang="en-US" sz="1750" dirty="0">
                <a:solidFill>
                  <a:srgbClr val="2C2821"/>
                </a:solidFill>
                <a:latin typeface="Arial" panose="020B0604020202020204" pitchFamily="34" charset="0"/>
                <a:ea typeface="Lora" pitchFamily="34" charset="-122"/>
                <a:cs typeface="Arial" panose="020B0604020202020204" pitchFamily="34" charset="0"/>
              </a:rPr>
              <a:t> </a:t>
            </a:r>
            <a:r>
              <a:rPr lang="en-US" sz="1750" dirty="0" err="1">
                <a:solidFill>
                  <a:srgbClr val="2C2821"/>
                </a:solidFill>
                <a:latin typeface="Arial" panose="020B0604020202020204" pitchFamily="34" charset="0"/>
                <a:ea typeface="Lora" pitchFamily="34" charset="-122"/>
                <a:cs typeface="Arial" panose="020B0604020202020204" pitchFamily="34" charset="0"/>
              </a:rPr>
              <a:t>مخلوق</a:t>
            </a:r>
            <a:r>
              <a:rPr lang="en-US" sz="1750" dirty="0">
                <a:solidFill>
                  <a:srgbClr val="2C2821"/>
                </a:solidFill>
                <a:latin typeface="Arial" panose="020B0604020202020204" pitchFamily="34" charset="0"/>
                <a:ea typeface="Lora" pitchFamily="34" charset="-122"/>
                <a:cs typeface="Arial" panose="020B0604020202020204" pitchFamily="34" charset="0"/>
              </a:rPr>
              <a:t> </a:t>
            </a:r>
            <a:r>
              <a:rPr lang="en-US" sz="1750">
                <a:solidFill>
                  <a:srgbClr val="2C2821"/>
                </a:solidFill>
                <a:latin typeface="Arial" panose="020B0604020202020204" pitchFamily="34" charset="0"/>
                <a:ea typeface="Lora" pitchFamily="34" charset="-122"/>
                <a:cs typeface="Arial" panose="020B0604020202020204" pitchFamily="34" charset="0"/>
              </a:rPr>
              <a:t>للمشي</a:t>
            </a:r>
            <a:endParaRPr lang="en-US" sz="1750" dirty="0">
              <a:latin typeface="Arial" panose="020B0604020202020204" pitchFamily="34" charset="0"/>
              <a:cs typeface="Arial" panose="020B0604020202020204" pitchFamily="34" charset="0"/>
            </a:endParaRPr>
          </a:p>
        </p:txBody>
      </p:sp>
      <p:sp>
        <p:nvSpPr>
          <p:cNvPr id="13" name="Shape 8"/>
          <p:cNvSpPr/>
          <p:nvPr/>
        </p:nvSpPr>
        <p:spPr>
          <a:xfrm>
            <a:off x="13806130" y="5476994"/>
            <a:ext cx="30480" cy="873204"/>
          </a:xfrm>
          <a:prstGeom prst="rect">
            <a:avLst/>
          </a:prstGeom>
          <a:solidFill>
            <a:srgbClr val="1B5F39"/>
          </a:solidFill>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874800" y="1713428"/>
            <a:ext cx="4961811" cy="620078"/>
          </a:xfrm>
          <a:prstGeom prst="rect">
            <a:avLst/>
          </a:prstGeom>
          <a:noFill/>
          <a:ln/>
        </p:spPr>
        <p:txBody>
          <a:bodyPr wrap="none" lIns="0" tIns="0" rIns="0" bIns="0" rtlCol="0" anchor="t"/>
          <a:lstStyle/>
          <a:p>
            <a:pPr marL="0" indent="0" algn="r" rtl="1">
              <a:lnSpc>
                <a:spcPts val="4850"/>
              </a:lnSpc>
              <a:buNone/>
            </a:pPr>
            <a:r>
              <a:rPr lang="en-US" sz="3900" dirty="0">
                <a:solidFill>
                  <a:srgbClr val="272D45"/>
                </a:solidFill>
                <a:latin typeface="Arial" panose="020B0604020202020204" pitchFamily="34" charset="0"/>
                <a:ea typeface="Kanit Light" pitchFamily="34" charset="-122"/>
                <a:cs typeface="Arial" panose="020B0604020202020204" pitchFamily="34" charset="0"/>
              </a:rPr>
              <a:t>إدراك المخاطر</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793790" y="2730341"/>
            <a:ext cx="13042821" cy="317540"/>
          </a:xfrm>
          <a:prstGeom prst="rect">
            <a:avLst/>
          </a:prstGeom>
          <a:noFill/>
          <a:ln/>
        </p:spPr>
        <p:txBody>
          <a:bodyPr wrap="non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على عكس ما قد يُعتقد، لا يولد الطفل بفهم فطري للخطر. بل يجب عليه استكشافه، وتجربته، لبناء إدراك صحيح للمخاطر تدريجياً.</a:t>
            </a:r>
            <a:endParaRPr lang="en-US" sz="1550" dirty="0">
              <a:latin typeface="Arial" panose="020B0604020202020204" pitchFamily="34" charset="0"/>
              <a:cs typeface="Arial" panose="020B0604020202020204" pitchFamily="34" charset="0"/>
            </a:endParaRPr>
          </a:p>
        </p:txBody>
      </p:sp>
      <p:sp>
        <p:nvSpPr>
          <p:cNvPr id="4" name="Text 2"/>
          <p:cNvSpPr/>
          <p:nvPr/>
        </p:nvSpPr>
        <p:spPr>
          <a:xfrm>
            <a:off x="4539496" y="3469481"/>
            <a:ext cx="2533650" cy="310158"/>
          </a:xfrm>
          <a:prstGeom prst="rect">
            <a:avLst/>
          </a:prstGeom>
          <a:noFill/>
          <a:ln/>
        </p:spPr>
        <p:txBody>
          <a:bodyPr wrap="none" lIns="0" tIns="0" rIns="0" bIns="0" rtlCol="0" anchor="t"/>
          <a:lstStyle/>
          <a:p>
            <a:pPr marL="0" indent="0" algn="r" rtl="1">
              <a:lnSpc>
                <a:spcPts val="2400"/>
              </a:lnSpc>
              <a:buNone/>
            </a:pPr>
            <a:r>
              <a:rPr lang="en-US" sz="1950" dirty="0">
                <a:solidFill>
                  <a:srgbClr val="272D45"/>
                </a:solidFill>
                <a:latin typeface="Arial" panose="020B0604020202020204" pitchFamily="34" charset="0"/>
                <a:ea typeface="Kanit Light" pitchFamily="34" charset="-122"/>
                <a:cs typeface="Arial" panose="020B0604020202020204" pitchFamily="34" charset="0"/>
              </a:rPr>
              <a:t>الاكتشاف من خلال التجربة</a:t>
            </a:r>
            <a:endParaRPr lang="en-US" sz="1950" dirty="0">
              <a:latin typeface="Arial" panose="020B0604020202020204" pitchFamily="34" charset="0"/>
              <a:cs typeface="Arial" panose="020B0604020202020204" pitchFamily="34" charset="0"/>
            </a:endParaRPr>
          </a:p>
        </p:txBody>
      </p:sp>
      <p:sp>
        <p:nvSpPr>
          <p:cNvPr id="5" name="Text 3"/>
          <p:cNvSpPr/>
          <p:nvPr/>
        </p:nvSpPr>
        <p:spPr>
          <a:xfrm>
            <a:off x="793790" y="3977997"/>
            <a:ext cx="6279356" cy="95261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الطفل الذي يزحف للمرة الأولى نحو سطح فارغ يختبر حدوده. يكتشف تدريجياً ما هو الارتفاع، والسقوط، والجاذبية. بدون هذه التجربة الحسية، من المستحيل فهم الخطر حقًا.</a:t>
            </a:r>
            <a:endParaRPr lang="en-US" sz="1550" dirty="0">
              <a:latin typeface="Arial" panose="020B0604020202020204" pitchFamily="34" charset="0"/>
              <a:cs typeface="Arial" panose="020B0604020202020204" pitchFamily="34" charset="0"/>
            </a:endParaRPr>
          </a:p>
        </p:txBody>
      </p:sp>
      <p:sp>
        <p:nvSpPr>
          <p:cNvPr id="6" name="Text 4"/>
          <p:cNvSpPr/>
          <p:nvPr/>
        </p:nvSpPr>
        <p:spPr>
          <a:xfrm>
            <a:off x="11363325" y="3469481"/>
            <a:ext cx="2480905" cy="310158"/>
          </a:xfrm>
          <a:prstGeom prst="rect">
            <a:avLst/>
          </a:prstGeom>
          <a:noFill/>
          <a:ln/>
        </p:spPr>
        <p:txBody>
          <a:bodyPr wrap="none" lIns="0" tIns="0" rIns="0" bIns="0" rtlCol="0" anchor="t"/>
          <a:lstStyle/>
          <a:p>
            <a:pPr marL="0" indent="0" algn="r" rtl="1">
              <a:lnSpc>
                <a:spcPts val="2400"/>
              </a:lnSpc>
              <a:buNone/>
            </a:pPr>
            <a:r>
              <a:rPr lang="en-US" sz="1950" dirty="0">
                <a:solidFill>
                  <a:srgbClr val="272D45"/>
                </a:solidFill>
                <a:latin typeface="Arial" panose="020B0604020202020204" pitchFamily="34" charset="0"/>
                <a:ea typeface="Kanit Light" pitchFamily="34" charset="-122"/>
                <a:cs typeface="Arial" panose="020B0604020202020204" pitchFamily="34" charset="0"/>
              </a:rPr>
              <a:t>الحركة تولد الوعي</a:t>
            </a:r>
            <a:endParaRPr lang="en-US" sz="1950" dirty="0">
              <a:latin typeface="Arial" panose="020B0604020202020204" pitchFamily="34" charset="0"/>
              <a:cs typeface="Arial" panose="020B0604020202020204" pitchFamily="34" charset="0"/>
            </a:endParaRPr>
          </a:p>
        </p:txBody>
      </p:sp>
      <p:sp>
        <p:nvSpPr>
          <p:cNvPr id="7" name="Text 5"/>
          <p:cNvSpPr/>
          <p:nvPr/>
        </p:nvSpPr>
        <p:spPr>
          <a:xfrm>
            <a:off x="7564874" y="3977997"/>
            <a:ext cx="6279356" cy="63507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كل استكشاف – النزول من بضع درجات، القفز من ارتفاع صغير، استعادة التوازن – يبني شيئًا فشيئًا خريطة داخلية للمخاطر. وهكذا يطور الطفل حذرًا متكيفًا ومناسبًا.</a:t>
            </a:r>
            <a:endParaRPr lang="en-US" sz="1550" dirty="0">
              <a:latin typeface="Arial" panose="020B0604020202020204" pitchFamily="34" charset="0"/>
              <a:cs typeface="Arial" panose="020B0604020202020204" pitchFamily="34" charset="0"/>
            </a:endParaRPr>
          </a:p>
        </p:txBody>
      </p:sp>
      <p:sp>
        <p:nvSpPr>
          <p:cNvPr id="8" name="Shape 6"/>
          <p:cNvSpPr/>
          <p:nvPr/>
        </p:nvSpPr>
        <p:spPr>
          <a:xfrm>
            <a:off x="793790" y="5332452"/>
            <a:ext cx="13042821" cy="1183600"/>
          </a:xfrm>
          <a:prstGeom prst="roundRect">
            <a:avLst>
              <a:gd name="adj" fmla="val 7043"/>
            </a:avLst>
          </a:prstGeom>
          <a:solidFill>
            <a:srgbClr val="CFE2DE"/>
          </a:solidFill>
          <a:ln/>
        </p:spPr>
      </p:sp>
      <p:pic>
        <p:nvPicPr>
          <p:cNvPr id="9" name="Image 0" descr="preencoded.png"/>
          <p:cNvPicPr>
            <a:picLocks noChangeAspect="1"/>
          </p:cNvPicPr>
          <p:nvPr/>
        </p:nvPicPr>
        <p:blipFill>
          <a:blip r:embed="rId3"/>
          <a:stretch>
            <a:fillRect/>
          </a:stretch>
        </p:blipFill>
        <p:spPr>
          <a:xfrm>
            <a:off x="992148" y="5604867"/>
            <a:ext cx="248007" cy="198358"/>
          </a:xfrm>
          <a:prstGeom prst="rect">
            <a:avLst/>
          </a:prstGeom>
        </p:spPr>
      </p:pic>
      <p:sp>
        <p:nvSpPr>
          <p:cNvPr id="10" name="Text 7"/>
          <p:cNvSpPr/>
          <p:nvPr/>
        </p:nvSpPr>
        <p:spPr>
          <a:xfrm>
            <a:off x="1438513" y="5580340"/>
            <a:ext cx="12199739" cy="657939"/>
          </a:xfrm>
          <a:prstGeom prst="rect">
            <a:avLst/>
          </a:prstGeom>
          <a:noFill/>
          <a:ln/>
        </p:spPr>
        <p:txBody>
          <a:bodyPr wrap="square" lIns="0" tIns="0" rIns="0" bIns="0" rtlCol="0" anchor="t"/>
          <a:lstStyle/>
          <a:p>
            <a:pPr marL="0" indent="0" algn="r" rtl="1">
              <a:lnSpc>
                <a:spcPts val="2500"/>
              </a:lnSpc>
              <a:buNone/>
            </a:pPr>
            <a:r>
              <a:rPr lang="en-US" sz="1550" dirty="0">
                <a:solidFill>
                  <a:srgbClr val="000000"/>
                </a:solidFill>
                <a:latin typeface="Arial" panose="020B0604020202020204" pitchFamily="34" charset="0"/>
                <a:ea typeface="Martel Sans" pitchFamily="34" charset="-122"/>
                <a:cs typeface="Arial" panose="020B0604020202020204" pitchFamily="34" charset="0"/>
              </a:rPr>
              <a:t>📌 </a:t>
            </a:r>
            <a:r>
              <a:rPr lang="en-US" sz="1550" b="1" dirty="0">
                <a:solidFill>
                  <a:srgbClr val="000000"/>
                </a:solidFill>
                <a:latin typeface="Arial" panose="020B0604020202020204" pitchFamily="34" charset="0"/>
                <a:ea typeface="Martel Sans" pitchFamily="34" charset="-122"/>
                <a:cs typeface="Arial" panose="020B0604020202020204" pitchFamily="34" charset="0"/>
              </a:rPr>
              <a:t>نقطة رئيسية:</a:t>
            </a:r>
            <a:r>
              <a:rPr lang="en-US" sz="1550" dirty="0">
                <a:solidFill>
                  <a:srgbClr val="000000"/>
                </a:solidFill>
                <a:latin typeface="Arial" panose="020B0604020202020204" pitchFamily="34" charset="0"/>
                <a:ea typeface="Martel Sans" pitchFamily="34" charset="-122"/>
                <a:cs typeface="Arial" panose="020B0604020202020204" pitchFamily="34" charset="0"/>
              </a:rPr>
              <a:t> السماح للطفل بالاستكشاف في بيئة آمنة أمر ضروري. فمن خلال الحركة والتجربة فقط، سيبني إدراكًا واقعيًا وصحيًا للخطر، يختلف تمامًا عن الخوف المشل أو الثقة المفرطة.</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694283" y="942023"/>
            <a:ext cx="8142327" cy="708779"/>
          </a:xfrm>
          <a:prstGeom prst="rect">
            <a:avLst/>
          </a:prstGeom>
          <a:noFill/>
          <a:ln/>
        </p:spPr>
        <p:txBody>
          <a:bodyPr wrap="none" lIns="0" tIns="0" rIns="0" bIns="0" rtlCol="0" anchor="t"/>
          <a:lstStyle/>
          <a:p>
            <a:pPr marL="0" indent="0" algn="ctr" rtl="1">
              <a:lnSpc>
                <a:spcPts val="5550"/>
              </a:lnSpc>
              <a:buNone/>
            </a:pPr>
            <a:r>
              <a:rPr lang="en-US" sz="4450" dirty="0">
                <a:solidFill>
                  <a:srgbClr val="233E32"/>
                </a:solidFill>
                <a:latin typeface="Arial" panose="020B0604020202020204" pitchFamily="34" charset="0"/>
                <a:ea typeface="PT Sans" pitchFamily="34" charset="-122"/>
                <a:cs typeface="Arial" panose="020B0604020202020204" pitchFamily="34" charset="0"/>
              </a:rPr>
              <a:t>خلاصة: الحركة ذات الوظيفة التنفيذية</a:t>
            </a:r>
            <a:endParaRPr lang="en-US" sz="4450" dirty="0">
              <a:latin typeface="Arial" panose="020B0604020202020204" pitchFamily="34" charset="0"/>
              <a:cs typeface="Arial" panose="020B0604020202020204" pitchFamily="34" charset="0"/>
            </a:endParaRPr>
          </a:p>
        </p:txBody>
      </p:sp>
      <p:sp>
        <p:nvSpPr>
          <p:cNvPr id="3" name="Text 1"/>
          <p:cNvSpPr/>
          <p:nvPr/>
        </p:nvSpPr>
        <p:spPr>
          <a:xfrm>
            <a:off x="793790" y="2104430"/>
            <a:ext cx="13042821" cy="362903"/>
          </a:xfrm>
          <a:prstGeom prst="rect">
            <a:avLst/>
          </a:prstGeom>
          <a:noFill/>
          <a:ln/>
        </p:spPr>
        <p:txBody>
          <a:bodyPr wrap="none" lIns="0" tIns="0" rIns="0" bIns="0" rtlCol="0" anchor="t"/>
          <a:lstStyle/>
          <a:p>
            <a:pPr marL="0" indent="0" algn="ct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الحركة التنفيذية ليست مجرد نشاط عضلي، بل هي أساس النمو المعرفي والحسي. كل فعل، وكل لمس، وكل خطوة تساهم في بناء الدماغ والإدراك.</a:t>
            </a:r>
            <a:endParaRPr lang="en-US" sz="1750" dirty="0">
              <a:latin typeface="Arial" panose="020B0604020202020204" pitchFamily="34" charset="0"/>
              <a:cs typeface="Arial" panose="020B0604020202020204" pitchFamily="34" charset="0"/>
            </a:endParaRPr>
          </a:p>
        </p:txBody>
      </p:sp>
      <p:sp>
        <p:nvSpPr>
          <p:cNvPr id="4" name="Text 2"/>
          <p:cNvSpPr/>
          <p:nvPr/>
        </p:nvSpPr>
        <p:spPr>
          <a:xfrm>
            <a:off x="9597628" y="3351967"/>
            <a:ext cx="2835235" cy="354330"/>
          </a:xfrm>
          <a:prstGeom prst="rect">
            <a:avLst/>
          </a:prstGeom>
          <a:noFill/>
          <a:ln/>
        </p:spPr>
        <p:txBody>
          <a:bodyPr wrap="none" lIns="0" tIns="0" rIns="0" bIns="0" rtlCol="0" anchor="t"/>
          <a:lstStyle/>
          <a:p>
            <a:pPr marL="0" indent="0" algn="ct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التوازن الوضعي</a:t>
            </a:r>
            <a:endParaRPr lang="en-US" sz="2200" dirty="0">
              <a:latin typeface="Arial" panose="020B0604020202020204" pitchFamily="34" charset="0"/>
              <a:cs typeface="Arial" panose="020B0604020202020204" pitchFamily="34" charset="0"/>
            </a:endParaRPr>
          </a:p>
        </p:txBody>
      </p:sp>
      <p:sp>
        <p:nvSpPr>
          <p:cNvPr id="5" name="Text 3"/>
          <p:cNvSpPr/>
          <p:nvPr/>
        </p:nvSpPr>
        <p:spPr>
          <a:xfrm>
            <a:off x="9597628" y="3842385"/>
            <a:ext cx="4238982" cy="362903"/>
          </a:xfrm>
          <a:prstGeom prst="rect">
            <a:avLst/>
          </a:prstGeom>
          <a:noFill/>
          <a:ln/>
        </p:spPr>
        <p:txBody>
          <a:bodyPr wrap="none" lIns="0" tIns="0" rIns="0" bIns="0" rtlCol="0" anchor="t"/>
          <a:lstStyle/>
          <a:p>
            <a:pPr marL="0" indent="0" algn="ct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الثبات وتوجيه الجسم (الجهاز الدهليزي).</a:t>
            </a:r>
            <a:endParaRPr lang="en-US" sz="1750" dirty="0">
              <a:latin typeface="Arial" panose="020B0604020202020204" pitchFamily="34" charset="0"/>
              <a:cs typeface="Arial" panose="020B0604020202020204" pitchFamily="34" charset="0"/>
            </a:endParaRPr>
          </a:p>
        </p:txBody>
      </p:sp>
      <p:pic>
        <p:nvPicPr>
          <p:cNvPr id="6" name="Image 0" descr="preencoded.png"/>
          <p:cNvPicPr>
            <a:picLocks noChangeAspect="1"/>
          </p:cNvPicPr>
          <p:nvPr/>
        </p:nvPicPr>
        <p:blipFill>
          <a:blip r:embed="rId3"/>
          <a:stretch>
            <a:fillRect/>
          </a:stretch>
        </p:blipFill>
        <p:spPr>
          <a:xfrm>
            <a:off x="5032653" y="2722483"/>
            <a:ext cx="4564975" cy="4564975"/>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06489" y="4154448"/>
            <a:ext cx="318968" cy="318968"/>
          </a:xfrm>
          <a:prstGeom prst="rect">
            <a:avLst/>
          </a:prstGeom>
        </p:spPr>
      </p:pic>
      <p:sp>
        <p:nvSpPr>
          <p:cNvPr id="8" name="Text 4"/>
          <p:cNvSpPr/>
          <p:nvPr/>
        </p:nvSpPr>
        <p:spPr>
          <a:xfrm>
            <a:off x="2197418" y="2943225"/>
            <a:ext cx="2835235" cy="354330"/>
          </a:xfrm>
          <a:prstGeom prst="rect">
            <a:avLst/>
          </a:prstGeom>
          <a:noFill/>
          <a:ln/>
        </p:spPr>
        <p:txBody>
          <a:bodyPr wrap="none" lIns="0" tIns="0" rIns="0" bIns="0" rtlCol="0" anchor="t"/>
          <a:lstStyle/>
          <a:p>
            <a:pPr marL="0" indent="0" algn="ct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القبض والمناولة</a:t>
            </a:r>
            <a:endParaRPr lang="en-US" sz="2200" dirty="0">
              <a:latin typeface="Arial" panose="020B0604020202020204" pitchFamily="34" charset="0"/>
              <a:cs typeface="Arial" panose="020B0604020202020204" pitchFamily="34" charset="0"/>
            </a:endParaRPr>
          </a:p>
        </p:txBody>
      </p:sp>
      <p:sp>
        <p:nvSpPr>
          <p:cNvPr id="9" name="Text 5"/>
          <p:cNvSpPr/>
          <p:nvPr/>
        </p:nvSpPr>
        <p:spPr>
          <a:xfrm>
            <a:off x="793790" y="3433643"/>
            <a:ext cx="4238863" cy="362903"/>
          </a:xfrm>
          <a:prstGeom prst="rect">
            <a:avLst/>
          </a:prstGeom>
          <a:noFill/>
          <a:ln/>
        </p:spPr>
        <p:txBody>
          <a:bodyPr wrap="none" lIns="0" tIns="0" rIns="0" bIns="0" rtlCol="0" anchor="t"/>
          <a:lstStyle/>
          <a:p>
            <a:pPr marL="0" indent="0" algn="ct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تنسيق عين–</a:t>
            </a:r>
            <a:r>
              <a:rPr lang="en-US" sz="1750" dirty="0" err="1">
                <a:solidFill>
                  <a:srgbClr val="2C2821"/>
                </a:solidFill>
                <a:latin typeface="Arial" panose="020B0604020202020204" pitchFamily="34" charset="0"/>
                <a:ea typeface="Lora" pitchFamily="34" charset="-122"/>
                <a:cs typeface="Arial" panose="020B0604020202020204" pitchFamily="34" charset="0"/>
              </a:rPr>
              <a:t>يد</a:t>
            </a:r>
            <a:r>
              <a:rPr lang="en-US" sz="1750" dirty="0">
                <a:solidFill>
                  <a:srgbClr val="2C2821"/>
                </a:solidFill>
                <a:latin typeface="Arial" panose="020B0604020202020204" pitchFamily="34" charset="0"/>
                <a:ea typeface="Lora" pitchFamily="34" charset="-122"/>
                <a:cs typeface="Arial" panose="020B0604020202020204" pitchFamily="34" charset="0"/>
              </a:rPr>
              <a:t> )</a:t>
            </a:r>
            <a:r>
              <a:rPr lang="en-US" sz="1750" dirty="0" err="1">
                <a:solidFill>
                  <a:srgbClr val="2C2821"/>
                </a:solidFill>
                <a:latin typeface="Arial" panose="020B0604020202020204" pitchFamily="34" charset="0"/>
                <a:ea typeface="Lora" pitchFamily="34" charset="-122"/>
                <a:cs typeface="Arial" panose="020B0604020202020204" pitchFamily="34" charset="0"/>
              </a:rPr>
              <a:t>القشرة</a:t>
            </a:r>
            <a:r>
              <a:rPr lang="en-US" sz="1750" dirty="0">
                <a:solidFill>
                  <a:srgbClr val="2C2821"/>
                </a:solidFill>
                <a:latin typeface="Arial" panose="020B0604020202020204" pitchFamily="34" charset="0"/>
                <a:ea typeface="Lora" pitchFamily="34" charset="-122"/>
                <a:cs typeface="Arial" panose="020B0604020202020204" pitchFamily="34" charset="0"/>
              </a:rPr>
              <a:t> </a:t>
            </a:r>
            <a:r>
              <a:rPr lang="en-US" sz="1750" dirty="0" err="1">
                <a:solidFill>
                  <a:srgbClr val="2C2821"/>
                </a:solidFill>
                <a:latin typeface="Arial" panose="020B0604020202020204" pitchFamily="34" charset="0"/>
                <a:ea typeface="Lora" pitchFamily="34" charset="-122"/>
                <a:cs typeface="Arial" panose="020B0604020202020204" pitchFamily="34" charset="0"/>
              </a:rPr>
              <a:t>الجدارية</a:t>
            </a:r>
            <a:r>
              <a:rPr lang="en-US" sz="1750" dirty="0">
                <a:solidFill>
                  <a:srgbClr val="2C2821"/>
                </a:solidFill>
                <a:latin typeface="Arial" panose="020B0604020202020204" pitchFamily="34" charset="0"/>
                <a:ea typeface="Lora" pitchFamily="34" charset="-122"/>
                <a:cs typeface="Arial" panose="020B0604020202020204" pitchFamily="34" charset="0"/>
              </a:rPr>
              <a:t>(</a:t>
            </a:r>
            <a:endParaRPr lang="en-US" sz="1750" dirty="0">
              <a:latin typeface="Arial" panose="020B0604020202020204" pitchFamily="34" charset="0"/>
              <a:cs typeface="Arial" panose="020B0604020202020204" pitchFamily="34" charset="0"/>
            </a:endParaRPr>
          </a:p>
        </p:txBody>
      </p:sp>
      <p:pic>
        <p:nvPicPr>
          <p:cNvPr id="10" name="Image 2" descr="preencoded.png"/>
          <p:cNvPicPr>
            <a:picLocks noChangeAspect="1"/>
          </p:cNvPicPr>
          <p:nvPr/>
        </p:nvPicPr>
        <p:blipFill>
          <a:blip r:embed="rId6"/>
          <a:stretch>
            <a:fillRect/>
          </a:stretch>
        </p:blipFill>
        <p:spPr>
          <a:xfrm>
            <a:off x="5032653" y="2722483"/>
            <a:ext cx="4564975" cy="4564975"/>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2278" y="3727371"/>
            <a:ext cx="318968" cy="318968"/>
          </a:xfrm>
          <a:prstGeom prst="rect">
            <a:avLst/>
          </a:prstGeom>
        </p:spPr>
      </p:pic>
      <p:sp>
        <p:nvSpPr>
          <p:cNvPr id="12" name="Text 6"/>
          <p:cNvSpPr/>
          <p:nvPr/>
        </p:nvSpPr>
        <p:spPr>
          <a:xfrm>
            <a:off x="1743789" y="4578191"/>
            <a:ext cx="2835235" cy="354330"/>
          </a:xfrm>
          <a:prstGeom prst="rect">
            <a:avLst/>
          </a:prstGeom>
          <a:noFill/>
          <a:ln/>
        </p:spPr>
        <p:txBody>
          <a:bodyPr wrap="none" lIns="0" tIns="0" rIns="0" bIns="0" rtlCol="0" anchor="t"/>
          <a:lstStyle/>
          <a:p>
            <a:pPr marL="0" indent="0" algn="ct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التنسيق الثنائي</a:t>
            </a:r>
            <a:endParaRPr lang="en-US" sz="2200" dirty="0">
              <a:latin typeface="Arial" panose="020B0604020202020204" pitchFamily="34" charset="0"/>
              <a:cs typeface="Arial" panose="020B0604020202020204" pitchFamily="34" charset="0"/>
            </a:endParaRPr>
          </a:p>
        </p:txBody>
      </p:sp>
      <p:sp>
        <p:nvSpPr>
          <p:cNvPr id="13" name="Text 7"/>
          <p:cNvSpPr/>
          <p:nvPr/>
        </p:nvSpPr>
        <p:spPr>
          <a:xfrm>
            <a:off x="793790" y="5068610"/>
            <a:ext cx="3785235" cy="362903"/>
          </a:xfrm>
          <a:prstGeom prst="rect">
            <a:avLst/>
          </a:prstGeom>
          <a:noFill/>
          <a:ln/>
        </p:spPr>
        <p:txBody>
          <a:bodyPr wrap="none" lIns="0" tIns="0" rIns="0" bIns="0" rtlCol="0" anchor="t"/>
          <a:lstStyle/>
          <a:p>
            <a:pPr marL="0" indent="0" algn="ct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التكامل </a:t>
            </a:r>
            <a:r>
              <a:rPr lang="en-US" sz="1750" dirty="0" err="1">
                <a:solidFill>
                  <a:srgbClr val="2C2821"/>
                </a:solidFill>
                <a:latin typeface="Arial" panose="020B0604020202020204" pitchFamily="34" charset="0"/>
                <a:ea typeface="Lora" pitchFamily="34" charset="-122"/>
                <a:cs typeface="Arial" panose="020B0604020202020204" pitchFamily="34" charset="0"/>
              </a:rPr>
              <a:t>الوظيفي</a:t>
            </a:r>
            <a:r>
              <a:rPr lang="en-US" sz="1750" dirty="0">
                <a:solidFill>
                  <a:srgbClr val="2C2821"/>
                </a:solidFill>
                <a:latin typeface="Arial" panose="020B0604020202020204" pitchFamily="34" charset="0"/>
                <a:ea typeface="Lora" pitchFamily="34" charset="-122"/>
                <a:cs typeface="Arial" panose="020B0604020202020204" pitchFamily="34" charset="0"/>
              </a:rPr>
              <a:t> )</a:t>
            </a:r>
            <a:r>
              <a:rPr lang="en-US" sz="1750" dirty="0" err="1">
                <a:solidFill>
                  <a:srgbClr val="2C2821"/>
                </a:solidFill>
                <a:latin typeface="Arial" panose="020B0604020202020204" pitchFamily="34" charset="0"/>
                <a:ea typeface="Lora" pitchFamily="34" charset="-122"/>
                <a:cs typeface="Arial" panose="020B0604020202020204" pitchFamily="34" charset="0"/>
              </a:rPr>
              <a:t>لجسم</a:t>
            </a:r>
            <a:r>
              <a:rPr lang="en-US" sz="1750" dirty="0">
                <a:solidFill>
                  <a:srgbClr val="2C2821"/>
                </a:solidFill>
                <a:latin typeface="Arial" panose="020B0604020202020204" pitchFamily="34" charset="0"/>
                <a:ea typeface="Lora" pitchFamily="34" charset="-122"/>
                <a:cs typeface="Arial" panose="020B0604020202020204" pitchFamily="34" charset="0"/>
              </a:rPr>
              <a:t> </a:t>
            </a:r>
            <a:r>
              <a:rPr lang="en-US" sz="1750" dirty="0" err="1">
                <a:solidFill>
                  <a:srgbClr val="2C2821"/>
                </a:solidFill>
                <a:latin typeface="Arial" panose="020B0604020202020204" pitchFamily="34" charset="0"/>
                <a:ea typeface="Lora" pitchFamily="34" charset="-122"/>
                <a:cs typeface="Arial" panose="020B0604020202020204" pitchFamily="34" charset="0"/>
              </a:rPr>
              <a:t>الثفني</a:t>
            </a:r>
            <a:r>
              <a:rPr lang="en-US" sz="1750" dirty="0">
                <a:solidFill>
                  <a:srgbClr val="2C2821"/>
                </a:solidFill>
                <a:latin typeface="Arial" panose="020B0604020202020204" pitchFamily="34" charset="0"/>
                <a:ea typeface="Lora" pitchFamily="34" charset="-122"/>
                <a:cs typeface="Arial" panose="020B0604020202020204" pitchFamily="34" charset="0"/>
              </a:rPr>
              <a:t>(</a:t>
            </a:r>
            <a:endParaRPr lang="en-US" sz="1750" dirty="0">
              <a:latin typeface="Arial" panose="020B0604020202020204" pitchFamily="34" charset="0"/>
              <a:cs typeface="Arial" panose="020B0604020202020204" pitchFamily="34" charset="0"/>
            </a:endParaRPr>
          </a:p>
        </p:txBody>
      </p:sp>
      <p:pic>
        <p:nvPicPr>
          <p:cNvPr id="14" name="Image 4" descr="preencoded.png"/>
          <p:cNvPicPr>
            <a:picLocks noChangeAspect="1"/>
          </p:cNvPicPr>
          <p:nvPr/>
        </p:nvPicPr>
        <p:blipFill>
          <a:blip r:embed="rId9"/>
          <a:stretch>
            <a:fillRect/>
          </a:stretch>
        </p:blipFill>
        <p:spPr>
          <a:xfrm>
            <a:off x="5032653" y="2722483"/>
            <a:ext cx="4564975" cy="4564975"/>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80033" y="4845368"/>
            <a:ext cx="318968" cy="318968"/>
          </a:xfrm>
          <a:prstGeom prst="rect">
            <a:avLst/>
          </a:prstGeom>
        </p:spPr>
      </p:pic>
      <p:sp>
        <p:nvSpPr>
          <p:cNvPr id="16" name="Text 8"/>
          <p:cNvSpPr/>
          <p:nvPr/>
        </p:nvSpPr>
        <p:spPr>
          <a:xfrm>
            <a:off x="2197418" y="6213277"/>
            <a:ext cx="2835235" cy="354330"/>
          </a:xfrm>
          <a:prstGeom prst="rect">
            <a:avLst/>
          </a:prstGeom>
          <a:noFill/>
          <a:ln/>
        </p:spPr>
        <p:txBody>
          <a:bodyPr wrap="none" lIns="0" tIns="0" rIns="0" bIns="0" rtlCol="0" anchor="t"/>
          <a:lstStyle/>
          <a:p>
            <a:pPr marL="0" indent="0" algn="ct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المشي والتنقل</a:t>
            </a:r>
            <a:endParaRPr lang="en-US" sz="2200" dirty="0">
              <a:latin typeface="Arial" panose="020B0604020202020204" pitchFamily="34" charset="0"/>
              <a:cs typeface="Arial" panose="020B0604020202020204" pitchFamily="34" charset="0"/>
            </a:endParaRPr>
          </a:p>
        </p:txBody>
      </p:sp>
      <p:sp>
        <p:nvSpPr>
          <p:cNvPr id="17" name="Text 9"/>
          <p:cNvSpPr/>
          <p:nvPr/>
        </p:nvSpPr>
        <p:spPr>
          <a:xfrm>
            <a:off x="793790" y="6703695"/>
            <a:ext cx="4238863" cy="362903"/>
          </a:xfrm>
          <a:prstGeom prst="rect">
            <a:avLst/>
          </a:prstGeom>
          <a:noFill/>
          <a:ln/>
        </p:spPr>
        <p:txBody>
          <a:bodyPr wrap="none" lIns="0" tIns="0" rIns="0" bIns="0" rtlCol="0" anchor="t"/>
          <a:lstStyle/>
          <a:p>
            <a:pPr marL="0" indent="0" algn="ct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التنقل </a:t>
            </a:r>
            <a:r>
              <a:rPr lang="en-US" sz="1750" dirty="0" err="1">
                <a:solidFill>
                  <a:srgbClr val="2C2821"/>
                </a:solidFill>
                <a:latin typeface="Arial" panose="020B0604020202020204" pitchFamily="34" charset="0"/>
                <a:ea typeface="Lora" pitchFamily="34" charset="-122"/>
                <a:cs typeface="Arial" panose="020B0604020202020204" pitchFamily="34" charset="0"/>
              </a:rPr>
              <a:t>والتوازن</a:t>
            </a:r>
            <a:r>
              <a:rPr lang="en-US" sz="1750" dirty="0">
                <a:solidFill>
                  <a:srgbClr val="2C2821"/>
                </a:solidFill>
                <a:latin typeface="Arial" panose="020B0604020202020204" pitchFamily="34" charset="0"/>
                <a:ea typeface="Lora" pitchFamily="34" charset="-122"/>
                <a:cs typeface="Arial" panose="020B0604020202020204" pitchFamily="34" charset="0"/>
              </a:rPr>
              <a:t> )</a:t>
            </a:r>
            <a:r>
              <a:rPr lang="en-US" sz="1750" dirty="0" err="1">
                <a:solidFill>
                  <a:srgbClr val="2C2821"/>
                </a:solidFill>
                <a:latin typeface="Arial" panose="020B0604020202020204" pitchFamily="34" charset="0"/>
                <a:ea typeface="Lora" pitchFamily="34" charset="-122"/>
                <a:cs typeface="Arial" panose="020B0604020202020204" pitchFamily="34" charset="0"/>
              </a:rPr>
              <a:t>المخيخ</a:t>
            </a:r>
            <a:r>
              <a:rPr lang="en-US" sz="1750" dirty="0">
                <a:solidFill>
                  <a:srgbClr val="2C2821"/>
                </a:solidFill>
                <a:latin typeface="Arial" panose="020B0604020202020204" pitchFamily="34" charset="0"/>
                <a:ea typeface="Lora" pitchFamily="34" charset="-122"/>
                <a:cs typeface="Arial" panose="020B0604020202020204" pitchFamily="34" charset="0"/>
              </a:rPr>
              <a:t>(</a:t>
            </a:r>
            <a:endParaRPr lang="en-US" sz="1750" dirty="0">
              <a:latin typeface="Arial" panose="020B0604020202020204" pitchFamily="34" charset="0"/>
              <a:cs typeface="Arial" panose="020B0604020202020204" pitchFamily="34" charset="0"/>
            </a:endParaRPr>
          </a:p>
        </p:txBody>
      </p:sp>
      <p:pic>
        <p:nvPicPr>
          <p:cNvPr id="18" name="Image 6" descr="preencoded.png"/>
          <p:cNvPicPr>
            <a:picLocks noChangeAspect="1"/>
          </p:cNvPicPr>
          <p:nvPr/>
        </p:nvPicPr>
        <p:blipFill>
          <a:blip r:embed="rId12"/>
          <a:stretch>
            <a:fillRect/>
          </a:stretch>
        </p:blipFill>
        <p:spPr>
          <a:xfrm>
            <a:off x="5032653" y="2722483"/>
            <a:ext cx="4564975" cy="4564975"/>
          </a:xfrm>
          <a:prstGeom prst="rect">
            <a:avLst/>
          </a:prstGeom>
        </p:spPr>
      </p:pic>
      <p:pic>
        <p:nvPicPr>
          <p:cNvPr id="19"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92278" y="5963364"/>
            <a:ext cx="318968" cy="318968"/>
          </a:xfrm>
          <a:prstGeom prst="rect">
            <a:avLst/>
          </a:prstGeom>
        </p:spPr>
      </p:pic>
      <p:sp>
        <p:nvSpPr>
          <p:cNvPr id="20" name="Text 10"/>
          <p:cNvSpPr/>
          <p:nvPr/>
        </p:nvSpPr>
        <p:spPr>
          <a:xfrm>
            <a:off x="9597628" y="5804535"/>
            <a:ext cx="2835235" cy="354330"/>
          </a:xfrm>
          <a:prstGeom prst="rect">
            <a:avLst/>
          </a:prstGeom>
          <a:noFill/>
          <a:ln/>
        </p:spPr>
        <p:txBody>
          <a:bodyPr wrap="none" lIns="0" tIns="0" rIns="0" bIns="0" rtlCol="0" anchor="t"/>
          <a:lstStyle/>
          <a:p>
            <a:pPr marL="0" indent="0" algn="ct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التمرين الحركي</a:t>
            </a:r>
            <a:endParaRPr lang="en-US" sz="2200" dirty="0">
              <a:latin typeface="Arial" panose="020B0604020202020204" pitchFamily="34" charset="0"/>
              <a:cs typeface="Arial" panose="020B0604020202020204" pitchFamily="34" charset="0"/>
            </a:endParaRPr>
          </a:p>
        </p:txBody>
      </p:sp>
      <p:sp>
        <p:nvSpPr>
          <p:cNvPr id="21" name="Text 11"/>
          <p:cNvSpPr/>
          <p:nvPr/>
        </p:nvSpPr>
        <p:spPr>
          <a:xfrm>
            <a:off x="9597628" y="6294953"/>
            <a:ext cx="4238982" cy="362903"/>
          </a:xfrm>
          <a:prstGeom prst="rect">
            <a:avLst/>
          </a:prstGeom>
          <a:noFill/>
          <a:ln/>
        </p:spPr>
        <p:txBody>
          <a:bodyPr wrap="none" lIns="0" tIns="0" rIns="0" bIns="0" rtlCol="0" anchor="t"/>
          <a:lstStyle/>
          <a:p>
            <a:pPr marL="0" indent="0" algn="ct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الأتمتة والذاكرة الإجرائية (الدارات العصبية).</a:t>
            </a:r>
            <a:endParaRPr lang="en-US" sz="1750" dirty="0">
              <a:latin typeface="Arial" panose="020B0604020202020204" pitchFamily="34" charset="0"/>
              <a:cs typeface="Arial" panose="020B0604020202020204" pitchFamily="34" charset="0"/>
            </a:endParaRPr>
          </a:p>
        </p:txBody>
      </p:sp>
      <p:pic>
        <p:nvPicPr>
          <p:cNvPr id="22" name="Image 8" descr="preencoded.png"/>
          <p:cNvPicPr>
            <a:picLocks noChangeAspect="1"/>
          </p:cNvPicPr>
          <p:nvPr/>
        </p:nvPicPr>
        <p:blipFill>
          <a:blip r:embed="rId15"/>
          <a:stretch>
            <a:fillRect/>
          </a:stretch>
        </p:blipFill>
        <p:spPr>
          <a:xfrm>
            <a:off x="5032653" y="2722483"/>
            <a:ext cx="4564975" cy="4564975"/>
          </a:xfrm>
          <a:prstGeom prst="rect">
            <a:avLst/>
          </a:prstGeom>
        </p:spPr>
      </p:pic>
      <p:pic>
        <p:nvPicPr>
          <p:cNvPr id="23"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06489" y="5536287"/>
            <a:ext cx="318968" cy="3189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66265" y="969407"/>
            <a:ext cx="6570345" cy="620078"/>
          </a:xfrm>
          <a:prstGeom prst="rect">
            <a:avLst/>
          </a:prstGeom>
          <a:noFill/>
          <a:ln/>
        </p:spPr>
        <p:txBody>
          <a:bodyPr wrap="none" lIns="0" tIns="0" rIns="0" bIns="0" rtlCol="0" anchor="t"/>
          <a:lstStyle/>
          <a:p>
            <a:pPr marL="0" indent="0" algn="r" rtl="1">
              <a:lnSpc>
                <a:spcPts val="4850"/>
              </a:lnSpc>
              <a:buNone/>
            </a:pPr>
            <a:r>
              <a:rPr lang="en-US" sz="3900" dirty="0">
                <a:solidFill>
                  <a:srgbClr val="272D45"/>
                </a:solidFill>
                <a:latin typeface="Arial" panose="020B0604020202020204" pitchFamily="34" charset="0"/>
                <a:ea typeface="Kanit Light" pitchFamily="34" charset="-122"/>
                <a:cs typeface="Arial" panose="020B0604020202020204" pitchFamily="34" charset="0"/>
              </a:rPr>
              <a:t>القيود الوضعية والتحكم في الجسم</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5448776" y="2085499"/>
            <a:ext cx="2977039" cy="372070"/>
          </a:xfrm>
          <a:prstGeom prst="rect">
            <a:avLst/>
          </a:prstGeom>
          <a:noFill/>
          <a:ln/>
        </p:spPr>
        <p:txBody>
          <a:bodyPr wrap="none" lIns="0" tIns="0" rIns="0" bIns="0" rtlCol="0" anchor="t"/>
          <a:lstStyle/>
          <a:p>
            <a:pPr marL="0" indent="0" algn="r" rtl="1">
              <a:lnSpc>
                <a:spcPts val="2900"/>
              </a:lnSpc>
              <a:buNone/>
            </a:pPr>
            <a:r>
              <a:rPr lang="en-US" sz="2300" dirty="0">
                <a:solidFill>
                  <a:srgbClr val="272D45"/>
                </a:solidFill>
                <a:latin typeface="Arial" panose="020B0604020202020204" pitchFamily="34" charset="0"/>
                <a:ea typeface="Kanit Light" pitchFamily="34" charset="-122"/>
                <a:cs typeface="Arial" panose="020B0604020202020204" pitchFamily="34" charset="0"/>
              </a:rPr>
              <a:t>حدود المولود الجديد</a:t>
            </a:r>
            <a:endParaRPr lang="en-US" sz="2300" dirty="0">
              <a:latin typeface="Arial" panose="020B0604020202020204" pitchFamily="34" charset="0"/>
              <a:cs typeface="Arial" panose="020B0604020202020204" pitchFamily="34" charset="0"/>
            </a:endParaRPr>
          </a:p>
        </p:txBody>
      </p:sp>
      <p:sp>
        <p:nvSpPr>
          <p:cNvPr id="4" name="Text 2"/>
          <p:cNvSpPr/>
          <p:nvPr/>
        </p:nvSpPr>
        <p:spPr>
          <a:xfrm>
            <a:off x="793790" y="2655927"/>
            <a:ext cx="7632025" cy="63507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المولود الجديد مقيد بشدة في أوضاعه، وغالباً ما يكون مستلقياً على ظهره أو بطنه. عضلاته غير ناضجة، مما يجعل من الصعب التحكم في الرأس والجذع.</a:t>
            </a:r>
            <a:endParaRPr lang="en-US" sz="1550" dirty="0">
              <a:latin typeface="Arial" panose="020B0604020202020204" pitchFamily="34" charset="0"/>
              <a:cs typeface="Arial" panose="020B0604020202020204" pitchFamily="34" charset="0"/>
            </a:endParaRPr>
          </a:p>
        </p:txBody>
      </p:sp>
      <p:sp>
        <p:nvSpPr>
          <p:cNvPr id="5" name="Text 3"/>
          <p:cNvSpPr/>
          <p:nvPr/>
        </p:nvSpPr>
        <p:spPr>
          <a:xfrm>
            <a:off x="793790" y="3514249"/>
            <a:ext cx="7334369" cy="317540"/>
          </a:xfrm>
          <a:prstGeom prst="rect">
            <a:avLst/>
          </a:prstGeom>
          <a:noFill/>
          <a:ln/>
        </p:spPr>
        <p:txBody>
          <a:bodyPr wrap="non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قبل أن يصبح الطفل دقيقًا بيديه، يجب عليه اكتساب </a:t>
            </a:r>
            <a:r>
              <a:rPr lang="en-US" sz="1550" b="1" dirty="0">
                <a:solidFill>
                  <a:srgbClr val="2C3249"/>
                </a:solidFill>
                <a:latin typeface="Arial" panose="020B0604020202020204" pitchFamily="34" charset="0"/>
                <a:ea typeface="Martel Sans" pitchFamily="34" charset="-122"/>
                <a:cs typeface="Arial" panose="020B0604020202020204" pitchFamily="34" charset="0"/>
              </a:rPr>
              <a:t>التحكم الوضعي</a:t>
            </a:r>
            <a:r>
              <a:rPr lang="en-US" sz="1550" dirty="0">
                <a:solidFill>
                  <a:srgbClr val="2C3249"/>
                </a:solidFill>
                <a:latin typeface="Arial" panose="020B0604020202020204" pitchFamily="34" charset="0"/>
                <a:ea typeface="Martel Sans" pitchFamily="34" charset="-122"/>
                <a:cs typeface="Arial" panose="020B0604020202020204" pitchFamily="34" charset="0"/>
              </a:rPr>
              <a:t>.</a:t>
            </a:r>
            <a:endParaRPr lang="en-US" sz="1550" dirty="0">
              <a:latin typeface="Arial" panose="020B0604020202020204" pitchFamily="34" charset="0"/>
              <a:cs typeface="Arial" panose="020B0604020202020204" pitchFamily="34" charset="0"/>
            </a:endParaRPr>
          </a:p>
        </p:txBody>
      </p:sp>
      <p:sp>
        <p:nvSpPr>
          <p:cNvPr id="6" name="Shape 4"/>
          <p:cNvSpPr/>
          <p:nvPr/>
        </p:nvSpPr>
        <p:spPr>
          <a:xfrm>
            <a:off x="8402955" y="3514249"/>
            <a:ext cx="22860" cy="317540"/>
          </a:xfrm>
          <a:prstGeom prst="rect">
            <a:avLst/>
          </a:prstGeom>
          <a:solidFill>
            <a:srgbClr val="437066"/>
          </a:solidFill>
          <a:ln/>
        </p:spPr>
      </p:sp>
      <p:sp>
        <p:nvSpPr>
          <p:cNvPr id="7" name="Text 5"/>
          <p:cNvSpPr/>
          <p:nvPr/>
        </p:nvSpPr>
        <p:spPr>
          <a:xfrm>
            <a:off x="793790" y="4055031"/>
            <a:ext cx="7632025" cy="63507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هذه المرحلة حاسمة: استقرار الجسم هو الأساس الذي سيتطور عليه التحكم الحركي الدقيق والاستكشاف النشط.</a:t>
            </a:r>
            <a:endParaRPr lang="en-US" sz="1550" dirty="0">
              <a:latin typeface="Arial" panose="020B0604020202020204" pitchFamily="34" charset="0"/>
              <a:cs typeface="Arial" panose="020B0604020202020204" pitchFamily="34" charset="0"/>
            </a:endParaRPr>
          </a:p>
        </p:txBody>
      </p:sp>
      <p:pic>
        <p:nvPicPr>
          <p:cNvPr id="8" name="Image 0" descr="preencoded.png"/>
          <p:cNvPicPr>
            <a:picLocks noChangeAspect="1"/>
          </p:cNvPicPr>
          <p:nvPr/>
        </p:nvPicPr>
        <p:blipFill>
          <a:blip r:embed="rId3"/>
          <a:stretch>
            <a:fillRect/>
          </a:stretch>
        </p:blipFill>
        <p:spPr>
          <a:xfrm>
            <a:off x="8917543" y="2110383"/>
            <a:ext cx="4926568" cy="49265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983016" y="1093351"/>
            <a:ext cx="6853595" cy="708779"/>
          </a:xfrm>
          <a:prstGeom prst="rect">
            <a:avLst/>
          </a:prstGeom>
          <a:noFill/>
          <a:ln/>
        </p:spPr>
        <p:txBody>
          <a:bodyPr wrap="none" lIns="0" tIns="0" rIns="0" bIns="0" rtlCol="0" anchor="t"/>
          <a:lstStyle/>
          <a:p>
            <a:pPr marL="0" indent="0" algn="r" rtl="1">
              <a:lnSpc>
                <a:spcPts val="5550"/>
              </a:lnSpc>
              <a:buNone/>
            </a:pPr>
            <a:r>
              <a:rPr lang="en-US" sz="4450" dirty="0">
                <a:solidFill>
                  <a:srgbClr val="233E32"/>
                </a:solidFill>
                <a:latin typeface="Arial" panose="020B0604020202020204" pitchFamily="34" charset="0"/>
                <a:ea typeface="PT Sans" pitchFamily="34" charset="-122"/>
                <a:cs typeface="Arial" panose="020B0604020202020204" pitchFamily="34" charset="0"/>
              </a:rPr>
              <a:t>القيود الأربعة في </a:t>
            </a:r>
            <a:r>
              <a:rPr lang="en-US" sz="4450" dirty="0" err="1">
                <a:solidFill>
                  <a:srgbClr val="233E32"/>
                </a:solidFill>
                <a:latin typeface="Arial" panose="020B0604020202020204" pitchFamily="34" charset="0"/>
                <a:ea typeface="PT Sans" pitchFamily="34" charset="-122"/>
                <a:cs typeface="Arial" panose="020B0604020202020204" pitchFamily="34" charset="0"/>
              </a:rPr>
              <a:t>التطور</a:t>
            </a:r>
            <a:r>
              <a:rPr lang="en-US" sz="4450" dirty="0">
                <a:solidFill>
                  <a:srgbClr val="233E32"/>
                </a:solidFill>
                <a:latin typeface="Arial" panose="020B0604020202020204" pitchFamily="34" charset="0"/>
                <a:ea typeface="PT Sans" pitchFamily="34" charset="-122"/>
                <a:cs typeface="Arial" panose="020B0604020202020204" pitchFamily="34" charset="0"/>
              </a:rPr>
              <a:t> </a:t>
            </a:r>
            <a:r>
              <a:rPr lang="en-US" sz="4450" dirty="0" err="1">
                <a:solidFill>
                  <a:srgbClr val="233E32"/>
                </a:solidFill>
                <a:latin typeface="Arial" panose="020B0604020202020204" pitchFamily="34" charset="0"/>
                <a:ea typeface="PT Sans" pitchFamily="34" charset="-122"/>
                <a:cs typeface="Arial" panose="020B0604020202020204" pitchFamily="34" charset="0"/>
              </a:rPr>
              <a:t>الحركي</a:t>
            </a:r>
            <a:endParaRPr lang="en-US" sz="4450" dirty="0">
              <a:latin typeface="Arial" panose="020B0604020202020204" pitchFamily="34" charset="0"/>
              <a:cs typeface="Arial" panose="020B0604020202020204" pitchFamily="34" charset="0"/>
            </a:endParaRPr>
          </a:p>
        </p:txBody>
      </p:sp>
      <p:sp>
        <p:nvSpPr>
          <p:cNvPr id="3" name="Text 1"/>
          <p:cNvSpPr/>
          <p:nvPr/>
        </p:nvSpPr>
        <p:spPr>
          <a:xfrm>
            <a:off x="793790" y="2255758"/>
            <a:ext cx="13042821"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يتأثر النمو الحركي بعدة أنواع من القيود التي تُعد شروطًا ضرورية لظهور المهارات الحركية، وليست عوائق.</a:t>
            </a:r>
            <a:endParaRPr lang="en-US" sz="1750" dirty="0">
              <a:latin typeface="Arial" panose="020B0604020202020204" pitchFamily="34" charset="0"/>
              <a:cs typeface="Arial" panose="020B0604020202020204" pitchFamily="34" charset="0"/>
            </a:endParaRPr>
          </a:p>
        </p:txBody>
      </p:sp>
      <p:sp>
        <p:nvSpPr>
          <p:cNvPr id="4" name="Shape 2"/>
          <p:cNvSpPr/>
          <p:nvPr/>
        </p:nvSpPr>
        <p:spPr>
          <a:xfrm>
            <a:off x="7428667" y="3213973"/>
            <a:ext cx="6407944" cy="1677591"/>
          </a:xfrm>
          <a:prstGeom prst="roundRect">
            <a:avLst>
              <a:gd name="adj" fmla="val 8721"/>
            </a:avLst>
          </a:prstGeom>
          <a:solidFill>
            <a:srgbClr val="FCFBF8"/>
          </a:solidFill>
          <a:ln/>
        </p:spPr>
      </p:sp>
      <p:sp>
        <p:nvSpPr>
          <p:cNvPr id="5" name="Shape 3"/>
          <p:cNvSpPr/>
          <p:nvPr/>
        </p:nvSpPr>
        <p:spPr>
          <a:xfrm>
            <a:off x="7428667" y="3183493"/>
            <a:ext cx="6407944" cy="121920"/>
          </a:xfrm>
          <a:prstGeom prst="roundRect">
            <a:avLst>
              <a:gd name="adj" fmla="val 27907"/>
            </a:avLst>
          </a:prstGeom>
          <a:solidFill>
            <a:srgbClr val="1B5F39"/>
          </a:solidFill>
          <a:ln/>
        </p:spPr>
      </p:sp>
      <p:sp>
        <p:nvSpPr>
          <p:cNvPr id="6" name="Shape 4"/>
          <p:cNvSpPr/>
          <p:nvPr/>
        </p:nvSpPr>
        <p:spPr>
          <a:xfrm>
            <a:off x="10292417" y="2873812"/>
            <a:ext cx="680442" cy="680442"/>
          </a:xfrm>
          <a:prstGeom prst="roundRect">
            <a:avLst>
              <a:gd name="adj" fmla="val 134383"/>
            </a:avLst>
          </a:prstGeom>
          <a:solidFill>
            <a:srgbClr val="1B5F39"/>
          </a:solidFill>
          <a:ln/>
        </p:spPr>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6610" y="3077885"/>
            <a:ext cx="272177" cy="272177"/>
          </a:xfrm>
          <a:prstGeom prst="rect">
            <a:avLst/>
          </a:prstGeom>
        </p:spPr>
      </p:pic>
      <p:sp>
        <p:nvSpPr>
          <p:cNvPr id="8" name="Text 5"/>
          <p:cNvSpPr/>
          <p:nvPr/>
        </p:nvSpPr>
        <p:spPr>
          <a:xfrm>
            <a:off x="10744081" y="3780949"/>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القيود الوضعية</a:t>
            </a:r>
            <a:endParaRPr lang="en-US" sz="2200" dirty="0">
              <a:latin typeface="Arial" panose="020B0604020202020204" pitchFamily="34" charset="0"/>
              <a:cs typeface="Arial" panose="020B0604020202020204" pitchFamily="34" charset="0"/>
            </a:endParaRPr>
          </a:p>
        </p:txBody>
      </p:sp>
      <p:sp>
        <p:nvSpPr>
          <p:cNvPr id="9" name="Text 6"/>
          <p:cNvSpPr/>
          <p:nvPr/>
        </p:nvSpPr>
        <p:spPr>
          <a:xfrm>
            <a:off x="7685961" y="4271367"/>
            <a:ext cx="5893356"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مرتبطة بموقع الجسم وتنظيم التوتر العضلي.</a:t>
            </a:r>
            <a:endParaRPr lang="en-US" sz="1750" dirty="0">
              <a:latin typeface="Arial" panose="020B0604020202020204" pitchFamily="34" charset="0"/>
              <a:cs typeface="Arial" panose="020B0604020202020204" pitchFamily="34" charset="0"/>
            </a:endParaRPr>
          </a:p>
        </p:txBody>
      </p:sp>
      <p:sp>
        <p:nvSpPr>
          <p:cNvPr id="10" name="Shape 7"/>
          <p:cNvSpPr/>
          <p:nvPr/>
        </p:nvSpPr>
        <p:spPr>
          <a:xfrm>
            <a:off x="793790" y="3213973"/>
            <a:ext cx="6408063" cy="1677591"/>
          </a:xfrm>
          <a:prstGeom prst="roundRect">
            <a:avLst>
              <a:gd name="adj" fmla="val 8721"/>
            </a:avLst>
          </a:prstGeom>
          <a:solidFill>
            <a:srgbClr val="FCFBF8"/>
          </a:solidFill>
          <a:ln/>
        </p:spPr>
      </p:sp>
      <p:sp>
        <p:nvSpPr>
          <p:cNvPr id="11" name="Shape 8"/>
          <p:cNvSpPr/>
          <p:nvPr/>
        </p:nvSpPr>
        <p:spPr>
          <a:xfrm>
            <a:off x="793790" y="3183493"/>
            <a:ext cx="6408063" cy="121920"/>
          </a:xfrm>
          <a:prstGeom prst="roundRect">
            <a:avLst>
              <a:gd name="adj" fmla="val 27907"/>
            </a:avLst>
          </a:prstGeom>
          <a:solidFill>
            <a:srgbClr val="1B5F39"/>
          </a:solidFill>
          <a:ln/>
        </p:spPr>
      </p:sp>
      <p:sp>
        <p:nvSpPr>
          <p:cNvPr id="12" name="Shape 9"/>
          <p:cNvSpPr/>
          <p:nvPr/>
        </p:nvSpPr>
        <p:spPr>
          <a:xfrm>
            <a:off x="3657540" y="2873812"/>
            <a:ext cx="680442" cy="680442"/>
          </a:xfrm>
          <a:prstGeom prst="roundRect">
            <a:avLst>
              <a:gd name="adj" fmla="val 134383"/>
            </a:avLst>
          </a:prstGeom>
          <a:solidFill>
            <a:srgbClr val="1B5F39"/>
          </a:solidFill>
          <a:ln/>
        </p:spPr>
      </p:sp>
      <p:pic>
        <p:nvPicPr>
          <p:cNvPr id="1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1733" y="3077885"/>
            <a:ext cx="272177" cy="272177"/>
          </a:xfrm>
          <a:prstGeom prst="rect">
            <a:avLst/>
          </a:prstGeom>
        </p:spPr>
      </p:pic>
      <p:sp>
        <p:nvSpPr>
          <p:cNvPr id="14" name="Text 10"/>
          <p:cNvSpPr/>
          <p:nvPr/>
        </p:nvSpPr>
        <p:spPr>
          <a:xfrm>
            <a:off x="4109323" y="3780949"/>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القيود الوظيفية</a:t>
            </a:r>
            <a:endParaRPr lang="en-US" sz="2200" dirty="0">
              <a:latin typeface="Arial" panose="020B0604020202020204" pitchFamily="34" charset="0"/>
              <a:cs typeface="Arial" panose="020B0604020202020204" pitchFamily="34" charset="0"/>
            </a:endParaRPr>
          </a:p>
        </p:txBody>
      </p:sp>
      <p:sp>
        <p:nvSpPr>
          <p:cNvPr id="15" name="Text 11"/>
          <p:cNvSpPr/>
          <p:nvPr/>
        </p:nvSpPr>
        <p:spPr>
          <a:xfrm>
            <a:off x="1051084" y="4271367"/>
            <a:ext cx="5893475"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تتعلق بطبيعة المهمة وتنسيق الحركات المطلوبة.</a:t>
            </a:r>
            <a:endParaRPr lang="en-US" sz="1750" dirty="0">
              <a:latin typeface="Arial" panose="020B0604020202020204" pitchFamily="34" charset="0"/>
              <a:cs typeface="Arial" panose="020B0604020202020204" pitchFamily="34" charset="0"/>
            </a:endParaRPr>
          </a:p>
        </p:txBody>
      </p:sp>
      <p:sp>
        <p:nvSpPr>
          <p:cNvPr id="16" name="Shape 12"/>
          <p:cNvSpPr/>
          <p:nvPr/>
        </p:nvSpPr>
        <p:spPr>
          <a:xfrm>
            <a:off x="7428667" y="5458539"/>
            <a:ext cx="6407944" cy="1677591"/>
          </a:xfrm>
          <a:prstGeom prst="roundRect">
            <a:avLst>
              <a:gd name="adj" fmla="val 8721"/>
            </a:avLst>
          </a:prstGeom>
          <a:solidFill>
            <a:srgbClr val="FCFBF8"/>
          </a:solidFill>
          <a:ln/>
        </p:spPr>
      </p:sp>
      <p:sp>
        <p:nvSpPr>
          <p:cNvPr id="17" name="Shape 13"/>
          <p:cNvSpPr/>
          <p:nvPr/>
        </p:nvSpPr>
        <p:spPr>
          <a:xfrm>
            <a:off x="7428667" y="5428059"/>
            <a:ext cx="6407944" cy="121920"/>
          </a:xfrm>
          <a:prstGeom prst="roundRect">
            <a:avLst>
              <a:gd name="adj" fmla="val 27907"/>
            </a:avLst>
          </a:prstGeom>
          <a:solidFill>
            <a:srgbClr val="1B5F39"/>
          </a:solidFill>
          <a:ln/>
        </p:spPr>
      </p:sp>
      <p:sp>
        <p:nvSpPr>
          <p:cNvPr id="18" name="Shape 14"/>
          <p:cNvSpPr/>
          <p:nvPr/>
        </p:nvSpPr>
        <p:spPr>
          <a:xfrm>
            <a:off x="10292417" y="5118378"/>
            <a:ext cx="680442" cy="680442"/>
          </a:xfrm>
          <a:prstGeom prst="roundRect">
            <a:avLst>
              <a:gd name="adj" fmla="val 134383"/>
            </a:avLst>
          </a:prstGeom>
          <a:solidFill>
            <a:srgbClr val="1B5F39"/>
          </a:solidFill>
          <a:ln/>
        </p:spPr>
      </p:sp>
      <p:pic>
        <p:nvPicPr>
          <p:cNvPr id="1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96610" y="5322451"/>
            <a:ext cx="272177" cy="272177"/>
          </a:xfrm>
          <a:prstGeom prst="rect">
            <a:avLst/>
          </a:prstGeom>
        </p:spPr>
      </p:pic>
      <p:sp>
        <p:nvSpPr>
          <p:cNvPr id="20" name="Text 15"/>
          <p:cNvSpPr/>
          <p:nvPr/>
        </p:nvSpPr>
        <p:spPr>
          <a:xfrm>
            <a:off x="10744081" y="6025515"/>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القيود الوراثية والنمائية</a:t>
            </a:r>
            <a:endParaRPr lang="en-US" sz="2200" dirty="0">
              <a:latin typeface="Arial" panose="020B0604020202020204" pitchFamily="34" charset="0"/>
              <a:cs typeface="Arial" panose="020B0604020202020204" pitchFamily="34" charset="0"/>
            </a:endParaRPr>
          </a:p>
        </p:txBody>
      </p:sp>
      <p:sp>
        <p:nvSpPr>
          <p:cNvPr id="21" name="Text 16"/>
          <p:cNvSpPr/>
          <p:nvPr/>
        </p:nvSpPr>
        <p:spPr>
          <a:xfrm>
            <a:off x="7685961" y="6515933"/>
            <a:ext cx="5893356"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تؤثر في التخصص الجانبي ونضج الجهاز العصبي العضلي.</a:t>
            </a:r>
            <a:endParaRPr lang="en-US" sz="1750" dirty="0">
              <a:latin typeface="Arial" panose="020B0604020202020204" pitchFamily="34" charset="0"/>
              <a:cs typeface="Arial" panose="020B0604020202020204" pitchFamily="34" charset="0"/>
            </a:endParaRPr>
          </a:p>
        </p:txBody>
      </p:sp>
      <p:sp>
        <p:nvSpPr>
          <p:cNvPr id="22" name="Shape 17"/>
          <p:cNvSpPr/>
          <p:nvPr/>
        </p:nvSpPr>
        <p:spPr>
          <a:xfrm>
            <a:off x="793790" y="5458539"/>
            <a:ext cx="6408063" cy="1677591"/>
          </a:xfrm>
          <a:prstGeom prst="roundRect">
            <a:avLst>
              <a:gd name="adj" fmla="val 8721"/>
            </a:avLst>
          </a:prstGeom>
          <a:solidFill>
            <a:srgbClr val="FCFBF8"/>
          </a:solidFill>
          <a:ln/>
        </p:spPr>
      </p:sp>
      <p:sp>
        <p:nvSpPr>
          <p:cNvPr id="23" name="Shape 18"/>
          <p:cNvSpPr/>
          <p:nvPr/>
        </p:nvSpPr>
        <p:spPr>
          <a:xfrm>
            <a:off x="793790" y="5428059"/>
            <a:ext cx="6408063" cy="121920"/>
          </a:xfrm>
          <a:prstGeom prst="roundRect">
            <a:avLst>
              <a:gd name="adj" fmla="val 27907"/>
            </a:avLst>
          </a:prstGeom>
          <a:solidFill>
            <a:srgbClr val="1B5F39"/>
          </a:solidFill>
          <a:ln/>
        </p:spPr>
      </p:sp>
      <p:sp>
        <p:nvSpPr>
          <p:cNvPr id="24" name="Shape 19"/>
          <p:cNvSpPr/>
          <p:nvPr/>
        </p:nvSpPr>
        <p:spPr>
          <a:xfrm>
            <a:off x="3657540" y="5118378"/>
            <a:ext cx="680442" cy="680442"/>
          </a:xfrm>
          <a:prstGeom prst="roundRect">
            <a:avLst>
              <a:gd name="adj" fmla="val 134383"/>
            </a:avLst>
          </a:prstGeom>
          <a:solidFill>
            <a:srgbClr val="1B5F39"/>
          </a:solidFill>
          <a:ln/>
        </p:spPr>
      </p:sp>
      <p:pic>
        <p:nvPicPr>
          <p:cNvPr id="2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61733" y="5322451"/>
            <a:ext cx="272177" cy="272177"/>
          </a:xfrm>
          <a:prstGeom prst="rect">
            <a:avLst/>
          </a:prstGeom>
        </p:spPr>
      </p:pic>
      <p:sp>
        <p:nvSpPr>
          <p:cNvPr id="26" name="Text 20"/>
          <p:cNvSpPr/>
          <p:nvPr/>
        </p:nvSpPr>
        <p:spPr>
          <a:xfrm>
            <a:off x="4109323" y="6025515"/>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2C2821"/>
                </a:solidFill>
                <a:latin typeface="Arial" panose="020B0604020202020204" pitchFamily="34" charset="0"/>
                <a:ea typeface="PT Sans" pitchFamily="34" charset="-122"/>
                <a:cs typeface="Arial" panose="020B0604020202020204" pitchFamily="34" charset="0"/>
              </a:rPr>
              <a:t>القيود البيئية</a:t>
            </a:r>
            <a:endParaRPr lang="en-US" sz="2200" dirty="0">
              <a:latin typeface="Arial" panose="020B0604020202020204" pitchFamily="34" charset="0"/>
              <a:cs typeface="Arial" panose="020B0604020202020204" pitchFamily="34" charset="0"/>
            </a:endParaRPr>
          </a:p>
        </p:txBody>
      </p:sp>
      <p:sp>
        <p:nvSpPr>
          <p:cNvPr id="27" name="Text 21"/>
          <p:cNvSpPr/>
          <p:nvPr/>
        </p:nvSpPr>
        <p:spPr>
          <a:xfrm>
            <a:off x="1051084" y="6515933"/>
            <a:ext cx="5893475" cy="362903"/>
          </a:xfrm>
          <a:prstGeom prst="rect">
            <a:avLst/>
          </a:prstGeom>
          <a:noFill/>
          <a:ln/>
        </p:spPr>
        <p:txBody>
          <a:bodyPr wrap="non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تفاعل الطفل مع الأشياء والأشخاص والفضاء المحيط.</a:t>
            </a:r>
            <a:endParaRPr lang="en-US" sz="175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841421"/>
          </a:xfrm>
          <a:prstGeom prst="rect">
            <a:avLst/>
          </a:prstGeom>
        </p:spPr>
      </p:pic>
      <p:sp>
        <p:nvSpPr>
          <p:cNvPr id="3" name="Text 0"/>
          <p:cNvSpPr/>
          <p:nvPr/>
        </p:nvSpPr>
        <p:spPr>
          <a:xfrm>
            <a:off x="10358199" y="2246471"/>
            <a:ext cx="3682960" cy="460296"/>
          </a:xfrm>
          <a:prstGeom prst="rect">
            <a:avLst/>
          </a:prstGeom>
          <a:noFill/>
          <a:ln/>
        </p:spPr>
        <p:txBody>
          <a:bodyPr wrap="none" lIns="0" tIns="0" rIns="0" bIns="0" rtlCol="0" anchor="t"/>
          <a:lstStyle/>
          <a:p>
            <a:pPr marL="0" indent="0" algn="r" rtl="1">
              <a:lnSpc>
                <a:spcPts val="3600"/>
              </a:lnSpc>
              <a:buNone/>
            </a:pPr>
            <a:r>
              <a:rPr lang="en-US" sz="2900" dirty="0">
                <a:solidFill>
                  <a:srgbClr val="272D45"/>
                </a:solidFill>
                <a:latin typeface="Arial" panose="020B0604020202020204" pitchFamily="34" charset="0"/>
                <a:ea typeface="Kanit Light" pitchFamily="34" charset="-122"/>
                <a:cs typeface="Arial" panose="020B0604020202020204" pitchFamily="34" charset="0"/>
              </a:rPr>
              <a:t>الإدراك يوجه الفعل</a:t>
            </a:r>
            <a:endParaRPr lang="en-US" sz="2900" dirty="0">
              <a:latin typeface="Arial" panose="020B0604020202020204" pitchFamily="34" charset="0"/>
              <a:cs typeface="Arial" panose="020B0604020202020204" pitchFamily="34" charset="0"/>
            </a:endParaRPr>
          </a:p>
        </p:txBody>
      </p:sp>
      <p:sp>
        <p:nvSpPr>
          <p:cNvPr id="4" name="Text 1"/>
          <p:cNvSpPr/>
          <p:nvPr/>
        </p:nvSpPr>
        <p:spPr>
          <a:xfrm>
            <a:off x="589240" y="2927747"/>
            <a:ext cx="13451919" cy="235625"/>
          </a:xfrm>
          <a:prstGeom prst="rect">
            <a:avLst/>
          </a:prstGeom>
          <a:noFill/>
          <a:ln/>
        </p:spPr>
        <p:txBody>
          <a:bodyPr wrap="none" lIns="0" tIns="0" rIns="0" bIns="0" rtlCol="0" anchor="t"/>
          <a:lstStyle/>
          <a:p>
            <a:pPr marL="0" indent="0" algn="r" rtl="1">
              <a:lnSpc>
                <a:spcPts val="1850"/>
              </a:lnSpc>
              <a:buNone/>
            </a:pPr>
            <a:r>
              <a:rPr lang="en-US" sz="1150" dirty="0">
                <a:solidFill>
                  <a:srgbClr val="2C3249"/>
                </a:solidFill>
                <a:latin typeface="Arial" panose="020B0604020202020204" pitchFamily="34" charset="0"/>
                <a:ea typeface="Martel Sans" pitchFamily="34" charset="-122"/>
                <a:cs typeface="Arial" panose="020B0604020202020204" pitchFamily="34" charset="0"/>
              </a:rPr>
              <a:t>تلعب الرؤية دورًا حاسمًا في بدء وتخطيط الحركة. إن رؤية شيء ما هي التي تولد الرغبة والهدف من الإيماءة.</a:t>
            </a:r>
            <a:endParaRPr lang="en-US" sz="1150" dirty="0">
              <a:latin typeface="Arial" panose="020B0604020202020204" pitchFamily="34" charset="0"/>
              <a:cs typeface="Arial" panose="020B0604020202020204" pitchFamily="34" charset="0"/>
            </a:endParaRPr>
          </a:p>
        </p:txBody>
      </p:sp>
      <p:pic>
        <p:nvPicPr>
          <p:cNvPr id="5" name="Image 1" descr="preencoded.png"/>
          <p:cNvPicPr>
            <a:picLocks noChangeAspect="1"/>
          </p:cNvPicPr>
          <p:nvPr/>
        </p:nvPicPr>
        <p:blipFill>
          <a:blip r:embed="rId4"/>
          <a:stretch>
            <a:fillRect/>
          </a:stretch>
        </p:blipFill>
        <p:spPr>
          <a:xfrm>
            <a:off x="1274207" y="3329107"/>
            <a:ext cx="12081867" cy="4373642"/>
          </a:xfrm>
          <a:prstGeom prst="rect">
            <a:avLst/>
          </a:prstGeom>
        </p:spPr>
      </p:pic>
      <p:sp>
        <p:nvSpPr>
          <p:cNvPr id="6" name="Text 2"/>
          <p:cNvSpPr/>
          <p:nvPr/>
        </p:nvSpPr>
        <p:spPr>
          <a:xfrm>
            <a:off x="9442538" y="6635143"/>
            <a:ext cx="3026614" cy="378327"/>
          </a:xfrm>
          <a:prstGeom prst="rect">
            <a:avLst/>
          </a:prstGeom>
          <a:noFill/>
          <a:ln/>
        </p:spPr>
        <p:txBody>
          <a:bodyPr wrap="none" lIns="0" tIns="0" rIns="0" bIns="0" rtlCol="0" anchor="t"/>
          <a:lstStyle/>
          <a:p>
            <a:pPr marL="0" indent="0" algn="r" rtl="1">
              <a:lnSpc>
                <a:spcPts val="1650"/>
              </a:lnSpc>
              <a:buNone/>
            </a:pPr>
            <a:r>
              <a:rPr lang="en-US" sz="1350" dirty="0">
                <a:solidFill>
                  <a:srgbClr val="FFFFFF"/>
                </a:solidFill>
                <a:latin typeface="Arial" panose="020B0604020202020204" pitchFamily="34" charset="0"/>
                <a:ea typeface="Kanit Light" pitchFamily="34" charset="-122"/>
                <a:cs typeface="Arial" panose="020B0604020202020204" pitchFamily="34" charset="0"/>
              </a:rPr>
              <a:t>الفعل</a:t>
            </a:r>
            <a:endParaRPr lang="en-US" sz="1350" dirty="0">
              <a:latin typeface="Arial" panose="020B0604020202020204" pitchFamily="34" charset="0"/>
              <a:cs typeface="Arial" panose="020B0604020202020204" pitchFamily="34" charset="0"/>
            </a:endParaRPr>
          </a:p>
        </p:txBody>
      </p:sp>
      <p:sp>
        <p:nvSpPr>
          <p:cNvPr id="7" name="Text 3"/>
          <p:cNvSpPr/>
          <p:nvPr/>
        </p:nvSpPr>
        <p:spPr>
          <a:xfrm>
            <a:off x="9442538" y="5316884"/>
            <a:ext cx="3026614" cy="378327"/>
          </a:xfrm>
          <a:prstGeom prst="rect">
            <a:avLst/>
          </a:prstGeom>
          <a:noFill/>
          <a:ln/>
        </p:spPr>
        <p:txBody>
          <a:bodyPr wrap="none" lIns="0" tIns="0" rIns="0" bIns="0" rtlCol="0" anchor="t"/>
          <a:lstStyle/>
          <a:p>
            <a:pPr marL="0" indent="0" algn="r" rtl="1">
              <a:lnSpc>
                <a:spcPts val="1650"/>
              </a:lnSpc>
              <a:buNone/>
            </a:pPr>
            <a:r>
              <a:rPr lang="en-US" sz="1350" dirty="0">
                <a:solidFill>
                  <a:srgbClr val="FFFFFF"/>
                </a:solidFill>
                <a:latin typeface="Arial" panose="020B0604020202020204" pitchFamily="34" charset="0"/>
                <a:ea typeface="Kanit Light" pitchFamily="34" charset="-122"/>
                <a:cs typeface="Arial" panose="020B0604020202020204" pitchFamily="34" charset="0"/>
              </a:rPr>
              <a:t>التخطيط</a:t>
            </a:r>
            <a:endParaRPr lang="en-US" sz="1350" dirty="0">
              <a:latin typeface="Arial" panose="020B0604020202020204" pitchFamily="34" charset="0"/>
              <a:cs typeface="Arial" panose="020B0604020202020204" pitchFamily="34" charset="0"/>
            </a:endParaRPr>
          </a:p>
        </p:txBody>
      </p:sp>
      <p:sp>
        <p:nvSpPr>
          <p:cNvPr id="8" name="Text 4"/>
          <p:cNvSpPr/>
          <p:nvPr/>
        </p:nvSpPr>
        <p:spPr>
          <a:xfrm>
            <a:off x="9442538" y="3985173"/>
            <a:ext cx="3026614" cy="378327"/>
          </a:xfrm>
          <a:prstGeom prst="rect">
            <a:avLst/>
          </a:prstGeom>
          <a:noFill/>
          <a:ln/>
        </p:spPr>
        <p:txBody>
          <a:bodyPr wrap="none" lIns="0" tIns="0" rIns="0" bIns="0" rtlCol="0" anchor="t"/>
          <a:lstStyle/>
          <a:p>
            <a:pPr marL="0" indent="0" algn="r" rtl="1">
              <a:lnSpc>
                <a:spcPts val="1650"/>
              </a:lnSpc>
              <a:buNone/>
            </a:pPr>
            <a:r>
              <a:rPr lang="en-US" sz="1350" dirty="0">
                <a:solidFill>
                  <a:srgbClr val="FFFFFF"/>
                </a:solidFill>
                <a:latin typeface="Arial" panose="020B0604020202020204" pitchFamily="34" charset="0"/>
                <a:ea typeface="Kanit Light" pitchFamily="34" charset="-122"/>
                <a:cs typeface="Arial" panose="020B0604020202020204" pitchFamily="34" charset="0"/>
              </a:rPr>
              <a:t>الرؤية</a:t>
            </a:r>
            <a:endParaRPr lang="en-US" sz="1350" dirty="0">
              <a:latin typeface="Arial" panose="020B0604020202020204" pitchFamily="34" charset="0"/>
              <a:cs typeface="Arial" panose="020B0604020202020204" pitchFamily="34" charset="0"/>
            </a:endParaRPr>
          </a:p>
        </p:txBody>
      </p:sp>
      <p:sp>
        <p:nvSpPr>
          <p:cNvPr id="9" name="Shape 5"/>
          <p:cNvSpPr/>
          <p:nvPr/>
        </p:nvSpPr>
        <p:spPr>
          <a:xfrm>
            <a:off x="589240" y="7868483"/>
            <a:ext cx="13451919" cy="625793"/>
          </a:xfrm>
          <a:prstGeom prst="roundRect">
            <a:avLst>
              <a:gd name="adj" fmla="val 9887"/>
            </a:avLst>
          </a:prstGeom>
          <a:solidFill>
            <a:srgbClr val="CFE2DE"/>
          </a:solidFill>
          <a:ln/>
        </p:spPr>
      </p:sp>
      <p:pic>
        <p:nvPicPr>
          <p:cNvPr id="10" name="Image 2" descr="preencoded.png"/>
          <p:cNvPicPr>
            <a:picLocks noChangeAspect="1"/>
          </p:cNvPicPr>
          <p:nvPr/>
        </p:nvPicPr>
        <p:blipFill>
          <a:blip r:embed="rId5"/>
          <a:stretch>
            <a:fillRect/>
          </a:stretch>
        </p:blipFill>
        <p:spPr>
          <a:xfrm>
            <a:off x="736521" y="8068389"/>
            <a:ext cx="184071" cy="147280"/>
          </a:xfrm>
          <a:prstGeom prst="rect">
            <a:avLst/>
          </a:prstGeom>
        </p:spPr>
      </p:pic>
      <p:sp>
        <p:nvSpPr>
          <p:cNvPr id="11" name="Text 6"/>
          <p:cNvSpPr/>
          <p:nvPr/>
        </p:nvSpPr>
        <p:spPr>
          <a:xfrm>
            <a:off x="1067872" y="8052554"/>
            <a:ext cx="12826008" cy="235625"/>
          </a:xfrm>
          <a:prstGeom prst="rect">
            <a:avLst/>
          </a:prstGeom>
          <a:noFill/>
          <a:ln/>
        </p:spPr>
        <p:txBody>
          <a:bodyPr wrap="none" lIns="0" tIns="0" rIns="0" bIns="0" rtlCol="0" anchor="t"/>
          <a:lstStyle/>
          <a:p>
            <a:pPr marL="0" indent="0" algn="r" rtl="1">
              <a:lnSpc>
                <a:spcPts val="1850"/>
              </a:lnSpc>
              <a:buNone/>
            </a:pPr>
            <a:r>
              <a:rPr lang="en-US" sz="1150" dirty="0">
                <a:solidFill>
                  <a:srgbClr val="000000"/>
                </a:solidFill>
                <a:latin typeface="Arial" panose="020B0604020202020204" pitchFamily="34" charset="0"/>
                <a:ea typeface="Martel Sans" pitchFamily="34" charset="-122"/>
                <a:cs typeface="Arial" panose="020B0604020202020204" pitchFamily="34" charset="0"/>
              </a:rPr>
              <a:t>الانتباه الموجه نحو الشيء يسبق الفعل الحركي. يخطط الطفل </a:t>
            </a:r>
            <a:r>
              <a:rPr lang="en-US" sz="1150" b="1" dirty="0">
                <a:solidFill>
                  <a:srgbClr val="000000"/>
                </a:solidFill>
                <a:latin typeface="Arial" panose="020B0604020202020204" pitchFamily="34" charset="0"/>
                <a:ea typeface="Martel Sans" pitchFamily="34" charset="-122"/>
                <a:cs typeface="Arial" panose="020B0604020202020204" pitchFamily="34" charset="0"/>
              </a:rPr>
              <a:t>للحركة</a:t>
            </a:r>
            <a:r>
              <a:rPr lang="en-US" sz="1150" dirty="0">
                <a:solidFill>
                  <a:srgbClr val="000000"/>
                </a:solidFill>
                <a:latin typeface="Arial" panose="020B0604020202020204" pitchFamily="34" charset="0"/>
                <a:ea typeface="Martel Sans" pitchFamily="34" charset="-122"/>
                <a:cs typeface="Arial" panose="020B0604020202020204" pitchFamily="34" charset="0"/>
              </a:rPr>
              <a:t> للوصول إلى الشيء المرئي، مما يظهر ارتباطًا مبكرًا بين الإدراك والمهارات الحركية.</a:t>
            </a:r>
            <a:endParaRPr lang="en-US" sz="115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320691" y="191463"/>
            <a:ext cx="7793712" cy="708779"/>
          </a:xfrm>
          <a:prstGeom prst="rect">
            <a:avLst/>
          </a:prstGeom>
          <a:noFill/>
          <a:ln/>
        </p:spPr>
        <p:txBody>
          <a:bodyPr wrap="none" lIns="0" tIns="0" rIns="0" bIns="0" rtlCol="0" anchor="t"/>
          <a:lstStyle/>
          <a:p>
            <a:pPr marL="0" indent="0" algn="r" rtl="1">
              <a:lnSpc>
                <a:spcPts val="5550"/>
              </a:lnSpc>
              <a:buNone/>
            </a:pPr>
            <a:r>
              <a:rPr lang="en-US" sz="4450" dirty="0">
                <a:solidFill>
                  <a:srgbClr val="233E32"/>
                </a:solidFill>
                <a:latin typeface="Arial" panose="020B0604020202020204" pitchFamily="34" charset="0"/>
                <a:ea typeface="PT Sans" pitchFamily="34" charset="-122"/>
                <a:cs typeface="Arial" panose="020B0604020202020204" pitchFamily="34" charset="0"/>
              </a:rPr>
              <a:t>القيود الوضعية: الإدراك يقود الحركة</a:t>
            </a:r>
            <a:endParaRPr lang="en-US" sz="4450" dirty="0">
              <a:latin typeface="Arial" panose="020B0604020202020204" pitchFamily="34" charset="0"/>
              <a:cs typeface="Arial" panose="020B0604020202020204" pitchFamily="34" charset="0"/>
            </a:endParaRPr>
          </a:p>
        </p:txBody>
      </p:sp>
      <p:sp>
        <p:nvSpPr>
          <p:cNvPr id="3" name="Text 1"/>
          <p:cNvSpPr/>
          <p:nvPr/>
        </p:nvSpPr>
        <p:spPr>
          <a:xfrm>
            <a:off x="4416041" y="1157079"/>
            <a:ext cx="4884182" cy="425291"/>
          </a:xfrm>
          <a:prstGeom prst="rect">
            <a:avLst/>
          </a:prstGeom>
          <a:noFill/>
          <a:ln/>
        </p:spPr>
        <p:txBody>
          <a:bodyPr wrap="none" lIns="0" tIns="0" rIns="0" bIns="0" rtlCol="0" anchor="t"/>
          <a:lstStyle/>
          <a:p>
            <a:pPr marL="0" indent="0" algn="r" rtl="1">
              <a:lnSpc>
                <a:spcPts val="3300"/>
              </a:lnSpc>
              <a:buNone/>
            </a:pPr>
            <a:r>
              <a:rPr lang="en-US" sz="2650" dirty="0">
                <a:solidFill>
                  <a:srgbClr val="233E32"/>
                </a:solidFill>
                <a:latin typeface="Arial" panose="020B0604020202020204" pitchFamily="34" charset="0"/>
                <a:ea typeface="PT Sans" pitchFamily="34" charset="-122"/>
                <a:cs typeface="Arial" panose="020B0604020202020204" pitchFamily="34" charset="0"/>
              </a:rPr>
              <a:t>1. "رمي اليد" والتخطيط الحركي المبكر</a:t>
            </a:r>
            <a:endParaRPr lang="en-US" sz="2650" dirty="0">
              <a:latin typeface="Arial" panose="020B0604020202020204" pitchFamily="34" charset="0"/>
              <a:cs typeface="Arial" panose="020B0604020202020204" pitchFamily="34" charset="0"/>
            </a:endParaRPr>
          </a:p>
        </p:txBody>
      </p:sp>
      <p:sp>
        <p:nvSpPr>
          <p:cNvPr id="4" name="Text 2"/>
          <p:cNvSpPr/>
          <p:nvPr/>
        </p:nvSpPr>
        <p:spPr>
          <a:xfrm>
            <a:off x="793790" y="1782284"/>
            <a:ext cx="7604284" cy="362903"/>
          </a:xfrm>
          <a:prstGeom prst="rect">
            <a:avLst/>
          </a:prstGeom>
          <a:noFill/>
          <a:ln/>
        </p:spPr>
        <p:txBody>
          <a:bodyPr wrap="none" lIns="0" tIns="0" rIns="0" bIns="0" rtlCol="0" anchor="t"/>
          <a:lstStyle/>
          <a:p>
            <a:pPr marL="342900" indent="-342900" algn="r" rtl="1">
              <a:lnSpc>
                <a:spcPts val="2850"/>
              </a:lnSpc>
              <a:buSzPct val="100000"/>
              <a:buChar char="•"/>
            </a:pPr>
            <a:r>
              <a:rPr lang="en-US" sz="1750" dirty="0">
                <a:solidFill>
                  <a:srgbClr val="2C2821"/>
                </a:solidFill>
                <a:latin typeface="Arial" panose="020B0604020202020204" pitchFamily="34" charset="0"/>
                <a:ea typeface="Lora" pitchFamily="34" charset="-122"/>
                <a:cs typeface="Arial" panose="020B0604020202020204" pitchFamily="34" charset="0"/>
              </a:rPr>
              <a:t>منذ الأيام الأولى، يوجّه الإدراك البصري واللمسي الفعل الحركي.</a:t>
            </a:r>
            <a:endParaRPr lang="en-US" sz="1750" dirty="0">
              <a:latin typeface="Arial" panose="020B0604020202020204" pitchFamily="34" charset="0"/>
              <a:cs typeface="Arial" panose="020B0604020202020204" pitchFamily="34" charset="0"/>
            </a:endParaRPr>
          </a:p>
        </p:txBody>
      </p:sp>
      <p:sp>
        <p:nvSpPr>
          <p:cNvPr id="5" name="Text 3"/>
          <p:cNvSpPr/>
          <p:nvPr/>
        </p:nvSpPr>
        <p:spPr>
          <a:xfrm>
            <a:off x="793789" y="2265791"/>
            <a:ext cx="7604284" cy="725805"/>
          </a:xfrm>
          <a:prstGeom prst="rect">
            <a:avLst/>
          </a:prstGeom>
          <a:noFill/>
          <a:ln/>
        </p:spPr>
        <p:txBody>
          <a:bodyPr wrap="square" lIns="0" tIns="0" rIns="0" bIns="0" rtlCol="0" anchor="t"/>
          <a:lstStyle/>
          <a:p>
            <a:pPr marL="342900" indent="-342900" algn="r" rtl="1">
              <a:lnSpc>
                <a:spcPts val="2850"/>
              </a:lnSpc>
              <a:buSzPct val="100000"/>
              <a:buChar char="•"/>
            </a:pPr>
            <a:r>
              <a:rPr lang="en-US" sz="1750" dirty="0">
                <a:solidFill>
                  <a:srgbClr val="2C2821"/>
                </a:solidFill>
                <a:latin typeface="Arial" panose="020B0604020202020204" pitchFamily="34" charset="0"/>
                <a:ea typeface="Lora" pitchFamily="34" charset="-122"/>
                <a:cs typeface="Arial" panose="020B0604020202020204" pitchFamily="34" charset="0"/>
              </a:rPr>
              <a:t>الطفل بعمر 10 أيام يمد يده نحو جسم مرئي ("رمي اليد")، وهي أساس التحكم البصري الحركي لاحقًا.</a:t>
            </a:r>
            <a:endParaRPr lang="en-US" sz="1750" dirty="0">
              <a:latin typeface="Arial" panose="020B0604020202020204" pitchFamily="34" charset="0"/>
              <a:cs typeface="Arial" panose="020B0604020202020204" pitchFamily="34" charset="0"/>
            </a:endParaRPr>
          </a:p>
        </p:txBody>
      </p:sp>
      <p:sp>
        <p:nvSpPr>
          <p:cNvPr id="6" name="Text 4"/>
          <p:cNvSpPr/>
          <p:nvPr/>
        </p:nvSpPr>
        <p:spPr>
          <a:xfrm>
            <a:off x="793790" y="2789077"/>
            <a:ext cx="7604284" cy="362903"/>
          </a:xfrm>
          <a:prstGeom prst="rect">
            <a:avLst/>
          </a:prstGeom>
          <a:noFill/>
          <a:ln/>
        </p:spPr>
        <p:txBody>
          <a:bodyPr wrap="none" lIns="0" tIns="0" rIns="0" bIns="0" rtlCol="0" anchor="t"/>
          <a:lstStyle/>
          <a:p>
            <a:pPr marL="342900" indent="-342900" algn="r" rtl="1">
              <a:lnSpc>
                <a:spcPts val="2850"/>
              </a:lnSpc>
              <a:buSzPct val="100000"/>
              <a:buChar char="•"/>
            </a:pPr>
            <a:r>
              <a:rPr lang="en-US" sz="1750" dirty="0">
                <a:solidFill>
                  <a:srgbClr val="2C2821"/>
                </a:solidFill>
                <a:latin typeface="Arial" panose="020B0604020202020204" pitchFamily="34" charset="0"/>
                <a:ea typeface="Lora" pitchFamily="34" charset="-122"/>
                <a:cs typeface="Arial" panose="020B0604020202020204" pitchFamily="34" charset="0"/>
              </a:rPr>
              <a:t>انخفاض التوتر العضلي المحوري يسمح بتحرر الحركة وتناسقها </a:t>
            </a:r>
            <a:r>
              <a:rPr lang="en-US" sz="1750" dirty="0" err="1">
                <a:solidFill>
                  <a:srgbClr val="2C2821"/>
                </a:solidFill>
                <a:latin typeface="Arial" panose="020B0604020202020204" pitchFamily="34" charset="0"/>
                <a:ea typeface="Lora" pitchFamily="34" charset="-122"/>
                <a:cs typeface="Arial" panose="020B0604020202020204" pitchFamily="34" charset="0"/>
              </a:rPr>
              <a:t>مع</a:t>
            </a:r>
            <a:r>
              <a:rPr lang="en-US" sz="1750" dirty="0">
                <a:solidFill>
                  <a:srgbClr val="2C2821"/>
                </a:solidFill>
                <a:latin typeface="Arial" panose="020B0604020202020204" pitchFamily="34" charset="0"/>
                <a:ea typeface="Lora" pitchFamily="34" charset="-122"/>
                <a:cs typeface="Arial" panose="020B0604020202020204" pitchFamily="34" charset="0"/>
              </a:rPr>
              <a:t> </a:t>
            </a:r>
            <a:r>
              <a:rPr lang="en-US" sz="1750" dirty="0" err="1">
                <a:solidFill>
                  <a:srgbClr val="2C2821"/>
                </a:solidFill>
                <a:latin typeface="Arial" panose="020B0604020202020204" pitchFamily="34" charset="0"/>
                <a:ea typeface="Lora" pitchFamily="34" charset="-122"/>
                <a:cs typeface="Arial" panose="020B0604020202020204" pitchFamily="34" charset="0"/>
              </a:rPr>
              <a:t>الإدراك</a:t>
            </a:r>
            <a:r>
              <a:rPr lang="en-US" sz="1750" dirty="0">
                <a:solidFill>
                  <a:srgbClr val="2C2821"/>
                </a:solidFill>
                <a:latin typeface="Arial" panose="020B0604020202020204" pitchFamily="34" charset="0"/>
                <a:ea typeface="Lora" pitchFamily="34" charset="-122"/>
                <a:cs typeface="Arial" panose="020B0604020202020204" pitchFamily="34" charset="0"/>
              </a:rPr>
              <a:t>.</a:t>
            </a:r>
            <a:endParaRPr lang="en-US" sz="1750" dirty="0">
              <a:latin typeface="Arial" panose="020B0604020202020204" pitchFamily="34" charset="0"/>
              <a:cs typeface="Arial" panose="020B0604020202020204" pitchFamily="34" charset="0"/>
            </a:endParaRPr>
          </a:p>
        </p:txBody>
      </p:sp>
      <p:sp>
        <p:nvSpPr>
          <p:cNvPr id="7" name="Text 5"/>
          <p:cNvSpPr/>
          <p:nvPr/>
        </p:nvSpPr>
        <p:spPr>
          <a:xfrm>
            <a:off x="9891834" y="4884301"/>
            <a:ext cx="3402330" cy="425291"/>
          </a:xfrm>
          <a:prstGeom prst="rect">
            <a:avLst/>
          </a:prstGeom>
          <a:noFill/>
          <a:ln/>
        </p:spPr>
        <p:txBody>
          <a:bodyPr wrap="none" lIns="0" tIns="0" rIns="0" bIns="0" rtlCol="0" anchor="t"/>
          <a:lstStyle/>
          <a:p>
            <a:pPr marL="0" indent="0" algn="r" rtl="1">
              <a:lnSpc>
                <a:spcPts val="3300"/>
              </a:lnSpc>
              <a:buNone/>
            </a:pPr>
            <a:r>
              <a:rPr lang="en-US" sz="2650" dirty="0">
                <a:solidFill>
                  <a:srgbClr val="233E32"/>
                </a:solidFill>
                <a:latin typeface="Arial" panose="020B0604020202020204" pitchFamily="34" charset="0"/>
                <a:ea typeface="PT Sans" pitchFamily="34" charset="-122"/>
                <a:cs typeface="Arial" panose="020B0604020202020204" pitchFamily="34" charset="0"/>
              </a:rPr>
              <a:t>2. مرحلة “ما قبل القبض”</a:t>
            </a:r>
            <a:endParaRPr lang="en-US" sz="2650" dirty="0">
              <a:latin typeface="Arial" panose="020B0604020202020204" pitchFamily="34" charset="0"/>
              <a:cs typeface="Arial" panose="020B0604020202020204" pitchFamily="34" charset="0"/>
            </a:endParaRPr>
          </a:p>
        </p:txBody>
      </p:sp>
      <p:sp>
        <p:nvSpPr>
          <p:cNvPr id="8" name="Text 6"/>
          <p:cNvSpPr/>
          <p:nvPr/>
        </p:nvSpPr>
        <p:spPr>
          <a:xfrm>
            <a:off x="6232326" y="5566429"/>
            <a:ext cx="7604284" cy="725805"/>
          </a:xfrm>
          <a:prstGeom prst="rect">
            <a:avLst/>
          </a:prstGeom>
          <a:noFill/>
          <a:ln/>
        </p:spPr>
        <p:txBody>
          <a:bodyPr wrap="square" lIns="0" tIns="0" rIns="0" bIns="0" rtlCol="0" anchor="t"/>
          <a:lstStyle/>
          <a:p>
            <a:pPr marL="0" indent="0" algn="r" rtl="1">
              <a:lnSpc>
                <a:spcPts val="2850"/>
              </a:lnSpc>
              <a:buNone/>
            </a:pPr>
            <a:r>
              <a:rPr lang="en-US" sz="1750" dirty="0">
                <a:solidFill>
                  <a:srgbClr val="2C2821"/>
                </a:solidFill>
                <a:latin typeface="Arial" panose="020B0604020202020204" pitchFamily="34" charset="0"/>
                <a:ea typeface="Lora" pitchFamily="34" charset="-122"/>
                <a:cs typeface="Arial" panose="020B0604020202020204" pitchFamily="34" charset="0"/>
              </a:rPr>
              <a:t>حركات مد اليد نحو جسم (0-3 أشهر) بنسبة نجاح قليلة، تُظهر نية حركية ناشئة يدعمها تنشيط المناطق الجدارية الخلفية.</a:t>
            </a:r>
            <a:endParaRPr lang="en-US" sz="1750" dirty="0">
              <a:latin typeface="Arial" panose="020B0604020202020204" pitchFamily="34" charset="0"/>
              <a:cs typeface="Arial" panose="020B0604020202020204" pitchFamily="34" charset="0"/>
            </a:endParaRPr>
          </a:p>
        </p:txBody>
      </p:sp>
      <p:pic>
        <p:nvPicPr>
          <p:cNvPr id="9" name="Image 0" descr="preencoded.png"/>
          <p:cNvPicPr>
            <a:picLocks noChangeAspect="1"/>
          </p:cNvPicPr>
          <p:nvPr/>
        </p:nvPicPr>
        <p:blipFill>
          <a:blip r:embed="rId3"/>
          <a:stretch>
            <a:fillRect/>
          </a:stretch>
        </p:blipFill>
        <p:spPr>
          <a:xfrm>
            <a:off x="10434279" y="1601391"/>
            <a:ext cx="3402331" cy="2780411"/>
          </a:xfrm>
          <a:prstGeom prst="rect">
            <a:avLst/>
          </a:prstGeom>
        </p:spPr>
      </p:pic>
      <p:pic>
        <p:nvPicPr>
          <p:cNvPr id="10" name="Picture 9">
            <a:extLst>
              <a:ext uri="{FF2B5EF4-FFF2-40B4-BE49-F238E27FC236}">
                <a16:creationId xmlns:a16="http://schemas.microsoft.com/office/drawing/2014/main" id="{C78E314C-0D6B-E7FD-27FB-8DE44B3919DF}"/>
              </a:ext>
            </a:extLst>
          </p:cNvPr>
          <p:cNvPicPr>
            <a:picLocks noChangeAspect="1"/>
          </p:cNvPicPr>
          <p:nvPr/>
        </p:nvPicPr>
        <p:blipFill>
          <a:blip r:embed="rId4"/>
          <a:stretch>
            <a:fillRect/>
          </a:stretch>
        </p:blipFill>
        <p:spPr>
          <a:xfrm>
            <a:off x="655346" y="3248433"/>
            <a:ext cx="8644877" cy="2061159"/>
          </a:xfrm>
          <a:prstGeom prst="rect">
            <a:avLst/>
          </a:prstGeom>
        </p:spPr>
      </p:pic>
      <p:pic>
        <p:nvPicPr>
          <p:cNvPr id="11" name="Picture 10">
            <a:extLst>
              <a:ext uri="{FF2B5EF4-FFF2-40B4-BE49-F238E27FC236}">
                <a16:creationId xmlns:a16="http://schemas.microsoft.com/office/drawing/2014/main" id="{E1BB8E7A-8E6A-6DD3-82D0-AF6F3D52A7DD}"/>
              </a:ext>
            </a:extLst>
          </p:cNvPr>
          <p:cNvPicPr>
            <a:picLocks noChangeAspect="1"/>
          </p:cNvPicPr>
          <p:nvPr/>
        </p:nvPicPr>
        <p:blipFill>
          <a:blip r:embed="rId5"/>
          <a:stretch>
            <a:fillRect/>
          </a:stretch>
        </p:blipFill>
        <p:spPr>
          <a:xfrm>
            <a:off x="793790" y="5566429"/>
            <a:ext cx="3023878" cy="24508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879312" y="969407"/>
            <a:ext cx="6957298" cy="620078"/>
          </a:xfrm>
          <a:prstGeom prst="rect">
            <a:avLst/>
          </a:prstGeom>
          <a:noFill/>
          <a:ln/>
        </p:spPr>
        <p:txBody>
          <a:bodyPr wrap="none" lIns="0" tIns="0" rIns="0" bIns="0" rtlCol="0" anchor="t"/>
          <a:lstStyle/>
          <a:p>
            <a:pPr marL="0" indent="0" algn="r" rtl="1">
              <a:lnSpc>
                <a:spcPts val="4850"/>
              </a:lnSpc>
              <a:buNone/>
            </a:pPr>
            <a:r>
              <a:rPr lang="en-US" sz="3900" dirty="0">
                <a:solidFill>
                  <a:srgbClr val="272D45"/>
                </a:solidFill>
                <a:latin typeface="Arial" panose="020B0604020202020204" pitchFamily="34" charset="0"/>
                <a:ea typeface="Kanit Light" pitchFamily="34" charset="-122"/>
                <a:cs typeface="Arial" panose="020B0604020202020204" pitchFamily="34" charset="0"/>
              </a:rPr>
              <a:t>الاستكشاف الحسي: الالتقاط الفموي</a:t>
            </a:r>
            <a:endParaRPr lang="en-US" sz="390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2110383"/>
            <a:ext cx="4926568" cy="4926568"/>
          </a:xfrm>
          <a:prstGeom prst="rect">
            <a:avLst/>
          </a:prstGeom>
        </p:spPr>
      </p:pic>
      <p:sp>
        <p:nvSpPr>
          <p:cNvPr id="4" name="Text 1"/>
          <p:cNvSpPr/>
          <p:nvPr/>
        </p:nvSpPr>
        <p:spPr>
          <a:xfrm>
            <a:off x="10587871" y="2085499"/>
            <a:ext cx="3256240" cy="372070"/>
          </a:xfrm>
          <a:prstGeom prst="rect">
            <a:avLst/>
          </a:prstGeom>
          <a:noFill/>
          <a:ln/>
        </p:spPr>
        <p:txBody>
          <a:bodyPr wrap="none" lIns="0" tIns="0" rIns="0" bIns="0" rtlCol="0" anchor="t"/>
          <a:lstStyle/>
          <a:p>
            <a:pPr marL="0" indent="0" algn="r" rtl="1">
              <a:lnSpc>
                <a:spcPts val="2900"/>
              </a:lnSpc>
              <a:buNone/>
            </a:pPr>
            <a:r>
              <a:rPr lang="en-US" sz="2300" dirty="0">
                <a:solidFill>
                  <a:srgbClr val="272D45"/>
                </a:solidFill>
                <a:latin typeface="Arial" panose="020B0604020202020204" pitchFamily="34" charset="0"/>
                <a:ea typeface="Kanit Light" pitchFamily="34" charset="-122"/>
                <a:cs typeface="Arial" panose="020B0604020202020204" pitchFamily="34" charset="0"/>
              </a:rPr>
              <a:t>« كل شيء يذهب إلى الفم »</a:t>
            </a:r>
            <a:endParaRPr lang="en-US" sz="2300" dirty="0">
              <a:latin typeface="Arial" panose="020B0604020202020204" pitchFamily="34" charset="0"/>
              <a:cs typeface="Arial" panose="020B0604020202020204" pitchFamily="34" charset="0"/>
            </a:endParaRPr>
          </a:p>
        </p:txBody>
      </p:sp>
      <p:sp>
        <p:nvSpPr>
          <p:cNvPr id="5" name="Text 2"/>
          <p:cNvSpPr/>
          <p:nvPr/>
        </p:nvSpPr>
        <p:spPr>
          <a:xfrm>
            <a:off x="6212086" y="2655927"/>
            <a:ext cx="7632025" cy="63507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يستكشف الطفل العالم بشكل أساسي بفمه. منطقة الفم غنية للغاية بالمستقبلات الحسية، مما يجعلها الأداة الأولى للاستكشاف الحسي والمعرفي.</a:t>
            </a:r>
            <a:endParaRPr lang="en-US" sz="1550" dirty="0">
              <a:latin typeface="Arial" panose="020B0604020202020204" pitchFamily="34" charset="0"/>
              <a:cs typeface="Arial" panose="020B0604020202020204" pitchFamily="34" charset="0"/>
            </a:endParaRPr>
          </a:p>
        </p:txBody>
      </p:sp>
      <p:sp>
        <p:nvSpPr>
          <p:cNvPr id="6" name="Text 3"/>
          <p:cNvSpPr/>
          <p:nvPr/>
        </p:nvSpPr>
        <p:spPr>
          <a:xfrm>
            <a:off x="6212086" y="3469600"/>
            <a:ext cx="7632025" cy="63507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تشكل هذه المرحلة، حيث "كل شيء يذهب إلى الفم"، الشكل الأول للاستكشاف النشط للعالم من قبل الرضيع، مما يسمح له باكتشاف قوام الأشياء وأشكالها وخصائصها.</a:t>
            </a:r>
            <a:endParaRPr lang="en-US" sz="1550"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3472041" y="4337685"/>
            <a:ext cx="297656" cy="297656"/>
          </a:xfrm>
          <a:prstGeom prst="rect">
            <a:avLst/>
          </a:prstGeom>
        </p:spPr>
      </p:pic>
      <p:sp>
        <p:nvSpPr>
          <p:cNvPr id="8" name="Text 4"/>
          <p:cNvSpPr/>
          <p:nvPr/>
        </p:nvSpPr>
        <p:spPr>
          <a:xfrm>
            <a:off x="6212086" y="4327922"/>
            <a:ext cx="6987183" cy="317540"/>
          </a:xfrm>
          <a:prstGeom prst="rect">
            <a:avLst/>
          </a:prstGeom>
          <a:noFill/>
          <a:ln/>
        </p:spPr>
        <p:txBody>
          <a:bodyPr wrap="non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ثراء حسي فموي.</a:t>
            </a:r>
            <a:endParaRPr lang="en-US" sz="1550"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3472041" y="5339715"/>
            <a:ext cx="297656" cy="297656"/>
          </a:xfrm>
          <a:prstGeom prst="rect">
            <a:avLst/>
          </a:prstGeom>
        </p:spPr>
      </p:pic>
      <p:sp>
        <p:nvSpPr>
          <p:cNvPr id="10" name="Text 5"/>
          <p:cNvSpPr/>
          <p:nvPr/>
        </p:nvSpPr>
        <p:spPr>
          <a:xfrm>
            <a:off x="6212086" y="5329952"/>
            <a:ext cx="6987183" cy="317540"/>
          </a:xfrm>
          <a:prstGeom prst="rect">
            <a:avLst/>
          </a:prstGeom>
          <a:noFill/>
          <a:ln/>
        </p:spPr>
        <p:txBody>
          <a:bodyPr wrap="non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الشكل الأول للاستكشاف.</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366725" y="270325"/>
            <a:ext cx="6079688" cy="620078"/>
          </a:xfrm>
          <a:prstGeom prst="rect">
            <a:avLst/>
          </a:prstGeom>
          <a:noFill/>
          <a:ln/>
        </p:spPr>
        <p:txBody>
          <a:bodyPr wrap="none" lIns="0" tIns="0" rIns="0" bIns="0" rtlCol="0" anchor="t"/>
          <a:lstStyle/>
          <a:p>
            <a:pPr marL="0" indent="0" algn="r" rtl="1">
              <a:lnSpc>
                <a:spcPts val="4850"/>
              </a:lnSpc>
              <a:buNone/>
            </a:pPr>
            <a:r>
              <a:rPr lang="en-US" sz="3900" dirty="0">
                <a:solidFill>
                  <a:srgbClr val="272D45"/>
                </a:solidFill>
                <a:latin typeface="Arial" panose="020B0604020202020204" pitchFamily="34" charset="0"/>
                <a:ea typeface="Kanit Light" pitchFamily="34" charset="-122"/>
                <a:cs typeface="Arial" panose="020B0604020202020204" pitchFamily="34" charset="0"/>
              </a:rPr>
              <a:t>الرغبة في الفعل: تجربة هوفستن</a:t>
            </a:r>
            <a:endParaRPr lang="en-US" sz="3900" dirty="0">
              <a:latin typeface="Arial" panose="020B0604020202020204" pitchFamily="34" charset="0"/>
              <a:cs typeface="Arial" panose="020B0604020202020204" pitchFamily="34" charset="0"/>
            </a:endParaRPr>
          </a:p>
        </p:txBody>
      </p:sp>
      <p:sp>
        <p:nvSpPr>
          <p:cNvPr id="4" name="Text 1"/>
          <p:cNvSpPr/>
          <p:nvPr/>
        </p:nvSpPr>
        <p:spPr>
          <a:xfrm>
            <a:off x="935712" y="1210919"/>
            <a:ext cx="7556421" cy="63507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تُظهر المواقف التجريبية، كتلك التي درسها هوفستن، أن الطفل يحاول الوصول إلى الأشياء التي يراها. ومع ذلك، في هذه المرحلة المبكرة، غالبًا ما يفشل بسبب عدم كفاية التنسيق.</a:t>
            </a:r>
            <a:endParaRPr lang="en-US" sz="1550" dirty="0">
              <a:latin typeface="Arial" panose="020B0604020202020204" pitchFamily="34" charset="0"/>
              <a:cs typeface="Arial" panose="020B0604020202020204" pitchFamily="34" charset="0"/>
            </a:endParaRPr>
          </a:p>
        </p:txBody>
      </p:sp>
      <p:sp>
        <p:nvSpPr>
          <p:cNvPr id="5" name="Shape 2"/>
          <p:cNvSpPr/>
          <p:nvPr/>
        </p:nvSpPr>
        <p:spPr>
          <a:xfrm>
            <a:off x="935712" y="2085438"/>
            <a:ext cx="7556421" cy="1767245"/>
          </a:xfrm>
          <a:prstGeom prst="roundRect">
            <a:avLst>
              <a:gd name="adj" fmla="val 4717"/>
            </a:avLst>
          </a:prstGeom>
          <a:solidFill>
            <a:srgbClr val="FFFFFF"/>
          </a:solidFill>
          <a:ln w="22860">
            <a:solidFill>
              <a:srgbClr val="3371A5"/>
            </a:solidFill>
            <a:prstDash val="solid"/>
          </a:ln>
        </p:spPr>
      </p:sp>
      <p:pic>
        <p:nvPicPr>
          <p:cNvPr id="6" name="Image 1" descr="preencoded.png"/>
          <p:cNvPicPr>
            <a:picLocks noChangeAspect="1"/>
          </p:cNvPicPr>
          <p:nvPr/>
        </p:nvPicPr>
        <p:blipFill>
          <a:blip r:embed="rId4"/>
          <a:stretch>
            <a:fillRect/>
          </a:stretch>
        </p:blipFill>
        <p:spPr>
          <a:xfrm>
            <a:off x="697587" y="3593783"/>
            <a:ext cx="238125" cy="238125"/>
          </a:xfrm>
          <a:prstGeom prst="rect">
            <a:avLst/>
          </a:prstGeom>
        </p:spPr>
      </p:pic>
      <p:pic>
        <p:nvPicPr>
          <p:cNvPr id="7" name="Image 2" descr="preencoded.png"/>
          <p:cNvPicPr>
            <a:picLocks noChangeAspect="1"/>
          </p:cNvPicPr>
          <p:nvPr/>
        </p:nvPicPr>
        <p:blipFill>
          <a:blip r:embed="rId5"/>
          <a:stretch>
            <a:fillRect/>
          </a:stretch>
        </p:blipFill>
        <p:spPr>
          <a:xfrm>
            <a:off x="8460879" y="4196837"/>
            <a:ext cx="238125" cy="238125"/>
          </a:xfrm>
          <a:prstGeom prst="rect">
            <a:avLst/>
          </a:prstGeom>
        </p:spPr>
      </p:pic>
      <p:sp>
        <p:nvSpPr>
          <p:cNvPr id="8" name="Text 3"/>
          <p:cNvSpPr/>
          <p:nvPr/>
        </p:nvSpPr>
        <p:spPr>
          <a:xfrm>
            <a:off x="5133678" y="2166514"/>
            <a:ext cx="2977039" cy="372070"/>
          </a:xfrm>
          <a:prstGeom prst="rect">
            <a:avLst/>
          </a:prstGeom>
          <a:noFill/>
          <a:ln/>
        </p:spPr>
        <p:txBody>
          <a:bodyPr wrap="none" lIns="0" tIns="0" rIns="0" bIns="0" rtlCol="0" anchor="t"/>
          <a:lstStyle/>
          <a:p>
            <a:pPr marL="0" indent="0" algn="r" rtl="1">
              <a:lnSpc>
                <a:spcPts val="2900"/>
              </a:lnSpc>
              <a:buNone/>
            </a:pPr>
            <a:r>
              <a:rPr lang="en-US" sz="2300" dirty="0">
                <a:solidFill>
                  <a:srgbClr val="2C3249"/>
                </a:solidFill>
                <a:latin typeface="Arial" panose="020B0604020202020204" pitchFamily="34" charset="0"/>
                <a:ea typeface="Kanit Light" pitchFamily="34" charset="-122"/>
                <a:cs typeface="Arial" panose="020B0604020202020204" pitchFamily="34" charset="0"/>
              </a:rPr>
              <a:t>الرغبة تسبق الإتقان</a:t>
            </a:r>
            <a:endParaRPr lang="en-US" sz="2300" dirty="0">
              <a:latin typeface="Arial" panose="020B0604020202020204" pitchFamily="34" charset="0"/>
              <a:cs typeface="Arial" panose="020B0604020202020204" pitchFamily="34" charset="0"/>
            </a:endParaRPr>
          </a:p>
        </p:txBody>
      </p:sp>
      <p:sp>
        <p:nvSpPr>
          <p:cNvPr id="9" name="Text 4"/>
          <p:cNvSpPr/>
          <p:nvPr/>
        </p:nvSpPr>
        <p:spPr>
          <a:xfrm>
            <a:off x="1292900" y="2718192"/>
            <a:ext cx="6915388" cy="63507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تظهر </a:t>
            </a:r>
            <a:r>
              <a:rPr lang="en-US" sz="1550" b="1" dirty="0">
                <a:solidFill>
                  <a:srgbClr val="2C3249"/>
                </a:solidFill>
                <a:latin typeface="Arial" panose="020B0604020202020204" pitchFamily="34" charset="0"/>
                <a:ea typeface="Martel Sans" pitchFamily="34" charset="-122"/>
                <a:cs typeface="Arial" panose="020B0604020202020204" pitchFamily="34" charset="0"/>
              </a:rPr>
              <a:t>الرغبة في الفعل</a:t>
            </a:r>
            <a:r>
              <a:rPr lang="en-US" sz="1550" dirty="0">
                <a:solidFill>
                  <a:srgbClr val="2C3249"/>
                </a:solidFill>
                <a:latin typeface="Arial" panose="020B0604020202020204" pitchFamily="34" charset="0"/>
                <a:ea typeface="Martel Sans" pitchFamily="34" charset="-122"/>
                <a:cs typeface="Arial" panose="020B0604020202020204" pitchFamily="34" charset="0"/>
              </a:rPr>
              <a:t> قبل وقت طويل من إتقان الحركة. هذا الدافع الجوهري هو المحرك وراء التطور الحركي.</a:t>
            </a:r>
            <a:endParaRPr lang="en-US" sz="1550" dirty="0">
              <a:latin typeface="Arial" panose="020B0604020202020204" pitchFamily="34" charset="0"/>
              <a:cs typeface="Arial" panose="020B0604020202020204" pitchFamily="34" charset="0"/>
            </a:endParaRPr>
          </a:p>
        </p:txBody>
      </p:sp>
      <p:sp>
        <p:nvSpPr>
          <p:cNvPr id="10" name="Text 5"/>
          <p:cNvSpPr/>
          <p:nvPr/>
        </p:nvSpPr>
        <p:spPr>
          <a:xfrm>
            <a:off x="770929" y="4240608"/>
            <a:ext cx="7556421" cy="635079"/>
          </a:xfrm>
          <a:prstGeom prst="rect">
            <a:avLst/>
          </a:prstGeom>
          <a:noFill/>
          <a:ln/>
        </p:spPr>
        <p:txBody>
          <a:bodyPr wrap="square" lIns="0" tIns="0" rIns="0" bIns="0" rtlCol="0" anchor="t"/>
          <a:lstStyle/>
          <a:p>
            <a:pPr marL="0" indent="0" algn="r" rtl="1">
              <a:lnSpc>
                <a:spcPts val="2500"/>
              </a:lnSpc>
              <a:buNone/>
            </a:pPr>
            <a:r>
              <a:rPr lang="en-US" sz="1550" dirty="0">
                <a:solidFill>
                  <a:srgbClr val="2C3249"/>
                </a:solidFill>
                <a:latin typeface="Arial" panose="020B0604020202020204" pitchFamily="34" charset="0"/>
                <a:ea typeface="Martel Sans" pitchFamily="34" charset="-122"/>
                <a:cs typeface="Arial" panose="020B0604020202020204" pitchFamily="34" charset="0"/>
              </a:rPr>
              <a:t>هذه المحاولات، حتى لو لم تنجح، ضرورية لصقل الأنماط الحركية والتنسيق البصري الحركي في المستقبل.</a:t>
            </a:r>
            <a:endParaRPr lang="en-US" sz="155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0458924-2F09-E035-F537-F2073719BBAE}"/>
              </a:ext>
            </a:extLst>
          </p:cNvPr>
          <p:cNvPicPr>
            <a:picLocks noChangeAspect="1"/>
          </p:cNvPicPr>
          <p:nvPr/>
        </p:nvPicPr>
        <p:blipFill>
          <a:blip r:embed="rId6"/>
          <a:stretch>
            <a:fillRect/>
          </a:stretch>
        </p:blipFill>
        <p:spPr>
          <a:xfrm>
            <a:off x="1933857" y="4875687"/>
            <a:ext cx="5947239" cy="324211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2288</Words>
  <Application>Microsoft Office PowerPoint</Application>
  <PresentationFormat>Custom</PresentationFormat>
  <Paragraphs>237</Paragraphs>
  <Slides>31</Slides>
  <Notes>31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31</vt:i4>
      </vt:variant>
    </vt:vector>
  </HeadingPairs>
  <TitlesOfParts>
    <vt:vector size="33"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lastModifiedBy>tima borsali</cp:lastModifiedBy>
  <cp:revision>3</cp:revision>
  <dcterms:created xsi:type="dcterms:W3CDTF">2025-11-09T10:36:13Z</dcterms:created>
  <dcterms:modified xsi:type="dcterms:W3CDTF">2025-11-10T18:03:34Z</dcterms:modified>
</cp:coreProperties>
</file>