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3B97F79-27C8-4C1A-8B75-34432B2B8A07}" type="datetimeFigureOut">
              <a:rPr lang="ar-DZ" smtClean="0"/>
              <a:pPr/>
              <a:t>14-06-1440</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E454DE8-EB51-4059-A0A9-01B6DBCF111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3B97F79-27C8-4C1A-8B75-34432B2B8A07}" type="datetimeFigureOut">
              <a:rPr lang="ar-DZ" smtClean="0"/>
              <a:pPr/>
              <a:t>14-06-1440</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E454DE8-EB51-4059-A0A9-01B6DBCF1116}"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fr.wikipedia.org/wiki/Peter_Druck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643998" cy="6143668"/>
          </a:xfrm>
        </p:spPr>
        <p:txBody>
          <a:bodyPr>
            <a:normAutofit fontScale="47500" lnSpcReduction="20000"/>
          </a:bodyPr>
          <a:lstStyle/>
          <a:p>
            <a:pPr algn="just" rtl="0"/>
            <a:r>
              <a:rPr lang="fr-FR" sz="4000" b="1" dirty="0"/>
              <a:t>Qu'est-ce que la motivation?</a:t>
            </a:r>
            <a:endParaRPr lang="en-US" sz="4000" dirty="0"/>
          </a:p>
          <a:p>
            <a:pPr algn="just" rtl="0"/>
            <a:r>
              <a:rPr lang="fr-FR" sz="4000" b="1" dirty="0"/>
              <a:t>La motivation</a:t>
            </a:r>
            <a:r>
              <a:rPr lang="fr-FR" sz="4000" dirty="0"/>
              <a:t> est un élément essentiel à la réussite des entreprises et de leurs projets:</a:t>
            </a:r>
            <a:endParaRPr lang="en-US" sz="4000" dirty="0"/>
          </a:p>
          <a:p>
            <a:pPr algn="just" rtl="0"/>
            <a:r>
              <a:rPr lang="fr-FR" sz="4000" dirty="0"/>
              <a:t>alliée à la compétence, elle permet aux individus de réaliser des objectifs. En fait</a:t>
            </a:r>
            <a:r>
              <a:rPr lang="fr-FR" sz="4000" b="1" dirty="0"/>
              <a:t>, la</a:t>
            </a:r>
            <a:endParaRPr lang="en-US" sz="4000" dirty="0"/>
          </a:p>
          <a:p>
            <a:pPr algn="just" rtl="0"/>
            <a:r>
              <a:rPr lang="fr-FR" sz="4000" b="1" dirty="0"/>
              <a:t>motivation, c'est le moteur, l'énergie qui fait bouger</a:t>
            </a:r>
            <a:r>
              <a:rPr lang="fr-FR" sz="4000" dirty="0"/>
              <a:t>. Plus précisément, «la motivation est le résultat de l'interaction entre l'individu et une situation donnée » (Robbins et Judge,2006 : 196). Il est évident que les facteurs de motivation ne sont pas les mêmes pour tous selon la situation. C'est la situation qui induit ici le changement de motivation. </a:t>
            </a:r>
            <a:r>
              <a:rPr lang="fr-FR" sz="4000" dirty="0" err="1"/>
              <a:t>Aussiconvient</a:t>
            </a:r>
            <a:r>
              <a:rPr lang="fr-FR" sz="4000" dirty="0"/>
              <a:t>-il de ne pas perdre de vue que le degré de motivation varie à la fois d'un individu à l' autre et, chez un même individu, d'une situation à une autre (Robbins et Judge, 2006).La motivation est définie comme le processus par lequel un individu émet son </a:t>
            </a:r>
            <a:r>
              <a:rPr lang="fr-FR" sz="4000" dirty="0" err="1"/>
              <a:t>action,en</a:t>
            </a:r>
            <a:r>
              <a:rPr lang="fr-FR" sz="4000" dirty="0"/>
              <a:t> vue d'atteindre un objectif donné (Mitchell, 1997). Elle est une variable qui rend </a:t>
            </a:r>
            <a:r>
              <a:rPr lang="fr-FR" sz="4000" dirty="0" err="1"/>
              <a:t>comptedes</a:t>
            </a:r>
            <a:r>
              <a:rPr lang="fr-FR" sz="4000" dirty="0"/>
              <a:t> fluctuations du niveau d'activation, c'est-à-dire du degré d' éveil ou de vigilance d'</a:t>
            </a:r>
            <a:r>
              <a:rPr lang="fr-FR" sz="4000" dirty="0" err="1"/>
              <a:t>unepersonne</a:t>
            </a:r>
            <a:r>
              <a:rPr lang="fr-FR" sz="4000" dirty="0"/>
              <a:t> (Morin et </a:t>
            </a:r>
            <a:r>
              <a:rPr lang="fr-FR" sz="4000" dirty="0" err="1"/>
              <a:t>Aubé</a:t>
            </a:r>
            <a:r>
              <a:rPr lang="fr-FR" sz="4000" dirty="0"/>
              <a:t>, 2007). Du point de vue de la psychologie, «la motivation correspond aux forces qui entraînent des comportements orientés vers un objectif, forces qui permettent de maintenir ces comportements jusqu'à ce que l'objectif soit atteint» (Morin et </a:t>
            </a:r>
            <a:r>
              <a:rPr lang="fr-FR" sz="4000" dirty="0" err="1"/>
              <a:t>Aubé</a:t>
            </a:r>
            <a:r>
              <a:rPr lang="fr-FR" sz="4000" dirty="0"/>
              <a:t>, 2007: 106). Ainsi, la motivation assure l'énergie nécessaire à une personne pour agir dans son milieu.</a:t>
            </a:r>
            <a:endParaRPr lang="en-US" sz="4000" dirty="0"/>
          </a:p>
          <a:p>
            <a:pPr algn="just" rtl="0"/>
            <a:r>
              <a:rPr lang="fr-FR" sz="4000" dirty="0"/>
              <a:t>«La motivation confère </a:t>
            </a:r>
            <a:r>
              <a:rPr lang="fr-FR" sz="4000" b="1" dirty="0"/>
              <a:t>trois caractéristiques</a:t>
            </a:r>
            <a:r>
              <a:rPr lang="fr-FR" sz="4000" dirty="0"/>
              <a:t> à une conduite, quelle qu'elle soit: la</a:t>
            </a:r>
            <a:endParaRPr lang="en-US" sz="4000" dirty="0"/>
          </a:p>
          <a:p>
            <a:pPr algn="just" rtl="0"/>
            <a:r>
              <a:rPr lang="fr-FR" sz="4000" dirty="0"/>
              <a:t>force, la direction, et la persistance» (Morin et </a:t>
            </a:r>
            <a:r>
              <a:rPr lang="fr-FR" sz="4000" dirty="0" err="1"/>
              <a:t>Aubé</a:t>
            </a:r>
            <a:r>
              <a:rPr lang="fr-FR" sz="4000" dirty="0"/>
              <a:t>, 2007 : 106).</a:t>
            </a:r>
            <a:endParaRPr lang="en-US" sz="4000" dirty="0"/>
          </a:p>
          <a:p>
            <a:pPr algn="just" rtl="0"/>
            <a:r>
              <a:rPr lang="fr-FR" sz="4000" dirty="0"/>
              <a:t>En résumé, </a:t>
            </a:r>
            <a:r>
              <a:rPr lang="fr-FR" sz="4000" b="1" dirty="0"/>
              <a:t>la motivation</a:t>
            </a:r>
            <a:r>
              <a:rPr lang="fr-FR" sz="4000" dirty="0"/>
              <a:t> est donc «le processus par lequel un individu consacre une</a:t>
            </a:r>
            <a:endParaRPr lang="en-US" sz="4000" dirty="0"/>
          </a:p>
          <a:p>
            <a:pPr algn="just" rtl="0"/>
            <a:r>
              <a:rPr lang="fr-FR" sz="4000" dirty="0"/>
              <a:t>intensité, une direction et une persistance à une tâche en vue d'atteindre un objectif ;</a:t>
            </a:r>
            <a:endParaRPr lang="en-US" sz="4000" dirty="0"/>
          </a:p>
          <a:p>
            <a:pPr algn="just" rtl="0"/>
            <a:r>
              <a:rPr lang="fr-FR" sz="4000" dirty="0"/>
              <a:t>ensemble des énergies qui sous-tendent ce processus» (Robbins et Judge, 2006 : 197).</a:t>
            </a:r>
            <a:endParaRPr lang="en-US" sz="4000" dirty="0"/>
          </a:p>
          <a:p>
            <a:endParaRPr lang="ar-DZ" dirty="0"/>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14290"/>
            <a:ext cx="8786874" cy="6357982"/>
          </a:xfrm>
        </p:spPr>
        <p:txBody>
          <a:bodyPr>
            <a:normAutofit fontScale="62500" lnSpcReduction="20000"/>
          </a:bodyPr>
          <a:lstStyle/>
          <a:p>
            <a:pPr algn="just" rtl="0">
              <a:buNone/>
            </a:pPr>
            <a:r>
              <a:rPr lang="fr-FR" b="1" dirty="0"/>
              <a:t>3) La théorie de la motivation par la fixation des objectifs (Locke et Latham) :</a:t>
            </a:r>
            <a:endParaRPr lang="en-US" dirty="0"/>
          </a:p>
          <a:p>
            <a:pPr algn="just" rtl="0">
              <a:buNone/>
            </a:pPr>
            <a:r>
              <a:rPr lang="fr-FR" b="1" dirty="0"/>
              <a:t> </a:t>
            </a:r>
            <a:endParaRPr lang="en-US" dirty="0"/>
          </a:p>
          <a:p>
            <a:pPr algn="just" rtl="0">
              <a:buNone/>
            </a:pPr>
            <a:r>
              <a:rPr lang="fr-FR" dirty="0" smtClean="0"/>
              <a:t>	La </a:t>
            </a:r>
            <a:r>
              <a:rPr lang="fr-FR" dirty="0"/>
              <a:t>théorie de la fixation des objectifs cherche à savoir comment motiver les gens».</a:t>
            </a:r>
            <a:endParaRPr lang="en-US" dirty="0"/>
          </a:p>
          <a:p>
            <a:pPr algn="just" rtl="0">
              <a:buNone/>
            </a:pPr>
            <a:r>
              <a:rPr lang="fr-FR" dirty="0" smtClean="0"/>
              <a:t>	«Locke et </a:t>
            </a:r>
            <a:r>
              <a:rPr lang="fr-FR" dirty="0"/>
              <a:t>Latham (1990) ont développé la théorie de la fixation des objectifs selon laquelle </a:t>
            </a:r>
            <a:r>
              <a:rPr lang="fr-FR" dirty="0" smtClean="0"/>
              <a:t>le comportement </a:t>
            </a:r>
            <a:r>
              <a:rPr lang="fr-FR" dirty="0"/>
              <a:t>est intentionnel et la volonté d'agir dans un sens donné résulte d'abord </a:t>
            </a:r>
            <a:r>
              <a:rPr lang="fr-FR" dirty="0" smtClean="0"/>
              <a:t>de l'existence </a:t>
            </a:r>
            <a:r>
              <a:rPr lang="fr-FR" dirty="0"/>
              <a:t>d' un objectif à poursuivre» (Morin et </a:t>
            </a:r>
            <a:r>
              <a:rPr lang="fr-FR" dirty="0" err="1"/>
              <a:t>Aubé</a:t>
            </a:r>
            <a:r>
              <a:rPr lang="fr-FR" dirty="0"/>
              <a:t>, 2007 : 115-116).</a:t>
            </a:r>
            <a:endParaRPr lang="en-US" dirty="0"/>
          </a:p>
          <a:p>
            <a:pPr algn="just" rtl="0">
              <a:buNone/>
            </a:pPr>
            <a:r>
              <a:rPr lang="fr-FR" dirty="0" smtClean="0"/>
              <a:t>	Les </a:t>
            </a:r>
            <a:r>
              <a:rPr lang="fr-FR" dirty="0"/>
              <a:t>points essentiels de cette théorie sont les suivants (Morin et </a:t>
            </a:r>
            <a:r>
              <a:rPr lang="fr-FR" dirty="0" err="1"/>
              <a:t>Aubé</a:t>
            </a:r>
            <a:r>
              <a:rPr lang="fr-FR" dirty="0"/>
              <a:t>, 2007 : 116) :</a:t>
            </a:r>
            <a:endParaRPr lang="en-US" dirty="0"/>
          </a:p>
          <a:p>
            <a:pPr algn="just" rtl="0">
              <a:buNone/>
            </a:pPr>
            <a:r>
              <a:rPr lang="fr-FR" dirty="0"/>
              <a:t>• Les personnes qui poursuivent un objectif clair, précis et difficile ont un meilleur</a:t>
            </a:r>
            <a:endParaRPr lang="en-US" dirty="0"/>
          </a:p>
          <a:p>
            <a:pPr algn="just" rtl="0">
              <a:buNone/>
            </a:pPr>
            <a:r>
              <a:rPr lang="fr-FR" dirty="0"/>
              <a:t>rendement que celles qui n'ont pas d'objectifs explicités à atteindre.</a:t>
            </a:r>
            <a:endParaRPr lang="en-US" dirty="0"/>
          </a:p>
          <a:p>
            <a:pPr algn="just" rtl="0">
              <a:buNone/>
            </a:pPr>
            <a:r>
              <a:rPr lang="fr-FR" dirty="0"/>
              <a:t>• La performance augmente proportionnellement avec le niveau de difficulté de</a:t>
            </a:r>
            <a:endParaRPr lang="en-US" dirty="0"/>
          </a:p>
          <a:p>
            <a:pPr algn="just" rtl="0">
              <a:buNone/>
            </a:pPr>
            <a:r>
              <a:rPr lang="fr-FR" dirty="0"/>
              <a:t>l'objectif, jusqu'à ce que l' individu ait atteint la limite de ses compétences ou qu' il</a:t>
            </a:r>
            <a:endParaRPr lang="en-US" dirty="0"/>
          </a:p>
          <a:p>
            <a:pPr algn="just" rtl="0">
              <a:buNone/>
            </a:pPr>
            <a:r>
              <a:rPr lang="fr-FR" dirty="0"/>
              <a:t>abandonne son objectif.</a:t>
            </a:r>
            <a:endParaRPr lang="en-US" dirty="0"/>
          </a:p>
          <a:p>
            <a:pPr algn="just" rtl="0">
              <a:buNone/>
            </a:pPr>
            <a:r>
              <a:rPr lang="fr-FR" dirty="0"/>
              <a:t>• Les objectifs précis et difficiles engendrent de meilleurs résultats que les objectifs</a:t>
            </a:r>
            <a:endParaRPr lang="en-US" dirty="0"/>
          </a:p>
          <a:p>
            <a:pPr algn="just" rtl="0">
              <a:buNone/>
            </a:pPr>
            <a:r>
              <a:rPr lang="fr-FR" dirty="0"/>
              <a:t>difficiles, mais flous (ex. ; «fais de ton mieux! »).</a:t>
            </a:r>
            <a:endParaRPr lang="en-US" dirty="0"/>
          </a:p>
          <a:p>
            <a:pPr algn="just" rtl="0">
              <a:buNone/>
            </a:pPr>
            <a:r>
              <a:rPr lang="fr-FR" dirty="0"/>
              <a:t>• Pour que les objectifs soient efficaces, ils doivent susciter l'engagement des</a:t>
            </a:r>
            <a:endParaRPr lang="en-US" dirty="0"/>
          </a:p>
          <a:p>
            <a:pPr algn="just" rtl="0">
              <a:buNone/>
            </a:pPr>
            <a:r>
              <a:rPr lang="fr-FR" dirty="0"/>
              <a:t>personnes auxquelles ils ont été fixés.</a:t>
            </a:r>
            <a:endParaRPr lang="en-US" dirty="0"/>
          </a:p>
          <a:p>
            <a:pPr algn="just" rtl="0">
              <a:buNone/>
            </a:pPr>
            <a:r>
              <a:rPr lang="fr-FR" dirty="0"/>
              <a:t> </a:t>
            </a:r>
            <a:endParaRPr lang="en-US" dirty="0"/>
          </a:p>
          <a:p>
            <a:endParaRPr lang="ar-DZ" dirty="0"/>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643998" cy="6286544"/>
          </a:xfrm>
        </p:spPr>
        <p:txBody>
          <a:bodyPr>
            <a:noAutofit/>
          </a:bodyPr>
          <a:lstStyle/>
          <a:p>
            <a:pPr algn="just" rtl="0">
              <a:buNone/>
            </a:pPr>
            <a:r>
              <a:rPr lang="fr-FR" sz="1500" b="1" dirty="0"/>
              <a:t>Comment un manager peut-il susciter ou recréer l'engagement au travail ?</a:t>
            </a:r>
            <a:r>
              <a:rPr lang="fr-FR" sz="1500" dirty="0"/>
              <a:t> En adoptant un style de leadership « transformationnel ».</a:t>
            </a:r>
            <a:endParaRPr lang="en-US" sz="1500" dirty="0"/>
          </a:p>
          <a:p>
            <a:pPr algn="just" rtl="0" fontAlgn="base">
              <a:buNone/>
            </a:pPr>
            <a:r>
              <a:rPr lang="fr-FR" sz="1500" dirty="0" smtClean="0"/>
              <a:t>	</a:t>
            </a:r>
            <a:r>
              <a:rPr lang="fr-FR" sz="1500" b="1" dirty="0" smtClean="0"/>
              <a:t>Le </a:t>
            </a:r>
            <a:r>
              <a:rPr lang="fr-FR" sz="1500" b="1" dirty="0"/>
              <a:t>leadership transformationnel </a:t>
            </a:r>
            <a:r>
              <a:rPr lang="fr-FR" sz="1500" dirty="0"/>
              <a:t>cherche à élever le niveau </a:t>
            </a:r>
            <a:r>
              <a:rPr lang="fr-FR" sz="1500" b="1" dirty="0"/>
              <a:t>de motivation </a:t>
            </a:r>
            <a:r>
              <a:rPr lang="fr-FR" sz="1500" dirty="0"/>
              <a:t>et de moralité dans les organisations en faisant plus appel à des besoins intrinsèques de long terme et moins à une demande extrinsèque de court terme.</a:t>
            </a:r>
            <a:endParaRPr lang="en-US" sz="1500" dirty="0"/>
          </a:p>
          <a:p>
            <a:pPr algn="just" rtl="0">
              <a:buNone/>
            </a:pPr>
            <a:r>
              <a:rPr lang="fr-FR" sz="1500" dirty="0" smtClean="0"/>
              <a:t>	</a:t>
            </a:r>
            <a:r>
              <a:rPr lang="fr-FR" sz="1500" dirty="0"/>
              <a:t> </a:t>
            </a:r>
            <a:r>
              <a:rPr lang="fr-FR" sz="1500" dirty="0" smtClean="0"/>
              <a:t>En </a:t>
            </a:r>
            <a:r>
              <a:rPr lang="fr-FR" sz="1500" dirty="0"/>
              <a:t>1974, un chercheur a qualifié de transformationnel le style des leaders arrivant à mobiliser et inciter leurs collaborateurs à se dépasser. Depuis, les études valident toutes que dans un environnement de turbulence et d’adaptation continue, ce style est le plus efficace.</a:t>
            </a:r>
            <a:endParaRPr lang="en-US" sz="1500" dirty="0"/>
          </a:p>
          <a:p>
            <a:pPr algn="just" rtl="0">
              <a:buNone/>
            </a:pPr>
            <a:r>
              <a:rPr lang="fr-FR" sz="1500" dirty="0"/>
              <a:t> </a:t>
            </a:r>
            <a:r>
              <a:rPr lang="fr-FR" sz="1500" dirty="0" smtClean="0"/>
              <a:t>	Le </a:t>
            </a:r>
            <a:r>
              <a:rPr lang="fr-FR" sz="1500" dirty="0"/>
              <a:t>leader transformationnel est celui qui arrive, au delà des comportements, à modifier la perception et les croyances de ses collaborateurs. Ce style repose sur 4 composantes :</a:t>
            </a:r>
            <a:endParaRPr lang="en-US" sz="1500" dirty="0"/>
          </a:p>
          <a:p>
            <a:pPr algn="just" rtl="0">
              <a:buNone/>
            </a:pPr>
            <a:r>
              <a:rPr lang="fr-FR" sz="1500" dirty="0"/>
              <a:t> </a:t>
            </a:r>
            <a:r>
              <a:rPr lang="fr-FR" sz="1500" dirty="0" smtClean="0"/>
              <a:t>1</a:t>
            </a:r>
            <a:r>
              <a:rPr lang="fr-FR" sz="1500" dirty="0"/>
              <a:t>) </a:t>
            </a:r>
            <a:r>
              <a:rPr lang="fr-FR" sz="1500" i="1" dirty="0"/>
              <a:t>Le charisme idéalisé : </a:t>
            </a:r>
            <a:r>
              <a:rPr lang="fr-FR" sz="1500" dirty="0"/>
              <a:t>le leader suscite l’adhésion et le respect par l’exemplarité de ses comportements. Il fait ce qui est juste et non seulement ce qui est rentable ou pratique.</a:t>
            </a:r>
            <a:endParaRPr lang="en-US" sz="1500" dirty="0"/>
          </a:p>
          <a:p>
            <a:pPr algn="just" rtl="0">
              <a:buNone/>
            </a:pPr>
            <a:r>
              <a:rPr lang="fr-FR" sz="1500" dirty="0"/>
              <a:t> </a:t>
            </a:r>
            <a:r>
              <a:rPr lang="fr-FR" sz="1500" dirty="0" smtClean="0"/>
              <a:t>2</a:t>
            </a:r>
            <a:r>
              <a:rPr lang="fr-FR" sz="1500" dirty="0"/>
              <a:t>) </a:t>
            </a:r>
            <a:r>
              <a:rPr lang="fr-FR" sz="1500" i="1" dirty="0"/>
              <a:t>La motivation par stimulation </a:t>
            </a:r>
            <a:r>
              <a:rPr lang="fr-FR" sz="1500" dirty="0"/>
              <a:t>: le leader propose une vision motivante (souvent un idéal), établit des normes de travail élevées et réussit à convaincre ses collaborateurs de se dépasser. Il cherche à augmenter la confiance en soi de ses collaborateurs en se montrant optimiste et enthousiaste pour leur travail.</a:t>
            </a:r>
            <a:endParaRPr lang="en-US" sz="1500" dirty="0"/>
          </a:p>
          <a:p>
            <a:pPr algn="just" rtl="0">
              <a:buNone/>
            </a:pPr>
            <a:r>
              <a:rPr lang="fr-FR" sz="1500" dirty="0"/>
              <a:t> </a:t>
            </a:r>
            <a:r>
              <a:rPr lang="fr-FR" sz="1500" dirty="0" smtClean="0"/>
              <a:t>3</a:t>
            </a:r>
            <a:r>
              <a:rPr lang="fr-FR" sz="1500" dirty="0"/>
              <a:t>) </a:t>
            </a:r>
            <a:r>
              <a:rPr lang="fr-FR" sz="1500" i="1" dirty="0"/>
              <a:t>La responsabilisassions intellectuelle :</a:t>
            </a:r>
            <a:r>
              <a:rPr lang="fr-FR" sz="1500" dirty="0"/>
              <a:t> le leaders va stimuler la réflexion de ses collaborateurs afin de les aider à voir les problématiques sous un angle nouveau (« en quoi c’est un problème ? ») et à trouver par eux-mêmes les solutions aux problèmes (« comment ferais tu pour résoudre ce problème ? », « que me conseilles tu ? »).</a:t>
            </a:r>
            <a:endParaRPr lang="en-US" sz="1500" dirty="0"/>
          </a:p>
          <a:p>
            <a:pPr algn="just" rtl="0">
              <a:buNone/>
            </a:pPr>
            <a:r>
              <a:rPr lang="fr-FR" sz="1500" dirty="0"/>
              <a:t> </a:t>
            </a:r>
            <a:r>
              <a:rPr lang="fr-FR" sz="1500" dirty="0" smtClean="0"/>
              <a:t>4</a:t>
            </a:r>
            <a:r>
              <a:rPr lang="fr-FR" sz="1500" dirty="0"/>
              <a:t>) </a:t>
            </a:r>
            <a:r>
              <a:rPr lang="fr-FR" sz="1500" i="1" dirty="0"/>
              <a:t>La considération individuelle </a:t>
            </a:r>
            <a:r>
              <a:rPr lang="fr-FR" sz="1500" dirty="0"/>
              <a:t>: le leader prend le temps de connaître à minima les attentes et situations de chacun de ses collaborateurs. Il prodigue des conseils personnalisés et met en avant ce qu’il apprécie particulièrement dans le travail de chacun. Il trouve le temps dans son agenda de faire un travail en face à face pour soutenir individuellement la progression de ses collaborateurs.</a:t>
            </a:r>
            <a:endParaRPr lang="en-US" sz="1500" dirty="0"/>
          </a:p>
          <a:p>
            <a:pPr algn="just" rtl="0">
              <a:buNone/>
            </a:pPr>
            <a:endParaRPr lang="ar-DZ" sz="1500" dirty="0"/>
          </a:p>
        </p:txBody>
      </p:sp>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357982"/>
          </a:xfrm>
        </p:spPr>
        <p:txBody>
          <a:bodyPr>
            <a:noAutofit/>
          </a:bodyPr>
          <a:lstStyle/>
          <a:p>
            <a:pPr algn="just" rtl="0">
              <a:buNone/>
            </a:pPr>
            <a:r>
              <a:rPr lang="fr-FR" sz="1500" b="1" dirty="0"/>
              <a:t>Une Analyse du "Leadership" selon McGregor :</a:t>
            </a:r>
            <a:endParaRPr lang="en-US" sz="1500" dirty="0"/>
          </a:p>
          <a:p>
            <a:pPr algn="just" rtl="0">
              <a:buNone/>
            </a:pPr>
            <a:r>
              <a:rPr lang="fr-FR" sz="1500" dirty="0" smtClean="0"/>
              <a:t>	Selon </a:t>
            </a:r>
            <a:r>
              <a:rPr lang="fr-FR" sz="1500" dirty="0"/>
              <a:t>Douglas McGregor, </a:t>
            </a:r>
            <a:r>
              <a:rPr lang="fr-FR" sz="1500" i="1" dirty="0"/>
              <a:t>"l'homme est un animal de désir - dès qu'un de ses besoins est satisfait, un autre apparaît à la place. Ce processus est sans fin. Il perdure de la naissance à la mort. L'homme poursuit continuellement ses efforts... pour satisfaire ses besoins."</a:t>
            </a:r>
            <a:br>
              <a:rPr lang="fr-FR" sz="1500" i="1" dirty="0"/>
            </a:br>
            <a:r>
              <a:rPr lang="fr-FR" sz="1500" dirty="0"/>
              <a:t>Etant donné qu'une majorité d'entreprises modernes - à l'époque - pourvoyait relativement bien aux besoins à la fois physiologiques et de sécurité des dirigés, McGregor a insisté sur la satisfaction des besoins sociaux, égoïstes et d'accomplissement de soi comme facteurs de motivation. </a:t>
            </a:r>
            <a:r>
              <a:rPr lang="fr-FR" sz="1500" i="1" dirty="0"/>
              <a:t>"A moins qu'ils n'aient la possibilité de satisfaire ces besoins de haut niveau dans le travail, les gens seront insatisfaits ; et leur comportement reflétera ce manque"</a:t>
            </a:r>
            <a:r>
              <a:rPr lang="fr-FR" sz="1500" dirty="0"/>
              <a:t> affirme Douglas McGregor. Par conséquent, si l'encadrement se focalise sur la satisfaction des besoins physiologiques, il y a peu de chances que les récompenses distribuées soient efficaces, la seule solution possible étant alors la menace de punition.</a:t>
            </a:r>
            <a:endParaRPr lang="en-US" sz="1500" dirty="0"/>
          </a:p>
          <a:p>
            <a:pPr algn="just" rtl="0">
              <a:buNone/>
            </a:pPr>
            <a:r>
              <a:rPr lang="fr-FR" sz="1500" dirty="0" smtClean="0"/>
              <a:t>	La </a:t>
            </a:r>
            <a:r>
              <a:rPr lang="fr-FR" sz="1500" dirty="0"/>
              <a:t>théorie X (ou "théorie de la carotte et du bâton") n’est valable que lorsque les besoins d’ordre inférieur ne sont pas satisfaits. </a:t>
            </a:r>
            <a:r>
              <a:rPr lang="fr-FR" sz="1500" i="1" dirty="0"/>
              <a:t>"La direction ne peut pas donner à l’homme le respect de soi, le respect de ses camarades, ni satisfaire les besoins de plénitude. On peut créer des conditions qui encouragent l’homme à chercher par lui-même de telles satisfactions, ou on ne s’y prête pas et on le frustre."</a:t>
            </a:r>
            <a:br>
              <a:rPr lang="fr-FR" sz="1500" i="1" dirty="0"/>
            </a:br>
            <a:r>
              <a:rPr lang="fr-FR" sz="1500" dirty="0"/>
              <a:t>En rendant possible la satisfaction des besoins élémentaires, la direction se trouve alors dans une situation complexe, elle ne peut plus employer les moyens de contrôle cités par la théorie X : récompenses, promesses, stimulants, menaces et autres moyens de contraintes. La direction et le contrôle ne sont pas propres à fournir des motivations parce que les besoins humains sur lesquels ils s’appuient, n’ont que peu d’importance.</a:t>
            </a:r>
            <a:br>
              <a:rPr lang="fr-FR" sz="1500" dirty="0"/>
            </a:br>
            <a:r>
              <a:rPr lang="fr-FR" sz="1500" dirty="0"/>
              <a:t>Faisant un parallèle entre la situation d’un enfant et celle d’un adulte, Douglas McGregor affirme que la stratégie directoriale traditionnelle lorsqu’elle se sert de la direction et du contrôle est inadaptée dans le cas d’une organisation évoluée. La théorie X en tant que théorie de stratégie directoriale doit laisser à place à une stratégie d’adaptation sélective, permettant de prendre en compte de manière plus pertinente les évolutions de l’environnement.</a:t>
            </a:r>
            <a:endParaRPr lang="en-US" sz="1500" dirty="0"/>
          </a:p>
          <a:p>
            <a:pPr algn="just" rtl="0">
              <a:buNone/>
            </a:pPr>
            <a:endParaRPr lang="ar-DZ" sz="1500" dirty="0"/>
          </a:p>
        </p:txBody>
      </p:sp>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86874" cy="6429420"/>
          </a:xfrm>
        </p:spPr>
        <p:txBody>
          <a:bodyPr>
            <a:normAutofit fontScale="47500" lnSpcReduction="20000"/>
          </a:bodyPr>
          <a:lstStyle/>
          <a:p>
            <a:pPr algn="just" rtl="0">
              <a:buNone/>
            </a:pPr>
            <a:r>
              <a:rPr lang="fr-FR" dirty="0" smtClean="0"/>
              <a:t>	</a:t>
            </a:r>
            <a:r>
              <a:rPr lang="fr-FR" sz="4000" dirty="0" smtClean="0"/>
              <a:t>D</a:t>
            </a:r>
            <a:r>
              <a:rPr lang="fr-FR" sz="4000" dirty="0"/>
              <a:t>. McGregor reconnaît qu’à l’aube des années 70, la dimension humaine de l’entreprise s’est incroyablement renforcée comparée aux années 20. Les pratiques de la direction reposent sur un ensemble de valeurs beaucoup plus humaines, devenant ainsi une des préoccupations de première importance pour la fonction de direction. Toutefois tout cela a été fait sans changer la nature fondamentale de la fonction de direction, et les suppositions de la théorie X perdurent.</a:t>
            </a:r>
            <a:endParaRPr lang="en-US" sz="4000" dirty="0"/>
          </a:p>
          <a:p>
            <a:pPr algn="just" rtl="0">
              <a:buNone/>
            </a:pPr>
            <a:r>
              <a:rPr lang="fr-FR" sz="4000" dirty="0" smtClean="0"/>
              <a:t>	Il </a:t>
            </a:r>
            <a:r>
              <a:rPr lang="fr-FR" sz="4000" dirty="0"/>
              <a:t>propose alors une alternative, la "théorie Y", comme nouvelle théorie de mise en valeur des ressources humaines, dont les assomptions sont les suivantes :</a:t>
            </a:r>
            <a:endParaRPr lang="en-US" sz="4000" dirty="0"/>
          </a:p>
          <a:p>
            <a:pPr lvl="0" algn="just" rtl="0">
              <a:buNone/>
            </a:pPr>
            <a:r>
              <a:rPr lang="fr-FR" sz="4000" dirty="0" smtClean="0"/>
              <a:t>	L’effort </a:t>
            </a:r>
            <a:r>
              <a:rPr lang="fr-FR" sz="4000" dirty="0"/>
              <a:t>au travail est aussi naturel que le jeu ou le repos. L’individu moyen n’éprouve pas d’aversion innée pour le travail, ce dernier peut-être perçu dans certains cas comme une source de satisfaction.</a:t>
            </a:r>
            <a:endParaRPr lang="en-US" sz="4000" dirty="0"/>
          </a:p>
          <a:p>
            <a:pPr lvl="0" algn="just" rtl="0">
              <a:buNone/>
            </a:pPr>
            <a:r>
              <a:rPr lang="fr-FR" sz="4000" dirty="0" smtClean="0"/>
              <a:t>	Le </a:t>
            </a:r>
            <a:r>
              <a:rPr lang="fr-FR" sz="4000" dirty="0"/>
              <a:t>contrôle externe et la menace de punition ne sont pas les seuls moyens pour obtenir un travail utile, l’homme peut se diriger lui-même s’il accepte les objectifs de son travail.</a:t>
            </a:r>
            <a:endParaRPr lang="en-US" sz="4000" dirty="0"/>
          </a:p>
          <a:p>
            <a:pPr lvl="0" algn="just" rtl="0">
              <a:buNone/>
            </a:pPr>
            <a:r>
              <a:rPr lang="fr-FR" sz="4000" dirty="0" smtClean="0"/>
              <a:t>	Le </a:t>
            </a:r>
            <a:r>
              <a:rPr lang="fr-FR" sz="4000" dirty="0"/>
              <a:t>système de récompense associé à l’atteinte d’un objectif permet de responsabiliser l’individu. La plus importante de ces récompenses est celle de la satisfaction de l’ego et du besoin de réalisation de soi, qui peut s’obtenir directement au travers de l’atteinte de ces objectifs.</a:t>
            </a:r>
            <a:endParaRPr lang="en-US" sz="4000" dirty="0"/>
          </a:p>
          <a:p>
            <a:pPr lvl="0" algn="just" rtl="0">
              <a:buNone/>
            </a:pPr>
            <a:r>
              <a:rPr lang="fr-FR" sz="4000" dirty="0" smtClean="0"/>
              <a:t>	L’individu </a:t>
            </a:r>
            <a:r>
              <a:rPr lang="fr-FR" sz="4000" dirty="0"/>
              <a:t>moyen peut apprendre, dans des conditions appropriées, non seulement à accepter mais également à rechercher des responsabilités.</a:t>
            </a:r>
            <a:endParaRPr lang="en-US" sz="4000" dirty="0"/>
          </a:p>
          <a:p>
            <a:pPr lvl="0" algn="just" rtl="0">
              <a:buNone/>
            </a:pPr>
            <a:r>
              <a:rPr lang="fr-FR" sz="4000" dirty="0" smtClean="0"/>
              <a:t>	Beaucoup </a:t>
            </a:r>
            <a:r>
              <a:rPr lang="fr-FR" sz="4000" dirty="0"/>
              <a:t>d’hommes sont capables de faire preuve de créativité dans une organisation.</a:t>
            </a:r>
            <a:endParaRPr lang="en-US" sz="4000" dirty="0"/>
          </a:p>
          <a:p>
            <a:pPr lvl="0" algn="just" rtl="0">
              <a:buNone/>
            </a:pPr>
            <a:r>
              <a:rPr lang="fr-FR" sz="4000" dirty="0" smtClean="0"/>
              <a:t>	Il </a:t>
            </a:r>
            <a:r>
              <a:rPr lang="fr-FR" sz="4000" dirty="0"/>
              <a:t>est rare que toutes les potentialités intellectuelles d’un individu moyen soient totalement utilisées.</a:t>
            </a:r>
            <a:endParaRPr lang="en-US" sz="4000" dirty="0"/>
          </a:p>
          <a:p>
            <a:pPr algn="just" rtl="0">
              <a:buNone/>
            </a:pPr>
            <a:endParaRPr lang="ar-DZ" dirty="0"/>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normAutofit fontScale="77500" lnSpcReduction="20000"/>
          </a:bodyPr>
          <a:lstStyle/>
          <a:p>
            <a:pPr algn="just" rtl="0">
              <a:buNone/>
            </a:pPr>
            <a:r>
              <a:rPr lang="fr-FR" i="1" dirty="0" smtClean="0"/>
              <a:t>	"</a:t>
            </a:r>
            <a:r>
              <a:rPr lang="fr-FR" i="1" dirty="0"/>
              <a:t>Le leadership de direction, est-il une propriété intrinsèque de l’individu, ou est-il un terme pour décrire les relations entre les êtres ?"</a:t>
            </a:r>
            <a:r>
              <a:rPr lang="fr-FR" dirty="0"/>
              <a:t> Voici la question à laquelle Douglas McGregor tente de répondre.</a:t>
            </a:r>
            <a:endParaRPr lang="en-US" dirty="0"/>
          </a:p>
          <a:p>
            <a:pPr lvl="0" algn="just" rtl="0">
              <a:buNone/>
            </a:pPr>
            <a:r>
              <a:rPr lang="fr-FR" dirty="0" smtClean="0"/>
              <a:t>	Le </a:t>
            </a:r>
            <a:r>
              <a:rPr lang="fr-FR" dirty="0"/>
              <a:t>leadership est une </a:t>
            </a:r>
            <a:r>
              <a:rPr lang="fr-FR" dirty="0" smtClean="0"/>
              <a:t>relation Avant </a:t>
            </a:r>
            <a:r>
              <a:rPr lang="fr-FR" dirty="0"/>
              <a:t>1930, le leadership était considéré comme propre à un individu, on croyait alors que les qualités propres au leader étaient innées et non acquises. Les sociologues se sont intéresser par la suite au comportement du leader en même temps qu’à ses qualités personnelles. Ils distinguent alors quatre types de variables susceptibles pouvant s’appliquer au leadership :</a:t>
            </a:r>
            <a:endParaRPr lang="en-US" dirty="0"/>
          </a:p>
          <a:p>
            <a:pPr lvl="0" algn="just" rtl="0">
              <a:buNone/>
            </a:pPr>
            <a:r>
              <a:rPr lang="fr-FR" dirty="0" smtClean="0"/>
              <a:t>	les </a:t>
            </a:r>
            <a:r>
              <a:rPr lang="fr-FR" dirty="0"/>
              <a:t>caractéristiques propres au </a:t>
            </a:r>
            <a:r>
              <a:rPr lang="fr-FR" dirty="0" smtClean="0"/>
              <a:t>leader les </a:t>
            </a:r>
            <a:r>
              <a:rPr lang="fr-FR" dirty="0"/>
              <a:t>attitudes, besoins et autres caractéristiques personnels de ceux qui le </a:t>
            </a:r>
            <a:r>
              <a:rPr lang="fr-FR" dirty="0" smtClean="0"/>
              <a:t>suivent les </a:t>
            </a:r>
            <a:r>
              <a:rPr lang="fr-FR" dirty="0"/>
              <a:t>caractéristiques de l’organisation dans laquelle évoluent le leader et ses </a:t>
            </a:r>
            <a:r>
              <a:rPr lang="fr-FR" dirty="0" smtClean="0"/>
              <a:t>subordonnés le </a:t>
            </a:r>
            <a:r>
              <a:rPr lang="fr-FR" dirty="0"/>
              <a:t>milieu social, économique et politique</a:t>
            </a:r>
            <a:endParaRPr lang="en-US" dirty="0"/>
          </a:p>
          <a:p>
            <a:pPr algn="just" rtl="0">
              <a:buNone/>
            </a:pPr>
            <a:r>
              <a:rPr lang="fr-FR" dirty="0" smtClean="0"/>
              <a:t>	Pour </a:t>
            </a:r>
            <a:r>
              <a:rPr lang="fr-FR" dirty="0"/>
              <a:t>Douglas McGregor, </a:t>
            </a:r>
            <a:r>
              <a:rPr lang="fr-FR" i="1" dirty="0"/>
              <a:t>"le leadership n’est pas une propriété de l’individu, mais une relation complexe entre ces variables."</a:t>
            </a:r>
            <a:endParaRPr lang="en-US" dirty="0"/>
          </a:p>
          <a:p>
            <a:endParaRPr lang="ar-DZ" dirty="0"/>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txBody>
          <a:bodyPr>
            <a:normAutofit fontScale="85000" lnSpcReduction="10000"/>
          </a:bodyPr>
          <a:lstStyle/>
          <a:p>
            <a:pPr lvl="0" algn="just" rtl="0">
              <a:buNone/>
            </a:pPr>
            <a:r>
              <a:rPr lang="fr-FR" dirty="0" smtClean="0"/>
              <a:t>	2. </a:t>
            </a:r>
            <a:r>
              <a:rPr lang="fr-FR" b="1" dirty="0" smtClean="0"/>
              <a:t>Les </a:t>
            </a:r>
            <a:r>
              <a:rPr lang="fr-FR" b="1" dirty="0"/>
              <a:t>implications pour la direction</a:t>
            </a:r>
            <a:endParaRPr lang="en-US" b="1" dirty="0"/>
          </a:p>
          <a:p>
            <a:pPr algn="just" rtl="0">
              <a:buNone/>
            </a:pPr>
            <a:r>
              <a:rPr lang="fr-FR" dirty="0" smtClean="0"/>
              <a:t>	La </a:t>
            </a:r>
            <a:r>
              <a:rPr lang="fr-FR" dirty="0"/>
              <a:t>direction aura donc pour tâche de :</a:t>
            </a:r>
            <a:endParaRPr lang="en-US" dirty="0"/>
          </a:p>
          <a:p>
            <a:pPr lvl="0" algn="just" rtl="0">
              <a:buNone/>
            </a:pPr>
            <a:r>
              <a:rPr lang="fr-FR" i="1" dirty="0" smtClean="0"/>
              <a:t>	"</a:t>
            </a:r>
            <a:r>
              <a:rPr lang="fr-FR" i="1" dirty="0"/>
              <a:t>fournir des ressources humaines hétérogènes où l’on pourra choisir des individus pour subvenir à des besoins spécifiques et non prévisibles"</a:t>
            </a:r>
            <a:r>
              <a:rPr lang="fr-FR" dirty="0"/>
              <a:t> (plus de philosophie du "prince héritier") : donc surveiller les méthodes de </a:t>
            </a:r>
            <a:r>
              <a:rPr lang="fr-FR" dirty="0" smtClean="0"/>
              <a:t>recrutement mettre </a:t>
            </a:r>
            <a:r>
              <a:rPr lang="fr-FR" dirty="0"/>
              <a:t>en place un programme de formation de direction qui devraient, selon Douglas McGregor s’étendre à tous les candidats de l’organisation, et pas seulement à une minorité de </a:t>
            </a:r>
            <a:r>
              <a:rPr lang="fr-FR" dirty="0" smtClean="0"/>
              <a:t>privilégiés avoir </a:t>
            </a:r>
            <a:r>
              <a:rPr lang="fr-FR" dirty="0"/>
              <a:t>pour but le développement des capacités et possibilités particulières de chacun de ses membres, plutôt que de se borner à rechercher des objectifs communs à </a:t>
            </a:r>
            <a:r>
              <a:rPr lang="fr-FR" dirty="0" smtClean="0"/>
              <a:t>tous établir </a:t>
            </a:r>
            <a:r>
              <a:rPr lang="fr-FR" dirty="0"/>
              <a:t>les systèmes de promotion de telle manière à ce qu’ils tiennent compte de l’hétérogénéité des ressources lors de l’allocation d’un poste</a:t>
            </a:r>
            <a:endParaRPr lang="en-US" dirty="0"/>
          </a:p>
          <a:p>
            <a:endParaRPr lang="ar-DZ" dirty="0"/>
          </a:p>
        </p:txBody>
      </p:sp>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429420"/>
          </a:xfrm>
        </p:spPr>
        <p:txBody>
          <a:bodyPr>
            <a:normAutofit fontScale="55000" lnSpcReduction="20000"/>
          </a:bodyPr>
          <a:lstStyle/>
          <a:p>
            <a:pPr algn="just" rtl="0">
              <a:buNone/>
            </a:pPr>
            <a:r>
              <a:rPr lang="fr-FR" dirty="0"/>
              <a:t> </a:t>
            </a:r>
            <a:r>
              <a:rPr lang="fr-FR" b="1" dirty="0"/>
              <a:t>La Direction par Objectifs</a:t>
            </a:r>
            <a:endParaRPr lang="en-US" dirty="0"/>
          </a:p>
          <a:p>
            <a:pPr algn="just" rtl="0">
              <a:buNone/>
            </a:pPr>
            <a:r>
              <a:rPr lang="fr-FR" dirty="0" smtClean="0"/>
              <a:t>	La </a:t>
            </a:r>
            <a:r>
              <a:rPr lang="fr-FR" dirty="0"/>
              <a:t>DPO est une méthode de gestion décentralisée de l’entreprise initiée par </a:t>
            </a:r>
            <a:r>
              <a:rPr lang="fr-FR" dirty="0">
                <a:hlinkClick r:id="rId2"/>
              </a:rPr>
              <a:t>Peter Drucker</a:t>
            </a:r>
            <a:r>
              <a:rPr lang="fr-FR" dirty="0"/>
              <a:t>.</a:t>
            </a:r>
            <a:br>
              <a:rPr lang="fr-FR" dirty="0"/>
            </a:br>
            <a:r>
              <a:rPr lang="fr-FR" dirty="0"/>
              <a:t>La Direction Générale fixe les objectifs qui sont ensuite confiés aux différents responsables qui doivent impérativement les atteindre mais ils peuvent les discuter avec la hiérarchie pour obtenir les moyens qu’ils estiment indispensables pour remplir leur mission. La DPO permet d’accroître l’efficacité de l’unité économique et la coordination entre les différents acteurs</a:t>
            </a:r>
            <a:r>
              <a:rPr lang="fr-FR" dirty="0" smtClean="0"/>
              <a:t>.</a:t>
            </a:r>
          </a:p>
          <a:p>
            <a:pPr algn="just" rtl="0">
              <a:buNone/>
            </a:pPr>
            <a:r>
              <a:rPr lang="fr-FR" dirty="0"/>
              <a:t> </a:t>
            </a:r>
            <a:br>
              <a:rPr lang="fr-FR" dirty="0"/>
            </a:br>
            <a:r>
              <a:rPr lang="fr-FR" dirty="0"/>
              <a:t>Le schéma est le suivant :</a:t>
            </a:r>
            <a:endParaRPr lang="en-US" dirty="0"/>
          </a:p>
          <a:p>
            <a:pPr algn="just" rtl="0">
              <a:buNone/>
            </a:pPr>
            <a:r>
              <a:rPr lang="fr-FR" dirty="0" smtClean="0"/>
              <a:t>		Responsabilisation </a:t>
            </a:r>
            <a:r>
              <a:rPr lang="fr-FR" dirty="0"/>
              <a:t>→ Motivation ← Décentralisation</a:t>
            </a:r>
            <a:endParaRPr lang="en-US" dirty="0"/>
          </a:p>
          <a:p>
            <a:pPr algn="just" rtl="0">
              <a:buNone/>
            </a:pPr>
            <a:r>
              <a:rPr lang="fr-FR" dirty="0"/>
              <a:t> </a:t>
            </a:r>
            <a:r>
              <a:rPr lang="fr-FR" b="1" dirty="0"/>
              <a:t>La Direction Participative par Objectifs</a:t>
            </a:r>
            <a:endParaRPr lang="en-US" dirty="0"/>
          </a:p>
          <a:p>
            <a:pPr algn="just" rtl="0">
              <a:buNone/>
            </a:pPr>
            <a:r>
              <a:rPr lang="fr-FR" dirty="0" smtClean="0"/>
              <a:t>	La </a:t>
            </a:r>
            <a:r>
              <a:rPr lang="fr-FR" dirty="0"/>
              <a:t>DPPO considère l’entreprise comme un système d’objectifs. Tous les acteurs sont associés à la négociation et à la fixation des objectifs. La DPPO favorise l’intégration et la responsabilisation du personnel autour des objectifs fixés.</a:t>
            </a:r>
            <a:endParaRPr lang="en-US" dirty="0"/>
          </a:p>
          <a:p>
            <a:pPr algn="just" rtl="0">
              <a:buNone/>
            </a:pPr>
            <a:r>
              <a:rPr lang="fr-FR" dirty="0"/>
              <a:t> </a:t>
            </a:r>
            <a:r>
              <a:rPr lang="fr-FR" b="1" dirty="0"/>
              <a:t>La cogestion</a:t>
            </a:r>
            <a:endParaRPr lang="en-US" dirty="0"/>
          </a:p>
          <a:p>
            <a:pPr algn="just" rtl="0">
              <a:buNone/>
            </a:pPr>
            <a:r>
              <a:rPr lang="fr-FR" dirty="0" smtClean="0"/>
              <a:t>	Souvent </a:t>
            </a:r>
            <a:r>
              <a:rPr lang="fr-FR" dirty="0"/>
              <a:t>associé au modèle allemand et scandinave de gestion des entreprises il consiste à associer les salariés à la gestion de l’entreprise par une présence des représentants des salariés dans les centres de décisions. Les représentants ont un rôle consultatif mais la coutume fait qu’ils sont réellement écoutés.</a:t>
            </a:r>
            <a:endParaRPr lang="en-US" dirty="0"/>
          </a:p>
          <a:p>
            <a:pPr algn="just" rtl="0">
              <a:buNone/>
            </a:pPr>
            <a:r>
              <a:rPr lang="fr-FR" dirty="0"/>
              <a:t> </a:t>
            </a:r>
            <a:r>
              <a:rPr lang="fr-FR" b="1" dirty="0"/>
              <a:t>L’autogestion et les coopératives</a:t>
            </a:r>
            <a:endParaRPr lang="en-US" dirty="0"/>
          </a:p>
          <a:p>
            <a:pPr algn="just" rtl="0">
              <a:buNone/>
            </a:pPr>
            <a:r>
              <a:rPr lang="fr-FR" dirty="0" smtClean="0"/>
              <a:t>	Les </a:t>
            </a:r>
            <a:r>
              <a:rPr lang="fr-FR" dirty="0"/>
              <a:t>salariés détiennent le pouvoir de décision et assurent le fonctionnement de la direction de l’entreprise. Les sociétés coopératives et de participation SCOP sont le modèle de cette forme d’organisation.</a:t>
            </a:r>
            <a:endParaRPr lang="en-US" dirty="0"/>
          </a:p>
          <a:p>
            <a:pPr algn="just" rtl="0">
              <a:buNone/>
            </a:pPr>
            <a:r>
              <a:rPr lang="fr-FR" b="1" dirty="0"/>
              <a:t> </a:t>
            </a:r>
            <a:endParaRPr lang="en-US" dirty="0"/>
          </a:p>
          <a:p>
            <a:pPr algn="just" rtl="0">
              <a:buNone/>
            </a:pPr>
            <a:endParaRPr lang="ar-DZ"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a:bodyPr>
          <a:lstStyle/>
          <a:p>
            <a:pPr algn="just" rtl="0">
              <a:buNone/>
            </a:pPr>
            <a:r>
              <a:rPr lang="fr-FR" sz="2500" b="1" dirty="0" smtClean="0"/>
              <a:t>	Les </a:t>
            </a:r>
            <a:r>
              <a:rPr lang="fr-FR" sz="2500" b="1" dirty="0"/>
              <a:t>théories de la motivation :</a:t>
            </a:r>
            <a:endParaRPr lang="en-US" sz="2500" dirty="0"/>
          </a:p>
          <a:p>
            <a:pPr algn="just" rtl="0">
              <a:buNone/>
            </a:pPr>
            <a:r>
              <a:rPr lang="fr-FR" sz="2500" b="1" dirty="0" smtClean="0"/>
              <a:t>	A-Théories </a:t>
            </a:r>
            <a:r>
              <a:rPr lang="fr-FR" sz="2500" b="1" dirty="0"/>
              <a:t>de contenu</a:t>
            </a:r>
            <a:r>
              <a:rPr lang="fr-FR" sz="2500" dirty="0"/>
              <a:t> :</a:t>
            </a:r>
            <a:endParaRPr lang="en-US" sz="2500" dirty="0"/>
          </a:p>
          <a:p>
            <a:pPr algn="just" rtl="0">
              <a:buNone/>
            </a:pPr>
            <a:r>
              <a:rPr lang="fr-FR" sz="2500" dirty="0" smtClean="0"/>
              <a:t>	Selon </a:t>
            </a:r>
            <a:r>
              <a:rPr lang="fr-FR" sz="2500" dirty="0" err="1"/>
              <a:t>Schermerhom</a:t>
            </a:r>
            <a:r>
              <a:rPr lang="fr-FR" sz="2500" dirty="0"/>
              <a:t> </a:t>
            </a:r>
            <a:r>
              <a:rPr lang="fr-FR" sz="2500" i="1" dirty="0"/>
              <a:t>et al. </a:t>
            </a:r>
            <a:r>
              <a:rPr lang="fr-FR" sz="2500" dirty="0"/>
              <a:t>(2010), les théories du contenu ont surtout pour objet </a:t>
            </a:r>
            <a:r>
              <a:rPr lang="fr-FR" sz="2500" dirty="0" smtClean="0"/>
              <a:t>la compréhension </a:t>
            </a:r>
            <a:r>
              <a:rPr lang="fr-FR" sz="2500" dirty="0"/>
              <a:t>des besoins des individus, c'est-à-dire les lacunes matérielles </a:t>
            </a:r>
            <a:r>
              <a:rPr lang="fr-FR" sz="2500" dirty="0" smtClean="0"/>
              <a:t>ou psychologiques </a:t>
            </a:r>
            <a:r>
              <a:rPr lang="fr-FR" sz="2500" dirty="0"/>
              <a:t>qu'ils se sentent poussés à combler. Sur la base de ces théories, </a:t>
            </a:r>
            <a:r>
              <a:rPr lang="fr-FR" sz="2500" dirty="0" smtClean="0"/>
              <a:t>les	chercheurs </a:t>
            </a:r>
            <a:r>
              <a:rPr lang="fr-FR" sz="2500" dirty="0"/>
              <a:t>tentent d'expliquer comment des besoins non comblés dans l'environnement</a:t>
            </a:r>
            <a:endParaRPr lang="en-US" sz="2500" dirty="0"/>
          </a:p>
          <a:p>
            <a:pPr algn="just" rtl="0">
              <a:buNone/>
            </a:pPr>
            <a:r>
              <a:rPr lang="fr-FR" sz="2500" dirty="0" smtClean="0"/>
              <a:t>	professionnel </a:t>
            </a:r>
            <a:r>
              <a:rPr lang="fr-FR" sz="2500" dirty="0"/>
              <a:t>peuvent entraîner un rendement médiocre, des comportements </a:t>
            </a:r>
            <a:r>
              <a:rPr lang="fr-FR" sz="2500" dirty="0" smtClean="0"/>
              <a:t>indésirables, l'insatisfaction </a:t>
            </a:r>
            <a:r>
              <a:rPr lang="fr-FR" sz="2500" dirty="0"/>
              <a:t>professionnelle, etc.</a:t>
            </a:r>
            <a:endParaRPr lang="ar-DZ" sz="2500" dirty="0"/>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643998" cy="6286544"/>
          </a:xfrm>
        </p:spPr>
        <p:txBody>
          <a:bodyPr>
            <a:noAutofit/>
          </a:bodyPr>
          <a:lstStyle/>
          <a:p>
            <a:pPr algn="just" rtl="0">
              <a:buNone/>
            </a:pPr>
            <a:r>
              <a:rPr lang="fr-FR" sz="2000" dirty="0"/>
              <a:t>1</a:t>
            </a:r>
            <a:r>
              <a:rPr lang="fr-FR" sz="2000" b="1" i="1" dirty="0"/>
              <a:t>) La théorie de la hiérarchisation des besoins (</a:t>
            </a:r>
            <a:r>
              <a:rPr lang="fr-FR" sz="2000" b="1" i="1" dirty="0" err="1"/>
              <a:t>Maslow</a:t>
            </a:r>
            <a:r>
              <a:rPr lang="fr-FR" sz="2000" b="1" i="1" dirty="0"/>
              <a:t>)</a:t>
            </a:r>
            <a:endParaRPr lang="en-US" sz="2000" dirty="0"/>
          </a:p>
          <a:p>
            <a:pPr algn="just" rtl="0">
              <a:buNone/>
            </a:pPr>
            <a:r>
              <a:rPr lang="fr-FR" sz="2000" dirty="0" smtClean="0"/>
              <a:t>	Abraham </a:t>
            </a:r>
            <a:r>
              <a:rPr lang="fr-FR" sz="2000" dirty="0" err="1"/>
              <a:t>Maslow</a:t>
            </a:r>
            <a:r>
              <a:rPr lang="fr-FR" sz="2000" dirty="0"/>
              <a:t> (1954) est l'un des premiers psychologues à s'être penché sur les</a:t>
            </a:r>
            <a:endParaRPr lang="en-US" sz="2000" dirty="0"/>
          </a:p>
          <a:p>
            <a:pPr algn="just" rtl="0">
              <a:buNone/>
            </a:pPr>
            <a:r>
              <a:rPr lang="fr-FR" sz="2000" dirty="0" smtClean="0"/>
              <a:t>	aspects </a:t>
            </a:r>
            <a:r>
              <a:rPr lang="fr-FR" sz="2000" dirty="0"/>
              <a:t>de la motivation humaine (</a:t>
            </a:r>
            <a:r>
              <a:rPr lang="fr-FR" sz="2000" dirty="0" err="1"/>
              <a:t>Shermerhom</a:t>
            </a:r>
            <a:r>
              <a:rPr lang="fr-FR" sz="2000" dirty="0"/>
              <a:t> </a:t>
            </a:r>
            <a:r>
              <a:rPr lang="fr-FR" sz="2000" i="1" dirty="0"/>
              <a:t>et al., </a:t>
            </a:r>
            <a:r>
              <a:rPr lang="fr-FR" sz="2000" dirty="0"/>
              <a:t>2010).</a:t>
            </a:r>
            <a:endParaRPr lang="en-US" sz="2000" dirty="0"/>
          </a:p>
          <a:p>
            <a:pPr algn="just" rtl="0">
              <a:buNone/>
            </a:pPr>
            <a:r>
              <a:rPr lang="fr-FR" sz="2000" dirty="0" smtClean="0"/>
              <a:t>	Selon </a:t>
            </a:r>
            <a:r>
              <a:rPr lang="fr-FR" sz="2000" dirty="0" err="1"/>
              <a:t>Maslow</a:t>
            </a:r>
            <a:r>
              <a:rPr lang="fr-FR" sz="2000" dirty="0"/>
              <a:t> (1954), «la motivation de l'individu viendrait d'une force interne</a:t>
            </a:r>
            <a:endParaRPr lang="en-US" sz="2000" dirty="0"/>
          </a:p>
          <a:p>
            <a:pPr algn="just" rtl="0">
              <a:buNone/>
            </a:pPr>
            <a:r>
              <a:rPr lang="fr-FR" sz="2000" dirty="0" smtClean="0"/>
              <a:t>	déclenchée </a:t>
            </a:r>
            <a:r>
              <a:rPr lang="fr-FR" sz="2000" dirty="0"/>
              <a:t>par un ensemble de besoins» (Roussel </a:t>
            </a:r>
            <a:r>
              <a:rPr lang="fr-FR" sz="2000" i="1" dirty="0"/>
              <a:t>et al., </a:t>
            </a:r>
            <a:r>
              <a:rPr lang="fr-FR" sz="2000" dirty="0"/>
              <a:t>2009 : 174). Ces besoins </a:t>
            </a:r>
            <a:r>
              <a:rPr lang="fr-FR" sz="2000" dirty="0" smtClean="0"/>
              <a:t>se manifestent </a:t>
            </a:r>
            <a:r>
              <a:rPr lang="fr-FR" sz="2000" dirty="0"/>
              <a:t>lorsque l'individu ressent des manques de nature physiologique </a:t>
            </a:r>
            <a:r>
              <a:rPr lang="fr-FR" sz="2000" dirty="0" smtClean="0"/>
              <a:t>et psychologique </a:t>
            </a:r>
            <a:r>
              <a:rPr lang="fr-FR" sz="2000" dirty="0"/>
              <a:t>(Roussel </a:t>
            </a:r>
            <a:r>
              <a:rPr lang="fr-FR" sz="2000" i="1" dirty="0"/>
              <a:t>et al., </a:t>
            </a:r>
            <a:r>
              <a:rPr lang="fr-FR" sz="2000" dirty="0"/>
              <a:t>2009).</a:t>
            </a:r>
            <a:endParaRPr lang="en-US" sz="2000" dirty="0"/>
          </a:p>
          <a:p>
            <a:pPr algn="just" rtl="0">
              <a:buNone/>
            </a:pPr>
            <a:r>
              <a:rPr lang="fr-FR" sz="2000" dirty="0" smtClean="0"/>
              <a:t>	Selon </a:t>
            </a:r>
            <a:r>
              <a:rPr lang="fr-FR" sz="2000" dirty="0" err="1"/>
              <a:t>cettethéorie</a:t>
            </a:r>
            <a:r>
              <a:rPr lang="fr-FR" sz="2000" dirty="0"/>
              <a:t>, six grands besoins humains sont déterminés de manière hiérarchique: (1) </a:t>
            </a:r>
            <a:r>
              <a:rPr lang="fr-FR" sz="2000" dirty="0" err="1"/>
              <a:t>besoinsphysiologiques</a:t>
            </a:r>
            <a:r>
              <a:rPr lang="fr-FR" sz="2000" dirty="0"/>
              <a:t>, (2) besoins de sécurité, (3) besoins d'amour (de rapports </a:t>
            </a:r>
            <a:r>
              <a:rPr lang="fr-FR" sz="2000" dirty="0" err="1"/>
              <a:t>sociaux,d'</a:t>
            </a:r>
            <a:r>
              <a:rPr lang="fr-FR" sz="2000" dirty="0"/>
              <a:t>affection, d'appartenance à un groupe), (4) besoins d'estime (de </a:t>
            </a:r>
            <a:r>
              <a:rPr lang="fr-FR" sz="2000" dirty="0" err="1"/>
              <a:t>reconnaissance,d'</a:t>
            </a:r>
            <a:r>
              <a:rPr lang="fr-FR" sz="2000" dirty="0"/>
              <a:t>autonomie), (5) besoins de réalisation de soi ou d'actualisation de soi (de progresser, </a:t>
            </a:r>
            <a:r>
              <a:rPr lang="fr-FR" sz="2000" dirty="0" err="1"/>
              <a:t>dese</a:t>
            </a:r>
            <a:r>
              <a:rPr lang="fr-FR" sz="2000" dirty="0"/>
              <a:t> développer, de s' épanouir) et (6) transcendance (Morin et </a:t>
            </a:r>
            <a:r>
              <a:rPr lang="fr-FR" sz="2000" dirty="0" err="1"/>
              <a:t>Aubé</a:t>
            </a:r>
            <a:r>
              <a:rPr lang="fr-FR" sz="2000" dirty="0"/>
              <a:t>, 2007).</a:t>
            </a:r>
            <a:endParaRPr lang="en-US" sz="2000" dirty="0"/>
          </a:p>
          <a:p>
            <a:pPr algn="just" rtl="0">
              <a:buNone/>
            </a:pPr>
            <a:r>
              <a:rPr lang="fr-FR" sz="2000" dirty="0" smtClean="0"/>
              <a:t>	Dès </a:t>
            </a:r>
            <a:r>
              <a:rPr lang="fr-FR" sz="2000" dirty="0"/>
              <a:t>lors que l'individu ressent un manque, il </a:t>
            </a:r>
            <a:r>
              <a:rPr lang="fr-FR" sz="2000" dirty="0" smtClean="0"/>
              <a:t>est motivé </a:t>
            </a:r>
            <a:r>
              <a:rPr lang="fr-FR" sz="2000" dirty="0"/>
              <a:t>à le combler. Il cherche en effet à satisfaire ses besoins et la motivation perdure </a:t>
            </a:r>
            <a:r>
              <a:rPr lang="fr-FR" sz="2000" dirty="0" err="1"/>
              <a:t>tantque</a:t>
            </a:r>
            <a:r>
              <a:rPr lang="fr-FR" sz="2000" dirty="0"/>
              <a:t> le besoin n' est pas satisfait (Roussel </a:t>
            </a:r>
            <a:r>
              <a:rPr lang="fr-FR" sz="2000" i="1" dirty="0"/>
              <a:t>et al., </a:t>
            </a:r>
            <a:r>
              <a:rPr lang="fr-FR" sz="2000" dirty="0"/>
              <a:t>2009).</a:t>
            </a:r>
            <a:endParaRPr lang="en-US" sz="2000" dirty="0"/>
          </a:p>
          <a:p>
            <a:pPr>
              <a:buNone/>
            </a:pPr>
            <a:endParaRPr lang="ar-DZ" sz="2000" dirty="0"/>
          </a:p>
        </p:txBody>
      </p:sp>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643998" cy="6357982"/>
          </a:xfrm>
        </p:spPr>
        <p:txBody>
          <a:bodyPr>
            <a:normAutofit fontScale="70000" lnSpcReduction="20000"/>
          </a:bodyPr>
          <a:lstStyle/>
          <a:p>
            <a:pPr algn="just" rtl="0">
              <a:buNone/>
            </a:pPr>
            <a:r>
              <a:rPr lang="fr-FR" b="1" i="1" dirty="0"/>
              <a:t>2) La théorie des besoins acquis (</a:t>
            </a:r>
            <a:r>
              <a:rPr lang="fr-FR" b="1" i="1" dirty="0" err="1"/>
              <a:t>McClelland</a:t>
            </a:r>
            <a:r>
              <a:rPr lang="fr-FR" b="1" i="1" dirty="0"/>
              <a:t>)</a:t>
            </a:r>
            <a:endParaRPr lang="en-US" dirty="0"/>
          </a:p>
          <a:p>
            <a:pPr algn="just" rtl="0">
              <a:buNone/>
            </a:pPr>
            <a:r>
              <a:rPr lang="fr-FR" dirty="0" smtClean="0"/>
              <a:t>	La </a:t>
            </a:r>
            <a:r>
              <a:rPr lang="fr-FR" dirty="0"/>
              <a:t>théorie des besoins de </a:t>
            </a:r>
            <a:r>
              <a:rPr lang="fr-FR" dirty="0" err="1"/>
              <a:t>McClelland</a:t>
            </a:r>
            <a:r>
              <a:rPr lang="fr-FR" dirty="0"/>
              <a:t> (1961 , 1965) s'appuie, tout comme celle </a:t>
            </a:r>
            <a:r>
              <a:rPr lang="fr-FR" dirty="0" err="1"/>
              <a:t>deMaslow</a:t>
            </a:r>
            <a:r>
              <a:rPr lang="fr-FR" dirty="0"/>
              <a:t> (1954), sur des besoins, soit trois besoins essentiels (Robbins et Judge, </a:t>
            </a:r>
            <a:r>
              <a:rPr lang="fr-FR" dirty="0" smtClean="0"/>
              <a:t>2006; </a:t>
            </a:r>
            <a:r>
              <a:rPr lang="fr-FR" dirty="0" err="1" smtClean="0"/>
              <a:t>Shermerhorn</a:t>
            </a:r>
            <a:r>
              <a:rPr lang="fr-FR" dirty="0" smtClean="0"/>
              <a:t> </a:t>
            </a:r>
            <a:r>
              <a:rPr lang="fr-FR" i="1" dirty="0"/>
              <a:t>et al. , 2010):</a:t>
            </a:r>
            <a:endParaRPr lang="en-US" dirty="0"/>
          </a:p>
          <a:p>
            <a:pPr algn="just" rtl="0">
              <a:buNone/>
            </a:pPr>
            <a:r>
              <a:rPr lang="fr-FR" dirty="0"/>
              <a:t>• le besoin d'affiliation, ou désir d'établir et d' entretenir des relations</a:t>
            </a:r>
            <a:endParaRPr lang="en-US" dirty="0"/>
          </a:p>
          <a:p>
            <a:pPr algn="just" rtl="0">
              <a:buNone/>
            </a:pPr>
            <a:r>
              <a:rPr lang="fr-FR" dirty="0"/>
              <a:t>chaleureuses avec autrui;</a:t>
            </a:r>
            <a:endParaRPr lang="en-US" dirty="0"/>
          </a:p>
          <a:p>
            <a:pPr algn="just" rtl="0">
              <a:buNone/>
            </a:pPr>
            <a:r>
              <a:rPr lang="fr-FR" dirty="0"/>
              <a:t>• le besoin de pouvoir, ou désir d' exercer son emprise sur les autres, d'influencer</a:t>
            </a:r>
            <a:endParaRPr lang="en-US" dirty="0"/>
          </a:p>
          <a:p>
            <a:pPr algn="just" rtl="0">
              <a:buNone/>
            </a:pPr>
            <a:r>
              <a:rPr lang="fr-FR" dirty="0"/>
              <a:t>leur comportement ou d'en être responsable;</a:t>
            </a:r>
            <a:endParaRPr lang="en-US" dirty="0"/>
          </a:p>
          <a:p>
            <a:pPr algn="just" rtl="0">
              <a:buNone/>
            </a:pPr>
            <a:r>
              <a:rPr lang="fr-FR" dirty="0"/>
              <a:t>• le besoin d'accomplissement, ou désir de faire mieux et plus efficacement, </a:t>
            </a:r>
            <a:r>
              <a:rPr lang="fr-FR" dirty="0" smtClean="0"/>
              <a:t>de résoudre </a:t>
            </a:r>
            <a:r>
              <a:rPr lang="fr-FR" dirty="0"/>
              <a:t>des problèmes ou de maîtriser des tâches complexes.</a:t>
            </a:r>
            <a:endParaRPr lang="en-US" dirty="0"/>
          </a:p>
          <a:p>
            <a:pPr algn="just" rtl="0">
              <a:buNone/>
            </a:pPr>
            <a:r>
              <a:rPr lang="fr-FR" dirty="0" smtClean="0"/>
              <a:t>	Cette </a:t>
            </a:r>
            <a:r>
              <a:rPr lang="fr-FR" dirty="0"/>
              <a:t>théorie suppose que «les besoins d' accomplissement, de pouvoir et </a:t>
            </a:r>
            <a:r>
              <a:rPr lang="fr-FR" dirty="0" smtClean="0"/>
              <a:t>d'affiliation représentent </a:t>
            </a:r>
            <a:r>
              <a:rPr lang="fr-FR" dirty="0"/>
              <a:t>les moteurs essentiels de l'action, en particulier dans le champ professionnel » (Robbins et Judge, 2006 : 204).</a:t>
            </a:r>
            <a:endParaRPr lang="en-US" dirty="0"/>
          </a:p>
          <a:p>
            <a:pPr algn="just" rtl="0">
              <a:buNone/>
            </a:pPr>
            <a:r>
              <a:rPr lang="fr-FR" dirty="0" smtClean="0"/>
              <a:t>	Ces </a:t>
            </a:r>
            <a:r>
              <a:rPr lang="fr-FR" dirty="0"/>
              <a:t>trois besoins ont été identifiés au cours d' </a:t>
            </a:r>
            <a:r>
              <a:rPr lang="fr-FR" dirty="0" err="1"/>
              <a:t>uneexpérience</a:t>
            </a:r>
            <a:r>
              <a:rPr lang="fr-FR" dirty="0"/>
              <a:t> menée par </a:t>
            </a:r>
            <a:r>
              <a:rPr lang="fr-FR" dirty="0" err="1"/>
              <a:t>McClelland</a:t>
            </a:r>
            <a:r>
              <a:rPr lang="fr-FR" dirty="0"/>
              <a:t> auprès de gestionnaires (Shem1erhom </a:t>
            </a:r>
            <a:r>
              <a:rPr lang="fr-FR" i="1" dirty="0"/>
              <a:t>et al., </a:t>
            </a:r>
            <a:r>
              <a:rPr lang="fr-FR" dirty="0"/>
              <a:t>2010).</a:t>
            </a:r>
            <a:endParaRPr lang="en-US" dirty="0"/>
          </a:p>
          <a:p>
            <a:endParaRPr lang="ar-DZ" dirty="0"/>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286544"/>
          </a:xfrm>
        </p:spPr>
        <p:txBody>
          <a:bodyPr>
            <a:normAutofit fontScale="70000" lnSpcReduction="20000"/>
          </a:bodyPr>
          <a:lstStyle/>
          <a:p>
            <a:pPr algn="l" rtl="0">
              <a:buNone/>
            </a:pPr>
            <a:r>
              <a:rPr lang="fr-FR" b="1" i="1" dirty="0"/>
              <a:t>3) La théorie ERD (</a:t>
            </a:r>
            <a:r>
              <a:rPr lang="fr-FR" b="1" i="1" dirty="0" err="1"/>
              <a:t>Alderfer</a:t>
            </a:r>
            <a:r>
              <a:rPr lang="fr-FR" b="1" i="1" dirty="0"/>
              <a:t>) :</a:t>
            </a:r>
            <a:endParaRPr lang="en-US" dirty="0"/>
          </a:p>
          <a:p>
            <a:pPr algn="just" rtl="0">
              <a:buNone/>
            </a:pPr>
            <a:r>
              <a:rPr lang="fr-FR" dirty="0" smtClean="0"/>
              <a:t>	la </a:t>
            </a:r>
            <a:r>
              <a:rPr lang="fr-FR" dirty="0"/>
              <a:t>théorie ERD met également l'accent sur les besoins humains et les réduit à </a:t>
            </a:r>
            <a:r>
              <a:rPr lang="fr-FR" dirty="0" smtClean="0"/>
              <a:t>trois catégories </a:t>
            </a:r>
            <a:r>
              <a:rPr lang="fr-FR" dirty="0"/>
              <a:t>(</a:t>
            </a:r>
            <a:r>
              <a:rPr lang="fr-FR" dirty="0" err="1"/>
              <a:t>Shermerhom</a:t>
            </a:r>
            <a:r>
              <a:rPr lang="fr-FR" dirty="0"/>
              <a:t> </a:t>
            </a:r>
            <a:r>
              <a:rPr lang="fr-FR" i="1" dirty="0"/>
              <a:t>et al., </a:t>
            </a:r>
            <a:r>
              <a:rPr lang="fr-FR" dirty="0"/>
              <a:t>2010):</a:t>
            </a:r>
            <a:endParaRPr lang="en-US" dirty="0"/>
          </a:p>
          <a:p>
            <a:pPr algn="just" rtl="0">
              <a:buNone/>
            </a:pPr>
            <a:r>
              <a:rPr lang="fr-FR" dirty="0"/>
              <a:t>• les besoins existentiels, ou le désir de bien-être physique et matériel;</a:t>
            </a:r>
            <a:endParaRPr lang="en-US" dirty="0"/>
          </a:p>
          <a:p>
            <a:pPr algn="just" rtl="0">
              <a:buNone/>
            </a:pPr>
            <a:r>
              <a:rPr lang="fr-FR" dirty="0"/>
              <a:t>• les besoins relationnels, ou le désir de relations interpersonnelles satisfaisantes;</a:t>
            </a:r>
            <a:endParaRPr lang="en-US" dirty="0"/>
          </a:p>
          <a:p>
            <a:pPr algn="just" rtl="0">
              <a:buNone/>
            </a:pPr>
            <a:r>
              <a:rPr lang="fr-FR" dirty="0"/>
              <a:t>• les besoins de développement, ou le désir d'épanouissement et</a:t>
            </a:r>
            <a:endParaRPr lang="en-US" dirty="0"/>
          </a:p>
          <a:p>
            <a:pPr algn="just" rtl="0">
              <a:buNone/>
            </a:pPr>
            <a:r>
              <a:rPr lang="fr-FR" dirty="0"/>
              <a:t>d'accomplissement.</a:t>
            </a:r>
            <a:endParaRPr lang="en-US" dirty="0"/>
          </a:p>
          <a:p>
            <a:pPr algn="just" rtl="0">
              <a:buNone/>
            </a:pPr>
            <a:r>
              <a:rPr lang="fr-FR" dirty="0" smtClean="0"/>
              <a:t>	Cependant</a:t>
            </a:r>
            <a:r>
              <a:rPr lang="fr-FR" dirty="0"/>
              <a:t>, Cependant, alors que la théorie de la hiérarchisation des </a:t>
            </a:r>
            <a:r>
              <a:rPr lang="fr-FR" dirty="0" err="1"/>
              <a:t>besoinssuppose</a:t>
            </a:r>
            <a:r>
              <a:rPr lang="fr-FR" dirty="0"/>
              <a:t> que l'individu progresse vers les niveaux supérieurs de hiérarchie des </a:t>
            </a:r>
            <a:r>
              <a:rPr lang="fr-FR" dirty="0" err="1"/>
              <a:t>beso</a:t>
            </a:r>
            <a:r>
              <a:rPr lang="fr-FR" dirty="0"/>
              <a:t> </a:t>
            </a:r>
            <a:r>
              <a:rPr lang="fr-FR" dirty="0" err="1"/>
              <a:t>ins</a:t>
            </a:r>
            <a:r>
              <a:rPr lang="fr-FR" dirty="0"/>
              <a:t> à </a:t>
            </a:r>
            <a:r>
              <a:rPr lang="fr-FR" dirty="0" err="1"/>
              <a:t>mesurequ'il</a:t>
            </a:r>
            <a:r>
              <a:rPr lang="fr-FR" dirty="0"/>
              <a:t> satisfait ses besoins d'ordre inférieur, la théorie ERD, propose plutôt un principe de frustration-régression selon lequel un besoin primaire, même comblé, peut reprendre </a:t>
            </a:r>
            <a:r>
              <a:rPr lang="fr-FR" dirty="0" err="1"/>
              <a:t>del'importance</a:t>
            </a:r>
            <a:r>
              <a:rPr lang="fr-FR" dirty="0"/>
              <a:t> si l'individu ne parvient pas à satisfaire un besoin d ' ordre supérieur.</a:t>
            </a:r>
            <a:endParaRPr lang="en-US" dirty="0"/>
          </a:p>
          <a:p>
            <a:pPr algn="just" rtl="0">
              <a:buNone/>
            </a:pPr>
            <a:r>
              <a:rPr lang="fr-FR" dirty="0" smtClean="0"/>
              <a:t>	la </a:t>
            </a:r>
            <a:r>
              <a:rPr lang="fr-FR" dirty="0"/>
              <a:t>théorie ERD suppose que la satisfaction d'un besoin amène la motivation à satisfaire un besoin supérieur, mais plusieurs besoins peuvent susciter la motivation en même temps et il est possible de revenir à des besoins antérieurement comblés (Robbins et Judge, 2006). Elle est donc plus souple que la théorie de </a:t>
            </a:r>
            <a:r>
              <a:rPr lang="fr-FR" dirty="0" err="1"/>
              <a:t>Maslow</a:t>
            </a:r>
            <a:r>
              <a:rPr lang="fr-FR" dirty="0"/>
              <a:t> (</a:t>
            </a:r>
            <a:r>
              <a:rPr lang="fr-FR" dirty="0" err="1"/>
              <a:t>Schermerhom</a:t>
            </a:r>
            <a:r>
              <a:rPr lang="fr-FR" dirty="0"/>
              <a:t> </a:t>
            </a:r>
            <a:r>
              <a:rPr lang="fr-FR" i="1" dirty="0"/>
              <a:t>et al., 2010).</a:t>
            </a:r>
            <a:endParaRPr lang="en-US" dirty="0"/>
          </a:p>
          <a:p>
            <a:endParaRPr lang="ar-DZ" dirty="0"/>
          </a:p>
        </p:txBody>
      </p:sp>
    </p:spTree>
  </p:cSld>
  <p:clrMapOvr>
    <a:masterClrMapping/>
  </p:clrMapOvr>
  <p:transition>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normAutofit fontScale="40000" lnSpcReduction="20000"/>
          </a:bodyPr>
          <a:lstStyle/>
          <a:p>
            <a:pPr algn="just" rtl="0">
              <a:buNone/>
            </a:pPr>
            <a:r>
              <a:rPr lang="fr-FR" sz="4200" b="1" i="1" dirty="0"/>
              <a:t>4) La théorie </a:t>
            </a:r>
            <a:r>
              <a:rPr lang="fr-FR" sz="4200" b="1" i="1" dirty="0" err="1"/>
              <a:t>bifactorielle</a:t>
            </a:r>
            <a:r>
              <a:rPr lang="fr-FR" sz="4200" b="1" i="1" dirty="0"/>
              <a:t> (Herzberg) :</a:t>
            </a:r>
            <a:endParaRPr lang="en-US" sz="4200" dirty="0"/>
          </a:p>
          <a:p>
            <a:pPr algn="just" rtl="0">
              <a:buNone/>
            </a:pPr>
            <a:r>
              <a:rPr lang="fr-FR" sz="4200" b="1" i="1" dirty="0"/>
              <a:t> </a:t>
            </a:r>
            <a:endParaRPr lang="en-US" sz="4200" dirty="0"/>
          </a:p>
          <a:p>
            <a:pPr algn="just" rtl="0">
              <a:buNone/>
            </a:pPr>
            <a:r>
              <a:rPr lang="fr-FR" sz="4200" dirty="0" smtClean="0"/>
              <a:t> 	Herzberg </a:t>
            </a:r>
            <a:r>
              <a:rPr lang="fr-FR" sz="4200" i="1" dirty="0"/>
              <a:t>et al. </a:t>
            </a:r>
            <a:r>
              <a:rPr lang="fr-FR" sz="4200" dirty="0"/>
              <a:t>(1959) ont élaboré la théorie des deux facteurs (dit également </a:t>
            </a:r>
            <a:r>
              <a:rPr lang="fr-FR" sz="4200" dirty="0" smtClean="0"/>
              <a:t>théorie bi-factorielle </a:t>
            </a:r>
            <a:r>
              <a:rPr lang="fr-FR" sz="4200" dirty="0"/>
              <a:t>ou théorie de la motivation et de l'hygiène), «qui distingue les facteurs </a:t>
            </a:r>
            <a:r>
              <a:rPr lang="fr-FR" sz="4200" dirty="0" smtClean="0"/>
              <a:t>à l'origine </a:t>
            </a:r>
            <a:r>
              <a:rPr lang="fr-FR" sz="4200" dirty="0"/>
              <a:t>de la satisfaction professionnelle (les facteurs moteurs) des facteurs qui </a:t>
            </a:r>
            <a:r>
              <a:rPr lang="fr-FR" sz="4200" dirty="0" smtClean="0"/>
              <a:t>peuvent prévenir </a:t>
            </a:r>
            <a:r>
              <a:rPr lang="fr-FR" sz="4200" dirty="0"/>
              <a:t>l'insatisfaction professionnelle (les facteurs d'hygiène) &gt;&gt; (</a:t>
            </a:r>
            <a:r>
              <a:rPr lang="fr-FR" sz="4200" dirty="0" err="1"/>
              <a:t>Shermerhom</a:t>
            </a:r>
            <a:r>
              <a:rPr lang="fr-FR" sz="4200" dirty="0"/>
              <a:t> </a:t>
            </a:r>
            <a:r>
              <a:rPr lang="fr-FR" sz="4200" i="1" dirty="0"/>
              <a:t>et al. </a:t>
            </a:r>
            <a:r>
              <a:rPr lang="fr-FR" sz="4200" i="1" dirty="0" smtClean="0"/>
              <a:t>, </a:t>
            </a:r>
            <a:r>
              <a:rPr lang="fr-FR" sz="4200" dirty="0" smtClean="0"/>
              <a:t>2010 </a:t>
            </a:r>
            <a:r>
              <a:rPr lang="fr-FR" sz="4200" dirty="0"/>
              <a:t>: 138).</a:t>
            </a:r>
            <a:endParaRPr lang="en-US" sz="4200" dirty="0"/>
          </a:p>
          <a:p>
            <a:pPr algn="just" rtl="0">
              <a:buNone/>
            </a:pPr>
            <a:r>
              <a:rPr lang="fr-FR" sz="4200" b="1" dirty="0" smtClean="0"/>
              <a:t>	Herzberg</a:t>
            </a:r>
            <a:r>
              <a:rPr lang="fr-FR" sz="4200" dirty="0" smtClean="0"/>
              <a:t> </a:t>
            </a:r>
            <a:r>
              <a:rPr lang="fr-FR" sz="4200" dirty="0"/>
              <a:t>s'aperçut en fait que les facteurs à la source de la satisfaction au </a:t>
            </a:r>
            <a:r>
              <a:rPr lang="fr-FR" sz="4200" dirty="0" smtClean="0"/>
              <a:t>travail étaient </a:t>
            </a:r>
            <a:r>
              <a:rPr lang="fr-FR" sz="4200" dirty="0"/>
              <a:t>significativement différents des facteurs qui entraînent l'insatisfaction (Morin </a:t>
            </a:r>
            <a:r>
              <a:rPr lang="fr-FR" sz="4200" dirty="0" smtClean="0"/>
              <a:t>et </a:t>
            </a:r>
            <a:r>
              <a:rPr lang="fr-FR" sz="4200" dirty="0" err="1" smtClean="0"/>
              <a:t>Aubé</a:t>
            </a:r>
            <a:r>
              <a:rPr lang="fr-FR" sz="4200" dirty="0"/>
              <a:t>, 2007). «Des facteurs intrinsèques, comme l'avancement, la reconnaissance, </a:t>
            </a:r>
            <a:r>
              <a:rPr lang="fr-FR" sz="4200" dirty="0" smtClean="0"/>
              <a:t>la responsabilité </a:t>
            </a:r>
            <a:r>
              <a:rPr lang="fr-FR" sz="4200" dirty="0"/>
              <a:t>et l'accomplissement, renvoient le plus souvent à la satisfaction » (Robbins </a:t>
            </a:r>
            <a:r>
              <a:rPr lang="fr-FR" sz="4200" dirty="0" err="1"/>
              <a:t>etJudge</a:t>
            </a:r>
            <a:r>
              <a:rPr lang="fr-FR" sz="4200" dirty="0"/>
              <a:t>, 20096 : 200). Ces facteurs relèvent de la nature même du travail, soit de son </a:t>
            </a:r>
            <a:r>
              <a:rPr lang="fr-FR" sz="4200" dirty="0" err="1"/>
              <a:t>contenuou</a:t>
            </a:r>
            <a:r>
              <a:rPr lang="fr-FR" sz="4200" dirty="0"/>
              <a:t> de ce que font les gens (Roussel </a:t>
            </a:r>
            <a:r>
              <a:rPr lang="fr-FR" sz="4200" i="1" dirty="0"/>
              <a:t>et al., </a:t>
            </a:r>
            <a:r>
              <a:rPr lang="fr-FR" sz="4200" dirty="0"/>
              <a:t>2009; </a:t>
            </a:r>
            <a:r>
              <a:rPr lang="fr-FR" sz="4200" dirty="0" err="1"/>
              <a:t>Shermerhom</a:t>
            </a:r>
            <a:r>
              <a:rPr lang="fr-FR" sz="4200" dirty="0"/>
              <a:t> </a:t>
            </a:r>
            <a:r>
              <a:rPr lang="fr-FR" sz="4200" i="1" dirty="0"/>
              <a:t>et al. , </a:t>
            </a:r>
            <a:r>
              <a:rPr lang="fr-FR" sz="4200" dirty="0"/>
              <a:t>2010). «La notion </a:t>
            </a:r>
            <a:r>
              <a:rPr lang="fr-FR" sz="4200" dirty="0" err="1"/>
              <a:t>demotivation</a:t>
            </a:r>
            <a:r>
              <a:rPr lang="fr-FR" sz="4200" dirty="0"/>
              <a:t> intrinsèque émerge alors» (Roussel </a:t>
            </a:r>
            <a:r>
              <a:rPr lang="fr-FR" sz="4200" i="1" dirty="0"/>
              <a:t>et al., </a:t>
            </a:r>
            <a:r>
              <a:rPr lang="fr-FR" sz="4200" dirty="0"/>
              <a:t>20.09 : 182), soit une motivation </a:t>
            </a:r>
            <a:r>
              <a:rPr lang="fr-FR" sz="4200" dirty="0" err="1"/>
              <a:t>quidécoule</a:t>
            </a:r>
            <a:r>
              <a:rPr lang="fr-FR" sz="4200" dirty="0"/>
              <a:t> de besoins psychologiques associés aux facteurs moteurs. «Dans cette </a:t>
            </a:r>
            <a:r>
              <a:rPr lang="fr-FR" sz="4200" dirty="0" err="1"/>
              <a:t>perspective,pour</a:t>
            </a:r>
            <a:r>
              <a:rPr lang="fr-FR" sz="4200" dirty="0"/>
              <a:t> améliorer le rendement des gens, il faut agir sur les facteurs moteurs» (</a:t>
            </a:r>
            <a:r>
              <a:rPr lang="fr-FR" sz="4200" dirty="0" err="1"/>
              <a:t>Scherrnerhorn</a:t>
            </a:r>
            <a:r>
              <a:rPr lang="fr-FR" sz="4200" i="1" dirty="0" err="1"/>
              <a:t>el</a:t>
            </a:r>
            <a:r>
              <a:rPr lang="fr-FR" sz="4200" i="1" dirty="0"/>
              <a:t> al. , </a:t>
            </a:r>
            <a:r>
              <a:rPr lang="fr-FR" sz="4200" dirty="0"/>
              <a:t>2010: 139). À l'opposé, l'insatisfaction au travail fait ressortir des facteurs extrinsèques, tels que la surveillance des supérieurs hiérarchiques, le salaire, la politique de l'entreprise et les conditions de travail (Robbins et Judge, 2006). En somme, «pour motiver un employé, dans son travail, l'entreprise doit développer les facteurs de motivation en les incorporant dans la configuration de l'emploi, ceci afin de l'enrichir» (Roussel, 2009 : 182).</a:t>
            </a:r>
            <a:endParaRPr lang="en-US" sz="4200" dirty="0"/>
          </a:p>
          <a:p>
            <a:pPr algn="just" rtl="0">
              <a:buNone/>
            </a:pPr>
            <a:r>
              <a:rPr lang="fr-FR" sz="4200" dirty="0"/>
              <a:t> 	Le grand mérite de la théorie de Herzberg </a:t>
            </a:r>
            <a:r>
              <a:rPr lang="fr-FR" sz="4200" i="1" dirty="0"/>
              <a:t>et al. </a:t>
            </a:r>
            <a:r>
              <a:rPr lang="fr-FR" sz="4200" dirty="0"/>
              <a:t>(1959) est de montrer qu'il y a deux moyens de satisfaire ses employés: (1) diminuer les facteurs de démotivation, les irritants; pour savoir lesquels, il faut tout simplement le leur demander; (2) élaborer des facteurs de motivation; ici aussi, le procédé le plus efficace consiste à demander à chacun ce qui </a:t>
            </a:r>
            <a:r>
              <a:rPr lang="fr-FR" sz="4200" dirty="0" err="1"/>
              <a:t>lemotive</a:t>
            </a:r>
            <a:r>
              <a:rPr lang="fr-FR" sz="4200" dirty="0"/>
              <a:t> (Mercier, 2002</a:t>
            </a:r>
            <a:r>
              <a:rPr lang="fr-FR" dirty="0"/>
              <a:t>).</a:t>
            </a:r>
            <a:endParaRPr lang="en-US" dirty="0"/>
          </a:p>
          <a:p>
            <a:endParaRPr lang="ar-DZ"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286544"/>
          </a:xfrm>
        </p:spPr>
        <p:txBody>
          <a:bodyPr>
            <a:normAutofit fontScale="62500" lnSpcReduction="20000"/>
          </a:bodyPr>
          <a:lstStyle/>
          <a:p>
            <a:pPr algn="just" rtl="0">
              <a:buNone/>
            </a:pPr>
            <a:r>
              <a:rPr lang="fr-FR" b="1" i="1" dirty="0"/>
              <a:t>5) La théorie X et la théorie Y (McGregor) :</a:t>
            </a:r>
            <a:endParaRPr lang="en-US" dirty="0"/>
          </a:p>
          <a:p>
            <a:pPr algn="just" rtl="0">
              <a:buNone/>
            </a:pPr>
            <a:r>
              <a:rPr lang="fr-FR" dirty="0" smtClean="0"/>
              <a:t>	McGregor </a:t>
            </a:r>
            <a:r>
              <a:rPr lang="fr-FR" dirty="0"/>
              <a:t>(1960) a proposé une théorie qui présente «deux vision distinctes de </a:t>
            </a:r>
            <a:r>
              <a:rPr lang="fr-FR" dirty="0" smtClean="0"/>
              <a:t>l'être humain </a:t>
            </a:r>
            <a:r>
              <a:rPr lang="fr-FR" dirty="0"/>
              <a:t>: l' une globalement négative, dite théorie X, et l'autre globalement </a:t>
            </a:r>
            <a:r>
              <a:rPr lang="fr-FR" dirty="0" smtClean="0"/>
              <a:t>positive, baptisée </a:t>
            </a:r>
            <a:r>
              <a:rPr lang="fr-FR" dirty="0"/>
              <a:t>théorie y » (Robbins et Judge, 2006 : 199). Il a observé la manière dont les chefs d'entreprise se comportaient avec leurs employés, il en a tiré la conclusion que </a:t>
            </a:r>
            <a:r>
              <a:rPr lang="fr-FR" dirty="0" smtClean="0"/>
              <a:t>leur perception </a:t>
            </a:r>
            <a:r>
              <a:rPr lang="fr-FR" dirty="0"/>
              <a:t>de la nature humaine reposait sur certains préjugés qui les menaient à certains comportements vis-à-vis des salariés (Robbins et Judge, 2006). À cet égard, Robbins et Judge (2006) présentent les deux visions de l'être humain dégagées par McGregor) :</a:t>
            </a:r>
            <a:endParaRPr lang="en-US" dirty="0"/>
          </a:p>
          <a:p>
            <a:pPr algn="just" rtl="0">
              <a:buNone/>
            </a:pPr>
            <a:r>
              <a:rPr lang="fr-FR" b="1" dirty="0"/>
              <a:t>Théorie X</a:t>
            </a:r>
            <a:r>
              <a:rPr lang="fr-FR" dirty="0"/>
              <a:t> --- Idée selon laquelle les individus n'aiment pas le travail, sont</a:t>
            </a:r>
            <a:endParaRPr lang="en-US" dirty="0"/>
          </a:p>
          <a:p>
            <a:pPr algn="just" rtl="0">
              <a:buNone/>
            </a:pPr>
            <a:r>
              <a:rPr lang="fr-FR" dirty="0"/>
              <a:t>paresseux, évitent les responsabilités et ne travaillent que sous la contrainte.</a:t>
            </a:r>
            <a:endParaRPr lang="en-US" dirty="0"/>
          </a:p>
          <a:p>
            <a:pPr algn="just" rtl="0">
              <a:buNone/>
            </a:pPr>
            <a:r>
              <a:rPr lang="fr-FR" b="1" dirty="0"/>
              <a:t>Théorie Y</a:t>
            </a:r>
            <a:r>
              <a:rPr lang="fr-FR" dirty="0"/>
              <a:t> --- Idée selon laquelle les individus aiment le travail, sont créatifs,</a:t>
            </a:r>
            <a:endParaRPr lang="en-US" dirty="0"/>
          </a:p>
          <a:p>
            <a:pPr algn="just" rtl="0">
              <a:buNone/>
            </a:pPr>
            <a:r>
              <a:rPr lang="fr-FR" dirty="0"/>
              <a:t>recherchent les responsabilités et peuvent s'autogérer.</a:t>
            </a:r>
            <a:endParaRPr lang="en-US" dirty="0"/>
          </a:p>
          <a:p>
            <a:pPr algn="just" rtl="0">
              <a:buNone/>
            </a:pPr>
            <a:r>
              <a:rPr lang="fr-FR" dirty="0"/>
              <a:t> </a:t>
            </a:r>
            <a:endParaRPr lang="en-US" dirty="0"/>
          </a:p>
          <a:p>
            <a:pPr algn="just" rtl="0">
              <a:buNone/>
            </a:pPr>
            <a:r>
              <a:rPr lang="fr-FR" dirty="0" smtClean="0"/>
              <a:t>	Une </a:t>
            </a:r>
            <a:r>
              <a:rPr lang="fr-FR" dirty="0"/>
              <a:t>proposition complémentaire pour les gestionnaires </a:t>
            </a:r>
            <a:r>
              <a:rPr lang="fr-FR" dirty="0" err="1"/>
              <a:t>qUl</a:t>
            </a:r>
            <a:r>
              <a:rPr lang="fr-FR" dirty="0"/>
              <a:t> mettent en </a:t>
            </a:r>
            <a:r>
              <a:rPr lang="fr-FR" dirty="0" smtClean="0"/>
              <a:t>œuvre l'utilisation </a:t>
            </a:r>
            <a:r>
              <a:rPr lang="fr-FR" dirty="0"/>
              <a:t>de la Théorie X ou de la Théorie Y est qu'ils doivent faire preuve de souplesse lors de la catégorisation d'un individu dans l'une de ces deux théories puisque chaque personne a le potentiel de changer ses manières et ses habitudes de travail et d'accroître son enthousiasme envers le travail avec le temps, au sein de divers projets, et pour divers postes, affectations, ou responsabilités (Kerzner, 2003).</a:t>
            </a:r>
            <a:endParaRPr lang="en-US" dirty="0"/>
          </a:p>
          <a:p>
            <a:endParaRPr lang="ar-DZ" dirty="0"/>
          </a:p>
        </p:txBody>
      </p:sp>
    </p:spTree>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normAutofit fontScale="55000" lnSpcReduction="20000"/>
          </a:bodyPr>
          <a:lstStyle/>
          <a:p>
            <a:pPr algn="just" rtl="0">
              <a:buNone/>
            </a:pPr>
            <a:r>
              <a:rPr lang="fr-FR" b="1" dirty="0"/>
              <a:t>B-Théories des processus :</a:t>
            </a:r>
            <a:endParaRPr lang="en-US" dirty="0"/>
          </a:p>
          <a:p>
            <a:pPr algn="just" rtl="0">
              <a:buNone/>
            </a:pPr>
            <a:r>
              <a:rPr lang="fr-FR" dirty="0" smtClean="0"/>
              <a:t>	Les </a:t>
            </a:r>
            <a:r>
              <a:rPr lang="fr-FR" dirty="0"/>
              <a:t>théories de contenu, explique que les besoins divers peuvent être à la source de la motivation. D'autres théories cherchent plutôt à comprendre le processus de la motivation, c'est-à-dire à comprendre comment les individus en viennent à être motivés. Ce sont les théories des processus.</a:t>
            </a:r>
            <a:endParaRPr lang="en-US" dirty="0"/>
          </a:p>
          <a:p>
            <a:pPr algn="just" rtl="0">
              <a:buNone/>
            </a:pPr>
            <a:r>
              <a:rPr lang="fr-FR" dirty="0"/>
              <a:t> </a:t>
            </a:r>
            <a:endParaRPr lang="en-US" dirty="0"/>
          </a:p>
          <a:p>
            <a:pPr algn="just" rtl="0">
              <a:buNone/>
            </a:pPr>
            <a:r>
              <a:rPr lang="fr-FR" b="1" i="1" dirty="0"/>
              <a:t>1) La théorie de l'équité (Adams) :</a:t>
            </a:r>
            <a:endParaRPr lang="en-US" dirty="0"/>
          </a:p>
          <a:p>
            <a:pPr algn="just" rtl="0">
              <a:buNone/>
            </a:pPr>
            <a:r>
              <a:rPr lang="fr-FR" dirty="0" smtClean="0"/>
              <a:t>	L</a:t>
            </a:r>
            <a:r>
              <a:rPr lang="fr-FR" dirty="0"/>
              <a:t>' un de ces facteurs, étudié de longue date pour comprendre le processus de </a:t>
            </a:r>
            <a:r>
              <a:rPr lang="fr-FR" dirty="0" smtClean="0"/>
              <a:t>la motivation</a:t>
            </a:r>
            <a:r>
              <a:rPr lang="fr-FR" dirty="0"/>
              <a:t>, est celui de l'équité et, plus largement, de la justice organisationnelle.</a:t>
            </a:r>
            <a:endParaRPr lang="en-US" dirty="0"/>
          </a:p>
          <a:p>
            <a:pPr algn="just" rtl="0">
              <a:buNone/>
            </a:pPr>
            <a:r>
              <a:rPr lang="fr-FR" dirty="0" smtClean="0"/>
              <a:t>	La </a:t>
            </a:r>
            <a:r>
              <a:rPr lang="fr-FR" dirty="0"/>
              <a:t>justice organisationnelle est un concept important dans la recherche sur </a:t>
            </a:r>
            <a:r>
              <a:rPr lang="fr-FR" dirty="0" smtClean="0"/>
              <a:t>la motivation </a:t>
            </a:r>
            <a:r>
              <a:rPr lang="fr-FR" dirty="0"/>
              <a:t>au travail (Roussel </a:t>
            </a:r>
            <a:r>
              <a:rPr lang="fr-FR" i="1" dirty="0"/>
              <a:t>et al., </a:t>
            </a:r>
            <a:r>
              <a:rPr lang="fr-FR" dirty="0"/>
              <a:t>2009).</a:t>
            </a:r>
            <a:endParaRPr lang="en-US" dirty="0"/>
          </a:p>
          <a:p>
            <a:pPr algn="just" rtl="0">
              <a:buNone/>
            </a:pPr>
            <a:r>
              <a:rPr lang="fr-FR" dirty="0" smtClean="0"/>
              <a:t>	«</a:t>
            </a:r>
            <a:r>
              <a:rPr lang="fr-FR" dirty="0"/>
              <a:t>De façon </a:t>
            </a:r>
            <a:r>
              <a:rPr lang="fr-FR" dirty="0" err="1"/>
              <a:t>générale,l'</a:t>
            </a:r>
            <a:r>
              <a:rPr lang="fr-FR" dirty="0"/>
              <a:t> idée est la suivante. Les individus attachent de l'importance à la façon dont ils sont traités dans l' organisation qui les emploie» (Ambrose, 2002 cité dans Roussel </a:t>
            </a:r>
            <a:r>
              <a:rPr lang="fr-FR" i="1" dirty="0"/>
              <a:t>et al., </a:t>
            </a:r>
            <a:r>
              <a:rPr lang="fr-FR" dirty="0"/>
              <a:t>2009 : 189).</a:t>
            </a:r>
            <a:endParaRPr lang="en-US" dirty="0"/>
          </a:p>
          <a:p>
            <a:pPr algn="just" rtl="0">
              <a:buNone/>
            </a:pPr>
            <a:r>
              <a:rPr lang="fr-FR" dirty="0" smtClean="0"/>
              <a:t>	S'ils </a:t>
            </a:r>
            <a:r>
              <a:rPr lang="fr-FR" dirty="0"/>
              <a:t>ont le sentiment d'être traités de façon injuste, alors ils ressentent une tension </a:t>
            </a:r>
            <a:r>
              <a:rPr lang="fr-FR" dirty="0" err="1"/>
              <a:t>qu</a:t>
            </a:r>
            <a:r>
              <a:rPr lang="fr-FR" dirty="0"/>
              <a:t> 'ils</a:t>
            </a:r>
            <a:endParaRPr lang="en-US" dirty="0"/>
          </a:p>
          <a:p>
            <a:pPr algn="just" rtl="0">
              <a:buNone/>
            </a:pPr>
            <a:r>
              <a:rPr lang="fr-FR" dirty="0" smtClean="0"/>
              <a:t>	vont </a:t>
            </a:r>
            <a:r>
              <a:rPr lang="fr-FR" dirty="0"/>
              <a:t>chercher à réduire. Ils sont ainsi motivés à faire quelque chose afin que la </a:t>
            </a:r>
            <a:r>
              <a:rPr lang="fr-FR" dirty="0" smtClean="0"/>
              <a:t>situation devienne </a:t>
            </a:r>
            <a:r>
              <a:rPr lang="fr-FR" dirty="0"/>
              <a:t>juste (Roussel </a:t>
            </a:r>
            <a:r>
              <a:rPr lang="fr-FR" i="1" dirty="0"/>
              <a:t>et al., </a:t>
            </a:r>
            <a:r>
              <a:rPr lang="fr-FR" dirty="0"/>
              <a:t>2009).</a:t>
            </a:r>
            <a:endParaRPr lang="en-US" dirty="0"/>
          </a:p>
          <a:p>
            <a:pPr algn="just" rtl="0">
              <a:buNone/>
            </a:pPr>
            <a:r>
              <a:rPr lang="fr-FR" dirty="0"/>
              <a:t> </a:t>
            </a:r>
            <a:endParaRPr lang="en-US" dirty="0"/>
          </a:p>
          <a:p>
            <a:pPr algn="just" rtl="0">
              <a:buNone/>
            </a:pPr>
            <a:r>
              <a:rPr lang="fr-FR" dirty="0" smtClean="0"/>
              <a:t>	De </a:t>
            </a:r>
            <a:r>
              <a:rPr lang="fr-FR" dirty="0"/>
              <a:t>manière générale, trois formes de justice sont appréhendées: la justice distributive (récompenses), procédurale (règles et procédures) et relationnelle (respect et dignité) (</a:t>
            </a:r>
            <a:r>
              <a:rPr lang="fr-FR" dirty="0" err="1"/>
              <a:t>Shermerhom</a:t>
            </a:r>
            <a:r>
              <a:rPr lang="fr-FR" dirty="0"/>
              <a:t> </a:t>
            </a:r>
            <a:r>
              <a:rPr lang="fr-FR" i="1" dirty="0"/>
              <a:t>et al., </a:t>
            </a:r>
            <a:r>
              <a:rPr lang="fr-FR" dirty="0"/>
              <a:t>2010 ; Robbins et Judge, 2006). Un employé va donc se comparer avec les autres pour évaluer cette notion de justice ou d'équité (Robbins et Judge, 2006) et c'est face à l'injustice qu'il sera motivé à changer la situation.</a:t>
            </a:r>
            <a:endParaRPr lang="en-US" dirty="0"/>
          </a:p>
          <a:p>
            <a:endParaRPr lang="ar-DZ" dirty="0"/>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txBody>
          <a:bodyPr>
            <a:normAutofit fontScale="70000" lnSpcReduction="20000"/>
          </a:bodyPr>
          <a:lstStyle/>
          <a:p>
            <a:pPr algn="just" rtl="0">
              <a:buNone/>
            </a:pPr>
            <a:r>
              <a:rPr lang="fr-FR" b="1" dirty="0"/>
              <a:t>2) La théorie des attentes (Vroom) :</a:t>
            </a:r>
            <a:endParaRPr lang="en-US" dirty="0"/>
          </a:p>
          <a:p>
            <a:pPr algn="just" rtl="0">
              <a:buNone/>
            </a:pPr>
            <a:r>
              <a:rPr lang="fr-FR" b="1" dirty="0"/>
              <a:t> </a:t>
            </a:r>
            <a:endParaRPr lang="en-US" dirty="0"/>
          </a:p>
          <a:p>
            <a:pPr algn="just" rtl="0">
              <a:buNone/>
            </a:pPr>
            <a:r>
              <a:rPr lang="fr-FR" dirty="0" smtClean="0"/>
              <a:t>	En </a:t>
            </a:r>
            <a:r>
              <a:rPr lang="fr-FR" dirty="0"/>
              <a:t>1964, Vroom élabore la théorie des attentes </a:t>
            </a:r>
            <a:r>
              <a:rPr lang="fr-FR" dirty="0" err="1"/>
              <a:t>qUi</a:t>
            </a:r>
            <a:r>
              <a:rPr lang="fr-FR" dirty="0"/>
              <a:t> Vise à comprendre </a:t>
            </a:r>
            <a:r>
              <a:rPr lang="fr-FR" dirty="0" smtClean="0"/>
              <a:t>les comportements </a:t>
            </a:r>
            <a:r>
              <a:rPr lang="fr-FR" dirty="0"/>
              <a:t>au travail, dont la performance de l'individu (Roussel </a:t>
            </a:r>
            <a:r>
              <a:rPr lang="fr-FR" i="1" dirty="0"/>
              <a:t>et al., </a:t>
            </a:r>
            <a:r>
              <a:rPr lang="fr-FR" dirty="0"/>
              <a:t>2009).</a:t>
            </a:r>
            <a:endParaRPr lang="en-US" dirty="0"/>
          </a:p>
          <a:p>
            <a:pPr algn="just" rtl="0">
              <a:buNone/>
            </a:pPr>
            <a:r>
              <a:rPr lang="fr-FR" dirty="0" smtClean="0"/>
              <a:t>	la </a:t>
            </a:r>
            <a:r>
              <a:rPr lang="fr-FR" dirty="0"/>
              <a:t>théorie des attentes suggère que «la motivation d' un individu dépend de l'attente de réussite par rapport aux efforts fournis, du résultat effectif obtenu et de l'attractivité de ce résultat» (Robbins et Judge, 2006 : 220).</a:t>
            </a:r>
            <a:endParaRPr lang="en-US" dirty="0"/>
          </a:p>
          <a:p>
            <a:pPr algn="just" rtl="0">
              <a:buNone/>
            </a:pPr>
            <a:r>
              <a:rPr lang="fr-FR" dirty="0" smtClean="0"/>
              <a:t>	Cette </a:t>
            </a:r>
            <a:r>
              <a:rPr lang="fr-FR" dirty="0"/>
              <a:t>théorie sous-tend que les employés font le choix d'adopter les </a:t>
            </a:r>
            <a:r>
              <a:rPr lang="fr-FR" dirty="0" smtClean="0"/>
              <a:t>comportements qui </a:t>
            </a:r>
            <a:r>
              <a:rPr lang="fr-FR" dirty="0"/>
              <a:t>ont le plus de chances de les mener aux résultats souhaités (Morin et </a:t>
            </a:r>
            <a:r>
              <a:rPr lang="fr-FR" dirty="0" err="1"/>
              <a:t>Aubé</a:t>
            </a:r>
            <a:r>
              <a:rPr lang="fr-FR" dirty="0"/>
              <a:t>, 2007).</a:t>
            </a:r>
            <a:endParaRPr lang="en-US" dirty="0"/>
          </a:p>
          <a:p>
            <a:pPr algn="just" rtl="0">
              <a:buNone/>
            </a:pPr>
            <a:r>
              <a:rPr lang="fr-FR" dirty="0" smtClean="0"/>
              <a:t>	Cette </a:t>
            </a:r>
            <a:r>
              <a:rPr lang="fr-FR" dirty="0"/>
              <a:t>théorie repose sur trois concepts clés (</a:t>
            </a:r>
            <a:r>
              <a:rPr lang="fr-FR" dirty="0" err="1"/>
              <a:t>Shermerhom</a:t>
            </a:r>
            <a:r>
              <a:rPr lang="fr-FR" dirty="0"/>
              <a:t> </a:t>
            </a:r>
            <a:r>
              <a:rPr lang="fr-FR" i="1" dirty="0"/>
              <a:t>et al., </a:t>
            </a:r>
            <a:r>
              <a:rPr lang="fr-FR" dirty="0"/>
              <a:t>2010 : 145) </a:t>
            </a:r>
            <a:r>
              <a:rPr lang="fr-FR" dirty="0" smtClean="0"/>
              <a:t>: les </a:t>
            </a:r>
            <a:r>
              <a:rPr lang="fr-FR" dirty="0"/>
              <a:t>attentes: la probabilité aux yeux de l'individu que les efforts investis se traduisent par un niveau de rendement </a:t>
            </a:r>
            <a:r>
              <a:rPr lang="fr-FR" dirty="0" err="1"/>
              <a:t>donné;l'</a:t>
            </a:r>
            <a:r>
              <a:rPr lang="fr-FR" dirty="0"/>
              <a:t> instrumentalité : la probabilité aux yeux de l' </a:t>
            </a:r>
            <a:r>
              <a:rPr lang="fr-FR" dirty="0" err="1"/>
              <a:t>indi</a:t>
            </a:r>
            <a:r>
              <a:rPr lang="fr-FR" dirty="0"/>
              <a:t> </a:t>
            </a:r>
            <a:r>
              <a:rPr lang="fr-FR" dirty="0" err="1"/>
              <a:t>vidu</a:t>
            </a:r>
            <a:r>
              <a:rPr lang="fr-FR" dirty="0"/>
              <a:t> que le rendement atteint se traduise par une juste récompense; la valence : la valeur accordée par l' individu à chaque récompense possible.</a:t>
            </a:r>
            <a:endParaRPr lang="en-US" dirty="0"/>
          </a:p>
          <a:p>
            <a:pPr algn="just" rtl="0">
              <a:buNone/>
            </a:pPr>
            <a:r>
              <a:rPr lang="fr-FR" dirty="0" smtClean="0"/>
              <a:t>	«</a:t>
            </a:r>
            <a:r>
              <a:rPr lang="fr-FR" dirty="0"/>
              <a:t>Pour que l'effet motivant d' une récompense se fasse vraiment sentir, les </a:t>
            </a:r>
            <a:r>
              <a:rPr lang="fr-FR" dirty="0" smtClean="0"/>
              <a:t>attentes, l</a:t>
            </a:r>
            <a:r>
              <a:rPr lang="fr-FR" dirty="0"/>
              <a:t>' instrumentalité et la valence qui y sont rattachées doivent être positives et avoir une </a:t>
            </a:r>
            <a:r>
              <a:rPr lang="fr-FR" dirty="0" smtClean="0"/>
              <a:t>valeur élevée</a:t>
            </a:r>
            <a:r>
              <a:rPr lang="fr-FR" dirty="0"/>
              <a:t>» (</a:t>
            </a:r>
            <a:r>
              <a:rPr lang="fr-FR" dirty="0" err="1"/>
              <a:t>Schermerhom</a:t>
            </a:r>
            <a:r>
              <a:rPr lang="fr-FR" dirty="0"/>
              <a:t> </a:t>
            </a:r>
            <a:r>
              <a:rPr lang="fr-FR" i="1" dirty="0"/>
              <a:t>et al. , </a:t>
            </a:r>
            <a:r>
              <a:rPr lang="fr-FR" dirty="0"/>
              <a:t>2010 : 145).</a:t>
            </a:r>
            <a:endParaRPr lang="en-US" dirty="0"/>
          </a:p>
          <a:p>
            <a:endParaRPr lang="ar-DZ" dirty="0"/>
          </a:p>
        </p:txBody>
      </p:sp>
    </p:spTree>
  </p:cSld>
  <p:clrMapOvr>
    <a:masterClrMapping/>
  </p:clrMapOvr>
  <p:transition>
    <p:wipe dir="d"/>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441</Words>
  <Application>Microsoft Office PowerPoint</Application>
  <PresentationFormat>Affichage à l'écran (4:3)</PresentationFormat>
  <Paragraphs>120</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cp:lastModifiedBy>
  <cp:revision>8</cp:revision>
  <dcterms:created xsi:type="dcterms:W3CDTF">2016-04-13T13:20:23Z</dcterms:created>
  <dcterms:modified xsi:type="dcterms:W3CDTF">2019-02-19T18:03:44Z</dcterms:modified>
</cp:coreProperties>
</file>