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Calibri" pitchFamily="34" charset="0"/>
      <p:regular r:id="rId9"/>
      <p:bold r:id="rId10"/>
      <p:italic r:id="rId11"/>
      <p:boldItalic r:id="rId12"/>
    </p:embeddedFont>
    <p:embeddedFont>
      <p:font typeface="Ubuntu Bold Italics" charset="0"/>
      <p:regular r:id="rId13"/>
    </p:embeddedFont>
    <p:embeddedFont>
      <p:font typeface="Ubuntu" charset="0"/>
      <p:regular r:id="rId14"/>
    </p:embeddedFont>
    <p:embeddedFont>
      <p:font typeface="Ubuntu Bold"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7" d="100"/>
          <a:sy n="47" d="100"/>
        </p:scale>
        <p:origin x="-456"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sp>
      <p:sp>
        <p:nvSpPr>
          <p:cNvPr id="3" name="Freeform 3"/>
          <p:cNvSpPr/>
          <p:nvPr/>
        </p:nvSpPr>
        <p:spPr>
          <a:xfrm flipH="1">
            <a:off x="4267199" y="6094737"/>
            <a:ext cx="15362239" cy="4227152"/>
          </a:xfrm>
          <a:custGeom>
            <a:avLst/>
            <a:gdLst/>
            <a:ahLst/>
            <a:cxnLst/>
            <a:rect l="l" t="t" r="r" b="b"/>
            <a:pathLst>
              <a:path w="18715039" h="7656152">
                <a:moveTo>
                  <a:pt x="18715038" y="0"/>
                </a:moveTo>
                <a:lnTo>
                  <a:pt x="0" y="0"/>
                </a:lnTo>
                <a:lnTo>
                  <a:pt x="0" y="7656152"/>
                </a:lnTo>
                <a:lnTo>
                  <a:pt x="18715038" y="7656152"/>
                </a:lnTo>
                <a:lnTo>
                  <a:pt x="18715038"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15502183" y="189805"/>
            <a:ext cx="1481651" cy="2035236"/>
          </a:xfrm>
          <a:custGeom>
            <a:avLst/>
            <a:gdLst/>
            <a:ahLst/>
            <a:cxnLst/>
            <a:rect l="l" t="t" r="r" b="b"/>
            <a:pathLst>
              <a:path w="1481651" h="2035236">
                <a:moveTo>
                  <a:pt x="0" y="0"/>
                </a:moveTo>
                <a:lnTo>
                  <a:pt x="1481652" y="0"/>
                </a:lnTo>
                <a:lnTo>
                  <a:pt x="1481652" y="2035235"/>
                </a:lnTo>
                <a:lnTo>
                  <a:pt x="0" y="2035235"/>
                </a:lnTo>
                <a:lnTo>
                  <a:pt x="0" y="0"/>
                </a:lnTo>
                <a:close/>
              </a:path>
            </a:pathLst>
          </a:custGeom>
          <a:blipFill>
            <a:blip r:embed="rId5"/>
            <a:stretch>
              <a:fillRect/>
            </a:stretch>
          </a:blipFill>
        </p:spPr>
      </p:sp>
      <p:sp>
        <p:nvSpPr>
          <p:cNvPr id="5" name="TextBox 5"/>
          <p:cNvSpPr txBox="1"/>
          <p:nvPr/>
        </p:nvSpPr>
        <p:spPr>
          <a:xfrm>
            <a:off x="3075433" y="3029427"/>
            <a:ext cx="6820623" cy="959723"/>
          </a:xfrm>
          <a:prstGeom prst="rect">
            <a:avLst/>
          </a:prstGeom>
        </p:spPr>
        <p:txBody>
          <a:bodyPr lIns="0" tIns="0" rIns="0" bIns="0" rtlCol="0" anchor="t">
            <a:spAutoFit/>
          </a:bodyPr>
          <a:lstStyle/>
          <a:p>
            <a:pPr marL="0" lvl="0" indent="0" algn="r" rtl="1">
              <a:lnSpc>
                <a:spcPts val="7034"/>
              </a:lnSpc>
            </a:pPr>
            <a:r>
              <a:rPr lang="ar-EG" sz="7034" b="1">
                <a:solidFill>
                  <a:srgbClr val="0C1116"/>
                </a:solidFill>
                <a:latin typeface="Ubuntu Bold"/>
                <a:ea typeface="Ubuntu Bold"/>
                <a:cs typeface="Ubuntu Bold"/>
                <a:sym typeface="Ubuntu Bold"/>
                <a:rtl/>
              </a:rPr>
              <a:t>محاضرة حول:</a:t>
            </a:r>
          </a:p>
        </p:txBody>
      </p:sp>
      <p:sp>
        <p:nvSpPr>
          <p:cNvPr id="6" name="TextBox 6"/>
          <p:cNvSpPr txBox="1"/>
          <p:nvPr/>
        </p:nvSpPr>
        <p:spPr>
          <a:xfrm>
            <a:off x="3268775" y="7750551"/>
            <a:ext cx="1745807" cy="457762"/>
          </a:xfrm>
          <a:prstGeom prst="rect">
            <a:avLst/>
          </a:prstGeom>
        </p:spPr>
        <p:txBody>
          <a:bodyPr lIns="0" tIns="0" rIns="0" bIns="0" rtlCol="0" anchor="t">
            <a:spAutoFit/>
          </a:bodyPr>
          <a:lstStyle/>
          <a:p>
            <a:pPr marL="0" lvl="0" indent="0" algn="r" rtl="1">
              <a:lnSpc>
                <a:spcPts val="3644"/>
              </a:lnSpc>
              <a:spcBef>
                <a:spcPct val="0"/>
              </a:spcBef>
            </a:pPr>
            <a:r>
              <a:rPr lang="ar-EG" sz="2602" b="1">
                <a:solidFill>
                  <a:srgbClr val="0C1116"/>
                </a:solidFill>
                <a:latin typeface="Ubuntu Bold"/>
                <a:ea typeface="Ubuntu Bold"/>
                <a:cs typeface="Ubuntu Bold"/>
                <a:sym typeface="Ubuntu Bold"/>
                <a:rtl/>
              </a:rPr>
              <a:t>من إعداد:</a:t>
            </a:r>
          </a:p>
        </p:txBody>
      </p:sp>
      <p:sp>
        <p:nvSpPr>
          <p:cNvPr id="7" name="TextBox 7"/>
          <p:cNvSpPr txBox="1"/>
          <p:nvPr/>
        </p:nvSpPr>
        <p:spPr>
          <a:xfrm>
            <a:off x="5814445" y="132655"/>
            <a:ext cx="5457044" cy="1253490"/>
          </a:xfrm>
          <a:prstGeom prst="rect">
            <a:avLst/>
          </a:prstGeom>
        </p:spPr>
        <p:txBody>
          <a:bodyPr lIns="0" tIns="0" rIns="0" bIns="0" rtlCol="0" anchor="t">
            <a:spAutoFit/>
          </a:bodyPr>
          <a:lstStyle/>
          <a:p>
            <a:pPr algn="ctr" rtl="1">
              <a:lnSpc>
                <a:spcPts val="3359"/>
              </a:lnSpc>
            </a:pPr>
            <a:r>
              <a:rPr lang="ar-EG" sz="2399" b="1">
                <a:solidFill>
                  <a:srgbClr val="0C1116"/>
                </a:solidFill>
                <a:latin typeface="Ubuntu Bold"/>
                <a:ea typeface="Ubuntu Bold"/>
                <a:cs typeface="Ubuntu Bold"/>
                <a:sym typeface="Ubuntu Bold"/>
                <a:rtl/>
              </a:rPr>
              <a:t>جامعة أبو بكر بلقايد</a:t>
            </a:r>
          </a:p>
          <a:p>
            <a:pPr algn="ctr" rtl="1">
              <a:lnSpc>
                <a:spcPts val="3359"/>
              </a:lnSpc>
            </a:pPr>
            <a:r>
              <a:rPr lang="ar-EG" sz="2399" b="1">
                <a:solidFill>
                  <a:srgbClr val="0C1116"/>
                </a:solidFill>
                <a:latin typeface="Ubuntu Bold"/>
                <a:ea typeface="Ubuntu Bold"/>
                <a:cs typeface="Ubuntu Bold"/>
                <a:sym typeface="Ubuntu Bold"/>
                <a:rtl/>
              </a:rPr>
              <a:t>كلية العلوم الانسانية والاجتماعية </a:t>
            </a:r>
          </a:p>
          <a:p>
            <a:pPr marL="0" lvl="0" indent="0" algn="ctr" rtl="1">
              <a:lnSpc>
                <a:spcPts val="3359"/>
              </a:lnSpc>
              <a:spcBef>
                <a:spcPct val="0"/>
              </a:spcBef>
            </a:pPr>
            <a:r>
              <a:rPr lang="ar-EG" sz="2399" b="1">
                <a:solidFill>
                  <a:srgbClr val="0C1116"/>
                </a:solidFill>
                <a:latin typeface="Ubuntu Bold"/>
                <a:ea typeface="Ubuntu Bold"/>
                <a:cs typeface="Ubuntu Bold"/>
                <a:sym typeface="Ubuntu Bold"/>
                <a:rtl/>
              </a:rPr>
              <a:t>قسم علم النفس</a:t>
            </a:r>
          </a:p>
        </p:txBody>
      </p:sp>
      <p:sp>
        <p:nvSpPr>
          <p:cNvPr id="8" name="TextBox 8"/>
          <p:cNvSpPr txBox="1"/>
          <p:nvPr/>
        </p:nvSpPr>
        <p:spPr>
          <a:xfrm>
            <a:off x="1243258" y="8372129"/>
            <a:ext cx="2709254" cy="457762"/>
          </a:xfrm>
          <a:prstGeom prst="rect">
            <a:avLst/>
          </a:prstGeom>
        </p:spPr>
        <p:txBody>
          <a:bodyPr lIns="0" tIns="0" rIns="0" bIns="0" rtlCol="0" anchor="t">
            <a:spAutoFit/>
          </a:bodyPr>
          <a:lstStyle/>
          <a:p>
            <a:pPr marL="0" lvl="0" indent="0" algn="r" rtl="1">
              <a:lnSpc>
                <a:spcPts val="3644"/>
              </a:lnSpc>
              <a:spcBef>
                <a:spcPct val="0"/>
              </a:spcBef>
            </a:pPr>
            <a:r>
              <a:rPr lang="ar-EG" sz="2602" b="1">
                <a:solidFill>
                  <a:srgbClr val="0C1116"/>
                </a:solidFill>
                <a:latin typeface="Ubuntu Bold"/>
                <a:ea typeface="Ubuntu Bold"/>
                <a:cs typeface="Ubuntu Bold"/>
                <a:sym typeface="Ubuntu Bold"/>
                <a:rtl/>
              </a:rPr>
              <a:t>د. هواري أحلام</a:t>
            </a:r>
          </a:p>
        </p:txBody>
      </p:sp>
      <p:sp>
        <p:nvSpPr>
          <p:cNvPr id="9" name="TextBox 9"/>
          <p:cNvSpPr txBox="1"/>
          <p:nvPr/>
        </p:nvSpPr>
        <p:spPr>
          <a:xfrm>
            <a:off x="-838297" y="4716026"/>
            <a:ext cx="11705760" cy="959723"/>
          </a:xfrm>
          <a:prstGeom prst="rect">
            <a:avLst/>
          </a:prstGeom>
        </p:spPr>
        <p:txBody>
          <a:bodyPr lIns="0" tIns="0" rIns="0" bIns="0" rtlCol="0" anchor="t">
            <a:spAutoFit/>
          </a:bodyPr>
          <a:lstStyle/>
          <a:p>
            <a:pPr marL="0" lvl="0" indent="0" algn="r" rtl="1">
              <a:lnSpc>
                <a:spcPts val="7034"/>
              </a:lnSpc>
            </a:pPr>
            <a:r>
              <a:rPr lang="ar-EG" sz="7034" b="1" dirty="0">
                <a:solidFill>
                  <a:srgbClr val="0C1116"/>
                </a:solidFill>
                <a:latin typeface="Ubuntu Bold"/>
                <a:ea typeface="Ubuntu Bold"/>
                <a:cs typeface="Ubuntu Bold"/>
                <a:sym typeface="Ubuntu Bold"/>
                <a:rtl/>
              </a:rPr>
              <a:t>خصائص التغيير التنظيمي</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1F1EF">
                <a:alpha val="100000"/>
              </a:srgbClr>
            </a:gs>
            <a:gs pos="100000">
              <a:srgbClr val="D7DCDF">
                <a:alpha val="100000"/>
              </a:srgbClr>
            </a:gs>
          </a:gsLst>
          <a:lin ang="2700000"/>
        </a:gradFill>
        <a:effectLst/>
      </p:bgPr>
    </p:bg>
    <p:spTree>
      <p:nvGrpSpPr>
        <p:cNvPr id="1" name=""/>
        <p:cNvGrpSpPr/>
        <p:nvPr/>
      </p:nvGrpSpPr>
      <p:grpSpPr>
        <a:xfrm>
          <a:off x="0" y="0"/>
          <a:ext cx="0" cy="0"/>
          <a:chOff x="0" y="0"/>
          <a:chExt cx="0" cy="0"/>
        </a:xfrm>
      </p:grpSpPr>
      <p:sp>
        <p:nvSpPr>
          <p:cNvPr id="2" name="Freeform 2"/>
          <p:cNvSpPr/>
          <p:nvPr/>
        </p:nvSpPr>
        <p:spPr>
          <a:xfrm flipH="1">
            <a:off x="4479881" y="5866080"/>
            <a:ext cx="18715039" cy="7656152"/>
          </a:xfrm>
          <a:custGeom>
            <a:avLst/>
            <a:gdLst/>
            <a:ahLst/>
            <a:cxnLst/>
            <a:rect l="l" t="t" r="r" b="b"/>
            <a:pathLst>
              <a:path w="18715039" h="7656152">
                <a:moveTo>
                  <a:pt x="18715039" y="0"/>
                </a:moveTo>
                <a:lnTo>
                  <a:pt x="0" y="0"/>
                </a:lnTo>
                <a:lnTo>
                  <a:pt x="0" y="7656152"/>
                </a:lnTo>
                <a:lnTo>
                  <a:pt x="18715039" y="7656152"/>
                </a:lnTo>
                <a:lnTo>
                  <a:pt x="18715039"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3113841" y="0"/>
            <a:ext cx="8285081" cy="10356352"/>
          </a:xfrm>
          <a:custGeom>
            <a:avLst/>
            <a:gdLst/>
            <a:ahLst/>
            <a:cxnLst/>
            <a:rect l="l" t="t" r="r" b="b"/>
            <a:pathLst>
              <a:path w="8285081" h="10356352">
                <a:moveTo>
                  <a:pt x="0" y="0"/>
                </a:moveTo>
                <a:lnTo>
                  <a:pt x="8285082" y="0"/>
                </a:lnTo>
                <a:lnTo>
                  <a:pt x="8285082" y="10356352"/>
                </a:lnTo>
                <a:lnTo>
                  <a:pt x="0" y="10356352"/>
                </a:lnTo>
                <a:lnTo>
                  <a:pt x="0" y="0"/>
                </a:lnTo>
                <a:close/>
              </a:path>
            </a:pathLst>
          </a:custGeom>
          <a:blipFill>
            <a:blip r:embed="rId4"/>
            <a:stretch>
              <a:fillRect/>
            </a:stretch>
          </a:blipFill>
        </p:spPr>
      </p:sp>
      <p:sp>
        <p:nvSpPr>
          <p:cNvPr id="4" name="TextBox 4"/>
          <p:cNvSpPr txBox="1"/>
          <p:nvPr/>
        </p:nvSpPr>
        <p:spPr>
          <a:xfrm>
            <a:off x="5454780" y="2076182"/>
            <a:ext cx="12833220" cy="4032251"/>
          </a:xfrm>
          <a:prstGeom prst="rect">
            <a:avLst/>
          </a:prstGeom>
        </p:spPr>
        <p:txBody>
          <a:bodyPr lIns="0" tIns="0" rIns="0" bIns="0" rtlCol="0" anchor="t">
            <a:spAutoFit/>
          </a:bodyPr>
          <a:lstStyle/>
          <a:p>
            <a:pPr marL="0" lvl="0" indent="0" algn="ctr" rtl="1">
              <a:lnSpc>
                <a:spcPts val="5849"/>
              </a:lnSpc>
            </a:pPr>
            <a:r>
              <a:rPr lang="ar-EG" sz="4499">
                <a:solidFill>
                  <a:srgbClr val="0C1116"/>
                </a:solidFill>
                <a:latin typeface="Ubuntu"/>
                <a:ea typeface="Ubuntu"/>
                <a:cs typeface="Ubuntu"/>
                <a:sym typeface="Ubuntu"/>
                <a:rtl/>
              </a:rPr>
              <a:t>-</a:t>
            </a:r>
            <a:r>
              <a:rPr lang="ar-EG" sz="4499" b="1">
                <a:solidFill>
                  <a:srgbClr val="0C1116"/>
                </a:solidFill>
                <a:latin typeface="Ubuntu Bold"/>
                <a:ea typeface="Ubuntu Bold"/>
                <a:cs typeface="Ubuntu Bold"/>
                <a:sym typeface="Ubuntu Bold"/>
                <a:rtl/>
              </a:rPr>
              <a:t>خصائص التغيير التنظيمي:</a:t>
            </a:r>
          </a:p>
          <a:p>
            <a:pPr marL="0" lvl="0" indent="0" algn="just" rtl="1">
              <a:lnSpc>
                <a:spcPts val="5199"/>
              </a:lnSpc>
            </a:pPr>
            <a:r>
              <a:rPr lang="ar-EG" sz="3999">
                <a:solidFill>
                  <a:srgbClr val="0C1116"/>
                </a:solidFill>
                <a:latin typeface="Ubuntu"/>
                <a:ea typeface="Ubuntu"/>
                <a:cs typeface="Ubuntu"/>
                <a:sym typeface="Ubuntu"/>
                <a:rtl/>
              </a:rPr>
              <a:t>إنّ التغيير التنظيمي هو عملية حقيقية في حياة المنظمات لا يمكن لها تجاهلها بل يجب عليها التأقلم معها من خلال دراستها والتحضير لها، حيث يتصف التغيير التنظيمي كغيره من العمليات بالعديد من الخصائص الهامة الّتي يجب معرفتها والالمام بجميع جوانبها، ويمكن حصرها فيما يلي:</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1F1EF">
                <a:alpha val="100000"/>
              </a:srgbClr>
            </a:gs>
            <a:gs pos="100000">
              <a:srgbClr val="D7DCDF">
                <a:alpha val="100000"/>
              </a:srgbClr>
            </a:gs>
          </a:gsLst>
          <a:lin ang="2700000"/>
        </a:gradFill>
        <a:effectLst/>
      </p:bgPr>
    </p:bg>
    <p:spTree>
      <p:nvGrpSpPr>
        <p:cNvPr id="1" name=""/>
        <p:cNvGrpSpPr/>
        <p:nvPr/>
      </p:nvGrpSpPr>
      <p:grpSpPr>
        <a:xfrm>
          <a:off x="0" y="0"/>
          <a:ext cx="0" cy="0"/>
          <a:chOff x="0" y="0"/>
          <a:chExt cx="0" cy="0"/>
        </a:xfrm>
      </p:grpSpPr>
      <p:sp>
        <p:nvSpPr>
          <p:cNvPr id="2" name="TextBox 2"/>
          <p:cNvSpPr txBox="1"/>
          <p:nvPr/>
        </p:nvSpPr>
        <p:spPr>
          <a:xfrm>
            <a:off x="243389" y="574780"/>
            <a:ext cx="17801222" cy="8554149"/>
          </a:xfrm>
          <a:prstGeom prst="rect">
            <a:avLst/>
          </a:prstGeom>
        </p:spPr>
        <p:txBody>
          <a:bodyPr lIns="0" tIns="0" rIns="0" bIns="0" rtlCol="0" anchor="t">
            <a:spAutoFit/>
          </a:bodyPr>
          <a:lstStyle/>
          <a:p>
            <a:pPr marL="0" lvl="0" indent="0" algn="just" rtl="1">
              <a:lnSpc>
                <a:spcPts val="4803"/>
              </a:lnSpc>
            </a:pPr>
            <a:r>
              <a:rPr lang="ar-EG" sz="3694" b="1">
                <a:solidFill>
                  <a:srgbClr val="0C1116"/>
                </a:solidFill>
                <a:latin typeface="Ubuntu Bold"/>
                <a:ea typeface="Ubuntu Bold"/>
                <a:cs typeface="Ubuntu Bold"/>
                <a:sym typeface="Ubuntu Bold"/>
                <a:rtl/>
              </a:rPr>
              <a:t>-الاستمرارية:</a:t>
            </a:r>
            <a:r>
              <a:rPr lang="ar-EG" sz="3694">
                <a:solidFill>
                  <a:srgbClr val="0C1116"/>
                </a:solidFill>
                <a:latin typeface="Ubuntu"/>
                <a:ea typeface="Ubuntu"/>
                <a:cs typeface="Ubuntu"/>
                <a:sym typeface="Ubuntu"/>
                <a:rtl/>
              </a:rPr>
              <a:t> حيث أنّ التغيير هو استجابة لتغيرات حدثت في ظروف المنظمة أو من المتوقع أن تحدث، لذا فهو أمر ضروري ودائم خصوصا في المنظمات الّتي تتسم بالحركية وعدم الثبات.</a:t>
            </a:r>
          </a:p>
          <a:p>
            <a:pPr marL="0" lvl="0" indent="0" algn="just" rtl="1">
              <a:lnSpc>
                <a:spcPts val="4803"/>
              </a:lnSpc>
            </a:pPr>
            <a:r>
              <a:rPr lang="ar-EG" sz="3694">
                <a:solidFill>
                  <a:srgbClr val="0C1116"/>
                </a:solidFill>
                <a:latin typeface="Ubuntu"/>
                <a:ea typeface="Ubuntu"/>
                <a:cs typeface="Ubuntu"/>
                <a:sym typeface="Ubuntu"/>
                <a:rtl/>
              </a:rPr>
              <a:t> </a:t>
            </a:r>
          </a:p>
          <a:p>
            <a:pPr marL="0" lvl="0" indent="0" algn="just" rtl="1">
              <a:lnSpc>
                <a:spcPts val="4803"/>
              </a:lnSpc>
            </a:pPr>
            <a:r>
              <a:rPr lang="ar-EG" sz="3694" b="1">
                <a:solidFill>
                  <a:srgbClr val="0C1116"/>
                </a:solidFill>
                <a:latin typeface="Ubuntu Bold"/>
                <a:ea typeface="Ubuntu Bold"/>
                <a:cs typeface="Ubuntu Bold"/>
                <a:sym typeface="Ubuntu Bold"/>
                <a:rtl/>
              </a:rPr>
              <a:t>-يولد التغيير دائما التوتر: </a:t>
            </a:r>
            <a:r>
              <a:rPr lang="ar-EG" sz="3694">
                <a:solidFill>
                  <a:srgbClr val="0C1116"/>
                </a:solidFill>
                <a:latin typeface="Ubuntu"/>
                <a:ea typeface="Ubuntu"/>
                <a:cs typeface="Ubuntu"/>
                <a:sym typeface="Ubuntu"/>
                <a:rtl/>
              </a:rPr>
              <a:t>فسواء كان التغيير ايجابيا أو سلبيا فإنّه يجعل الأفراد يتوترون مما هو قادم ويشعر البعض أنّهم لا يستطيعون السيطرة على مجريات الأمور مما يتسبب في مقاومتهم للتغيير أحيانا.</a:t>
            </a:r>
          </a:p>
          <a:p>
            <a:pPr marL="0" lvl="0" indent="0" algn="just" rtl="1">
              <a:lnSpc>
                <a:spcPts val="4803"/>
              </a:lnSpc>
            </a:pPr>
            <a:endParaRPr lang="ar-EG" sz="3694">
              <a:solidFill>
                <a:srgbClr val="0C1116"/>
              </a:solidFill>
              <a:latin typeface="Ubuntu"/>
              <a:ea typeface="Ubuntu"/>
              <a:cs typeface="Ubuntu"/>
              <a:sym typeface="Ubuntu"/>
              <a:rtl/>
            </a:endParaRPr>
          </a:p>
          <a:p>
            <a:pPr marL="0" lvl="0" indent="0" algn="just" rtl="1">
              <a:lnSpc>
                <a:spcPts val="4803"/>
              </a:lnSpc>
            </a:pPr>
            <a:r>
              <a:rPr lang="ar-EG" sz="3694">
                <a:solidFill>
                  <a:srgbClr val="0C1116"/>
                </a:solidFill>
                <a:latin typeface="Ubuntu"/>
                <a:ea typeface="Ubuntu"/>
                <a:cs typeface="Ubuntu"/>
                <a:sym typeface="Ubuntu"/>
                <a:rtl/>
              </a:rPr>
              <a:t>_</a:t>
            </a:r>
            <a:r>
              <a:rPr lang="ar-EG" sz="3694" b="1">
                <a:solidFill>
                  <a:srgbClr val="0C1116"/>
                </a:solidFill>
                <a:latin typeface="Ubuntu Bold"/>
                <a:ea typeface="Ubuntu Bold"/>
                <a:cs typeface="Ubuntu Bold"/>
                <a:sym typeface="Ubuntu Bold"/>
                <a:rtl/>
              </a:rPr>
              <a:t>التغيير عملية معقدة:</a:t>
            </a:r>
            <a:r>
              <a:rPr lang="ar-EG" sz="3694">
                <a:solidFill>
                  <a:srgbClr val="0C1116"/>
                </a:solidFill>
                <a:latin typeface="Ubuntu"/>
                <a:ea typeface="Ubuntu"/>
                <a:cs typeface="Ubuntu"/>
                <a:sym typeface="Ubuntu"/>
                <a:rtl/>
              </a:rPr>
              <a:t> إذ أنّ التغيير أمر صعب خصوصا ما تعلق بالأفكار والعادات خصوصا وأنّ المنظمة تتعامل مع المورد البشري الّذي يصعب تطبيق أي تغيير يمسه أو يمس تفكيره وعاداته.</a:t>
            </a:r>
          </a:p>
          <a:p>
            <a:pPr marL="0" lvl="0" indent="0" algn="just" rtl="1">
              <a:lnSpc>
                <a:spcPts val="4803"/>
              </a:lnSpc>
            </a:pPr>
            <a:endParaRPr lang="ar-EG" sz="3694">
              <a:solidFill>
                <a:srgbClr val="0C1116"/>
              </a:solidFill>
              <a:latin typeface="Ubuntu"/>
              <a:ea typeface="Ubuntu"/>
              <a:cs typeface="Ubuntu"/>
              <a:sym typeface="Ubuntu"/>
              <a:rtl/>
            </a:endParaRPr>
          </a:p>
          <a:p>
            <a:pPr marL="0" lvl="0" indent="0" algn="just" rtl="1">
              <a:lnSpc>
                <a:spcPts val="4803"/>
              </a:lnSpc>
            </a:pPr>
            <a:r>
              <a:rPr lang="ar-EG" sz="3694">
                <a:solidFill>
                  <a:srgbClr val="0C1116"/>
                </a:solidFill>
                <a:latin typeface="Ubuntu"/>
                <a:ea typeface="Ubuntu"/>
                <a:cs typeface="Ubuntu"/>
                <a:sym typeface="Ubuntu"/>
                <a:rtl/>
              </a:rPr>
              <a:t>_</a:t>
            </a:r>
            <a:r>
              <a:rPr lang="ar-EG" sz="3694" b="1">
                <a:solidFill>
                  <a:srgbClr val="0C1116"/>
                </a:solidFill>
                <a:latin typeface="Ubuntu Bold"/>
                <a:ea typeface="Ubuntu Bold"/>
                <a:cs typeface="Ubuntu Bold"/>
                <a:sym typeface="Ubuntu Bold"/>
                <a:rtl/>
              </a:rPr>
              <a:t>الاستهداف:</a:t>
            </a:r>
            <a:r>
              <a:rPr lang="ar-EG" sz="3694">
                <a:solidFill>
                  <a:srgbClr val="0C1116"/>
                </a:solidFill>
                <a:latin typeface="Ubuntu"/>
                <a:ea typeface="Ubuntu"/>
                <a:cs typeface="Ubuntu"/>
                <a:sym typeface="Ubuntu"/>
                <a:rtl/>
              </a:rPr>
              <a:t> أي أنّ عملية التغيير هي حركة تفاعل ذكية لا تحدث عشوائيا او اعتباطيا، بل تتم في إطار حركة منظمة تتجه إلى أهداف محددة، لذلك فالتغيير التنظيمي يتجه إلى تحقيق هدف محدد ويسعى إلى غاية معلومة ومتفق عليها وتحظى بالرضا من قوى التغيير.</a:t>
            </a:r>
          </a:p>
          <a:p>
            <a:pPr marL="0" lvl="0" indent="0" algn="just" rtl="1">
              <a:lnSpc>
                <a:spcPts val="4803"/>
              </a:lnSpc>
            </a:pPr>
            <a:endParaRPr lang="ar-EG" sz="3694">
              <a:solidFill>
                <a:srgbClr val="0C1116"/>
              </a:solidFill>
              <a:latin typeface="Ubuntu"/>
              <a:ea typeface="Ubuntu"/>
              <a:cs typeface="Ubuntu"/>
              <a:sym typeface="Ubuntu"/>
              <a:rtl/>
            </a:endParaRPr>
          </a:p>
        </p:txBody>
      </p:sp>
      <p:sp>
        <p:nvSpPr>
          <p:cNvPr id="3" name="Freeform 3"/>
          <p:cNvSpPr/>
          <p:nvPr/>
        </p:nvSpPr>
        <p:spPr>
          <a:xfrm flipH="1">
            <a:off x="2925935" y="6707555"/>
            <a:ext cx="18715039" cy="7656152"/>
          </a:xfrm>
          <a:custGeom>
            <a:avLst/>
            <a:gdLst/>
            <a:ahLst/>
            <a:cxnLst/>
            <a:rect l="l" t="t" r="r" b="b"/>
            <a:pathLst>
              <a:path w="18715039" h="7656152">
                <a:moveTo>
                  <a:pt x="18715039" y="0"/>
                </a:moveTo>
                <a:lnTo>
                  <a:pt x="0" y="0"/>
                </a:lnTo>
                <a:lnTo>
                  <a:pt x="0" y="7656152"/>
                </a:lnTo>
                <a:lnTo>
                  <a:pt x="18715039" y="7656152"/>
                </a:lnTo>
                <a:lnTo>
                  <a:pt x="18715039"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1F1EF">
                <a:alpha val="100000"/>
              </a:srgbClr>
            </a:gs>
            <a:gs pos="100000">
              <a:srgbClr val="D7DCDF">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717911" y="423464"/>
            <a:ext cx="16852178" cy="7115466"/>
            <a:chOff x="0" y="0"/>
            <a:chExt cx="22469571" cy="9487288"/>
          </a:xfrm>
        </p:grpSpPr>
        <p:sp>
          <p:nvSpPr>
            <p:cNvPr id="3" name="TextBox 3"/>
            <p:cNvSpPr txBox="1"/>
            <p:nvPr/>
          </p:nvSpPr>
          <p:spPr>
            <a:xfrm>
              <a:off x="0" y="-47625"/>
              <a:ext cx="22469571" cy="691938"/>
            </a:xfrm>
            <a:prstGeom prst="rect">
              <a:avLst/>
            </a:prstGeom>
          </p:spPr>
          <p:txBody>
            <a:bodyPr lIns="0" tIns="0" rIns="0" bIns="0" rtlCol="0" anchor="t">
              <a:spAutoFit/>
            </a:bodyPr>
            <a:lstStyle/>
            <a:p>
              <a:pPr marL="0" lvl="0" indent="0" algn="l">
                <a:lnSpc>
                  <a:spcPts val="4160"/>
                </a:lnSpc>
              </a:pPr>
              <a:endParaRPr/>
            </a:p>
          </p:txBody>
        </p:sp>
        <p:sp>
          <p:nvSpPr>
            <p:cNvPr id="4" name="TextBox 4"/>
            <p:cNvSpPr txBox="1"/>
            <p:nvPr/>
          </p:nvSpPr>
          <p:spPr>
            <a:xfrm>
              <a:off x="0" y="1086450"/>
              <a:ext cx="22469571" cy="8400839"/>
            </a:xfrm>
            <a:prstGeom prst="rect">
              <a:avLst/>
            </a:prstGeom>
          </p:spPr>
          <p:txBody>
            <a:bodyPr lIns="0" tIns="0" rIns="0" bIns="0" rtlCol="0" anchor="t">
              <a:spAutoFit/>
            </a:bodyPr>
            <a:lstStyle/>
            <a:p>
              <a:pPr marL="0" lvl="0" indent="0" algn="just" rtl="1">
                <a:lnSpc>
                  <a:spcPts val="5199"/>
                </a:lnSpc>
              </a:pPr>
              <a:r>
                <a:rPr lang="ar-EG" sz="3999" b="1">
                  <a:solidFill>
                    <a:srgbClr val="0C1116"/>
                  </a:solidFill>
                  <a:latin typeface="Ubuntu Bold"/>
                  <a:ea typeface="Ubuntu Bold"/>
                  <a:cs typeface="Ubuntu Bold"/>
                  <a:sym typeface="Ubuntu Bold"/>
                  <a:rtl/>
                </a:rPr>
                <a:t>_التوافقية:</a:t>
              </a:r>
              <a:r>
                <a:rPr lang="ar-EG" sz="3999">
                  <a:solidFill>
                    <a:srgbClr val="0C1116"/>
                  </a:solidFill>
                  <a:latin typeface="Ubuntu"/>
                  <a:ea typeface="Ubuntu"/>
                  <a:cs typeface="Ubuntu"/>
                  <a:sym typeface="Ubuntu"/>
                  <a:rtl/>
                </a:rPr>
                <a:t> حيث أنّه يجب أن يكون هناك نوع من التوافق بين عملية التغيير التنظيمي وبين رغبات واحتياجات وتطلعات القوى المختلفة المعنية بالتغيير التنظيمي.</a:t>
              </a:r>
            </a:p>
            <a:p>
              <a:pPr marL="0" lvl="0" indent="0" algn="just" rtl="1">
                <a:lnSpc>
                  <a:spcPts val="5199"/>
                </a:lnSpc>
              </a:pPr>
              <a:endParaRPr lang="ar-EG" sz="3999">
                <a:solidFill>
                  <a:srgbClr val="0C1116"/>
                </a:solidFill>
                <a:latin typeface="Ubuntu"/>
                <a:ea typeface="Ubuntu"/>
                <a:cs typeface="Ubuntu"/>
                <a:sym typeface="Ubuntu"/>
                <a:rtl/>
              </a:endParaRPr>
            </a:p>
            <a:p>
              <a:pPr marL="0" lvl="0" indent="0" algn="just" rtl="1">
                <a:lnSpc>
                  <a:spcPts val="5199"/>
                </a:lnSpc>
              </a:pPr>
              <a:r>
                <a:rPr lang="ar-EG" sz="3999">
                  <a:solidFill>
                    <a:srgbClr val="0C1116"/>
                  </a:solidFill>
                  <a:latin typeface="Ubuntu"/>
                  <a:ea typeface="Ubuntu"/>
                  <a:cs typeface="Ubuntu"/>
                  <a:sym typeface="Ubuntu"/>
                  <a:rtl/>
                </a:rPr>
                <a:t>_</a:t>
              </a:r>
              <a:r>
                <a:rPr lang="ar-EG" sz="3999" b="1">
                  <a:solidFill>
                    <a:srgbClr val="0C1116"/>
                  </a:solidFill>
                  <a:latin typeface="Ubuntu Bold"/>
                  <a:ea typeface="Ubuntu Bold"/>
                  <a:cs typeface="Ubuntu Bold"/>
                  <a:sym typeface="Ubuntu Bold"/>
                  <a:rtl/>
                </a:rPr>
                <a:t>الواقعية:</a:t>
              </a:r>
              <a:r>
                <a:rPr lang="ar-EG" sz="3999">
                  <a:solidFill>
                    <a:srgbClr val="0C1116"/>
                  </a:solidFill>
                  <a:latin typeface="Ubuntu"/>
                  <a:ea typeface="Ubuntu"/>
                  <a:cs typeface="Ubuntu"/>
                  <a:sym typeface="Ubuntu"/>
                  <a:rtl/>
                </a:rPr>
                <a:t> يجب أن يرتبط التغيير التنظيمي بالواقع العملي الّذي تعيشه المنظمة، وأن يكون في اطار امكاناتها ومواردها والظروف الّتي تمر بها.</a:t>
              </a:r>
            </a:p>
            <a:p>
              <a:pPr marL="0" lvl="0" indent="0" algn="just" rtl="1">
                <a:lnSpc>
                  <a:spcPts val="5199"/>
                </a:lnSpc>
              </a:pPr>
              <a:endParaRPr lang="ar-EG" sz="3999">
                <a:solidFill>
                  <a:srgbClr val="0C1116"/>
                </a:solidFill>
                <a:latin typeface="Ubuntu"/>
                <a:ea typeface="Ubuntu"/>
                <a:cs typeface="Ubuntu"/>
                <a:sym typeface="Ubuntu"/>
                <a:rtl/>
              </a:endParaRPr>
            </a:p>
            <a:p>
              <a:pPr marL="0" lvl="0" indent="0" algn="just" rtl="1">
                <a:lnSpc>
                  <a:spcPts val="5199"/>
                </a:lnSpc>
              </a:pPr>
              <a:r>
                <a:rPr lang="ar-EG" sz="3999">
                  <a:solidFill>
                    <a:srgbClr val="0C1116"/>
                  </a:solidFill>
                  <a:latin typeface="Ubuntu"/>
                  <a:ea typeface="Ubuntu"/>
                  <a:cs typeface="Ubuntu"/>
                  <a:sym typeface="Ubuntu"/>
                  <a:rtl/>
                </a:rPr>
                <a:t>_</a:t>
              </a:r>
              <a:r>
                <a:rPr lang="ar-EG" sz="3999" b="1">
                  <a:solidFill>
                    <a:srgbClr val="0C1116"/>
                  </a:solidFill>
                  <a:latin typeface="Ubuntu Bold"/>
                  <a:ea typeface="Ubuntu Bold"/>
                  <a:cs typeface="Ubuntu Bold"/>
                  <a:sym typeface="Ubuntu Bold"/>
                  <a:rtl/>
                </a:rPr>
                <a:t>الفاعلية:</a:t>
              </a:r>
              <a:r>
                <a:rPr lang="ar-EG" sz="3999">
                  <a:solidFill>
                    <a:srgbClr val="0C1116"/>
                  </a:solidFill>
                  <a:latin typeface="Ubuntu"/>
                  <a:ea typeface="Ubuntu"/>
                  <a:cs typeface="Ubuntu"/>
                  <a:sym typeface="Ubuntu"/>
                  <a:rtl/>
                </a:rPr>
                <a:t> وهي ضرورة أن تكون عملية التغيير التنظيمي فعالة وذلك من خلال القدرة على المرونة في الحركة وبالحرية المناسبة، والقدرة على التأثير في الآخرين بما يخدم عملية التغيير، وتوجيه قوى الفعل في الأنظمة والوحدات الادارية المراد تغييرها.</a:t>
              </a:r>
            </a:p>
            <a:p>
              <a:pPr marL="0" lvl="0" indent="0" algn="l">
                <a:lnSpc>
                  <a:spcPts val="3120"/>
                </a:lnSpc>
              </a:pPr>
              <a:endParaRPr lang="ar-EG" sz="3999">
                <a:solidFill>
                  <a:srgbClr val="0C1116"/>
                </a:solidFill>
                <a:latin typeface="Ubuntu"/>
                <a:ea typeface="Ubuntu"/>
                <a:cs typeface="Ubuntu"/>
                <a:sym typeface="Ubuntu"/>
                <a:rtl/>
              </a:endParaRPr>
            </a:p>
          </p:txBody>
        </p:sp>
      </p:grpSp>
      <p:sp>
        <p:nvSpPr>
          <p:cNvPr id="5" name="Freeform 5"/>
          <p:cNvSpPr/>
          <p:nvPr/>
        </p:nvSpPr>
        <p:spPr>
          <a:xfrm flipH="1">
            <a:off x="1028700" y="6914998"/>
            <a:ext cx="18715039" cy="7656152"/>
          </a:xfrm>
          <a:custGeom>
            <a:avLst/>
            <a:gdLst/>
            <a:ahLst/>
            <a:cxnLst/>
            <a:rect l="l" t="t" r="r" b="b"/>
            <a:pathLst>
              <a:path w="18715039" h="7656152">
                <a:moveTo>
                  <a:pt x="18715039" y="0"/>
                </a:moveTo>
                <a:lnTo>
                  <a:pt x="0" y="0"/>
                </a:lnTo>
                <a:lnTo>
                  <a:pt x="0" y="7656152"/>
                </a:lnTo>
                <a:lnTo>
                  <a:pt x="18715039" y="7656152"/>
                </a:lnTo>
                <a:lnTo>
                  <a:pt x="18715039"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1F1EF">
                <a:alpha val="100000"/>
              </a:srgbClr>
            </a:gs>
            <a:gs pos="100000">
              <a:srgbClr val="D7DCDF">
                <a:alpha val="100000"/>
              </a:srgbClr>
            </a:gs>
          </a:gsLst>
          <a:lin ang="2700000"/>
        </a:gradFill>
        <a:effectLst/>
      </p:bgPr>
    </p:bg>
    <p:spTree>
      <p:nvGrpSpPr>
        <p:cNvPr id="1" name=""/>
        <p:cNvGrpSpPr/>
        <p:nvPr/>
      </p:nvGrpSpPr>
      <p:grpSpPr>
        <a:xfrm>
          <a:off x="0" y="0"/>
          <a:ext cx="0" cy="0"/>
          <a:chOff x="0" y="0"/>
          <a:chExt cx="0" cy="0"/>
        </a:xfrm>
      </p:grpSpPr>
      <p:sp>
        <p:nvSpPr>
          <p:cNvPr id="2" name="Freeform 2"/>
          <p:cNvSpPr/>
          <p:nvPr/>
        </p:nvSpPr>
        <p:spPr>
          <a:xfrm flipH="1">
            <a:off x="4479881" y="5866080"/>
            <a:ext cx="18715039" cy="7656152"/>
          </a:xfrm>
          <a:custGeom>
            <a:avLst/>
            <a:gdLst/>
            <a:ahLst/>
            <a:cxnLst/>
            <a:rect l="l" t="t" r="r" b="b"/>
            <a:pathLst>
              <a:path w="18715039" h="7656152">
                <a:moveTo>
                  <a:pt x="18715039" y="0"/>
                </a:moveTo>
                <a:lnTo>
                  <a:pt x="0" y="0"/>
                </a:lnTo>
                <a:lnTo>
                  <a:pt x="0" y="7656152"/>
                </a:lnTo>
                <a:lnTo>
                  <a:pt x="18715039" y="7656152"/>
                </a:lnTo>
                <a:lnTo>
                  <a:pt x="18715039"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823217" y="495841"/>
            <a:ext cx="17200986" cy="7343776"/>
          </a:xfrm>
          <a:prstGeom prst="rect">
            <a:avLst/>
          </a:prstGeom>
        </p:spPr>
        <p:txBody>
          <a:bodyPr lIns="0" tIns="0" rIns="0" bIns="0" rtlCol="0" anchor="t">
            <a:spAutoFit/>
          </a:bodyPr>
          <a:lstStyle/>
          <a:p>
            <a:pPr marL="0" lvl="0" indent="0" algn="just" rtl="1">
              <a:lnSpc>
                <a:spcPts val="5849"/>
              </a:lnSpc>
            </a:pPr>
            <a:r>
              <a:rPr lang="ar-EG" sz="4499" b="1" i="1">
                <a:solidFill>
                  <a:srgbClr val="0C1116"/>
                </a:solidFill>
                <a:latin typeface="Ubuntu Bold Italics"/>
                <a:ea typeface="Ubuntu Bold Italics"/>
                <a:cs typeface="Ubuntu Bold Italics"/>
                <a:sym typeface="Ubuntu Bold Italics"/>
                <a:rtl/>
              </a:rPr>
              <a:t>-المشاركة:</a:t>
            </a:r>
            <a:r>
              <a:rPr lang="ar-EG" sz="4499">
                <a:solidFill>
                  <a:srgbClr val="0C1116"/>
                </a:solidFill>
                <a:latin typeface="Ubuntu"/>
                <a:ea typeface="Ubuntu"/>
                <a:cs typeface="Ubuntu"/>
                <a:sym typeface="Ubuntu"/>
                <a:rtl/>
              </a:rPr>
              <a:t> يقصد بها مشاركة الأطراف والقوى المعنية بالتغيير مع قادة التغيير وذلك بهدف تحقيق الأهداف المرجوة من هذا التغيير.</a:t>
            </a:r>
          </a:p>
          <a:p>
            <a:pPr marL="0" lvl="0" indent="0" algn="just" rtl="1">
              <a:lnSpc>
                <a:spcPts val="5849"/>
              </a:lnSpc>
            </a:pPr>
            <a:endParaRPr lang="ar-EG" sz="4499">
              <a:solidFill>
                <a:srgbClr val="0C1116"/>
              </a:solidFill>
              <a:latin typeface="Ubuntu"/>
              <a:ea typeface="Ubuntu"/>
              <a:cs typeface="Ubuntu"/>
              <a:sym typeface="Ubuntu"/>
              <a:rtl/>
            </a:endParaRPr>
          </a:p>
          <a:p>
            <a:pPr marL="0" lvl="0" indent="0" algn="just" rtl="1">
              <a:lnSpc>
                <a:spcPts val="5849"/>
              </a:lnSpc>
            </a:pPr>
            <a:r>
              <a:rPr lang="ar-EG" sz="4499" b="1">
                <a:solidFill>
                  <a:srgbClr val="0C1116"/>
                </a:solidFill>
                <a:latin typeface="Ubuntu Bold"/>
                <a:ea typeface="Ubuntu Bold"/>
                <a:cs typeface="Ubuntu Bold"/>
                <a:sym typeface="Ubuntu Bold"/>
                <a:rtl/>
              </a:rPr>
              <a:t>-الاصلاح:</a:t>
            </a:r>
            <a:r>
              <a:rPr lang="ar-EG" sz="4499">
                <a:solidFill>
                  <a:srgbClr val="0C1116"/>
                </a:solidFill>
                <a:latin typeface="Ubuntu"/>
                <a:ea typeface="Ubuntu"/>
                <a:cs typeface="Ubuntu"/>
                <a:sym typeface="Ubuntu"/>
                <a:rtl/>
              </a:rPr>
              <a:t> حتى تنجح عملية التغيير التنظيمي يجب أن تتصف بالإصلاح أي يجب أن تسعى إلى اصلاح خالي من العيوب ومعالجة الاختلالات الموجودة في المنظمة بطريقة جيدة.</a:t>
            </a:r>
          </a:p>
          <a:p>
            <a:pPr marL="0" lvl="0" indent="0" algn="just" rtl="1">
              <a:lnSpc>
                <a:spcPts val="5849"/>
              </a:lnSpc>
            </a:pPr>
            <a:endParaRPr lang="ar-EG" sz="4499">
              <a:solidFill>
                <a:srgbClr val="0C1116"/>
              </a:solidFill>
              <a:latin typeface="Ubuntu"/>
              <a:ea typeface="Ubuntu"/>
              <a:cs typeface="Ubuntu"/>
              <a:sym typeface="Ubuntu"/>
              <a:rtl/>
            </a:endParaRPr>
          </a:p>
          <a:p>
            <a:pPr marL="0" lvl="0" indent="0" algn="just" rtl="1">
              <a:lnSpc>
                <a:spcPts val="5849"/>
              </a:lnSpc>
            </a:pPr>
            <a:r>
              <a:rPr lang="ar-EG" sz="4499" b="1">
                <a:solidFill>
                  <a:srgbClr val="0C1116"/>
                </a:solidFill>
                <a:latin typeface="Ubuntu Bold"/>
                <a:ea typeface="Ubuntu Bold"/>
                <a:cs typeface="Ubuntu Bold"/>
                <a:sym typeface="Ubuntu Bold"/>
                <a:rtl/>
              </a:rPr>
              <a:t>-الرشد:</a:t>
            </a:r>
            <a:r>
              <a:rPr lang="ar-EG" sz="4499">
                <a:solidFill>
                  <a:srgbClr val="0C1116"/>
                </a:solidFill>
                <a:latin typeface="Ubuntu"/>
                <a:ea typeface="Ubuntu"/>
                <a:cs typeface="Ubuntu"/>
                <a:sym typeface="Ubuntu"/>
                <a:rtl/>
              </a:rPr>
              <a:t> هو صفة لأي عمل اداري وبصفة خاصة في إدارة التغيير التنظيمي إذ يخضع كلّ قرار لاعتبارات التكلفة والعائد، فليس من المقبول أن يحدث التغيير خسائر يصعب تغطيتها من طرف المنظمة</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1F1EF">
                <a:alpha val="100000"/>
              </a:srgbClr>
            </a:gs>
            <a:gs pos="100000">
              <a:srgbClr val="D7DCDF">
                <a:alpha val="100000"/>
              </a:srgbClr>
            </a:gs>
          </a:gsLst>
          <a:lin ang="2700000"/>
        </a:gradFill>
        <a:effectLst/>
      </p:bgPr>
    </p:bg>
    <p:spTree>
      <p:nvGrpSpPr>
        <p:cNvPr id="1" name=""/>
        <p:cNvGrpSpPr/>
        <p:nvPr/>
      </p:nvGrpSpPr>
      <p:grpSpPr>
        <a:xfrm>
          <a:off x="0" y="0"/>
          <a:ext cx="0" cy="0"/>
          <a:chOff x="0" y="0"/>
          <a:chExt cx="0" cy="0"/>
        </a:xfrm>
      </p:grpSpPr>
      <p:sp>
        <p:nvSpPr>
          <p:cNvPr id="2" name="TextBox 2"/>
          <p:cNvSpPr txBox="1"/>
          <p:nvPr/>
        </p:nvSpPr>
        <p:spPr>
          <a:xfrm>
            <a:off x="531437" y="624836"/>
            <a:ext cx="17490578" cy="6767831"/>
          </a:xfrm>
          <a:prstGeom prst="rect">
            <a:avLst/>
          </a:prstGeom>
        </p:spPr>
        <p:txBody>
          <a:bodyPr lIns="0" tIns="0" rIns="0" bIns="0" rtlCol="0" anchor="t">
            <a:spAutoFit/>
          </a:bodyPr>
          <a:lstStyle/>
          <a:p>
            <a:pPr algn="just" rtl="1">
              <a:lnSpc>
                <a:spcPts val="5329"/>
              </a:lnSpc>
            </a:pPr>
            <a:r>
              <a:rPr lang="ar-EG" sz="4099" b="1">
                <a:solidFill>
                  <a:srgbClr val="0C1116"/>
                </a:solidFill>
                <a:latin typeface="Ubuntu Bold"/>
                <a:ea typeface="Ubuntu Bold"/>
                <a:cs typeface="Ubuntu Bold"/>
                <a:sym typeface="Ubuntu Bold"/>
                <a:rtl/>
              </a:rPr>
              <a:t>-الشرعية:</a:t>
            </a:r>
            <a:r>
              <a:rPr lang="ar-EG" sz="4099">
                <a:solidFill>
                  <a:srgbClr val="0C1116"/>
                </a:solidFill>
                <a:latin typeface="Ubuntu"/>
                <a:ea typeface="Ubuntu"/>
                <a:cs typeface="Ubuntu"/>
                <a:sym typeface="Ubuntu"/>
                <a:rtl/>
              </a:rPr>
              <a:t> يقصد به أن يأخذ التغيير التنظيمي صيغة الشرعية القانونية والأخلاقية للمنظمة، وفي حالة تعارض التغيير مع قوانين المنظمة وجب أولا تعديل وتغيير القوانين قبل اجراء أي التغيير تنظيمي، وذلك بهدف ضمان شرعية التغيير قانونيا وأخلاقيا.</a:t>
            </a:r>
          </a:p>
          <a:p>
            <a:pPr marL="0" lvl="0" indent="0" algn="just" rtl="1">
              <a:lnSpc>
                <a:spcPts val="5329"/>
              </a:lnSpc>
            </a:pPr>
            <a:r>
              <a:rPr lang="ar-EG" sz="4099" b="1">
                <a:solidFill>
                  <a:srgbClr val="0C1116"/>
                </a:solidFill>
                <a:latin typeface="Ubuntu Bold"/>
                <a:ea typeface="Ubuntu Bold"/>
                <a:cs typeface="Ubuntu Bold"/>
                <a:sym typeface="Ubuntu Bold"/>
                <a:rtl/>
              </a:rPr>
              <a:t>-القدرة على التكيف السريع مع الأحداث:</a:t>
            </a:r>
            <a:r>
              <a:rPr lang="ar-EG" sz="4099">
                <a:solidFill>
                  <a:srgbClr val="0C1116"/>
                </a:solidFill>
                <a:latin typeface="Ubuntu"/>
                <a:ea typeface="Ubuntu"/>
                <a:cs typeface="Ubuntu"/>
                <a:sym typeface="Ubuntu"/>
                <a:rtl/>
              </a:rPr>
              <a:t> إنّ عملية التغيير التنظيمي لا تتفاعل مع الأحداث فقط بل تتوافق وتتكيف معها وتحاول السيطرة عليها والتحكم في اتجاهها ومسارها، بل وقد تقود وتصنع الأحداث بذاتها للإبقاء على فعالية ونشاط المنظمة.</a:t>
            </a:r>
          </a:p>
          <a:p>
            <a:pPr marL="0" lvl="0" indent="0" algn="just" rtl="1">
              <a:lnSpc>
                <a:spcPts val="5329"/>
              </a:lnSpc>
            </a:pPr>
            <a:endParaRPr lang="ar-EG" sz="4099">
              <a:solidFill>
                <a:srgbClr val="0C1116"/>
              </a:solidFill>
              <a:latin typeface="Ubuntu"/>
              <a:ea typeface="Ubuntu"/>
              <a:cs typeface="Ubuntu"/>
              <a:sym typeface="Ubuntu"/>
              <a:rtl/>
            </a:endParaRPr>
          </a:p>
          <a:p>
            <a:pPr marL="0" lvl="0" indent="0" algn="just" rtl="1">
              <a:lnSpc>
                <a:spcPts val="5329"/>
              </a:lnSpc>
            </a:pPr>
            <a:r>
              <a:rPr lang="ar-EG" sz="4099" b="1">
                <a:solidFill>
                  <a:srgbClr val="0C1116"/>
                </a:solidFill>
                <a:latin typeface="Ubuntu Bold"/>
                <a:ea typeface="Ubuntu Bold"/>
                <a:cs typeface="Ubuntu Bold"/>
                <a:sym typeface="Ubuntu Bold"/>
                <a:rtl/>
              </a:rPr>
              <a:t>-القدرة على التطور والابتكار:</a:t>
            </a:r>
            <a:r>
              <a:rPr lang="ar-EG" sz="4099">
                <a:solidFill>
                  <a:srgbClr val="0C1116"/>
                </a:solidFill>
                <a:latin typeface="Ubuntu"/>
                <a:ea typeface="Ubuntu"/>
                <a:cs typeface="Ubuntu"/>
                <a:sym typeface="Ubuntu"/>
                <a:rtl/>
              </a:rPr>
              <a:t> وهي خاصية عملية لازمة لتنفيذ التغيير التنظيمي، فيجب أن يسعى إلى ايجاد قدرات تطويرية أفضل مما هي قائمة أو مستخدمة حاليا، فهو يسعى إلى الارتقاء والتقدم وإلا فقد مضمونه. </a:t>
            </a:r>
          </a:p>
        </p:txBody>
      </p:sp>
      <p:sp>
        <p:nvSpPr>
          <p:cNvPr id="3" name="Freeform 3"/>
          <p:cNvSpPr/>
          <p:nvPr/>
        </p:nvSpPr>
        <p:spPr>
          <a:xfrm flipH="1">
            <a:off x="4479881" y="5866080"/>
            <a:ext cx="18715039" cy="7656152"/>
          </a:xfrm>
          <a:custGeom>
            <a:avLst/>
            <a:gdLst/>
            <a:ahLst/>
            <a:cxnLst/>
            <a:rect l="l" t="t" r="r" b="b"/>
            <a:pathLst>
              <a:path w="18715039" h="7656152">
                <a:moveTo>
                  <a:pt x="18715039" y="0"/>
                </a:moveTo>
                <a:lnTo>
                  <a:pt x="0" y="0"/>
                </a:lnTo>
                <a:lnTo>
                  <a:pt x="0" y="7656152"/>
                </a:lnTo>
                <a:lnTo>
                  <a:pt x="18715039" y="7656152"/>
                </a:lnTo>
                <a:lnTo>
                  <a:pt x="18715039"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1F1EF">
                <a:alpha val="100000"/>
              </a:srgbClr>
            </a:gs>
            <a:gs pos="100000">
              <a:srgbClr val="D7DCDF">
                <a:alpha val="100000"/>
              </a:srgbClr>
            </a:gs>
          </a:gsLst>
          <a:lin ang="2700000"/>
        </a:gradFill>
        <a:effectLst/>
      </p:bgPr>
    </p:bg>
    <p:spTree>
      <p:nvGrpSpPr>
        <p:cNvPr id="1" name=""/>
        <p:cNvGrpSpPr/>
        <p:nvPr/>
      </p:nvGrpSpPr>
      <p:grpSpPr>
        <a:xfrm>
          <a:off x="0" y="0"/>
          <a:ext cx="0" cy="0"/>
          <a:chOff x="0" y="0"/>
          <a:chExt cx="0" cy="0"/>
        </a:xfrm>
      </p:grpSpPr>
      <p:sp>
        <p:nvSpPr>
          <p:cNvPr id="2" name="Freeform 2"/>
          <p:cNvSpPr/>
          <p:nvPr/>
        </p:nvSpPr>
        <p:spPr>
          <a:xfrm flipH="1">
            <a:off x="4479881" y="5866080"/>
            <a:ext cx="18715039" cy="7656152"/>
          </a:xfrm>
          <a:custGeom>
            <a:avLst/>
            <a:gdLst/>
            <a:ahLst/>
            <a:cxnLst/>
            <a:rect l="l" t="t" r="r" b="b"/>
            <a:pathLst>
              <a:path w="18715039" h="7656152">
                <a:moveTo>
                  <a:pt x="18715039" y="0"/>
                </a:moveTo>
                <a:lnTo>
                  <a:pt x="0" y="0"/>
                </a:lnTo>
                <a:lnTo>
                  <a:pt x="0" y="7656152"/>
                </a:lnTo>
                <a:lnTo>
                  <a:pt x="18715039" y="7656152"/>
                </a:lnTo>
                <a:lnTo>
                  <a:pt x="18715039"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248918" y="4754708"/>
            <a:ext cx="772535" cy="706870"/>
          </a:xfrm>
          <a:custGeom>
            <a:avLst/>
            <a:gdLst/>
            <a:ahLst/>
            <a:cxnLst/>
            <a:rect l="l" t="t" r="r" b="b"/>
            <a:pathLst>
              <a:path w="772535" h="706870">
                <a:moveTo>
                  <a:pt x="0" y="0"/>
                </a:moveTo>
                <a:lnTo>
                  <a:pt x="772535" y="0"/>
                </a:lnTo>
                <a:lnTo>
                  <a:pt x="772535" y="706870"/>
                </a:lnTo>
                <a:lnTo>
                  <a:pt x="0" y="706870"/>
                </a:lnTo>
                <a:lnTo>
                  <a:pt x="0" y="0"/>
                </a:lnTo>
                <a:close/>
              </a:path>
            </a:pathLst>
          </a:custGeom>
          <a:blipFill>
            <a:blip r:embed="rId4"/>
            <a:stretch>
              <a:fillRect/>
            </a:stretch>
          </a:blipFill>
        </p:spPr>
      </p:sp>
      <p:sp>
        <p:nvSpPr>
          <p:cNvPr id="4" name="TextBox 4"/>
          <p:cNvSpPr txBox="1"/>
          <p:nvPr/>
        </p:nvSpPr>
        <p:spPr>
          <a:xfrm>
            <a:off x="3021453" y="2799963"/>
            <a:ext cx="7522388" cy="981076"/>
          </a:xfrm>
          <a:prstGeom prst="rect">
            <a:avLst/>
          </a:prstGeom>
        </p:spPr>
        <p:txBody>
          <a:bodyPr lIns="0" tIns="0" rIns="0" bIns="0" rtlCol="0" anchor="t">
            <a:spAutoFit/>
          </a:bodyPr>
          <a:lstStyle/>
          <a:p>
            <a:pPr marL="0" lvl="0" indent="0" algn="r" rtl="1">
              <a:lnSpc>
                <a:spcPts val="7799"/>
              </a:lnSpc>
              <a:spcBef>
                <a:spcPct val="0"/>
              </a:spcBef>
            </a:pPr>
            <a:r>
              <a:rPr lang="ar-EG" sz="5999" b="1">
                <a:solidFill>
                  <a:srgbClr val="0C1116"/>
                </a:solidFill>
                <a:latin typeface="Ubuntu Bold"/>
                <a:ea typeface="Ubuntu Bold"/>
                <a:cs typeface="Ubuntu Bold"/>
                <a:sym typeface="Ubuntu Bold"/>
                <a:rtl/>
              </a:rPr>
              <a:t>شكرا على حسن الانتباه</a:t>
            </a:r>
          </a:p>
        </p:txBody>
      </p:sp>
      <p:sp>
        <p:nvSpPr>
          <p:cNvPr id="5" name="TextBox 5"/>
          <p:cNvSpPr txBox="1"/>
          <p:nvPr/>
        </p:nvSpPr>
        <p:spPr>
          <a:xfrm>
            <a:off x="3391406" y="4966278"/>
            <a:ext cx="7522388" cy="495300"/>
          </a:xfrm>
          <a:prstGeom prst="rect">
            <a:avLst/>
          </a:prstGeom>
        </p:spPr>
        <p:txBody>
          <a:bodyPr lIns="0" tIns="0" rIns="0" bIns="0" rtlCol="0" anchor="t">
            <a:spAutoFit/>
          </a:bodyPr>
          <a:lstStyle/>
          <a:p>
            <a:pPr marL="0" lvl="0" indent="0" algn="l">
              <a:lnSpc>
                <a:spcPts val="3899"/>
              </a:lnSpc>
              <a:spcBef>
                <a:spcPct val="0"/>
              </a:spcBef>
            </a:pPr>
            <a:r>
              <a:rPr lang="en-US" sz="2999">
                <a:solidFill>
                  <a:srgbClr val="0C1116"/>
                </a:solidFill>
                <a:latin typeface="Ubuntu"/>
                <a:ea typeface="Ubuntu"/>
                <a:cs typeface="Ubuntu"/>
                <a:sym typeface="Ubuntu"/>
              </a:rPr>
              <a:t>ahlam.houari@univ-tlemcen.dz</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529</Words>
  <Application>Microsoft Office PowerPoint</Application>
  <PresentationFormat>Personnalisé</PresentationFormat>
  <Paragraphs>32</Paragraphs>
  <Slides>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Arial</vt:lpstr>
      <vt:lpstr>Calibri</vt:lpstr>
      <vt:lpstr>Ubuntu Bold Italics</vt:lpstr>
      <vt:lpstr>Ubuntu</vt:lpstr>
      <vt:lpstr>Ubuntu Bold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Grey Minimalist Elegant Business Proposal Presentation</dc:title>
  <cp:lastModifiedBy>BYC</cp:lastModifiedBy>
  <cp:revision>3</cp:revision>
  <dcterms:created xsi:type="dcterms:W3CDTF">2006-08-16T00:00:00Z</dcterms:created>
  <dcterms:modified xsi:type="dcterms:W3CDTF">2025-11-07T15:13:24Z</dcterms:modified>
  <dc:identifier>DAG4Brdq--4</dc:identifier>
</cp:coreProperties>
</file>