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78287E-A901-45FE-9306-A7BE47C52FF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78287E-A901-45FE-9306-A7BE47C52FF5}"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78287E-A901-45FE-9306-A7BE47C52FF5}"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78287E-A901-45FE-9306-A7BE47C52FF5}"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78287E-A901-45FE-9306-A7BE47C52FF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78287E-A901-45FE-9306-A7BE47C52FF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028A41-5380-487C-AC34-29C0B822BEE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78287E-A901-45FE-9306-A7BE47C52FF5}"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028A41-5380-487C-AC34-29C0B822BEE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microsoft.com/office/2007/relationships/media" Target="../media/media62.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2.png"/><Relationship Id="rId5" Type="http://schemas.microsoft.com/office/2007/relationships/hdphoto" Target="../media/hdphoto3.wdp"/></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80.mp3"/><Relationship Id="rId5" Type="http://schemas.openxmlformats.org/officeDocument/2006/relationships/image" Target="../media/image3.png"/><Relationship Id="rId4" Type="http://schemas.microsoft.com/office/2007/relationships/media" Target="../media/media79.mp3"/></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microsoft.com/office/2007/relationships/media" Target="../media/media63.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hdphoto" Target="../media/hdphoto4.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media" Target="../media/media67.mp3"/><Relationship Id="rId3" Type="http://schemas.openxmlformats.org/officeDocument/2006/relationships/image" Target="../media/image2.png"/><Relationship Id="rId7" Type="http://schemas.microsoft.com/office/2007/relationships/media" Target="../media/media66.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65.mp3"/><Relationship Id="rId5" Type="http://schemas.openxmlformats.org/officeDocument/2006/relationships/image" Target="../media/image3.png"/><Relationship Id="rId4" Type="http://schemas.microsoft.com/office/2007/relationships/media" Target="../media/media64.mp3"/></Relationships>
</file>

<file path=ppt/slides/_rels/slide4.xml.rels><?xml version="1.0" encoding="UTF-8" standalone="yes"?>
<Relationships xmlns="http://schemas.openxmlformats.org/package/2006/relationships"><Relationship Id="rId3" Type="http://schemas.microsoft.com/office/2007/relationships/media" Target="../media/media68.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69.mp3"/><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microsoft.com/office/2007/relationships/media" Target="../media/media70.mp3"/><Relationship Id="rId7" Type="http://schemas.microsoft.com/office/2007/relationships/media" Target="../media/media73.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72.mp3"/><Relationship Id="rId5" Type="http://schemas.microsoft.com/office/2007/relationships/media" Target="../media/media71.mp3"/><Relationship Id="rId4" Type="http://schemas.openxmlformats.org/officeDocument/2006/relationships/image" Target="../media/image3.png"/><Relationship Id="rId9" Type="http://schemas.microsoft.com/office/2007/relationships/media" Target="../media/media74.mp3"/></Relationships>
</file>

<file path=ppt/slides/_rels/slide6.xml.rels><?xml version="1.0" encoding="UTF-8" standalone="yes"?>
<Relationships xmlns="http://schemas.openxmlformats.org/package/2006/relationships"><Relationship Id="rId3" Type="http://schemas.microsoft.com/office/2007/relationships/media" Target="../media/media75.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76.mp3"/><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microsoft.com/office/2007/relationships/media" Target="../media/media77.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media" Target="../media/media78.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microsoft.com/office/2007/relationships/media" Target="../media/media79.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a14:imgEffect>
                  </a14:imgLayer>
                </a14:imgProps>
              </a:ext>
              <a:ext uri="{28A0092B-C50C-407E-A947-70E740481C1C}">
                <a14:useLocalDpi xmlns:a14="http://schemas.microsoft.com/office/drawing/2010/main" xmlns="" val="0"/>
              </a:ext>
            </a:extLst>
          </a:blip>
          <a:srcRect/>
          <a:stretch/>
        </p:blipFill>
        <p:spPr bwMode="auto">
          <a:xfrm>
            <a:off x="-1" y="1"/>
            <a:ext cx="9143999" cy="68513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80253" y="929252"/>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756AA60C-5338-EE04-74E9-841E87052D47}"/>
              </a:ext>
            </a:extLst>
          </p:cNvPr>
          <p:cNvSpPr txBox="1"/>
          <p:nvPr/>
        </p:nvSpPr>
        <p:spPr>
          <a:xfrm>
            <a:off x="10464296" y="-5058234"/>
            <a:ext cx="5487897"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p>
        </p:txBody>
      </p:sp>
      <p:pic>
        <p:nvPicPr>
          <p:cNvPr id="5" name="Image 4">
            <a:extLst>
              <a:ext uri="{FF2B5EF4-FFF2-40B4-BE49-F238E27FC236}">
                <a16:creationId xmlns:a16="http://schemas.microsoft.com/office/drawing/2014/main" xmlns="" id="{5F652B91-94A4-4C40-F891-EE27C3011D24}"/>
              </a:ext>
            </a:extLst>
          </p:cNvPr>
          <p:cNvPicPr>
            <a:picLocks noChangeAspect="1"/>
          </p:cNvPicPr>
          <p:nvPr/>
        </p:nvPicPr>
        <p:blipFill rotWithShape="1">
          <a:blip r:embed="rId6" cstate="print">
            <a:extLst>
              <a:ext uri="{28A0092B-C50C-407E-A947-70E740481C1C}">
                <a14:useLocalDpi xmlns:a14="http://schemas.microsoft.com/office/drawing/2010/main" xmlns="" val="0"/>
              </a:ext>
            </a:extLst>
          </a:blip>
          <a:srcRect t="20909" b="25699"/>
          <a:stretch/>
        </p:blipFill>
        <p:spPr>
          <a:xfrm>
            <a:off x="-4680737" y="6773949"/>
            <a:ext cx="3760116" cy="4758717"/>
          </a:xfrm>
          <a:prstGeom prst="rect">
            <a:avLst/>
          </a:prstGeom>
          <a:effectLst>
            <a:outerShdw blurRad="50800" dist="38100" algn="l" rotWithShape="0">
              <a:prstClr val="black">
                <a:alpha val="40000"/>
              </a:prstClr>
            </a:outerShdw>
          </a:effectLst>
        </p:spPr>
      </p:pic>
      <p:pic>
        <p:nvPicPr>
          <p:cNvPr id="4" name="ElevenLabs_2024-07-09T09_07_58_Sarah_pre_s50_sb75_se0_b_m2">
            <a:hlinkClick r:id="" action="ppaction://media"/>
            <a:extLst>
              <a:ext uri="{FF2B5EF4-FFF2-40B4-BE49-F238E27FC236}">
                <a16:creationId xmlns:a16="http://schemas.microsoft.com/office/drawing/2014/main" xmlns="" id="{EB1CF849-EA09-18CC-2ADE-65AD9333AADD}"/>
              </a:ext>
            </a:extLst>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a:off x="-825833" y="2958203"/>
            <a:ext cx="365522" cy="487363"/>
          </a:xfrm>
          <a:prstGeom prst="rect">
            <a:avLst/>
          </a:prstGeom>
        </p:spPr>
      </p:pic>
    </p:spTree>
    <p:extLst>
      <p:ext uri="{BB962C8B-B14F-4D97-AF65-F5344CB8AC3E}">
        <p14:creationId xmlns:p14="http://schemas.microsoft.com/office/powerpoint/2010/main" xmlns="" val="248589915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xmlns="" id="{146E2B8D-2F3F-4A02-EBC6-1F5203F14896}"/>
              </a:ext>
            </a:extLst>
          </p:cNvPr>
          <p:cNvSpPr txBox="1"/>
          <p:nvPr/>
        </p:nvSpPr>
        <p:spPr>
          <a:xfrm>
            <a:off x="322573" y="936825"/>
            <a:ext cx="4740674"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xmlns="" id="{ADC3162A-AEED-7DCF-7946-FF460E63E27A}"/>
              </a:ext>
            </a:extLst>
          </p:cNvPr>
          <p:cNvSpPr txBox="1"/>
          <p:nvPr/>
        </p:nvSpPr>
        <p:spPr>
          <a:xfrm>
            <a:off x="6873272" y="2317230"/>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AF6CEF2E-2FBB-2D17-9954-439860D7FE69}"/>
              </a:ext>
            </a:extLst>
          </p:cNvPr>
          <p:cNvSpPr txBox="1"/>
          <p:nvPr/>
        </p:nvSpPr>
        <p:spPr>
          <a:xfrm>
            <a:off x="6873270" y="2932791"/>
            <a:ext cx="2033252" cy="353943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xmlns="" id="{58D53517-5AEC-C1C2-93E6-60D892BECDE6}"/>
              </a:ext>
            </a:extLst>
          </p:cNvPr>
          <p:cNvSpPr txBox="1"/>
          <p:nvPr/>
        </p:nvSpPr>
        <p:spPr>
          <a:xfrm>
            <a:off x="3555373" y="2317230"/>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3853F384-AABA-C8C3-B2B6-F6EA675CEB8C}"/>
              </a:ext>
            </a:extLst>
          </p:cNvPr>
          <p:cNvSpPr txBox="1"/>
          <p:nvPr/>
        </p:nvSpPr>
        <p:spPr>
          <a:xfrm>
            <a:off x="3555373" y="2932791"/>
            <a:ext cx="2033252" cy="5632311"/>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8" name="ZoneTexte 7">
            <a:extLst>
              <a:ext uri="{FF2B5EF4-FFF2-40B4-BE49-F238E27FC236}">
                <a16:creationId xmlns:a16="http://schemas.microsoft.com/office/drawing/2014/main" xmlns="" id="{7A2E3D9A-7CAE-774D-EBF4-C92E1792261C}"/>
              </a:ext>
            </a:extLst>
          </p:cNvPr>
          <p:cNvSpPr txBox="1"/>
          <p:nvPr/>
        </p:nvSpPr>
        <p:spPr>
          <a:xfrm>
            <a:off x="237476" y="2317230"/>
            <a:ext cx="2033252" cy="707886"/>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2000" dirty="0">
              <a:solidFill>
                <a:schemeClr val="bg1"/>
              </a:solidFill>
              <a:latin typeface="Aljazeera" panose="02000000000000000000" pitchFamily="2" charset="-78"/>
              <a:cs typeface="Aljazeera" panose="02000000000000000000" pitchFamily="2" charset="-78"/>
            </a:endParaRPr>
          </a:p>
        </p:txBody>
      </p:sp>
      <p:sp>
        <p:nvSpPr>
          <p:cNvPr id="9" name="ZoneTexte 8">
            <a:extLst>
              <a:ext uri="{FF2B5EF4-FFF2-40B4-BE49-F238E27FC236}">
                <a16:creationId xmlns:a16="http://schemas.microsoft.com/office/drawing/2014/main" xmlns="" id="{2B3FF325-84FE-0D86-9A65-4EF0C704ECBC}"/>
              </a:ext>
            </a:extLst>
          </p:cNvPr>
          <p:cNvSpPr txBox="1"/>
          <p:nvPr/>
        </p:nvSpPr>
        <p:spPr>
          <a:xfrm>
            <a:off x="237476" y="2932792"/>
            <a:ext cx="2033252" cy="6001643"/>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pic>
        <p:nvPicPr>
          <p:cNvPr id="11" name="Image 10">
            <a:extLst>
              <a:ext uri="{FF2B5EF4-FFF2-40B4-BE49-F238E27FC236}">
                <a16:creationId xmlns:a16="http://schemas.microsoft.com/office/drawing/2014/main" xmlns="" id="{D3D49FA5-6F5F-47E8-DF8E-61BDD6EEB42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26882" b="22600"/>
          <a:stretch/>
        </p:blipFill>
        <p:spPr>
          <a:xfrm>
            <a:off x="-4251540" y="6718443"/>
            <a:ext cx="4251539" cy="5091116"/>
          </a:xfrm>
          <a:prstGeom prst="rect">
            <a:avLst/>
          </a:prstGeom>
        </p:spPr>
      </p:pic>
      <p:sp>
        <p:nvSpPr>
          <p:cNvPr id="12" name="ZoneTexte 11">
            <a:extLst>
              <a:ext uri="{FF2B5EF4-FFF2-40B4-BE49-F238E27FC236}">
                <a16:creationId xmlns:a16="http://schemas.microsoft.com/office/drawing/2014/main" xmlns="" id="{39A2A4A8-46B5-A192-FF27-CF1596266729}"/>
              </a:ext>
            </a:extLst>
          </p:cNvPr>
          <p:cNvSpPr txBox="1"/>
          <p:nvPr/>
        </p:nvSpPr>
        <p:spPr>
          <a:xfrm>
            <a:off x="11201400" y="7267859"/>
            <a:ext cx="2156421" cy="12649617"/>
          </a:xfrm>
          <a:prstGeom prst="rect">
            <a:avLst/>
          </a:prstGeom>
          <a:noFill/>
        </p:spPr>
        <p:txBody>
          <a:bodyPr wrap="square">
            <a:spAutoFit/>
          </a:bodyPr>
          <a:lstStyle/>
          <a:p>
            <a:pPr algn="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إذن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a:t>
            </a:r>
          </a:p>
        </p:txBody>
      </p:sp>
    </p:spTree>
    <p:extLst>
      <p:ext uri="{BB962C8B-B14F-4D97-AF65-F5344CB8AC3E}">
        <p14:creationId xmlns:p14="http://schemas.microsoft.com/office/powerpoint/2010/main" xmlns="" val="41018567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xmlns="" id="{146E2B8D-2F3F-4A02-EBC6-1F5203F14896}"/>
              </a:ext>
            </a:extLst>
          </p:cNvPr>
          <p:cNvSpPr txBox="1"/>
          <p:nvPr/>
        </p:nvSpPr>
        <p:spPr>
          <a:xfrm>
            <a:off x="-6570596" y="936825"/>
            <a:ext cx="4740674"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xmlns="" id="{ADC3162A-AEED-7DCF-7946-FF460E63E27A}"/>
              </a:ext>
            </a:extLst>
          </p:cNvPr>
          <p:cNvSpPr txBox="1"/>
          <p:nvPr/>
        </p:nvSpPr>
        <p:spPr>
          <a:xfrm>
            <a:off x="10126426" y="-2299582"/>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AF6CEF2E-2FBB-2D17-9954-439860D7FE69}"/>
              </a:ext>
            </a:extLst>
          </p:cNvPr>
          <p:cNvSpPr txBox="1"/>
          <p:nvPr/>
        </p:nvSpPr>
        <p:spPr>
          <a:xfrm>
            <a:off x="10126426" y="7916271"/>
            <a:ext cx="2033252" cy="353943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xmlns="" id="{58D53517-5AEC-C1C2-93E6-60D892BECDE6}"/>
              </a:ext>
            </a:extLst>
          </p:cNvPr>
          <p:cNvSpPr txBox="1"/>
          <p:nvPr/>
        </p:nvSpPr>
        <p:spPr>
          <a:xfrm>
            <a:off x="3555373" y="-2214344"/>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3853F384-AABA-C8C3-B2B6-F6EA675CEB8C}"/>
              </a:ext>
            </a:extLst>
          </p:cNvPr>
          <p:cNvSpPr txBox="1"/>
          <p:nvPr/>
        </p:nvSpPr>
        <p:spPr>
          <a:xfrm>
            <a:off x="3555373" y="7916271"/>
            <a:ext cx="2033252" cy="5632311"/>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8" name="ZoneTexte 7">
            <a:extLst>
              <a:ext uri="{FF2B5EF4-FFF2-40B4-BE49-F238E27FC236}">
                <a16:creationId xmlns:a16="http://schemas.microsoft.com/office/drawing/2014/main" xmlns="" id="{7A2E3D9A-7CAE-774D-EBF4-C92E1792261C}"/>
              </a:ext>
            </a:extLst>
          </p:cNvPr>
          <p:cNvSpPr txBox="1"/>
          <p:nvPr/>
        </p:nvSpPr>
        <p:spPr>
          <a:xfrm>
            <a:off x="-3015680" y="-1928849"/>
            <a:ext cx="2033252" cy="707886"/>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2000" dirty="0">
              <a:solidFill>
                <a:schemeClr val="bg1"/>
              </a:solidFill>
              <a:latin typeface="Aljazeera" panose="02000000000000000000" pitchFamily="2" charset="-78"/>
              <a:cs typeface="Aljazeera" panose="02000000000000000000" pitchFamily="2" charset="-78"/>
            </a:endParaRPr>
          </a:p>
        </p:txBody>
      </p:sp>
      <p:sp>
        <p:nvSpPr>
          <p:cNvPr id="9" name="ZoneTexte 8">
            <a:extLst>
              <a:ext uri="{FF2B5EF4-FFF2-40B4-BE49-F238E27FC236}">
                <a16:creationId xmlns:a16="http://schemas.microsoft.com/office/drawing/2014/main" xmlns="" id="{2B3FF325-84FE-0D86-9A65-4EF0C704ECBC}"/>
              </a:ext>
            </a:extLst>
          </p:cNvPr>
          <p:cNvSpPr txBox="1"/>
          <p:nvPr/>
        </p:nvSpPr>
        <p:spPr>
          <a:xfrm>
            <a:off x="-3015680" y="7916272"/>
            <a:ext cx="2033252" cy="6001643"/>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sp>
        <p:nvSpPr>
          <p:cNvPr id="11" name="ZoneTexte 10">
            <a:extLst>
              <a:ext uri="{FF2B5EF4-FFF2-40B4-BE49-F238E27FC236}">
                <a16:creationId xmlns:a16="http://schemas.microsoft.com/office/drawing/2014/main" xmlns="" id="{2D1D0DF5-CF5F-9127-0F79-2F5ED948B762}"/>
              </a:ext>
            </a:extLst>
          </p:cNvPr>
          <p:cNvSpPr txBox="1"/>
          <p:nvPr/>
        </p:nvSpPr>
        <p:spPr>
          <a:xfrm>
            <a:off x="4258651" y="2302175"/>
            <a:ext cx="4740674" cy="5262979"/>
          </a:xfrm>
          <a:prstGeom prst="rect">
            <a:avLst/>
          </a:prstGeom>
          <a:noFill/>
        </p:spPr>
        <p:txBody>
          <a:bodyPr wrap="square">
            <a:spAutoFit/>
          </a:bodyPr>
          <a:lstStyle/>
          <a:p>
            <a:pPr algn="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إذن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a:t>
            </a:r>
          </a:p>
        </p:txBody>
      </p:sp>
      <p:pic>
        <p:nvPicPr>
          <p:cNvPr id="13" name="Image 12">
            <a:extLst>
              <a:ext uri="{FF2B5EF4-FFF2-40B4-BE49-F238E27FC236}">
                <a16:creationId xmlns:a16="http://schemas.microsoft.com/office/drawing/2014/main" xmlns="" id="{EE91D535-5265-CA30-83C3-0E06503DAC71}"/>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26882" b="22600"/>
          <a:stretch/>
        </p:blipFill>
        <p:spPr>
          <a:xfrm>
            <a:off x="-901905" y="2474635"/>
            <a:ext cx="4251539" cy="5091116"/>
          </a:xfrm>
          <a:prstGeom prst="rect">
            <a:avLst/>
          </a:prstGeom>
        </p:spPr>
      </p:pic>
      <p:pic>
        <p:nvPicPr>
          <p:cNvPr id="12" name="ElevenLabs_2024-07-09T10_16_37_Sarah_pre_s50_sb75_se0_b_m2">
            <a:hlinkClick r:id="" action="ppaction://media"/>
            <a:extLst>
              <a:ext uri="{FF2B5EF4-FFF2-40B4-BE49-F238E27FC236}">
                <a16:creationId xmlns:a16="http://schemas.microsoft.com/office/drawing/2014/main" xmlns="" id="{F930D7F6-12F0-F370-11DA-B87A940BFF43}"/>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388644" y="3184526"/>
            <a:ext cx="365522" cy="487363"/>
          </a:xfrm>
          <a:prstGeom prst="rect">
            <a:avLst/>
          </a:prstGeom>
        </p:spPr>
      </p:pic>
      <p:pic>
        <p:nvPicPr>
          <p:cNvPr id="14" name="ElevenLabs_2024-07-09T10_18_38_Sarah_pre_s50_sb75_se0_b_m2">
            <a:hlinkClick r:id="" action="ppaction://media"/>
            <a:extLst>
              <a:ext uri="{FF2B5EF4-FFF2-40B4-BE49-F238E27FC236}">
                <a16:creationId xmlns:a16="http://schemas.microsoft.com/office/drawing/2014/main" xmlns="" id="{F6E8DFCA-9326-07A7-E650-711EEAC108E8}"/>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598314" y="1987273"/>
            <a:ext cx="365522" cy="487363"/>
          </a:xfrm>
          <a:prstGeom prst="rect">
            <a:avLst/>
          </a:prstGeom>
        </p:spPr>
      </p:pic>
      <p:sp>
        <p:nvSpPr>
          <p:cNvPr id="17" name="ZoneTexte 16">
            <a:extLst>
              <a:ext uri="{FF2B5EF4-FFF2-40B4-BE49-F238E27FC236}">
                <a16:creationId xmlns:a16="http://schemas.microsoft.com/office/drawing/2014/main" xmlns="" id="{2B7BB555-986C-6171-768B-B090F10840F9}"/>
              </a:ext>
            </a:extLst>
          </p:cNvPr>
          <p:cNvSpPr txBox="1"/>
          <p:nvPr/>
        </p:nvSpPr>
        <p:spPr>
          <a:xfrm>
            <a:off x="160507" y="7058522"/>
            <a:ext cx="8983493" cy="3808735"/>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المحاضرة الرابعة : استراتيجيات </a:t>
            </a:r>
            <a:r>
              <a:rPr lang="ar-DZ" sz="10500" dirty="0" err="1">
                <a:ln>
                  <a:solidFill>
                    <a:schemeClr val="tx1"/>
                  </a:solidFill>
                </a:ln>
                <a:solidFill>
                  <a:schemeClr val="accent3">
                    <a:lumMod val="60000"/>
                    <a:lumOff val="40000"/>
                  </a:schemeClr>
                </a:solidFill>
                <a:effectLst/>
                <a:latin typeface="Changa ExtraBold" pitchFamily="2" charset="-78"/>
                <a:ea typeface="Calibri" panose="020F0502020204030204" pitchFamily="34" charset="0"/>
                <a:cs typeface="Changa ExtraBold" pitchFamily="2" charset="-78"/>
              </a:rPr>
              <a:t>المقاولاتية</a:t>
            </a:r>
            <a:endParaRPr lang="fr-FR" sz="5400" dirty="0">
              <a:ln>
                <a:solidFill>
                  <a:schemeClr val="tx1"/>
                </a:solidFill>
              </a:ln>
              <a:solidFill>
                <a:schemeClr val="accent3">
                  <a:lumMod val="60000"/>
                  <a:lumOff val="40000"/>
                </a:schemeClr>
              </a:solidFill>
              <a:latin typeface="Changa ExtraBold" pitchFamily="2" charset="-78"/>
              <a:cs typeface="Changa ExtraBold" pitchFamily="2" charset="-78"/>
            </a:endParaRPr>
          </a:p>
        </p:txBody>
      </p:sp>
    </p:spTree>
    <p:extLst>
      <p:ext uri="{BB962C8B-B14F-4D97-AF65-F5344CB8AC3E}">
        <p14:creationId xmlns:p14="http://schemas.microsoft.com/office/powerpoint/2010/main" xmlns="" val="88775519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0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2"/>
                </p:tgtEl>
              </p:cMediaNode>
            </p:video>
            <p:video>
              <p:cMediaNode vol="80000">
                <p:cTn id="8" fill="hold" display="0">
                  <p:stCondLst>
                    <p:cond delay="indefinite"/>
                  </p:stCondLst>
                  <p:endCondLst>
                    <p:cond evt="onStopAudio" delay="0">
                      <p:tgtEl>
                        <p:sldTgt/>
                      </p:tgtEl>
                    </p:cond>
                  </p:endCondLst>
                </p:cTn>
                <p:tgtEl>
                  <p:spTgt spid="1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4C123938-1471-08BC-D979-537B6F1C38FE}"/>
              </a:ext>
            </a:extLst>
          </p:cNvPr>
          <p:cNvSpPr txBox="1"/>
          <p:nvPr/>
        </p:nvSpPr>
        <p:spPr>
          <a:xfrm>
            <a:off x="3622812" y="1309082"/>
            <a:ext cx="5390491"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xmlns="" id="{54901527-90B0-4CAF-151E-BCBF4142FA5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0909" b="25699"/>
          <a:stretch/>
        </p:blipFill>
        <p:spPr>
          <a:xfrm>
            <a:off x="0" y="2206488"/>
            <a:ext cx="3760116" cy="4758717"/>
          </a:xfrm>
          <a:prstGeom prst="rect">
            <a:avLst/>
          </a:prstGeom>
          <a:effectLst>
            <a:outerShdw blurRad="50800" dist="38100" algn="l" rotWithShape="0">
              <a:prstClr val="black">
                <a:alpha val="40000"/>
              </a:prstClr>
            </a:outerShdw>
          </a:effectLst>
        </p:spPr>
      </p:pic>
      <p:sp>
        <p:nvSpPr>
          <p:cNvPr id="1037" name="ZoneTexte 1036">
            <a:extLst>
              <a:ext uri="{FF2B5EF4-FFF2-40B4-BE49-F238E27FC236}">
                <a16:creationId xmlns:a16="http://schemas.microsoft.com/office/drawing/2014/main" xmlns="" id="{B091AD60-6B63-524C-F424-B818C67432E1}"/>
              </a:ext>
            </a:extLst>
          </p:cNvPr>
          <p:cNvSpPr txBox="1"/>
          <p:nvPr/>
        </p:nvSpPr>
        <p:spPr>
          <a:xfrm>
            <a:off x="10683143" y="-2035867"/>
            <a:ext cx="4739832" cy="4524315"/>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تعريف منظمات الأعمال </a:t>
            </a:r>
            <a:r>
              <a:rPr lang="ar-DZ" sz="7200" b="1" dirty="0" err="1">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endParaRPr>
          </a:p>
        </p:txBody>
      </p:sp>
      <p:sp>
        <p:nvSpPr>
          <p:cNvPr id="3" name="ZoneTexte 2">
            <a:extLst>
              <a:ext uri="{FF2B5EF4-FFF2-40B4-BE49-F238E27FC236}">
                <a16:creationId xmlns:a16="http://schemas.microsoft.com/office/drawing/2014/main" xmlns="" id="{836E6D14-1370-9F59-5CB0-CF3F107BAB82}"/>
              </a:ext>
            </a:extLst>
          </p:cNvPr>
          <p:cNvSpPr txBox="1"/>
          <p:nvPr/>
        </p:nvSpPr>
        <p:spPr>
          <a:xfrm>
            <a:off x="130697" y="-5427093"/>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p>
        </p:txBody>
      </p:sp>
      <p:pic>
        <p:nvPicPr>
          <p:cNvPr id="4" name="Image 3">
            <a:extLst>
              <a:ext uri="{FF2B5EF4-FFF2-40B4-BE49-F238E27FC236}">
                <a16:creationId xmlns:a16="http://schemas.microsoft.com/office/drawing/2014/main" xmlns="" id="{06DF9B69-64B9-F76F-F927-667D11D3DCF5}"/>
              </a:ext>
            </a:extLst>
          </p:cNvPr>
          <p:cNvPicPr>
            <a:picLocks noChangeAspect="1"/>
          </p:cNvPicPr>
          <p:nvPr/>
        </p:nvPicPr>
        <p:blipFill rotWithShape="1">
          <a:blip r:embed="rId4">
            <a:extLst>
              <a:ext uri="{BEBA8EAE-BF5A-486C-A8C5-ECC9F3942E4B}">
                <a14:imgProps xmlns:a14="http://schemas.microsoft.com/office/drawing/2010/main" xmlns="">
                  <a14:imgLayer r:embed="rId6">
                    <a14:imgEffect>
                      <a14:colorTemperature colorTemp="5300"/>
                    </a14:imgEffect>
                  </a14:imgLayer>
                </a14:imgProps>
              </a:ext>
              <a:ext uri="{28A0092B-C50C-407E-A947-70E740481C1C}">
                <a14:useLocalDpi xmlns:a14="http://schemas.microsoft.com/office/drawing/2010/main" xmlns="" val="0"/>
              </a:ext>
            </a:extLst>
          </a:blip>
          <a:srcRect t="26748" b="19628"/>
          <a:stretch/>
        </p:blipFill>
        <p:spPr>
          <a:xfrm>
            <a:off x="-4838059" y="7425574"/>
            <a:ext cx="4838059" cy="6149502"/>
          </a:xfrm>
          <a:prstGeom prst="rect">
            <a:avLst/>
          </a:prstGeom>
          <a:effectLst>
            <a:outerShdw blurRad="50800" dist="38100" dir="18900000" algn="bl" rotWithShape="0">
              <a:prstClr val="black">
                <a:alpha val="40000"/>
              </a:prstClr>
            </a:outerShdw>
          </a:effectLst>
        </p:spPr>
      </p:pic>
      <p:pic>
        <p:nvPicPr>
          <p:cNvPr id="5" name="ElevenLabs_2024-07-09T09_09_35_Sarah_pre_s50_sb75_se0_b_m2">
            <a:hlinkClick r:id="" action="ppaction://media"/>
            <a:extLst>
              <a:ext uri="{FF2B5EF4-FFF2-40B4-BE49-F238E27FC236}">
                <a16:creationId xmlns:a16="http://schemas.microsoft.com/office/drawing/2014/main" xmlns="" id="{8A2C267B-7E71-6210-8AA2-68F31348203E}"/>
              </a:ext>
            </a:extLst>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a:off x="-568497" y="2941638"/>
            <a:ext cx="365522" cy="487363"/>
          </a:xfrm>
          <a:prstGeom prst="rect">
            <a:avLst/>
          </a:prstGeom>
        </p:spPr>
      </p:pic>
    </p:spTree>
    <p:extLst>
      <p:ext uri="{BB962C8B-B14F-4D97-AF65-F5344CB8AC3E}">
        <p14:creationId xmlns:p14="http://schemas.microsoft.com/office/powerpoint/2010/main" xmlns="" val="413611889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7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xmlns="" id="{CEDE6C66-E160-0879-C735-229DAF9EE44B}"/>
              </a:ext>
            </a:extLst>
          </p:cNvPr>
          <p:cNvSpPr txBox="1"/>
          <p:nvPr/>
        </p:nvSpPr>
        <p:spPr>
          <a:xfrm>
            <a:off x="4927621" y="1715547"/>
            <a:ext cx="4071704" cy="6494085"/>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هي تلك المنظمات التي تقوم على الأعمال والأنشطة الإبداعية لإقامة المشاريع وضمان نموها. </a:t>
            </a:r>
          </a:p>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تعرف أيضا بأنها: تلك المنظمة التي تكون قادرة على إيجاد شيء جديد ذو قيمة في الوقت المناسب، مع الأخذ بعين الاعتبار الموارد المالية، المعنوية، المخاطر الاجتماعية، وتوفير الحوافز والاستقلالية للعاملين لكسب قناعاتهم. </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تعريف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79E10C07-E866-045A-87F3-1D08D852BD5F}"/>
              </a:ext>
            </a:extLst>
          </p:cNvPr>
          <p:cNvSpPr txBox="1"/>
          <p:nvPr/>
        </p:nvSpPr>
        <p:spPr>
          <a:xfrm>
            <a:off x="179845" y="1715547"/>
            <a:ext cx="4071704" cy="4031873"/>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إذا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 </a:t>
            </a:r>
          </a:p>
        </p:txBody>
      </p:sp>
      <p:sp>
        <p:nvSpPr>
          <p:cNvPr id="12" name="ZoneTexte 11">
            <a:extLst>
              <a:ext uri="{FF2B5EF4-FFF2-40B4-BE49-F238E27FC236}">
                <a16:creationId xmlns:a16="http://schemas.microsoft.com/office/drawing/2014/main" xmlns="" id="{F48445E4-19CD-F4D6-6D9F-7A596C4BC0E1}"/>
              </a:ext>
            </a:extLst>
          </p:cNvPr>
          <p:cNvSpPr txBox="1"/>
          <p:nvPr/>
        </p:nvSpPr>
        <p:spPr>
          <a:xfrm>
            <a:off x="9994787" y="-5070664"/>
            <a:ext cx="5487897"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صاحب الاهتمام الذي رافق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والمقاول اهتمام بمنظمات الأعمال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التي تمثل اللبنة الأولى في طريق طويل ومحفوف بالمخاطر والفرص تتيحها بيئة أعمال متغيرة باستمرار بفعل التطور التكنولوجي السريع.</a:t>
            </a:r>
          </a:p>
        </p:txBody>
      </p:sp>
      <p:pic>
        <p:nvPicPr>
          <p:cNvPr id="14" name="Image 13">
            <a:extLst>
              <a:ext uri="{FF2B5EF4-FFF2-40B4-BE49-F238E27FC236}">
                <a16:creationId xmlns:a16="http://schemas.microsoft.com/office/drawing/2014/main" xmlns="" id="{40791193-52A4-A1B7-7143-0DDB89406249}"/>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0909" b="25699"/>
          <a:stretch/>
        </p:blipFill>
        <p:spPr>
          <a:xfrm>
            <a:off x="-4310078" y="6727045"/>
            <a:ext cx="3760116" cy="4758717"/>
          </a:xfrm>
          <a:prstGeom prst="rect">
            <a:avLst/>
          </a:prstGeom>
          <a:effectLst>
            <a:outerShdw blurRad="50800" dist="38100" algn="l" rotWithShape="0">
              <a:prstClr val="black">
                <a:alpha val="40000"/>
              </a:prstClr>
            </a:outerShdw>
          </a:effectLst>
        </p:spPr>
      </p:pic>
      <p:pic>
        <p:nvPicPr>
          <p:cNvPr id="2" name="ElevenLabs_2024-07-09T09_13_51_Sarah_pre_s50_sb75_se0_b_m2">
            <a:hlinkClick r:id="" action="ppaction://media"/>
            <a:extLst>
              <a:ext uri="{FF2B5EF4-FFF2-40B4-BE49-F238E27FC236}">
                <a16:creationId xmlns:a16="http://schemas.microsoft.com/office/drawing/2014/main" xmlns="" id="{CC9F4696-DB23-D27F-63F7-3E2966E30AFF}"/>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732723" y="2931699"/>
            <a:ext cx="365522" cy="487363"/>
          </a:xfrm>
          <a:prstGeom prst="rect">
            <a:avLst/>
          </a:prstGeom>
        </p:spPr>
      </p:pic>
      <p:pic>
        <p:nvPicPr>
          <p:cNvPr id="5" name="ElevenLabs_2024-07-09T09_15_06_Sarah_pre_s50_sb75_se0_b_m2">
            <a:hlinkClick r:id="" action="ppaction://media"/>
            <a:extLst>
              <a:ext uri="{FF2B5EF4-FFF2-40B4-BE49-F238E27FC236}">
                <a16:creationId xmlns:a16="http://schemas.microsoft.com/office/drawing/2014/main" xmlns="" id="{C08F2D1C-BA87-0492-A931-11DD860590A5}"/>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9912316" y="3239042"/>
            <a:ext cx="365522" cy="487363"/>
          </a:xfrm>
          <a:prstGeom prst="rect">
            <a:avLst/>
          </a:prstGeom>
        </p:spPr>
      </p:pic>
      <p:pic>
        <p:nvPicPr>
          <p:cNvPr id="7" name="ElevenLabs_2024-07-09T09_17_32_Sarah_pre_s50_sb75_se0_b_m2">
            <a:hlinkClick r:id="" action="ppaction://media"/>
            <a:extLst>
              <a:ext uri="{FF2B5EF4-FFF2-40B4-BE49-F238E27FC236}">
                <a16:creationId xmlns:a16="http://schemas.microsoft.com/office/drawing/2014/main" xmlns="" id="{C4ABC26D-9E7C-9C80-1091-A402EC71E4F6}"/>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9435238" y="4223927"/>
            <a:ext cx="365522" cy="487363"/>
          </a:xfrm>
          <a:prstGeom prst="rect">
            <a:avLst/>
          </a:prstGeom>
        </p:spPr>
      </p:pic>
      <p:pic>
        <p:nvPicPr>
          <p:cNvPr id="9" name="ElevenLabs_2024-07-09T09_18_04_Sarah_pre_s50_sb75_se0_b_m2">
            <a:hlinkClick r:id="" action="ppaction://media"/>
            <a:extLst>
              <a:ext uri="{FF2B5EF4-FFF2-40B4-BE49-F238E27FC236}">
                <a16:creationId xmlns:a16="http://schemas.microsoft.com/office/drawing/2014/main" xmlns="" id="{45614FBE-909D-56E0-6E55-AA18A5D5C42A}"/>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9994787" y="4138683"/>
            <a:ext cx="365522" cy="487363"/>
          </a:xfrm>
          <a:prstGeom prst="rect">
            <a:avLst/>
          </a:prstGeom>
        </p:spPr>
      </p:pic>
    </p:spTree>
    <p:extLst>
      <p:ext uri="{BB962C8B-B14F-4D97-AF65-F5344CB8AC3E}">
        <p14:creationId xmlns:p14="http://schemas.microsoft.com/office/powerpoint/2010/main" xmlns="" val="249648194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821" fill="hold"/>
                                        <p:tgtEl>
                                          <p:spTgt spid="2"/>
                                        </p:tgtEl>
                                      </p:cBhvr>
                                    </p:cmd>
                                  </p:childTnLst>
                                </p:cTn>
                              </p:par>
                            </p:childTnLst>
                          </p:cTn>
                        </p:par>
                        <p:par>
                          <p:cTn id="16" fill="hold">
                            <p:stCondLst>
                              <p:cond delay="3321"/>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6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600" fill="hold"/>
                                        <p:tgtEl>
                                          <p:spTgt spid="8"/>
                                        </p:tgtEl>
                                        <p:attrNameLst>
                                          <p:attrName>ppt_y</p:attrName>
                                        </p:attrNameLst>
                                      </p:cBhvr>
                                      <p:tavLst>
                                        <p:tav tm="0">
                                          <p:val>
                                            <p:strVal val="#ppt_y"/>
                                          </p:val>
                                        </p:tav>
                                        <p:tav tm="100000">
                                          <p:val>
                                            <p:strVal val="#ppt_y"/>
                                          </p:val>
                                        </p:tav>
                                      </p:tavLst>
                                    </p:anim>
                                    <p:anim calcmode="lin" valueType="num">
                                      <p:cBhvr>
                                        <p:cTn id="21" dur="6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6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600" tmFilter="0,0; .5, 1; 1, 1"/>
                                        <p:tgtEl>
                                          <p:spTgt spid="8"/>
                                        </p:tgtEl>
                                      </p:cBhvr>
                                    </p:animEffect>
                                  </p:childTnLst>
                                </p:cTn>
                              </p:par>
                              <p:par>
                                <p:cTn id="24" presetID="1" presetClass="mediacall" presetSubtype="0" fill="hold" nodeType="withEffect">
                                  <p:stCondLst>
                                    <p:cond delay="0"/>
                                  </p:stCondLst>
                                  <p:childTnLst>
                                    <p:cmd type="call" cmd="playFrom(0.0)">
                                      <p:cBhvr>
                                        <p:cTn id="25" dur="24973" fill="hold"/>
                                        <p:tgtEl>
                                          <p:spTgt spid="7"/>
                                        </p:tgtEl>
                                      </p:cBhvr>
                                    </p:cmd>
                                  </p:childTnLst>
                                </p:cTn>
                              </p:par>
                            </p:childTnLst>
                          </p:cTn>
                        </p:par>
                        <p:par>
                          <p:cTn id="26" fill="hold">
                            <p:stCondLst>
                              <p:cond delay="28294"/>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1"/>
                                        </p:tgtEl>
                                        <p:attrNameLst>
                                          <p:attrName>ppt_y</p:attrName>
                                        </p:attrNameLst>
                                      </p:cBhvr>
                                      <p:tavLst>
                                        <p:tav tm="0">
                                          <p:val>
                                            <p:strVal val="#ppt_y"/>
                                          </p:val>
                                        </p:tav>
                                        <p:tav tm="100000">
                                          <p:val>
                                            <p:strVal val="#ppt_y"/>
                                          </p:val>
                                        </p:tav>
                                      </p:tavLst>
                                    </p:anim>
                                    <p:anim calcmode="lin" valueType="num">
                                      <p:cBhvr>
                                        <p:cTn id="3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1"/>
                                        </p:tgtEl>
                                      </p:cBhvr>
                                    </p:animEffect>
                                  </p:childTnLst>
                                </p:cTn>
                              </p:par>
                              <p:par>
                                <p:cTn id="34" presetID="1" presetClass="mediacall" presetSubtype="0" fill="hold" nodeType="withEffect">
                                  <p:stCondLst>
                                    <p:cond delay="0"/>
                                  </p:stCondLst>
                                  <p:childTnLst>
                                    <p:cmd type="call" cmd="playFrom(0.0)">
                                      <p:cBhvr>
                                        <p:cTn id="35" dur="1815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endCondLst>
                    <p:cond evt="onStopAudio" delay="0">
                      <p:tgtEl>
                        <p:sldTgt/>
                      </p:tgtEl>
                    </p:cond>
                  </p:endCondLst>
                </p:cTn>
                <p:tgtEl>
                  <p:spTgt spid="2"/>
                </p:tgtEl>
              </p:cMediaNode>
            </p:video>
            <p:video>
              <p:cMediaNode vol="80000">
                <p:cTn id="37" fill="hold" display="0">
                  <p:stCondLst>
                    <p:cond delay="indefinite"/>
                  </p:stCondLst>
                  <p:endCondLst>
                    <p:cond evt="onStopAudio" delay="0">
                      <p:tgtEl>
                        <p:sldTgt/>
                      </p:tgtEl>
                    </p:cond>
                  </p:endCondLst>
                </p:cTn>
                <p:tgtEl>
                  <p:spTgt spid="5"/>
                </p:tgtEl>
              </p:cMediaNode>
            </p:video>
            <p:video>
              <p:cMediaNode vol="80000">
                <p:cTn id="38" fill="hold" display="0">
                  <p:stCondLst>
                    <p:cond delay="indefinite"/>
                  </p:stCondLst>
                  <p:endCondLst>
                    <p:cond evt="onStopAudio" delay="0">
                      <p:tgtEl>
                        <p:sldTgt/>
                      </p:tgtEl>
                    </p:cond>
                  </p:endCondLst>
                </p:cTn>
                <p:tgtEl>
                  <p:spTgt spid="7"/>
                </p:tgtEl>
              </p:cMediaNode>
            </p:video>
            <p:video>
              <p:cMediaNode vol="80000">
                <p:cTn id="39" fill="hold" display="0">
                  <p:stCondLst>
                    <p:cond delay="indefinite"/>
                  </p:stCondLst>
                  <p:endCondLst>
                    <p:cond evt="onStopAudio" delay="0">
                      <p:tgtEl>
                        <p:sldTgt/>
                      </p:tgtEl>
                    </p:cond>
                  </p:endCondLst>
                </p:cTn>
                <p:tgtEl>
                  <p:spTgt spid="9"/>
                </p:tgtEl>
              </p:cMediaNode>
            </p:video>
          </p:childTnLst>
        </p:cTn>
      </p:par>
    </p:tnLst>
    <p:bldLst>
      <p:bldP spid="3" grpId="0" animBg="1"/>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xmlns="" id="{CEDE6C66-E160-0879-C735-229DAF9EE44B}"/>
              </a:ext>
            </a:extLst>
          </p:cNvPr>
          <p:cNvSpPr txBox="1"/>
          <p:nvPr/>
        </p:nvSpPr>
        <p:spPr>
          <a:xfrm>
            <a:off x="1505503" y="2459504"/>
            <a:ext cx="6132992" cy="3785652"/>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تتميز منظمات الأعمال </a:t>
            </a:r>
            <a:r>
              <a:rPr lang="ar-DZ" sz="40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 بمجموعة من الخصائص التي تعد في نفس الوقت كعوامل لنجاحها، والتي يمكن تلخيصها فيما يلي: </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منظمات الأعمال</a:t>
            </a:r>
            <a:endParaRPr lang="fr-FR" sz="3200" dirty="0">
              <a:solidFill>
                <a:srgbClr val="00B050"/>
              </a:solidFill>
              <a:latin typeface="Aljazeera" panose="02000000000000000000" pitchFamily="2" charset="-78"/>
              <a:cs typeface="Aljazeera" panose="02000000000000000000" pitchFamily="2" charset="-78"/>
            </a:endParaRPr>
          </a:p>
        </p:txBody>
      </p:sp>
      <p:sp>
        <p:nvSpPr>
          <p:cNvPr id="5" name="ZoneTexte 4">
            <a:extLst>
              <a:ext uri="{FF2B5EF4-FFF2-40B4-BE49-F238E27FC236}">
                <a16:creationId xmlns:a16="http://schemas.microsoft.com/office/drawing/2014/main" xmlns="" id="{05AB7E06-B91B-26E2-163A-78DB345626FF}"/>
              </a:ext>
            </a:extLst>
          </p:cNvPr>
          <p:cNvSpPr txBox="1"/>
          <p:nvPr/>
        </p:nvSpPr>
        <p:spPr>
          <a:xfrm>
            <a:off x="4719378" y="-5283961"/>
            <a:ext cx="4071704" cy="6494085"/>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هي تلك المنضمات التي تقوم على الأعمال والأنشطة الإبداعية لإقامة المشاريع وضمان نموها. </a:t>
            </a:r>
          </a:p>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كما تعرف أيضا بأنها: تلك المنظمة التي تكون قادرة على إيجاد شيء جديد ذو قيمة في الوقت المناسب، مع الأخذ بعين الاعتبار الموارد المالية، المعنوية، المخاطر الاجتماعية، وتوفير الحوافز والاستقلالية للعاملين لكسب قناعاتهم. </a:t>
            </a:r>
          </a:p>
        </p:txBody>
      </p:sp>
      <p:sp>
        <p:nvSpPr>
          <p:cNvPr id="9" name="ZoneTexte 8">
            <a:extLst>
              <a:ext uri="{FF2B5EF4-FFF2-40B4-BE49-F238E27FC236}">
                <a16:creationId xmlns:a16="http://schemas.microsoft.com/office/drawing/2014/main" xmlns="" id="{F5FA49D9-5571-7226-0988-919F4982533C}"/>
              </a:ext>
            </a:extLst>
          </p:cNvPr>
          <p:cNvSpPr txBox="1"/>
          <p:nvPr/>
        </p:nvSpPr>
        <p:spPr>
          <a:xfrm>
            <a:off x="0" y="7095608"/>
            <a:ext cx="4071704" cy="4031873"/>
          </a:xfrm>
          <a:prstGeom prst="rect">
            <a:avLst/>
          </a:prstGeom>
          <a:noFill/>
        </p:spPr>
        <p:txBody>
          <a:bodyPr wrap="square">
            <a:spAutoFit/>
          </a:bodyPr>
          <a:lstStyle/>
          <a:p>
            <a:pPr algn="just"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إذا فمنظمات الأعمال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هي تجسيد لمجموعة من الأفكار التي راودت المقاولين حول تقديم أفكار جديدة تؤدي في النهاية إلى منتجات وخدمات وطرق جديدة يشكل فيها الإبداع والابتكار ركيزة أساسية. </a:t>
            </a:r>
          </a:p>
        </p:txBody>
      </p:sp>
      <p:pic>
        <p:nvPicPr>
          <p:cNvPr id="2" name="ElevenLabs_2024-07-09T09_24_16_Sarah_pre_s50_sb75_se0_b_m2">
            <a:hlinkClick r:id="" action="ppaction://media"/>
            <a:extLst>
              <a:ext uri="{FF2B5EF4-FFF2-40B4-BE49-F238E27FC236}">
                <a16:creationId xmlns:a16="http://schemas.microsoft.com/office/drawing/2014/main" xmlns="" id="{96D48F40-846F-479C-A623-8B94AD7FA7C3}"/>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30828" y="3077522"/>
            <a:ext cx="365522" cy="487363"/>
          </a:xfrm>
          <a:prstGeom prst="rect">
            <a:avLst/>
          </a:prstGeom>
        </p:spPr>
      </p:pic>
      <p:pic>
        <p:nvPicPr>
          <p:cNvPr id="7" name="ElevenLabs_2024-07-09T09_38_34_Sarah_pre_s50_sb75_se0_b_m2">
            <a:hlinkClick r:id="" action="ppaction://media"/>
            <a:extLst>
              <a:ext uri="{FF2B5EF4-FFF2-40B4-BE49-F238E27FC236}">
                <a16:creationId xmlns:a16="http://schemas.microsoft.com/office/drawing/2014/main" xmlns="" id="{7E906E0E-4106-2B0E-9C4B-853F531A3245}"/>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630828" y="4167020"/>
            <a:ext cx="365522" cy="487363"/>
          </a:xfrm>
          <a:prstGeom prst="rect">
            <a:avLst/>
          </a:prstGeom>
        </p:spPr>
      </p:pic>
    </p:spTree>
    <p:extLst>
      <p:ext uri="{BB962C8B-B14F-4D97-AF65-F5344CB8AC3E}">
        <p14:creationId xmlns:p14="http://schemas.microsoft.com/office/powerpoint/2010/main" xmlns="" val="40342313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1933" fill="hold"/>
                                        <p:tgtEl>
                                          <p:spTgt spid="2"/>
                                        </p:tgtEl>
                                      </p:cBhvr>
                                    </p:cmd>
                                  </p:childTnLst>
                                </p:cTn>
                              </p:par>
                            </p:childTnLst>
                          </p:cTn>
                        </p:par>
                        <p:par>
                          <p:cTn id="16" fill="hold">
                            <p:stCondLst>
                              <p:cond delay="243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8"/>
                                        </p:tgtEl>
                                        <p:attrNameLst>
                                          <p:attrName>ppt_y</p:attrName>
                                        </p:attrNameLst>
                                      </p:cBhvr>
                                      <p:tavLst>
                                        <p:tav tm="0">
                                          <p:val>
                                            <p:strVal val="#ppt_y"/>
                                          </p:val>
                                        </p:tav>
                                        <p:tav tm="100000">
                                          <p:val>
                                            <p:strVal val="#ppt_y"/>
                                          </p:val>
                                        </p:tav>
                                      </p:tavLst>
                                    </p:anim>
                                    <p:anim calcmode="lin" valueType="num">
                                      <p:cBhvr>
                                        <p:cTn id="21"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8"/>
                                        </p:tgtEl>
                                      </p:cBhvr>
                                    </p:animEffect>
                                  </p:childTnLst>
                                </p:cTn>
                              </p:par>
                              <p:par>
                                <p:cTn id="24" presetID="1" presetClass="mediacall" presetSubtype="0" fill="hold" nodeType="withEffect">
                                  <p:stCondLst>
                                    <p:cond delay="0"/>
                                  </p:stCondLst>
                                  <p:childTnLst>
                                    <p:cmd type="call" cmd="playFrom(0.0)">
                                      <p:cBhvr>
                                        <p:cTn id="25" dur="11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2"/>
                </p:tgtEl>
              </p:cMediaNode>
            </p:video>
            <p:video>
              <p:cMediaNode vol="80000">
                <p:cTn id="27" fill="hold" display="0">
                  <p:stCondLst>
                    <p:cond delay="indefinite"/>
                  </p:stCondLst>
                  <p:endCondLst>
                    <p:cond evt="onStopAudio" delay="0">
                      <p:tgtEl>
                        <p:sldTgt/>
                      </p:tgtEl>
                    </p:cond>
                  </p:endCondLst>
                </p:cTn>
                <p:tgtEl>
                  <p:spTgt spid="7"/>
                </p:tgtEl>
              </p:cMediaNode>
            </p:video>
          </p:childTnLst>
        </p:cTn>
      </p:par>
    </p:tnLst>
    <p:bldLst>
      <p:bldP spid="3" grpId="0" animBg="1"/>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8" name="ZoneTexte 7">
            <a:extLst>
              <a:ext uri="{FF2B5EF4-FFF2-40B4-BE49-F238E27FC236}">
                <a16:creationId xmlns:a16="http://schemas.microsoft.com/office/drawing/2014/main" xmlns="" id="{CEDE6C66-E160-0879-C735-229DAF9EE44B}"/>
              </a:ext>
            </a:extLst>
          </p:cNvPr>
          <p:cNvSpPr txBox="1"/>
          <p:nvPr/>
        </p:nvSpPr>
        <p:spPr>
          <a:xfrm>
            <a:off x="526853" y="936825"/>
            <a:ext cx="5250207"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تتميز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بمجموعة من الخصائص التي تعد في نفس الوقت كعوامل لنجاحها، والتي يمكن تلخيصها فيما يلي: </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منظمات الأعمال</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Rectangle : avec coins arrondis en haut 1">
            <a:extLst>
              <a:ext uri="{FF2B5EF4-FFF2-40B4-BE49-F238E27FC236}">
                <a16:creationId xmlns:a16="http://schemas.microsoft.com/office/drawing/2014/main" xmlns="" id="{EFDE8451-8E4B-87B0-15C7-90D70D6C13A7}"/>
              </a:ext>
            </a:extLst>
          </p:cNvPr>
          <p:cNvSpPr/>
          <p:nvPr/>
        </p:nvSpPr>
        <p:spPr>
          <a:xfrm>
            <a:off x="7248646" y="1990846"/>
            <a:ext cx="1562582"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الرؤية </a:t>
            </a:r>
            <a:r>
              <a:rPr lang="ar-SA" sz="2400" b="1" dirty="0" err="1">
                <a:latin typeface="Aljazeera" panose="02000000000000000000" pitchFamily="2" charset="-78"/>
                <a:ea typeface="Calibri" panose="020F0502020204030204" pitchFamily="34" charset="0"/>
                <a:cs typeface="Aljazeera" panose="02000000000000000000" pitchFamily="2" charset="-78"/>
              </a:rPr>
              <a:t>المقاولاتية</a:t>
            </a:r>
            <a:endParaRPr lang="fr-FR" dirty="0">
              <a:latin typeface="Aljazeera" panose="02000000000000000000" pitchFamily="2" charset="-78"/>
              <a:cs typeface="Aljazeera" panose="02000000000000000000" pitchFamily="2" charset="-78"/>
            </a:endParaRPr>
          </a:p>
        </p:txBody>
      </p:sp>
      <p:sp>
        <p:nvSpPr>
          <p:cNvPr id="5" name="Rectangle 4">
            <a:extLst>
              <a:ext uri="{FF2B5EF4-FFF2-40B4-BE49-F238E27FC236}">
                <a16:creationId xmlns:a16="http://schemas.microsoft.com/office/drawing/2014/main" xmlns="" id="{43738A80-12A0-FA25-D2C3-0E714F382C52}"/>
              </a:ext>
            </a:extLst>
          </p:cNvPr>
          <p:cNvSpPr/>
          <p:nvPr/>
        </p:nvSpPr>
        <p:spPr>
          <a:xfrm>
            <a:off x="7248646" y="2760287"/>
            <a:ext cx="1562582" cy="367523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وهي تعني النتائج المتوقعة التي تسعى المنظمة إلى تحقيقها مع الأخذ بعين الاعتبار الفرص البيئية ونماذج المنافسة وكذلك المسؤوليات المرتبطة بالإدارة، إلى جانب إيجاد نوع من الثقافة الخاصة التي تساعد الفاعلين على المشاركة في اتخاذ القرارات</a:t>
            </a:r>
            <a:endParaRPr lang="fr-FR" sz="1900" dirty="0">
              <a:solidFill>
                <a:schemeClr val="accent2">
                  <a:lumMod val="50000"/>
                </a:schemeClr>
              </a:solidFill>
              <a:latin typeface="Aljazeera" panose="02000000000000000000" pitchFamily="2" charset="-78"/>
              <a:cs typeface="Aljazeera" panose="02000000000000000000" pitchFamily="2" charset="-78"/>
            </a:endParaRPr>
          </a:p>
        </p:txBody>
      </p:sp>
      <p:sp>
        <p:nvSpPr>
          <p:cNvPr id="7" name="Rectangle : avec coins arrondis en haut 6">
            <a:extLst>
              <a:ext uri="{FF2B5EF4-FFF2-40B4-BE49-F238E27FC236}">
                <a16:creationId xmlns:a16="http://schemas.microsoft.com/office/drawing/2014/main" xmlns="" id="{72657CAB-054E-39D3-BD9D-184A59399533}"/>
              </a:ext>
            </a:extLst>
          </p:cNvPr>
          <p:cNvSpPr/>
          <p:nvPr/>
        </p:nvSpPr>
        <p:spPr>
          <a:xfrm>
            <a:off x="5486401" y="1990846"/>
            <a:ext cx="1562582"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التوجه نحو السوق</a:t>
            </a:r>
            <a:endParaRPr lang="fr-FR" dirty="0">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6B1C65E4-F415-EBB7-2AC8-DE3FE2B13EC3}"/>
              </a:ext>
            </a:extLst>
          </p:cNvPr>
          <p:cNvSpPr/>
          <p:nvPr/>
        </p:nvSpPr>
        <p:spPr>
          <a:xfrm>
            <a:off x="5486401" y="2760287"/>
            <a:ext cx="1562582" cy="3675237"/>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2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من خصائص منظمات الأعمال </a:t>
            </a:r>
            <a:r>
              <a:rPr lang="ar-SA" sz="2200" dirty="0" err="1">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المقاولاتية</a:t>
            </a:r>
            <a:r>
              <a:rPr lang="ar-SA" sz="22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معرفة السوق، إذ تتيح لها هذه المعرفة فهما واضحا لحاجات الزبائن ما ينتج عنه انتعاش المنظمة بالإبداع القائم على أفكار جديدة</a:t>
            </a:r>
            <a:endParaRPr lang="fr-FR" sz="2200" dirty="0">
              <a:solidFill>
                <a:schemeClr val="accent3">
                  <a:lumMod val="50000"/>
                </a:schemeClr>
              </a:solidFill>
              <a:latin typeface="Aljazeera" panose="02000000000000000000" pitchFamily="2" charset="-78"/>
              <a:cs typeface="Aljazeera" panose="02000000000000000000" pitchFamily="2" charset="-78"/>
            </a:endParaRPr>
          </a:p>
        </p:txBody>
      </p:sp>
      <p:sp>
        <p:nvSpPr>
          <p:cNvPr id="11" name="Rectangle : avec coins arrondis en haut 10">
            <a:extLst>
              <a:ext uri="{FF2B5EF4-FFF2-40B4-BE49-F238E27FC236}">
                <a16:creationId xmlns:a16="http://schemas.microsoft.com/office/drawing/2014/main" xmlns="" id="{EFAE67B5-2846-AF67-0DA2-455C6441C966}"/>
              </a:ext>
            </a:extLst>
          </p:cNvPr>
          <p:cNvSpPr/>
          <p:nvPr/>
        </p:nvSpPr>
        <p:spPr>
          <a:xfrm>
            <a:off x="3724156" y="1990846"/>
            <a:ext cx="1562582"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000" b="1" dirty="0">
                <a:latin typeface="Aljazeera" panose="02000000000000000000" pitchFamily="2" charset="-78"/>
                <a:ea typeface="Calibri" panose="020F0502020204030204" pitchFamily="34" charset="0"/>
                <a:cs typeface="Aljazeera" panose="02000000000000000000" pitchFamily="2" charset="-78"/>
              </a:rPr>
              <a:t>حجم صغير وهيكل منبسط</a:t>
            </a:r>
            <a:endParaRPr lang="fr-FR" sz="1600" dirty="0">
              <a:latin typeface="Aljazeera" panose="02000000000000000000" pitchFamily="2" charset="-78"/>
              <a:cs typeface="Aljazeera" panose="02000000000000000000" pitchFamily="2" charset="-78"/>
            </a:endParaRPr>
          </a:p>
        </p:txBody>
      </p:sp>
      <p:sp>
        <p:nvSpPr>
          <p:cNvPr id="12" name="Rectangle 11">
            <a:extLst>
              <a:ext uri="{FF2B5EF4-FFF2-40B4-BE49-F238E27FC236}">
                <a16:creationId xmlns:a16="http://schemas.microsoft.com/office/drawing/2014/main" xmlns="" id="{34B3E892-1246-F9E0-A81F-4B015B89D8D3}"/>
              </a:ext>
            </a:extLst>
          </p:cNvPr>
          <p:cNvSpPr/>
          <p:nvPr/>
        </p:nvSpPr>
        <p:spPr>
          <a:xfrm>
            <a:off x="3724156" y="2760287"/>
            <a:ext cx="1562582" cy="367523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3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عادة ما تأخذ المنظمات </a:t>
            </a:r>
            <a:r>
              <a:rPr lang="ar-SA" sz="2300" dirty="0" err="1">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المقاولاتية</a:t>
            </a:r>
            <a:r>
              <a:rPr lang="ar-SA" sz="23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 حجما صغيرا يشغل فرق عمل صغيرة تحافظ من خلالها على هيكل منبسط من أجل تركيز أهدافها التي تأخذ طابعا مغامرا</a:t>
            </a:r>
            <a:endParaRPr lang="fr-FR" sz="2300" dirty="0">
              <a:solidFill>
                <a:schemeClr val="accent4">
                  <a:lumMod val="50000"/>
                </a:schemeClr>
              </a:solidFill>
              <a:latin typeface="Aljazeera" panose="02000000000000000000" pitchFamily="2" charset="-78"/>
              <a:cs typeface="Aljazeera" panose="02000000000000000000" pitchFamily="2" charset="-78"/>
            </a:endParaRPr>
          </a:p>
        </p:txBody>
      </p:sp>
      <p:sp>
        <p:nvSpPr>
          <p:cNvPr id="13" name="Rectangle : avec coins arrondis en haut 12">
            <a:extLst>
              <a:ext uri="{FF2B5EF4-FFF2-40B4-BE49-F238E27FC236}">
                <a16:creationId xmlns:a16="http://schemas.microsoft.com/office/drawing/2014/main" xmlns="" id="{9E463A57-D915-F5D5-0050-B40885FCC50C}"/>
              </a:ext>
            </a:extLst>
          </p:cNvPr>
          <p:cNvSpPr/>
          <p:nvPr/>
        </p:nvSpPr>
        <p:spPr>
          <a:xfrm>
            <a:off x="1961911" y="1990846"/>
            <a:ext cx="1562582" cy="555584"/>
          </a:xfrm>
          <a:prstGeom prst="round2Same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التعلم التفاعلي</a:t>
            </a:r>
            <a:endParaRPr lang="fr-FR" dirty="0">
              <a:latin typeface="Aljazeera" panose="02000000000000000000"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xmlns="" id="{718239AD-BC96-5E22-4760-EB247FF635B6}"/>
              </a:ext>
            </a:extLst>
          </p:cNvPr>
          <p:cNvSpPr/>
          <p:nvPr/>
        </p:nvSpPr>
        <p:spPr>
          <a:xfrm>
            <a:off x="1961911" y="2760287"/>
            <a:ext cx="1562582" cy="367523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050" dirty="0">
                <a:solidFill>
                  <a:schemeClr val="accent5">
                    <a:lumMod val="50000"/>
                  </a:schemeClr>
                </a:solidFill>
                <a:latin typeface="Aljazeera" panose="02000000000000000000" pitchFamily="2" charset="-78"/>
                <a:ea typeface="Calibri" panose="020F0502020204030204" pitchFamily="34" charset="0"/>
                <a:cs typeface="Aljazeera" panose="02000000000000000000" pitchFamily="2" charset="-78"/>
              </a:rPr>
              <a:t>ويقصد بها هنا تفاعل الأفكار الإبداعية مع الوظائف التقليدية والذي يتولد داخل بيئة إبداعية تتميز بها هذه المنظمات، والتي يبرز من خلالها تداخل الوظائف والعمليات، مما ينتج عنه تعلم المنظمة ككل</a:t>
            </a:r>
            <a:endParaRPr lang="fr-FR" sz="2050" dirty="0">
              <a:solidFill>
                <a:schemeClr val="accent5">
                  <a:lumMod val="50000"/>
                </a:schemeClr>
              </a:solidFill>
              <a:latin typeface="Aljazeera" panose="02000000000000000000" pitchFamily="2" charset="-78"/>
              <a:cs typeface="Aljazeera" panose="02000000000000000000" pitchFamily="2" charset="-78"/>
            </a:endParaRPr>
          </a:p>
        </p:txBody>
      </p:sp>
      <p:sp>
        <p:nvSpPr>
          <p:cNvPr id="15" name="Rectangle : avec coins arrondis en haut 14">
            <a:extLst>
              <a:ext uri="{FF2B5EF4-FFF2-40B4-BE49-F238E27FC236}">
                <a16:creationId xmlns:a16="http://schemas.microsoft.com/office/drawing/2014/main" xmlns="" id="{D7E1F63C-480E-1B4A-3078-878B4E77A101}"/>
              </a:ext>
            </a:extLst>
          </p:cNvPr>
          <p:cNvSpPr/>
          <p:nvPr/>
        </p:nvSpPr>
        <p:spPr>
          <a:xfrm>
            <a:off x="199666" y="1990846"/>
            <a:ext cx="1562582" cy="555584"/>
          </a:xfrm>
          <a:prstGeom prst="round2Same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000" b="1" dirty="0">
                <a:latin typeface="Aljazeera" panose="02000000000000000000" pitchFamily="2" charset="-78"/>
                <a:ea typeface="Calibri" panose="020F0502020204030204" pitchFamily="34" charset="0"/>
                <a:cs typeface="Aljazeera" panose="02000000000000000000" pitchFamily="2" charset="-78"/>
              </a:rPr>
              <a:t>جماعات العمل غير التقليدية</a:t>
            </a:r>
            <a:endParaRPr lang="fr-FR" sz="2000" dirty="0">
              <a:latin typeface="Aljazeera" panose="02000000000000000000" pitchFamily="2" charset="-78"/>
              <a:cs typeface="Aljazeera" panose="02000000000000000000" pitchFamily="2" charset="-78"/>
            </a:endParaRPr>
          </a:p>
        </p:txBody>
      </p:sp>
      <p:sp>
        <p:nvSpPr>
          <p:cNvPr id="16" name="Rectangle 15">
            <a:extLst>
              <a:ext uri="{FF2B5EF4-FFF2-40B4-BE49-F238E27FC236}">
                <a16:creationId xmlns:a16="http://schemas.microsoft.com/office/drawing/2014/main" xmlns="" id="{0D2198A3-84D4-7CDC-F81A-70CA4ABDEDDB}"/>
              </a:ext>
            </a:extLst>
          </p:cNvPr>
          <p:cNvSpPr/>
          <p:nvPr/>
        </p:nvSpPr>
        <p:spPr>
          <a:xfrm>
            <a:off x="199666" y="2760287"/>
            <a:ext cx="1562582" cy="367523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000" dirty="0">
                <a:solidFill>
                  <a:schemeClr val="accent6">
                    <a:lumMod val="50000"/>
                  </a:schemeClr>
                </a:solidFill>
                <a:latin typeface="Aljazeera" panose="02000000000000000000" pitchFamily="2" charset="-78"/>
                <a:ea typeface="Calibri" panose="020F0502020204030204" pitchFamily="34" charset="0"/>
                <a:cs typeface="Aljazeera" panose="02000000000000000000" pitchFamily="2" charset="-78"/>
              </a:rPr>
              <a:t>زيادة على التعلم التفاعلي الذي يهتم بالوظائف التقليدية مع تحيينها بلمسة من الإبداع، فإن هذه المنظمات تلجأ إلى خطوط وظيفية غير تقليدية تسهل وتتيح لها فرص التغيير وبالتالي التحرر من الروتين الوظيفي أثناء ممارسة العمل</a:t>
            </a:r>
            <a:endParaRPr lang="fr-FR" sz="2000" dirty="0">
              <a:solidFill>
                <a:schemeClr val="accent6">
                  <a:lumMod val="50000"/>
                </a:schemeClr>
              </a:solidFill>
              <a:latin typeface="Aljazeera" panose="02000000000000000000" pitchFamily="2" charset="-78"/>
              <a:cs typeface="Aljazeera" panose="02000000000000000000" pitchFamily="2" charset="-78"/>
            </a:endParaRPr>
          </a:p>
        </p:txBody>
      </p:sp>
      <p:pic>
        <p:nvPicPr>
          <p:cNvPr id="17" name="ElevenLabs_2024-07-09T09_42_38_Sarah_pre_s50_sb75_se0_b_m2">
            <a:hlinkClick r:id="" action="ppaction://media"/>
            <a:extLst>
              <a:ext uri="{FF2B5EF4-FFF2-40B4-BE49-F238E27FC236}">
                <a16:creationId xmlns:a16="http://schemas.microsoft.com/office/drawing/2014/main" xmlns="" id="{06466AA9-8ADD-BB66-0FC2-E7F585D617E4}"/>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72768" y="1881019"/>
            <a:ext cx="365522" cy="487363"/>
          </a:xfrm>
          <a:prstGeom prst="rect">
            <a:avLst/>
          </a:prstGeom>
        </p:spPr>
      </p:pic>
      <p:pic>
        <p:nvPicPr>
          <p:cNvPr id="18" name="ElevenLabs_2024-07-09T09_44_18_Sarah_pre_s50_sb75_se0_b_m2">
            <a:hlinkClick r:id="" action="ppaction://media"/>
            <a:extLst>
              <a:ext uri="{FF2B5EF4-FFF2-40B4-BE49-F238E27FC236}">
                <a16:creationId xmlns:a16="http://schemas.microsoft.com/office/drawing/2014/main" xmlns="" id="{FB4A0B18-B20B-1EA0-0E70-609CFFC68573}"/>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527967" y="3078314"/>
            <a:ext cx="365522" cy="487363"/>
          </a:xfrm>
          <a:prstGeom prst="rect">
            <a:avLst/>
          </a:prstGeom>
        </p:spPr>
      </p:pic>
      <p:pic>
        <p:nvPicPr>
          <p:cNvPr id="19" name="ElevenLabs_2024-07-09T09_45_04_Sarah_pre_s50_sb75_se0_b_m2">
            <a:hlinkClick r:id="" action="ppaction://media"/>
            <a:extLst>
              <a:ext uri="{FF2B5EF4-FFF2-40B4-BE49-F238E27FC236}">
                <a16:creationId xmlns:a16="http://schemas.microsoft.com/office/drawing/2014/main" xmlns="" id="{84A7B71D-687D-D0A5-54BC-97FDC4456D4D}"/>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527967" y="5472904"/>
            <a:ext cx="365522" cy="487363"/>
          </a:xfrm>
          <a:prstGeom prst="rect">
            <a:avLst/>
          </a:prstGeom>
        </p:spPr>
      </p:pic>
      <p:pic>
        <p:nvPicPr>
          <p:cNvPr id="20" name="ElevenLabs_2024-07-09T09_46_37_Sarah_pre_s50_sb75_se0_b_m2">
            <a:hlinkClick r:id="" action="ppaction://media"/>
            <a:extLst>
              <a:ext uri="{FF2B5EF4-FFF2-40B4-BE49-F238E27FC236}">
                <a16:creationId xmlns:a16="http://schemas.microsoft.com/office/drawing/2014/main" xmlns="" id="{40B6C68C-C83B-19EE-4797-621D772F6966}"/>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527967" y="4275609"/>
            <a:ext cx="365522" cy="487363"/>
          </a:xfrm>
          <a:prstGeom prst="rect">
            <a:avLst/>
          </a:prstGeom>
        </p:spPr>
      </p:pic>
      <p:pic>
        <p:nvPicPr>
          <p:cNvPr id="22" name="ElevenLabs_2024-07-09T10_10_32_Sarah_pre_s50_sb75_se0_b_m2">
            <a:hlinkClick r:id="" action="ppaction://media"/>
            <a:extLst>
              <a:ext uri="{FF2B5EF4-FFF2-40B4-BE49-F238E27FC236}">
                <a16:creationId xmlns:a16="http://schemas.microsoft.com/office/drawing/2014/main" xmlns="" id="{F41897F6-602E-F27B-C5C8-2881173E0CD4}"/>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655530" y="799072"/>
            <a:ext cx="365522" cy="487363"/>
          </a:xfrm>
          <a:prstGeom prst="rect">
            <a:avLst/>
          </a:prstGeom>
        </p:spPr>
      </p:pic>
    </p:spTree>
    <p:extLst>
      <p:ext uri="{BB962C8B-B14F-4D97-AF65-F5344CB8AC3E}">
        <p14:creationId xmlns:p14="http://schemas.microsoft.com/office/powerpoint/2010/main" xmlns="" val="321519826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 presetClass="mediacall" presetSubtype="0" fill="hold" nodeType="withEffect">
                                  <p:stCondLst>
                                    <p:cond delay="0"/>
                                  </p:stCondLst>
                                  <p:childTnLst>
                                    <p:cmd type="call" cmd="playFrom(0.0)">
                                      <p:cBhvr>
                                        <p:cTn id="11" dur="23170" fill="hold"/>
                                        <p:tgtEl>
                                          <p:spTgt spid="17"/>
                                        </p:tgtEl>
                                      </p:cBhvr>
                                    </p:cmd>
                                  </p:childTnLst>
                                </p:cTn>
                              </p:par>
                              <p:par>
                                <p:cTn id="12" presetID="47"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par>
                                <p:cTn id="24" presetID="1" presetClass="mediacall" presetSubtype="0" fill="hold" nodeType="withEffect">
                                  <p:stCondLst>
                                    <p:cond delay="0"/>
                                  </p:stCondLst>
                                  <p:childTnLst>
                                    <p:cmd type="call" cmd="playFrom(0.0)">
                                      <p:cBhvr>
                                        <p:cTn id="25" dur="17737" fill="hold"/>
                                        <p:tgtEl>
                                          <p:spTgt spid="18"/>
                                        </p:tgtEl>
                                      </p:cBhvr>
                                    </p:cmd>
                                  </p:childTnLst>
                                </p:cTn>
                              </p:par>
                              <p:par>
                                <p:cTn id="26" presetID="47"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par>
                                <p:cTn id="38" presetID="1" presetClass="mediacall" presetSubtype="0" fill="hold" nodeType="withEffect">
                                  <p:stCondLst>
                                    <p:cond delay="0"/>
                                  </p:stCondLst>
                                  <p:childTnLst>
                                    <p:cmd type="call" cmd="playFrom(0.0)">
                                      <p:cBhvr>
                                        <p:cTn id="39" dur="15777" fill="hold"/>
                                        <p:tgtEl>
                                          <p:spTgt spid="19"/>
                                        </p:tgtEl>
                                      </p:cBhvr>
                                    </p:cmd>
                                  </p:childTnLst>
                                </p:cTn>
                              </p:par>
                              <p:par>
                                <p:cTn id="40" presetID="47"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par>
                                <p:cTn id="52" presetID="1" presetClass="mediacall" presetSubtype="0" fill="hold" nodeType="withEffect">
                                  <p:stCondLst>
                                    <p:cond delay="0"/>
                                  </p:stCondLst>
                                  <p:childTnLst>
                                    <p:cmd type="call" cmd="playFrom(0.0)">
                                      <p:cBhvr>
                                        <p:cTn id="53" dur="20323" fill="hold"/>
                                        <p:tgtEl>
                                          <p:spTgt spid="20"/>
                                        </p:tgtEl>
                                      </p:cBhvr>
                                    </p:cmd>
                                  </p:childTnLst>
                                </p:cTn>
                              </p:par>
                              <p:par>
                                <p:cTn id="54" presetID="47"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par>
                                <p:cTn id="66" presetID="47" presetClass="entr" presetSubtype="0"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1000"/>
                                        <p:tgtEl>
                                          <p:spTgt spid="16"/>
                                        </p:tgtEl>
                                      </p:cBhvr>
                                    </p:animEffect>
                                    <p:anim calcmode="lin" valueType="num">
                                      <p:cBhvr>
                                        <p:cTn id="69" dur="1000" fill="hold"/>
                                        <p:tgtEl>
                                          <p:spTgt spid="16"/>
                                        </p:tgtEl>
                                        <p:attrNameLst>
                                          <p:attrName>ppt_x</p:attrName>
                                        </p:attrNameLst>
                                      </p:cBhvr>
                                      <p:tavLst>
                                        <p:tav tm="0">
                                          <p:val>
                                            <p:strVal val="#ppt_x"/>
                                          </p:val>
                                        </p:tav>
                                        <p:tav tm="100000">
                                          <p:val>
                                            <p:strVal val="#ppt_x"/>
                                          </p:val>
                                        </p:tav>
                                      </p:tavLst>
                                    </p:anim>
                                    <p:anim calcmode="lin" valueType="num">
                                      <p:cBhvr>
                                        <p:cTn id="70" dur="1000" fill="hold"/>
                                        <p:tgtEl>
                                          <p:spTgt spid="16"/>
                                        </p:tgtEl>
                                        <p:attrNameLst>
                                          <p:attrName>ppt_y</p:attrName>
                                        </p:attrNameLst>
                                      </p:cBhvr>
                                      <p:tavLst>
                                        <p:tav tm="0">
                                          <p:val>
                                            <p:strVal val="#ppt_y-.1"/>
                                          </p:val>
                                        </p:tav>
                                        <p:tav tm="100000">
                                          <p:val>
                                            <p:strVal val="#ppt_y"/>
                                          </p:val>
                                        </p:tav>
                                      </p:tavLst>
                                    </p:anim>
                                  </p:childTnLst>
                                </p:cTn>
                              </p:par>
                              <p:par>
                                <p:cTn id="71" presetID="1" presetClass="mediacall" presetSubtype="0" fill="hold" nodeType="withEffect">
                                  <p:stCondLst>
                                    <p:cond delay="0"/>
                                  </p:stCondLst>
                                  <p:childTnLst>
                                    <p:cmd type="call" cmd="playFrom(0.0)">
                                      <p:cBhvr>
                                        <p:cTn id="72" dur="23719"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3" fill="hold" display="0">
                  <p:stCondLst>
                    <p:cond delay="indefinite"/>
                  </p:stCondLst>
                  <p:endCondLst>
                    <p:cond evt="onStopAudio" delay="0">
                      <p:tgtEl>
                        <p:sldTgt/>
                      </p:tgtEl>
                    </p:cond>
                  </p:endCondLst>
                </p:cTn>
                <p:tgtEl>
                  <p:spTgt spid="17"/>
                </p:tgtEl>
              </p:cMediaNode>
            </p:video>
            <p:video>
              <p:cMediaNode vol="80000">
                <p:cTn id="74" fill="hold" display="0">
                  <p:stCondLst>
                    <p:cond delay="indefinite"/>
                  </p:stCondLst>
                  <p:endCondLst>
                    <p:cond evt="onStopAudio" delay="0">
                      <p:tgtEl>
                        <p:sldTgt/>
                      </p:tgtEl>
                    </p:cond>
                  </p:endCondLst>
                </p:cTn>
                <p:tgtEl>
                  <p:spTgt spid="18"/>
                </p:tgtEl>
              </p:cMediaNode>
            </p:video>
            <p:video>
              <p:cMediaNode vol="80000">
                <p:cTn id="75" fill="hold" display="0">
                  <p:stCondLst>
                    <p:cond delay="indefinite"/>
                  </p:stCondLst>
                  <p:endCondLst>
                    <p:cond evt="onStopAudio" delay="0">
                      <p:tgtEl>
                        <p:sldTgt/>
                      </p:tgtEl>
                    </p:cond>
                  </p:endCondLst>
                </p:cTn>
                <p:tgtEl>
                  <p:spTgt spid="19"/>
                </p:tgtEl>
              </p:cMediaNode>
            </p:video>
            <p:video>
              <p:cMediaNode vol="80000">
                <p:cTn id="76" fill="hold" display="0">
                  <p:stCondLst>
                    <p:cond delay="indefinite"/>
                  </p:stCondLst>
                  <p:endCondLst>
                    <p:cond evt="onStopAudio" delay="0">
                      <p:tgtEl>
                        <p:sldTgt/>
                      </p:tgtEl>
                    </p:cond>
                  </p:endCondLst>
                </p:cTn>
                <p:tgtEl>
                  <p:spTgt spid="20"/>
                </p:tgtEl>
              </p:cMediaNode>
            </p:video>
            <p:video>
              <p:cMediaNode vol="80000">
                <p:cTn id="77" fill="hold" display="0">
                  <p:stCondLst>
                    <p:cond delay="indefinite"/>
                  </p:stCondLst>
                  <p:endCondLst>
                    <p:cond evt="onStopAudio" delay="0">
                      <p:tgtEl>
                        <p:sldTgt/>
                      </p:tgtEl>
                    </p:cond>
                  </p:endCondLst>
                </p:cTn>
                <p:tgtEl>
                  <p:spTgt spid="22"/>
                </p:tgtEl>
              </p:cMediaNode>
            </p:video>
          </p:childTnLst>
        </p:cTn>
      </p:par>
    </p:tnLst>
    <p:bldLst>
      <p:bldP spid="2" grpId="0" animBg="1"/>
      <p:bldP spid="5" grpId="0" animBg="1"/>
      <p:bldP spid="7" grpId="0" animBg="1"/>
      <p:bldP spid="9" grpId="0" animBg="1"/>
      <p:bldP spid="11" grpId="0" animBg="1"/>
      <p:bldP spid="12" grpId="0" animBg="1"/>
      <p:bldP spid="13" grpId="0" animBg="1"/>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8" name="ZoneTexte 7">
            <a:extLst>
              <a:ext uri="{FF2B5EF4-FFF2-40B4-BE49-F238E27FC236}">
                <a16:creationId xmlns:a16="http://schemas.microsoft.com/office/drawing/2014/main" xmlns="" id="{CEDE6C66-E160-0879-C735-229DAF9EE44B}"/>
              </a:ext>
            </a:extLst>
          </p:cNvPr>
          <p:cNvSpPr txBox="1"/>
          <p:nvPr/>
        </p:nvSpPr>
        <p:spPr>
          <a:xfrm>
            <a:off x="1505503" y="2459504"/>
            <a:ext cx="6132992" cy="2862322"/>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40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2" name="ElevenLabs_2024-07-09T10_11_33_Sarah_pre_s50_sb75_se0_b_m2">
            <a:hlinkClick r:id="" action="ppaction://media"/>
            <a:extLst>
              <a:ext uri="{FF2B5EF4-FFF2-40B4-BE49-F238E27FC236}">
                <a16:creationId xmlns:a16="http://schemas.microsoft.com/office/drawing/2014/main" xmlns="" id="{78470979-66A3-EBDF-92EA-0C7D57F0FFF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06801" y="2936774"/>
            <a:ext cx="365522" cy="487363"/>
          </a:xfrm>
          <a:prstGeom prst="rect">
            <a:avLst/>
          </a:prstGeom>
        </p:spPr>
      </p:pic>
      <p:pic>
        <p:nvPicPr>
          <p:cNvPr id="5" name="ElevenLabs_2024-07-09T10_12_18_Sarah_pre_s50_sb75_se0_b_m2">
            <a:hlinkClick r:id="" action="ppaction://media"/>
            <a:extLst>
              <a:ext uri="{FF2B5EF4-FFF2-40B4-BE49-F238E27FC236}">
                <a16:creationId xmlns:a16="http://schemas.microsoft.com/office/drawing/2014/main" xmlns="" id="{44C91F4A-F88E-1044-9D3E-31E4743B19B3}"/>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706587" y="3608512"/>
            <a:ext cx="365522" cy="487363"/>
          </a:xfrm>
          <a:prstGeom prst="rect">
            <a:avLst/>
          </a:prstGeom>
        </p:spPr>
      </p:pic>
    </p:spTree>
    <p:extLst>
      <p:ext uri="{BB962C8B-B14F-4D97-AF65-F5344CB8AC3E}">
        <p14:creationId xmlns:p14="http://schemas.microsoft.com/office/powerpoint/2010/main" xmlns="" val="13150370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821" fill="hold"/>
                                        <p:tgtEl>
                                          <p:spTgt spid="2"/>
                                        </p:tgtEl>
                                      </p:cBhvr>
                                    </p:cmd>
                                  </p:childTnLst>
                                </p:cTn>
                              </p:par>
                            </p:childTnLst>
                          </p:cTn>
                        </p:par>
                        <p:par>
                          <p:cTn id="16" fill="hold">
                            <p:stCondLst>
                              <p:cond delay="3321"/>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8"/>
                                        </p:tgtEl>
                                        <p:attrNameLst>
                                          <p:attrName>ppt_y</p:attrName>
                                        </p:attrNameLst>
                                      </p:cBhvr>
                                      <p:tavLst>
                                        <p:tav tm="0">
                                          <p:val>
                                            <p:strVal val="#ppt_y"/>
                                          </p:val>
                                        </p:tav>
                                        <p:tav tm="100000">
                                          <p:val>
                                            <p:strVal val="#ppt_y"/>
                                          </p:val>
                                        </p:tav>
                                      </p:tavLst>
                                    </p:anim>
                                    <p:anim calcmode="lin" valueType="num">
                                      <p:cBhvr>
                                        <p:cTn id="21"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8"/>
                                        </p:tgtEl>
                                      </p:cBhvr>
                                    </p:animEffect>
                                  </p:childTnLst>
                                </p:cTn>
                              </p:par>
                              <p:par>
                                <p:cTn id="24" presetID="1" presetClass="mediacall" presetSubtype="0" fill="hold" nodeType="withEffect">
                                  <p:stCondLst>
                                    <p:cond delay="0"/>
                                  </p:stCondLst>
                                  <p:childTnLst>
                                    <p:cmd type="call" cmd="playFrom(0.0)">
                                      <p:cBhvr>
                                        <p:cTn id="25" dur="93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2"/>
                </p:tgtEl>
              </p:cMediaNode>
            </p:video>
            <p:video>
              <p:cMediaNode vol="80000">
                <p:cTn id="27" fill="hold" display="0">
                  <p:stCondLst>
                    <p:cond delay="indefinite"/>
                  </p:stCondLst>
                  <p:endCondLst>
                    <p:cond evt="onStopAudio" delay="0">
                      <p:tgtEl>
                        <p:sldTgt/>
                      </p:tgtEl>
                    </p:cond>
                  </p:endCondLst>
                </p:cTn>
                <p:tgtEl>
                  <p:spTgt spid="5"/>
                </p:tgtEl>
              </p:cMediaNode>
            </p:video>
          </p:childTnLst>
        </p:cTn>
      </p:par>
    </p:tnLst>
    <p:bldLst>
      <p:bldP spid="3" grpId="0" animBg="1"/>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xmlns="" id="{146E2B8D-2F3F-4A02-EBC6-1F5203F14896}"/>
              </a:ext>
            </a:extLst>
          </p:cNvPr>
          <p:cNvSpPr txBox="1"/>
          <p:nvPr/>
        </p:nvSpPr>
        <p:spPr>
          <a:xfrm>
            <a:off x="322573" y="936825"/>
            <a:ext cx="4740674"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6" name="ZoneTexte 15">
            <a:extLst>
              <a:ext uri="{FF2B5EF4-FFF2-40B4-BE49-F238E27FC236}">
                <a16:creationId xmlns:a16="http://schemas.microsoft.com/office/drawing/2014/main" xmlns="" id="{AF6CEF2E-2FBB-2D17-9954-439860D7FE69}"/>
              </a:ext>
            </a:extLst>
          </p:cNvPr>
          <p:cNvSpPr txBox="1"/>
          <p:nvPr/>
        </p:nvSpPr>
        <p:spPr>
          <a:xfrm>
            <a:off x="2201242" y="2904487"/>
            <a:ext cx="4740674" cy="5632311"/>
          </a:xfrm>
          <a:prstGeom prst="rect">
            <a:avLst/>
          </a:prstGeom>
          <a:noFill/>
        </p:spPr>
        <p:txBody>
          <a:bodyPr wrap="square">
            <a:spAutoFit/>
          </a:bodyPr>
          <a:lstStyle/>
          <a:p>
            <a:pPr algn="ctr" rtl="1">
              <a:lnSpc>
                <a:spcPct val="150000"/>
              </a:lnSpc>
            </a:pPr>
            <a:r>
              <a:rPr lang="ar-DZ" sz="48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17" name="ZoneTexte 16">
            <a:extLst>
              <a:ext uri="{FF2B5EF4-FFF2-40B4-BE49-F238E27FC236}">
                <a16:creationId xmlns:a16="http://schemas.microsoft.com/office/drawing/2014/main" xmlns="" id="{7071886E-0415-1C95-3A00-6293A94C5803}"/>
              </a:ext>
            </a:extLst>
          </p:cNvPr>
          <p:cNvSpPr txBox="1"/>
          <p:nvPr/>
        </p:nvSpPr>
        <p:spPr>
          <a:xfrm>
            <a:off x="2709231" y="2260611"/>
            <a:ext cx="3724694"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5" name="ElevenLabs_2024-07-09T10_13_22_Sarah_pre_s50_sb75_se0_b_m2">
            <a:hlinkClick r:id="" action="ppaction://media"/>
            <a:extLst>
              <a:ext uri="{FF2B5EF4-FFF2-40B4-BE49-F238E27FC236}">
                <a16:creationId xmlns:a16="http://schemas.microsoft.com/office/drawing/2014/main" xmlns="" id="{2D5F7F67-4FEF-68F0-D2F5-22BA9EB69AD1}"/>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929954" y="2938534"/>
            <a:ext cx="365522" cy="487363"/>
          </a:xfrm>
          <a:prstGeom prst="rect">
            <a:avLst/>
          </a:prstGeom>
        </p:spPr>
      </p:pic>
    </p:spTree>
    <p:extLst>
      <p:ext uri="{BB962C8B-B14F-4D97-AF65-F5344CB8AC3E}">
        <p14:creationId xmlns:p14="http://schemas.microsoft.com/office/powerpoint/2010/main" xmlns="" val="8585134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85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endCondLst>
                    <p:cond evt="onStopAudio" delay="0">
                      <p:tgtEl>
                        <p:sldTgt/>
                      </p:tgtEl>
                    </p:cond>
                  </p:endCondLst>
                </p:cTn>
                <p:tgtEl>
                  <p:spTgt spid="5"/>
                </p:tgtEl>
              </p:cMediaNode>
            </p:video>
          </p:childTnLst>
        </p:cTn>
      </p:par>
    </p:tnLst>
    <p:bldLst>
      <p:bldP spid="16"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xmlns="" id="{146E2B8D-2F3F-4A02-EBC6-1F5203F14896}"/>
              </a:ext>
            </a:extLst>
          </p:cNvPr>
          <p:cNvSpPr txBox="1"/>
          <p:nvPr/>
        </p:nvSpPr>
        <p:spPr>
          <a:xfrm>
            <a:off x="322573" y="936825"/>
            <a:ext cx="4740674"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xmlns="" id="{ADC3162A-AEED-7DCF-7946-FF460E63E27A}"/>
              </a:ext>
            </a:extLst>
          </p:cNvPr>
          <p:cNvSpPr txBox="1"/>
          <p:nvPr/>
        </p:nvSpPr>
        <p:spPr>
          <a:xfrm>
            <a:off x="6873272" y="2317230"/>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AF6CEF2E-2FBB-2D17-9954-439860D7FE69}"/>
              </a:ext>
            </a:extLst>
          </p:cNvPr>
          <p:cNvSpPr txBox="1"/>
          <p:nvPr/>
        </p:nvSpPr>
        <p:spPr>
          <a:xfrm>
            <a:off x="6873270" y="2932791"/>
            <a:ext cx="2033252" cy="353943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11" name="ZoneTexte 10">
            <a:extLst>
              <a:ext uri="{FF2B5EF4-FFF2-40B4-BE49-F238E27FC236}">
                <a16:creationId xmlns:a16="http://schemas.microsoft.com/office/drawing/2014/main" xmlns="" id="{8905B082-3109-801E-64D2-ACF01E11E1FB}"/>
              </a:ext>
            </a:extLst>
          </p:cNvPr>
          <p:cNvSpPr txBox="1"/>
          <p:nvPr/>
        </p:nvSpPr>
        <p:spPr>
          <a:xfrm>
            <a:off x="2202082" y="2224907"/>
            <a:ext cx="3724694" cy="584775"/>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3200" dirty="0">
              <a:solidFill>
                <a:schemeClr val="bg1"/>
              </a:solidFill>
              <a:latin typeface="Aljazeera" panose="02000000000000000000" pitchFamily="2" charset="-78"/>
              <a:cs typeface="Aljazeera" panose="02000000000000000000" pitchFamily="2" charset="-78"/>
            </a:endParaRPr>
          </a:p>
        </p:txBody>
      </p:sp>
      <p:sp>
        <p:nvSpPr>
          <p:cNvPr id="12" name="ZoneTexte 11">
            <a:extLst>
              <a:ext uri="{FF2B5EF4-FFF2-40B4-BE49-F238E27FC236}">
                <a16:creationId xmlns:a16="http://schemas.microsoft.com/office/drawing/2014/main" xmlns="" id="{881011EB-C33F-091F-3080-B1F45B7A0C9C}"/>
              </a:ext>
            </a:extLst>
          </p:cNvPr>
          <p:cNvSpPr txBox="1"/>
          <p:nvPr/>
        </p:nvSpPr>
        <p:spPr>
          <a:xfrm>
            <a:off x="477456" y="2932791"/>
            <a:ext cx="5449320" cy="5016758"/>
          </a:xfrm>
          <a:prstGeom prst="rect">
            <a:avLst/>
          </a:prstGeom>
          <a:noFill/>
        </p:spPr>
        <p:txBody>
          <a:bodyPr wrap="square">
            <a:spAutoFit/>
          </a:bodyPr>
          <a:lstStyle/>
          <a:p>
            <a:pPr algn="r" rtl="1"/>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pic>
        <p:nvPicPr>
          <p:cNvPr id="5" name="ElevenLabs_2024-07-09T10_14_12_Sarah_pre_s50_sb75_se0_b_m2">
            <a:hlinkClick r:id="" action="ppaction://media"/>
            <a:extLst>
              <a:ext uri="{FF2B5EF4-FFF2-40B4-BE49-F238E27FC236}">
                <a16:creationId xmlns:a16="http://schemas.microsoft.com/office/drawing/2014/main" xmlns="" id="{A268E372-3896-17CC-AE68-DEFD1E930252}"/>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61098" y="3641726"/>
            <a:ext cx="365522" cy="487363"/>
          </a:xfrm>
          <a:prstGeom prst="rect">
            <a:avLst/>
          </a:prstGeom>
        </p:spPr>
      </p:pic>
    </p:spTree>
    <p:extLst>
      <p:ext uri="{BB962C8B-B14F-4D97-AF65-F5344CB8AC3E}">
        <p14:creationId xmlns:p14="http://schemas.microsoft.com/office/powerpoint/2010/main" xmlns="" val="241870930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213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endCondLst>
                    <p:cond evt="onStopAudio" delay="0">
                      <p:tgtEl>
                        <p:sldTgt/>
                      </p:tgtEl>
                    </p:cond>
                  </p:endCondLst>
                </p:cTn>
                <p:tgtEl>
                  <p:spTgt spid="5"/>
                </p:tgtEl>
              </p:cMediaNode>
            </p:video>
          </p:childTnLst>
        </p:cTn>
      </p:par>
    </p:tnLst>
    <p:bldLst>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الثالثة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منظمات الأعمال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Rectangle 2">
            <a:extLst>
              <a:ext uri="{FF2B5EF4-FFF2-40B4-BE49-F238E27FC236}">
                <a16:creationId xmlns:a16="http://schemas.microsoft.com/office/drawing/2014/main" xmlns="" id="{9D6D721D-2784-151E-3D67-259E3638F8D2}"/>
              </a:ext>
            </a:extLst>
          </p:cNvPr>
          <p:cNvSpPr/>
          <p:nvPr/>
        </p:nvSpPr>
        <p:spPr>
          <a:xfrm>
            <a:off x="8621324" y="1100324"/>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 name="ZoneTexte 9">
            <a:extLst>
              <a:ext uri="{FF2B5EF4-FFF2-40B4-BE49-F238E27FC236}">
                <a16:creationId xmlns:a16="http://schemas.microsoft.com/office/drawing/2014/main" xmlns="" id="{0B4334E8-EA79-1A87-B7D6-7A5FA4F4F207}"/>
              </a:ext>
            </a:extLst>
          </p:cNvPr>
          <p:cNvSpPr txBox="1"/>
          <p:nvPr/>
        </p:nvSpPr>
        <p:spPr>
          <a:xfrm>
            <a:off x="4892453" y="1059937"/>
            <a:ext cx="3724694"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منظمات الأعمال </a:t>
            </a:r>
            <a:r>
              <a:rPr lang="ar-DZ" sz="3200" dirty="0" err="1">
                <a:solidFill>
                  <a:srgbClr val="00B050"/>
                </a:solidFill>
                <a:latin typeface="Aljazeera" panose="02000000000000000000" pitchFamily="2" charset="-78"/>
                <a:ea typeface="Calibri" panose="020F0502020204030204" pitchFamily="34" charset="0"/>
                <a:cs typeface="Aljazeera" panose="02000000000000000000" pitchFamily="2" charset="-78"/>
              </a:rPr>
              <a:t>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2" name="ZoneTexte 1">
            <a:extLst>
              <a:ext uri="{FF2B5EF4-FFF2-40B4-BE49-F238E27FC236}">
                <a16:creationId xmlns:a16="http://schemas.microsoft.com/office/drawing/2014/main" xmlns="" id="{146E2B8D-2F3F-4A02-EBC6-1F5203F14896}"/>
              </a:ext>
            </a:extLst>
          </p:cNvPr>
          <p:cNvSpPr txBox="1"/>
          <p:nvPr/>
        </p:nvSpPr>
        <p:spPr>
          <a:xfrm>
            <a:off x="322573" y="936825"/>
            <a:ext cx="4740674"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تصنف منظمات الأعمال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المقاولاتية</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وفقا لأنواع هذه الأعمال التي تقوم بها، والتي تأخذ أحد الأشكال التالية:</a:t>
            </a:r>
          </a:p>
        </p:txBody>
      </p:sp>
      <p:sp>
        <p:nvSpPr>
          <p:cNvPr id="15" name="ZoneTexte 14">
            <a:extLst>
              <a:ext uri="{FF2B5EF4-FFF2-40B4-BE49-F238E27FC236}">
                <a16:creationId xmlns:a16="http://schemas.microsoft.com/office/drawing/2014/main" xmlns="" id="{ADC3162A-AEED-7DCF-7946-FF460E63E27A}"/>
              </a:ext>
            </a:extLst>
          </p:cNvPr>
          <p:cNvSpPr txBox="1"/>
          <p:nvPr/>
        </p:nvSpPr>
        <p:spPr>
          <a:xfrm>
            <a:off x="6873272" y="2317230"/>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بحتة</a:t>
            </a:r>
            <a:endParaRPr lang="fr-FR" sz="20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AF6CEF2E-2FBB-2D17-9954-439860D7FE69}"/>
              </a:ext>
            </a:extLst>
          </p:cNvPr>
          <p:cNvSpPr txBox="1"/>
          <p:nvPr/>
        </p:nvSpPr>
        <p:spPr>
          <a:xfrm>
            <a:off x="6873270" y="2932791"/>
            <a:ext cx="2033252" cy="3539430"/>
          </a:xfrm>
          <a:prstGeom prst="rect">
            <a:avLst/>
          </a:prstGeom>
          <a:noFill/>
        </p:spPr>
        <p:txBody>
          <a:bodyPr wrap="square">
            <a:spAutoFit/>
          </a:bodyPr>
          <a:lstStyle/>
          <a:p>
            <a:pPr algn="ctr" rtl="1"/>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التي يقدم من خلالها المقاول فكرة جديدة غير مسبوقة في مجال الأعمال</a:t>
            </a:r>
          </a:p>
        </p:txBody>
      </p:sp>
      <p:sp>
        <p:nvSpPr>
          <p:cNvPr id="5" name="ZoneTexte 4">
            <a:extLst>
              <a:ext uri="{FF2B5EF4-FFF2-40B4-BE49-F238E27FC236}">
                <a16:creationId xmlns:a16="http://schemas.microsoft.com/office/drawing/2014/main" xmlns="" id="{58D53517-5AEC-C1C2-93E6-60D892BECDE6}"/>
              </a:ext>
            </a:extLst>
          </p:cNvPr>
          <p:cNvSpPr txBox="1"/>
          <p:nvPr/>
        </p:nvSpPr>
        <p:spPr>
          <a:xfrm>
            <a:off x="3555373" y="2317230"/>
            <a:ext cx="2033252" cy="400110"/>
          </a:xfrm>
          <a:prstGeom prst="rect">
            <a:avLst/>
          </a:prstGeom>
          <a:solidFill>
            <a:srgbClr val="C00000"/>
          </a:solidFill>
        </p:spPr>
        <p:txBody>
          <a:bodyPr wrap="square">
            <a:spAutoFit/>
          </a:bodyPr>
          <a:lstStyle/>
          <a:p>
            <a:pPr algn="ctr" rtl="1"/>
            <a:r>
              <a:rPr lang="ar-DZ" sz="20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أعمال ابتكارية مطورة</a:t>
            </a:r>
            <a:endParaRPr lang="fr-FR" sz="20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3853F384-AABA-C8C3-B2B6-F6EA675CEB8C}"/>
              </a:ext>
            </a:extLst>
          </p:cNvPr>
          <p:cNvSpPr txBox="1"/>
          <p:nvPr/>
        </p:nvSpPr>
        <p:spPr>
          <a:xfrm>
            <a:off x="3555373" y="2932791"/>
            <a:ext cx="2033252" cy="5632311"/>
          </a:xfrm>
          <a:prstGeom prst="rect">
            <a:avLst/>
          </a:prstGeom>
          <a:noFill/>
        </p:spPr>
        <p:txBody>
          <a:bodyPr wrap="square">
            <a:spAutoFit/>
          </a:bodyPr>
          <a:lstStyle/>
          <a:p>
            <a:pPr algn="ct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الأعمال القائمة على الأفكار والمعلومات والتكنولوجيا المتوفرة، حيث يقوم المقاول بتوظيف فكرة ما أو تكنولوجيا لأغراض تخصصية، أو إضافة قيمة جديدة من خلال تطوير فكرة منتج أو خدمة موجودة مسبقا</a:t>
            </a:r>
          </a:p>
        </p:txBody>
      </p:sp>
      <p:sp>
        <p:nvSpPr>
          <p:cNvPr id="11" name="ZoneTexte 10">
            <a:extLst>
              <a:ext uri="{FF2B5EF4-FFF2-40B4-BE49-F238E27FC236}">
                <a16:creationId xmlns:a16="http://schemas.microsoft.com/office/drawing/2014/main" xmlns="" id="{C6A22C87-427D-B974-3292-7682684F6F2F}"/>
              </a:ext>
            </a:extLst>
          </p:cNvPr>
          <p:cNvSpPr txBox="1"/>
          <p:nvPr/>
        </p:nvSpPr>
        <p:spPr>
          <a:xfrm>
            <a:off x="-78129" y="2858187"/>
            <a:ext cx="3430749" cy="5016758"/>
          </a:xfrm>
          <a:prstGeom prst="rect">
            <a:avLst/>
          </a:prstGeom>
          <a:noFill/>
        </p:spPr>
        <p:txBody>
          <a:bodyPr wrap="square">
            <a:spAutoFit/>
          </a:bodyPr>
          <a:lstStyle/>
          <a:p>
            <a:pPr algn="r" rtl="1"/>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تلك الأعمال التي تسعى إلى إدخال منتج أو خدمة معروفة إلى منطقة جديدة لأول مرة من أجل اكتساب أسواق ومنافذ جديدة</a:t>
            </a:r>
          </a:p>
        </p:txBody>
      </p:sp>
      <p:sp>
        <p:nvSpPr>
          <p:cNvPr id="12" name="ZoneTexte 11">
            <a:extLst>
              <a:ext uri="{FF2B5EF4-FFF2-40B4-BE49-F238E27FC236}">
                <a16:creationId xmlns:a16="http://schemas.microsoft.com/office/drawing/2014/main" xmlns="" id="{6B04F608-C721-9378-2833-633E1907C60E}"/>
              </a:ext>
            </a:extLst>
          </p:cNvPr>
          <p:cNvSpPr txBox="1"/>
          <p:nvPr/>
        </p:nvSpPr>
        <p:spPr>
          <a:xfrm>
            <a:off x="164939" y="2224898"/>
            <a:ext cx="3187680" cy="1077218"/>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دخول أسواق / مجالات جديدة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8" name="ElevenLabs_2024-07-09T10_16_37_Sarah_pre_s50_sb75_se0_b_m2">
            <a:hlinkClick r:id="" action="ppaction://media"/>
            <a:extLst>
              <a:ext uri="{FF2B5EF4-FFF2-40B4-BE49-F238E27FC236}">
                <a16:creationId xmlns:a16="http://schemas.microsoft.com/office/drawing/2014/main" xmlns="" id="{FC14342E-93DD-7CF0-FDF2-36F6EFE184D6}"/>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45028" y="3048339"/>
            <a:ext cx="365522" cy="487363"/>
          </a:xfrm>
          <a:prstGeom prst="rect">
            <a:avLst/>
          </a:prstGeom>
        </p:spPr>
      </p:pic>
    </p:spTree>
    <p:extLst>
      <p:ext uri="{BB962C8B-B14F-4D97-AF65-F5344CB8AC3E}">
        <p14:creationId xmlns:p14="http://schemas.microsoft.com/office/powerpoint/2010/main" xmlns="" val="243572760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1447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endCondLst>
                    <p:cond evt="onStopAudio" delay="0">
                      <p:tgtEl>
                        <p:sldTgt/>
                      </p:tgtEl>
                    </p:cond>
                  </p:endCondLst>
                </p:cTn>
                <p:tgtEl>
                  <p:spTgt spid="8"/>
                </p:tgtEl>
              </p:cMediaNode>
            </p:video>
          </p:childTnLst>
        </p:cTn>
      </p:par>
    </p:tnLst>
    <p:bldLst>
      <p:bldP spid="11" grpId="0"/>
      <p:bldP spid="1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1066</Words>
  <Application>Microsoft Office PowerPoint</Application>
  <PresentationFormat>Affichage à l'écran (4:3)</PresentationFormat>
  <Paragraphs>86</Paragraphs>
  <Slides>11</Slides>
  <Notes>0</Notes>
  <HiddenSlides>0</HiddenSlides>
  <MMClips>20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2025-07-13T11:02:31Z</dcterms:created>
  <dcterms:modified xsi:type="dcterms:W3CDTF">2025-07-13T11:02:56Z</dcterms:modified>
</cp:coreProperties>
</file>