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mpe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8" d="100"/>
          <a:sy n="108" d="100"/>
        </p:scale>
        <p:origin x="-17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F78287E-A901-45FE-9306-A7BE47C52FF5}" type="datetimeFigureOut">
              <a:rPr lang="fr-FR" smtClean="0"/>
              <a:t>13/07/2025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028A41-5380-487C-AC34-29C0B822BEE2}"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F78287E-A901-45FE-9306-A7BE47C52FF5}" type="datetimeFigureOut">
              <a:rPr lang="fr-FR" smtClean="0"/>
              <a:t>13/07/2025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028A41-5380-487C-AC34-29C0B822BEE2}"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F78287E-A901-45FE-9306-A7BE47C52FF5}" type="datetimeFigureOut">
              <a:rPr lang="fr-FR" smtClean="0"/>
              <a:t>13/07/2025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028A41-5380-487C-AC34-29C0B822BEE2}" type="slidenum">
              <a:rPr lang="fr-FR" smtClean="0"/>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EE4229-FDA3-419F-948E-EC3B542AED00}"/>
              </a:ext>
            </a:extLst>
          </p:cNvPr>
          <p:cNvSpPr>
            <a:spLocks noGrp="1"/>
          </p:cNvSpPr>
          <p:nvPr>
            <p:ph type="title"/>
          </p:nvPr>
        </p:nvSpPr>
        <p:spPr>
          <a:xfrm>
            <a:off x="628650" y="309046"/>
            <a:ext cx="7886700" cy="768096"/>
          </a:xfrm>
          <a:prstGeom prst="rect">
            <a:avLst/>
          </a:prstGeom>
        </p:spPr>
        <p:txBody>
          <a:bodyPr/>
          <a:lstStyle>
            <a:lvl1pPr algn="l">
              <a:defRPr>
                <a:solidFill>
                  <a:schemeClr val="bg1">
                    <a:lumMod val="50000"/>
                  </a:schemeClr>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xmlns="" id="{EAD5E140-8BC8-449A-8EB6-5236A46899C7}"/>
              </a:ext>
            </a:extLst>
          </p:cNvPr>
          <p:cNvSpPr>
            <a:spLocks noGrp="1"/>
          </p:cNvSpPr>
          <p:nvPr>
            <p:ph type="dt" sz="half" idx="10"/>
          </p:nvPr>
        </p:nvSpPr>
        <p:spPr/>
        <p:txBody>
          <a:bodyPr/>
          <a:lstStyle/>
          <a:p>
            <a:fld id="{A04D5C2E-AF49-4B3E-833F-5946220A398E}" type="datetime1">
              <a:rPr lang="en-US" smtClean="0"/>
              <a:pPr/>
              <a:t>7/13/2025</a:t>
            </a:fld>
            <a:endParaRPr lang="en-US"/>
          </a:p>
        </p:txBody>
      </p:sp>
      <p:sp>
        <p:nvSpPr>
          <p:cNvPr id="5" name="Footer Placeholder 4">
            <a:extLst>
              <a:ext uri="{FF2B5EF4-FFF2-40B4-BE49-F238E27FC236}">
                <a16:creationId xmlns:a16="http://schemas.microsoft.com/office/drawing/2014/main" xmlns="" id="{DAC3E766-E3A6-4451-8208-02143C37EB9C}"/>
              </a:ext>
            </a:extLst>
          </p:cNvPr>
          <p:cNvSpPr>
            <a:spLocks noGrp="1"/>
          </p:cNvSpPr>
          <p:nvPr>
            <p:ph type="ftr" sz="quarter" idx="11"/>
          </p:nvPr>
        </p:nvSpPr>
        <p:spPr/>
        <p:txBody>
          <a:bodyPr/>
          <a:lstStyle/>
          <a:p>
            <a:r>
              <a:rPr lang="en-US"/>
              <a:t>Designed by PoweredTemplate</a:t>
            </a:r>
          </a:p>
        </p:txBody>
      </p:sp>
      <p:sp>
        <p:nvSpPr>
          <p:cNvPr id="6" name="Slide Number Placeholder 5">
            <a:extLst>
              <a:ext uri="{FF2B5EF4-FFF2-40B4-BE49-F238E27FC236}">
                <a16:creationId xmlns:a16="http://schemas.microsoft.com/office/drawing/2014/main" xmlns="" id="{BEF041C4-DDAB-4C12-865A-AD93CBA2AE10}"/>
              </a:ext>
            </a:extLst>
          </p:cNvPr>
          <p:cNvSpPr>
            <a:spLocks noGrp="1"/>
          </p:cNvSpPr>
          <p:nvPr>
            <p:ph type="sldNum" sz="quarter" idx="12"/>
          </p:nvPr>
        </p:nvSpPr>
        <p:spPr/>
        <p:txBody>
          <a:bodyPr/>
          <a:lstStyle/>
          <a:p>
            <a:fld id="{5F294920-2F4F-4D88-AD0A-053AE5A679D0}" type="slidenum">
              <a:rPr lang="en-US" smtClean="0"/>
              <a:pPr/>
              <a:t>‹N°›</a:t>
            </a:fld>
            <a:endParaRPr lang="en-US"/>
          </a:p>
        </p:txBody>
      </p:sp>
      <p:sp>
        <p:nvSpPr>
          <p:cNvPr id="7" name="Content Placeholder 6">
            <a:extLst>
              <a:ext uri="{FF2B5EF4-FFF2-40B4-BE49-F238E27FC236}">
                <a16:creationId xmlns:a16="http://schemas.microsoft.com/office/drawing/2014/main" xmlns="" id="{A4006058-9E86-4433-82D8-5D7E3A9AFAB5}"/>
              </a:ext>
            </a:extLst>
          </p:cNvPr>
          <p:cNvSpPr>
            <a:spLocks noGrp="1"/>
          </p:cNvSpPr>
          <p:nvPr>
            <p:ph sz="quarter" idx="13"/>
          </p:nvPr>
        </p:nvSpPr>
        <p:spPr>
          <a:xfrm>
            <a:off x="628651" y="1775641"/>
            <a:ext cx="3943350" cy="4091759"/>
          </a:xfrm>
        </p:spPr>
        <p:txBody>
          <a:bodyPr>
            <a:normAutofit/>
          </a:bodyPr>
          <a:lstStyle>
            <a:lvl1pPr marL="0" indent="0">
              <a:buNone/>
              <a:defRPr sz="1600">
                <a:solidFill>
                  <a:schemeClr val="bg1">
                    <a:lumMod val="50000"/>
                  </a:schemeClr>
                </a:solidFill>
              </a:defRPr>
            </a:lvl1pPr>
            <a:lvl2pPr marL="457200" indent="0">
              <a:buNone/>
              <a:defRPr sz="1600">
                <a:solidFill>
                  <a:schemeClr val="bg1">
                    <a:lumMod val="50000"/>
                  </a:schemeClr>
                </a:solidFill>
              </a:defRPr>
            </a:lvl2pPr>
            <a:lvl3pPr marL="914400" indent="0">
              <a:buNone/>
              <a:defRPr sz="1600">
                <a:solidFill>
                  <a:schemeClr val="bg1">
                    <a:lumMod val="50000"/>
                  </a:schemeClr>
                </a:solidFill>
              </a:defRPr>
            </a:lvl3pPr>
            <a:lvl4pPr marL="1371600" indent="0">
              <a:buNone/>
              <a:defRPr sz="1600">
                <a:solidFill>
                  <a:schemeClr val="bg1">
                    <a:lumMod val="50000"/>
                  </a:schemeClr>
                </a:solidFill>
              </a:defRPr>
            </a:lvl4pPr>
            <a:lvl5pPr marL="1828800" indent="0">
              <a:buNone/>
              <a:defRPr sz="16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a:extLst>
              <a:ext uri="{FF2B5EF4-FFF2-40B4-BE49-F238E27FC236}">
                <a16:creationId xmlns:a16="http://schemas.microsoft.com/office/drawing/2014/main" xmlns="" id="{BCD0BE3C-5DD6-4796-8AA2-9BF0A1388DE6}"/>
              </a:ext>
            </a:extLst>
          </p:cNvPr>
          <p:cNvSpPr>
            <a:spLocks noGrp="1"/>
          </p:cNvSpPr>
          <p:nvPr>
            <p:ph type="body" sz="quarter" idx="14"/>
          </p:nvPr>
        </p:nvSpPr>
        <p:spPr>
          <a:xfrm>
            <a:off x="628650" y="1243830"/>
            <a:ext cx="7886700" cy="365125"/>
          </a:xfrm>
        </p:spPr>
        <p:txBody>
          <a:bodyPr>
            <a:noAutofit/>
          </a:bodyPr>
          <a:lstStyle>
            <a:lvl1pPr marL="0" indent="0">
              <a:buNone/>
              <a:defRPr sz="1400">
                <a:solidFill>
                  <a:schemeClr val="bg1">
                    <a:lumMod val="50000"/>
                  </a:schemeClr>
                </a:solidFill>
              </a:defRPr>
            </a:lvl1pPr>
            <a:lvl2pPr marL="457200" indent="0">
              <a:buNone/>
              <a:defRPr sz="1400">
                <a:solidFill>
                  <a:schemeClr val="bg1">
                    <a:lumMod val="50000"/>
                  </a:schemeClr>
                </a:solidFill>
              </a:defRPr>
            </a:lvl2pPr>
            <a:lvl3pPr marL="914400" indent="0">
              <a:buNone/>
              <a:defRPr sz="1400">
                <a:solidFill>
                  <a:schemeClr val="bg1">
                    <a:lumMod val="50000"/>
                  </a:schemeClr>
                </a:solidFill>
              </a:defRPr>
            </a:lvl3pPr>
            <a:lvl4pPr marL="1371600" indent="0">
              <a:buNone/>
              <a:defRPr sz="1400">
                <a:solidFill>
                  <a:schemeClr val="bg1">
                    <a:lumMod val="50000"/>
                  </a:schemeClr>
                </a:solidFill>
              </a:defRPr>
            </a:lvl4pPr>
            <a:lvl5pPr marL="1828800" indent="0">
              <a:buNone/>
              <a:defRPr sz="14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75230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F78287E-A901-45FE-9306-A7BE47C52FF5}" type="datetimeFigureOut">
              <a:rPr lang="fr-FR" smtClean="0"/>
              <a:t>13/07/2025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028A41-5380-487C-AC34-29C0B822BEE2}"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F78287E-A901-45FE-9306-A7BE47C52FF5}" type="datetimeFigureOut">
              <a:rPr lang="fr-FR" smtClean="0"/>
              <a:t>13/07/2025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028A41-5380-487C-AC34-29C0B822BEE2}"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F78287E-A901-45FE-9306-A7BE47C52FF5}" type="datetimeFigureOut">
              <a:rPr lang="fr-FR" smtClean="0"/>
              <a:t>13/07/2025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028A41-5380-487C-AC34-29C0B822BEE2}"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F78287E-A901-45FE-9306-A7BE47C52FF5}" type="datetimeFigureOut">
              <a:rPr lang="fr-FR" smtClean="0"/>
              <a:t>13/07/2025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6028A41-5380-487C-AC34-29C0B822BEE2}"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F78287E-A901-45FE-9306-A7BE47C52FF5}" type="datetimeFigureOut">
              <a:rPr lang="fr-FR" smtClean="0"/>
              <a:t>13/07/2025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6028A41-5380-487C-AC34-29C0B822BEE2}"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F78287E-A901-45FE-9306-A7BE47C52FF5}" type="datetimeFigureOut">
              <a:rPr lang="fr-FR" smtClean="0"/>
              <a:t>13/07/2025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6028A41-5380-487C-AC34-29C0B822BEE2}"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F78287E-A901-45FE-9306-A7BE47C52FF5}" type="datetimeFigureOut">
              <a:rPr lang="fr-FR" smtClean="0"/>
              <a:t>13/07/2025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028A41-5380-487C-AC34-29C0B822BEE2}"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F78287E-A901-45FE-9306-A7BE47C52FF5}" type="datetimeFigureOut">
              <a:rPr lang="fr-FR" smtClean="0"/>
              <a:t>13/07/2025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028A41-5380-487C-AC34-29C0B822BEE2}"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78287E-A901-45FE-9306-A7BE47C52FF5}" type="datetimeFigureOut">
              <a:rPr lang="fr-FR" smtClean="0"/>
              <a:t>13/07/2025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28A41-5380-487C-AC34-29C0B822BEE2}"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07/relationships/media" Target="../media/media62.mp3"/><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openxmlformats.org/officeDocument/2006/relationships/image" Target="../media/image2.png"/><Relationship Id="rId5" Type="http://schemas.microsoft.com/office/2007/relationships/hdphoto" Target="../media/hdphoto3.wdp"/></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microsoft.com/office/2007/relationships/media" Target="../media/media80.mp3"/><Relationship Id="rId5" Type="http://schemas.openxmlformats.org/officeDocument/2006/relationships/image" Target="../media/image3.png"/><Relationship Id="rId4" Type="http://schemas.microsoft.com/office/2007/relationships/media" Target="../media/media79.mp3"/></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microsoft.com/office/2007/relationships/media" Target="../media/media63.mp3"/><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microsoft.com/office/2007/relationships/hdphoto" Target="../media/hdphoto4.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media" Target="../media/media67.mp3"/><Relationship Id="rId3" Type="http://schemas.openxmlformats.org/officeDocument/2006/relationships/image" Target="../media/image2.png"/><Relationship Id="rId7" Type="http://schemas.microsoft.com/office/2007/relationships/media" Target="../media/media66.mp3"/><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microsoft.com/office/2007/relationships/media" Target="../media/media65.mp3"/><Relationship Id="rId5" Type="http://schemas.openxmlformats.org/officeDocument/2006/relationships/image" Target="../media/image3.png"/><Relationship Id="rId4" Type="http://schemas.microsoft.com/office/2007/relationships/media" Target="../media/media64.mp3"/></Relationships>
</file>

<file path=ppt/slides/_rels/slide4.xml.rels><?xml version="1.0" encoding="UTF-8" standalone="yes"?>
<Relationships xmlns="http://schemas.openxmlformats.org/package/2006/relationships"><Relationship Id="rId3" Type="http://schemas.microsoft.com/office/2007/relationships/media" Target="../media/media68.mp3"/><Relationship Id="rId2" Type="http://schemas.openxmlformats.org/officeDocument/2006/relationships/slideLayout" Target="../slideLayouts/slideLayout12.xml"/><Relationship Id="rId1" Type="http://schemas.openxmlformats.org/officeDocument/2006/relationships/video" Target="NULL" TargetMode="External"/><Relationship Id="rId5" Type="http://schemas.microsoft.com/office/2007/relationships/media" Target="../media/media69.mp3"/><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media" Target="../media/media70.mp3"/><Relationship Id="rId7" Type="http://schemas.microsoft.com/office/2007/relationships/media" Target="../media/media73.mp3"/><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microsoft.com/office/2007/relationships/media" Target="../media/media72.mp3"/><Relationship Id="rId5" Type="http://schemas.microsoft.com/office/2007/relationships/media" Target="../media/media71.mp3"/><Relationship Id="rId4" Type="http://schemas.openxmlformats.org/officeDocument/2006/relationships/image" Target="../media/image3.png"/><Relationship Id="rId9" Type="http://schemas.microsoft.com/office/2007/relationships/media" Target="../media/media74.mp3"/></Relationships>
</file>

<file path=ppt/slides/_rels/slide6.xml.rels><?xml version="1.0" encoding="UTF-8" standalone="yes"?>
<Relationships xmlns="http://schemas.openxmlformats.org/package/2006/relationships"><Relationship Id="rId3" Type="http://schemas.microsoft.com/office/2007/relationships/media" Target="../media/media75.mp3"/><Relationship Id="rId2" Type="http://schemas.openxmlformats.org/officeDocument/2006/relationships/slideLayout" Target="../slideLayouts/slideLayout12.xml"/><Relationship Id="rId1" Type="http://schemas.openxmlformats.org/officeDocument/2006/relationships/video" Target="NULL" TargetMode="External"/><Relationship Id="rId5" Type="http://schemas.microsoft.com/office/2007/relationships/media" Target="../media/media76.mp3"/><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media" Target="../media/media77.mp3"/><Relationship Id="rId2" Type="http://schemas.openxmlformats.org/officeDocument/2006/relationships/slideLayout" Target="../slideLayouts/slideLayout12.xml"/><Relationship Id="rId1" Type="http://schemas.openxmlformats.org/officeDocument/2006/relationships/video" Target="NULL"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media" Target="../media/media78.mp3"/><Relationship Id="rId2" Type="http://schemas.openxmlformats.org/officeDocument/2006/relationships/slideLayout" Target="../slideLayouts/slideLayout12.xml"/><Relationship Id="rId1" Type="http://schemas.openxmlformats.org/officeDocument/2006/relationships/video" Target="NULL"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07/relationships/media" Target="../media/media79.mp3"/><Relationship Id="rId2" Type="http://schemas.openxmlformats.org/officeDocument/2006/relationships/slideLayout" Target="../slideLayouts/slideLayout12.xml"/><Relationship Id="rId1" Type="http://schemas.openxmlformats.org/officeDocument/2006/relationships/video" Target="NULL"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9">
            <a:extLst>
              <a:ext uri="{FF2B5EF4-FFF2-40B4-BE49-F238E27FC236}">
                <a16:creationId xmlns:a16="http://schemas.microsoft.com/office/drawing/2014/main" xmlns="" id="{05139028-B11B-4EAF-B7EA-81430AF85676}"/>
              </a:ext>
            </a:extLst>
          </p:cNvPr>
          <p:cNvSpPr txBox="1">
            <a:spLocks/>
          </p:cNvSpPr>
          <p:nvPr/>
        </p:nvSpPr>
        <p:spPr>
          <a:xfrm>
            <a:off x="1285127" y="5195613"/>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
        <p:nvSpPr>
          <p:cNvPr id="2" name="Rectangle 1">
            <a:extLst>
              <a:ext uri="{FF2B5EF4-FFF2-40B4-BE49-F238E27FC236}">
                <a16:creationId xmlns:a16="http://schemas.microsoft.com/office/drawing/2014/main" xmlns="" id="{ACF87704-99FA-B8B6-3EA5-7AFE92BF6317}"/>
              </a:ext>
            </a:extLst>
          </p:cNvPr>
          <p:cNvSpPr/>
          <p:nvPr/>
        </p:nvSpPr>
        <p:spPr>
          <a:xfrm>
            <a:off x="-1" y="7278095"/>
            <a:ext cx="9144001" cy="1032410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xmlns="" id="{92B65408-1B58-77C2-E489-FC01EA2CBFC3}"/>
              </a:ext>
            </a:extLst>
          </p:cNvPr>
          <p:cNvPicPr>
            <a:picLocks noChangeAspect="1" noChangeArrowheads="1"/>
          </p:cNvPicPr>
          <p:nvPr/>
        </p:nvPicPr>
        <p:blipFill>
          <a:blip r:embed="rId3">
            <a:extLst>
              <a:ext uri="{BEBA8EAE-BF5A-486C-A8C5-ECC9F3942E4B}">
                <a14:imgProps xmlns:a14="http://schemas.microsoft.com/office/drawing/2010/main" xmlns="">
                  <a14:imgLayer r:embed="rId5">
                    <a14:imgEffect>
                      <a14:artisticBlur/>
                    </a14:imgEffect>
                  </a14:imgLayer>
                </a14:imgProps>
              </a:ext>
              <a:ext uri="{28A0092B-C50C-407E-A947-70E740481C1C}">
                <a14:useLocalDpi xmlns:a14="http://schemas.microsoft.com/office/drawing/2010/main" xmlns="" val="0"/>
              </a:ext>
            </a:extLst>
          </a:blip>
          <a:srcRect/>
          <a:stretch/>
        </p:blipFill>
        <p:spPr bwMode="auto">
          <a:xfrm>
            <a:off x="-1" y="1"/>
            <a:ext cx="9143999" cy="68513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ZoneTexte 5">
            <a:extLst>
              <a:ext uri="{FF2B5EF4-FFF2-40B4-BE49-F238E27FC236}">
                <a16:creationId xmlns:a16="http://schemas.microsoft.com/office/drawing/2014/main" xmlns="" id="{6C2F7598-912A-2D90-BD0F-93050E2C9A40}"/>
              </a:ext>
            </a:extLst>
          </p:cNvPr>
          <p:cNvSpPr txBox="1"/>
          <p:nvPr/>
        </p:nvSpPr>
        <p:spPr>
          <a:xfrm>
            <a:off x="80253" y="929252"/>
            <a:ext cx="8983493" cy="3490186"/>
          </a:xfrm>
          <a:prstGeom prst="rect">
            <a:avLst/>
          </a:prstGeom>
          <a:noFill/>
        </p:spPr>
        <p:txBody>
          <a:bodyPr wrap="square">
            <a:spAutoFit/>
          </a:bodyPr>
          <a:lstStyle/>
          <a:p>
            <a:pPr algn="ctr" rtl="1">
              <a:lnSpc>
                <a:spcPct val="115000"/>
              </a:lnSpc>
              <a:spcAft>
                <a:spcPts val="1000"/>
              </a:spcAft>
            </a:pPr>
            <a:r>
              <a:rPr lang="ar-DZ" sz="9600" dirty="0">
                <a:ln w="19050">
                  <a:solidFill>
                    <a:schemeClr val="tx1"/>
                  </a:solidFill>
                </a:ln>
                <a:solidFill>
                  <a:srgbClr val="10CF9B"/>
                </a:solidFill>
                <a:effectLst>
                  <a:outerShdw blurRad="266700" dist="38100" dir="2700000" algn="tl" rotWithShape="0">
                    <a:prstClr val="black">
                      <a:alpha val="68000"/>
                    </a:prstClr>
                  </a:outerShdw>
                </a:effectLst>
                <a:latin typeface="Changa ExtraBold" pitchFamily="2" charset="-78"/>
                <a:ea typeface="Calibri" panose="020F0502020204030204" pitchFamily="34" charset="0"/>
                <a:cs typeface="Changa ExtraBold" pitchFamily="2" charset="-78"/>
              </a:rPr>
              <a:t>المحاضرة الثالثة: </a:t>
            </a:r>
            <a:br>
              <a:rPr lang="ar-DZ" sz="9600" dirty="0">
                <a:ln w="19050">
                  <a:solidFill>
                    <a:schemeClr val="tx1"/>
                  </a:solidFill>
                </a:ln>
                <a:solidFill>
                  <a:srgbClr val="10CF9B"/>
                </a:solidFill>
                <a:effectLst>
                  <a:outerShdw blurRad="266700" dist="38100" dir="2700000" algn="tl" rotWithShape="0">
                    <a:prstClr val="black">
                      <a:alpha val="68000"/>
                    </a:prstClr>
                  </a:outerShdw>
                </a:effectLst>
                <a:latin typeface="Changa ExtraBold" pitchFamily="2" charset="-78"/>
                <a:ea typeface="Calibri" panose="020F0502020204030204" pitchFamily="34" charset="0"/>
                <a:cs typeface="Changa ExtraBold" pitchFamily="2" charset="-78"/>
              </a:rPr>
            </a:br>
            <a:r>
              <a:rPr lang="ar-DZ" sz="9600" dirty="0">
                <a:ln w="19050">
                  <a:solidFill>
                    <a:schemeClr val="tx1"/>
                  </a:solidFill>
                </a:ln>
                <a:solidFill>
                  <a:srgbClr val="10CF9B"/>
                </a:solidFill>
                <a:effectLst>
                  <a:outerShdw blurRad="266700" dist="38100" dir="2700000" algn="tl" rotWithShape="0">
                    <a:prstClr val="black">
                      <a:alpha val="68000"/>
                    </a:prstClr>
                  </a:outerShdw>
                </a:effectLst>
                <a:latin typeface="Changa ExtraBold" pitchFamily="2" charset="-78"/>
                <a:ea typeface="Calibri" panose="020F0502020204030204" pitchFamily="34" charset="0"/>
                <a:cs typeface="Changa ExtraBold" pitchFamily="2" charset="-78"/>
              </a:rPr>
              <a:t>منظمات الأعمال </a:t>
            </a:r>
            <a:r>
              <a:rPr lang="ar-DZ" sz="9600" dirty="0" err="1">
                <a:ln w="19050">
                  <a:solidFill>
                    <a:schemeClr val="tx1"/>
                  </a:solidFill>
                </a:ln>
                <a:solidFill>
                  <a:srgbClr val="10CF9B"/>
                </a:solidFill>
                <a:effectLst>
                  <a:outerShdw blurRad="266700" dist="38100" dir="2700000" algn="tl" rotWithShape="0">
                    <a:prstClr val="black">
                      <a:alpha val="68000"/>
                    </a:prstClr>
                  </a:outerShdw>
                </a:effectLst>
                <a:latin typeface="Changa ExtraBold" pitchFamily="2" charset="-78"/>
                <a:ea typeface="Calibri" panose="020F0502020204030204" pitchFamily="34" charset="0"/>
                <a:cs typeface="Changa ExtraBold" pitchFamily="2" charset="-78"/>
              </a:rPr>
              <a:t>المقاولاتية</a:t>
            </a:r>
            <a:r>
              <a:rPr lang="ar-DZ" sz="9600" dirty="0">
                <a:ln w="19050">
                  <a:solidFill>
                    <a:schemeClr val="tx1"/>
                  </a:solidFill>
                </a:ln>
                <a:solidFill>
                  <a:srgbClr val="10CF9B"/>
                </a:solidFill>
                <a:effectLst>
                  <a:outerShdw blurRad="266700" dist="38100" dir="2700000" algn="tl" rotWithShape="0">
                    <a:prstClr val="black">
                      <a:alpha val="68000"/>
                    </a:prstClr>
                  </a:outerShdw>
                </a:effectLst>
                <a:latin typeface="Changa ExtraBold" pitchFamily="2" charset="-78"/>
                <a:ea typeface="Calibri" panose="020F0502020204030204" pitchFamily="34" charset="0"/>
                <a:cs typeface="Changa ExtraBold" pitchFamily="2" charset="-78"/>
              </a:rPr>
              <a:t> </a:t>
            </a:r>
            <a:endParaRPr lang="fr-FR" sz="4800" dirty="0">
              <a:ln w="19050">
                <a:solidFill>
                  <a:schemeClr val="tx1"/>
                </a:solidFill>
              </a:ln>
              <a:solidFill>
                <a:srgbClr val="10CF9B"/>
              </a:solidFill>
              <a:effectLst>
                <a:outerShdw blurRad="266700" dist="38100" dir="2700000" algn="tl" rotWithShape="0">
                  <a:prstClr val="black">
                    <a:alpha val="68000"/>
                  </a:prstClr>
                </a:outerShdw>
              </a:effectLst>
              <a:latin typeface="Changa ExtraBold" pitchFamily="2" charset="-78"/>
              <a:cs typeface="Changa ExtraBold" pitchFamily="2" charset="-78"/>
            </a:endParaRPr>
          </a:p>
        </p:txBody>
      </p:sp>
      <p:sp>
        <p:nvSpPr>
          <p:cNvPr id="7" name="ZoneTexte 6">
            <a:extLst>
              <a:ext uri="{FF2B5EF4-FFF2-40B4-BE49-F238E27FC236}">
                <a16:creationId xmlns:a16="http://schemas.microsoft.com/office/drawing/2014/main" xmlns="" id="{D63325C6-F616-0A33-7B29-6D0A1B87BCA5}"/>
              </a:ext>
            </a:extLst>
          </p:cNvPr>
          <p:cNvSpPr txBox="1"/>
          <p:nvPr/>
        </p:nvSpPr>
        <p:spPr>
          <a:xfrm>
            <a:off x="0" y="-875961"/>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الثالثة</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منظمات الأعمال </a:t>
            </a:r>
            <a:r>
              <a:rPr lang="ar-DZ" sz="3600" dirty="0" err="1">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المقاولاتية</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endParaRPr lang="fr-FR" sz="3600" dirty="0">
              <a:solidFill>
                <a:schemeClr val="bg1"/>
              </a:solidFill>
              <a:latin typeface="Aljazeera" panose="02000000000000000000" pitchFamily="2" charset="-78"/>
              <a:cs typeface="Aljazeera" panose="02000000000000000000" pitchFamily="2" charset="-78"/>
            </a:endParaRPr>
          </a:p>
        </p:txBody>
      </p:sp>
      <p:sp>
        <p:nvSpPr>
          <p:cNvPr id="3" name="ZoneTexte 2">
            <a:extLst>
              <a:ext uri="{FF2B5EF4-FFF2-40B4-BE49-F238E27FC236}">
                <a16:creationId xmlns:a16="http://schemas.microsoft.com/office/drawing/2014/main" xmlns="" id="{756AA60C-5338-EE04-74E9-841E87052D47}"/>
              </a:ext>
            </a:extLst>
          </p:cNvPr>
          <p:cNvSpPr txBox="1"/>
          <p:nvPr/>
        </p:nvSpPr>
        <p:spPr>
          <a:xfrm>
            <a:off x="10464296" y="-5058234"/>
            <a:ext cx="5487897" cy="7478970"/>
          </a:xfrm>
          <a:prstGeom prst="rect">
            <a:avLst/>
          </a:prstGeom>
          <a:noFill/>
        </p:spPr>
        <p:txBody>
          <a:bodyPr wrap="square">
            <a:spAutoFit/>
          </a:bodyPr>
          <a:lstStyle/>
          <a:p>
            <a:pPr algn="just" rtl="1"/>
            <a:r>
              <a:rPr lang="ar-DZ" sz="4800" dirty="0">
                <a:solidFill>
                  <a:srgbClr val="002060"/>
                </a:solidFill>
                <a:effectLst/>
                <a:latin typeface="Aljazeera" panose="02000000000000000000" pitchFamily="2" charset="-78"/>
                <a:ea typeface="Alameen" panose="02000503020000020004" pitchFamily="2" charset="-78"/>
                <a:cs typeface="Aljazeera" panose="02000000000000000000" pitchFamily="2" charset="-78"/>
              </a:rPr>
              <a:t>صاحب الاهتمام الذي رافق </a:t>
            </a:r>
            <a:r>
              <a:rPr lang="ar-DZ" sz="4800" dirty="0" err="1">
                <a:solidFill>
                  <a:srgbClr val="002060"/>
                </a:solidFill>
                <a:effectLst/>
                <a:latin typeface="Aljazeera" panose="02000000000000000000" pitchFamily="2" charset="-78"/>
                <a:ea typeface="Alameen" panose="02000503020000020004" pitchFamily="2" charset="-78"/>
                <a:cs typeface="Aljazeera" panose="02000000000000000000" pitchFamily="2" charset="-78"/>
              </a:rPr>
              <a:t>المقاولاتية</a:t>
            </a:r>
            <a:r>
              <a:rPr lang="ar-DZ" sz="4800" dirty="0">
                <a:solidFill>
                  <a:srgbClr val="002060"/>
                </a:solidFill>
                <a:effectLst/>
                <a:latin typeface="Aljazeera" panose="02000000000000000000" pitchFamily="2" charset="-78"/>
                <a:ea typeface="Alameen" panose="02000503020000020004" pitchFamily="2" charset="-78"/>
                <a:cs typeface="Aljazeera" panose="02000000000000000000" pitchFamily="2" charset="-78"/>
              </a:rPr>
              <a:t> والمقاول اهتمام بمنظمات الأعمال </a:t>
            </a:r>
            <a:r>
              <a:rPr lang="ar-DZ" sz="4800" dirty="0" err="1">
                <a:solidFill>
                  <a:srgbClr val="002060"/>
                </a:solidFill>
                <a:effectLst/>
                <a:latin typeface="Aljazeera" panose="02000000000000000000" pitchFamily="2" charset="-78"/>
                <a:ea typeface="Alameen" panose="02000503020000020004" pitchFamily="2" charset="-78"/>
                <a:cs typeface="Aljazeera" panose="02000000000000000000" pitchFamily="2" charset="-78"/>
              </a:rPr>
              <a:t>المقاولاتية</a:t>
            </a:r>
            <a:r>
              <a:rPr lang="ar-DZ" sz="4800" dirty="0">
                <a:solidFill>
                  <a:srgbClr val="002060"/>
                </a:solidFill>
                <a:effectLst/>
                <a:latin typeface="Aljazeera" panose="02000000000000000000" pitchFamily="2" charset="-78"/>
                <a:ea typeface="Alameen" panose="02000503020000020004" pitchFamily="2" charset="-78"/>
                <a:cs typeface="Aljazeera" panose="02000000000000000000" pitchFamily="2" charset="-78"/>
              </a:rPr>
              <a:t> التي تمثل اللبنة الأولى في طريق طويل ومحفوف بالمخاطر والفرص تتيحها بيئة أعمال متغيرة باستمرار بفعل التطور التكنولوجي السريع.</a:t>
            </a:r>
          </a:p>
        </p:txBody>
      </p:sp>
      <p:pic>
        <p:nvPicPr>
          <p:cNvPr id="5" name="Image 4">
            <a:extLst>
              <a:ext uri="{FF2B5EF4-FFF2-40B4-BE49-F238E27FC236}">
                <a16:creationId xmlns:a16="http://schemas.microsoft.com/office/drawing/2014/main" xmlns="" id="{5F652B91-94A4-4C40-F891-EE27C3011D24}"/>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20909" b="25699"/>
          <a:stretch/>
        </p:blipFill>
        <p:spPr>
          <a:xfrm>
            <a:off x="-4680737" y="6773949"/>
            <a:ext cx="3760116" cy="4758717"/>
          </a:xfrm>
          <a:prstGeom prst="rect">
            <a:avLst/>
          </a:prstGeom>
          <a:effectLst>
            <a:outerShdw blurRad="50800" dist="38100" algn="l" rotWithShape="0">
              <a:prstClr val="black">
                <a:alpha val="40000"/>
              </a:prstClr>
            </a:outerShdw>
          </a:effectLst>
        </p:spPr>
      </p:pic>
      <p:pic>
        <p:nvPicPr>
          <p:cNvPr id="4" name="ElevenLabs_2024-07-09T09_07_58_Sarah_pre_s50_sb75_se0_b_m2">
            <a:hlinkClick r:id="" action="ppaction://media"/>
            <a:extLst>
              <a:ext uri="{FF2B5EF4-FFF2-40B4-BE49-F238E27FC236}">
                <a16:creationId xmlns:a16="http://schemas.microsoft.com/office/drawing/2014/main" xmlns="" id="{EB1CF849-EA09-18CC-2ADE-65AD9333AADD}"/>
              </a:ext>
            </a:extLst>
          </p:cNvPr>
          <p:cNvPicPr>
            <a:picLocks noChangeAspect="1"/>
          </p:cNvPicPr>
          <p:nvPr>
            <a:videoFile r:link="rId1"/>
            <p:extLst>
              <p:ext uri="{DAA4B4D4-6D71-4841-9C94-3DE7FCFB9230}">
                <p14:media xmlns:p14="http://schemas.microsoft.com/office/powerpoint/2010/main" xmlns="" r:embed="rId7"/>
              </p:ext>
            </p:extLst>
          </p:nvPr>
        </p:nvPicPr>
        <p:blipFill>
          <a:blip r:embed="rId8" cstate="print"/>
          <a:stretch>
            <a:fillRect/>
          </a:stretch>
        </p:blipFill>
        <p:spPr>
          <a:xfrm>
            <a:off x="-825833" y="2958203"/>
            <a:ext cx="365522" cy="487363"/>
          </a:xfrm>
          <a:prstGeom prst="rect">
            <a:avLst/>
          </a:prstGeom>
        </p:spPr>
      </p:pic>
    </p:spTree>
    <p:extLst>
      <p:ext uri="{BB962C8B-B14F-4D97-AF65-F5344CB8AC3E}">
        <p14:creationId xmlns:p14="http://schemas.microsoft.com/office/powerpoint/2010/main" xmlns="" val="24858991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8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97D211A-6858-5F6F-5A7F-16934DA6FB9E}"/>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8EB45F25-15BA-600D-DE4A-C8D340211453}"/>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الثالثة</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منظمات الأعمال </a:t>
            </a:r>
            <a:r>
              <a:rPr lang="ar-DZ" sz="3600" dirty="0" err="1">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المقاولاتية</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endParaRPr lang="fr-FR" sz="3600" dirty="0">
              <a:solidFill>
                <a:schemeClr val="bg1"/>
              </a:solidFill>
              <a:latin typeface="Aljazeera" panose="02000000000000000000" pitchFamily="2" charset="-78"/>
              <a:cs typeface="Aljazeera" panose="02000000000000000000" pitchFamily="2" charset="-78"/>
            </a:endParaRPr>
          </a:p>
        </p:txBody>
      </p:sp>
      <p:sp>
        <p:nvSpPr>
          <p:cNvPr id="3" name="Rectangle 2">
            <a:extLst>
              <a:ext uri="{FF2B5EF4-FFF2-40B4-BE49-F238E27FC236}">
                <a16:creationId xmlns:a16="http://schemas.microsoft.com/office/drawing/2014/main" xmlns="" id="{9D6D721D-2784-151E-3D67-259E3638F8D2}"/>
              </a:ext>
            </a:extLst>
          </p:cNvPr>
          <p:cNvSpPr/>
          <p:nvPr/>
        </p:nvSpPr>
        <p:spPr>
          <a:xfrm>
            <a:off x="8621324" y="1100324"/>
            <a:ext cx="378000" cy="50400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r-FR" sz="1950" dirty="0">
                <a:latin typeface="Changa ExtraBold" pitchFamily="2" charset="-78"/>
                <a:cs typeface="Changa ExtraBold" pitchFamily="2" charset="-78"/>
              </a:rPr>
              <a:t>03</a:t>
            </a:r>
          </a:p>
        </p:txBody>
      </p:sp>
      <p:sp>
        <p:nvSpPr>
          <p:cNvPr id="10" name="ZoneTexte 9">
            <a:extLst>
              <a:ext uri="{FF2B5EF4-FFF2-40B4-BE49-F238E27FC236}">
                <a16:creationId xmlns:a16="http://schemas.microsoft.com/office/drawing/2014/main" xmlns="" id="{0B4334E8-EA79-1A87-B7D6-7A5FA4F4F207}"/>
              </a:ext>
            </a:extLst>
          </p:cNvPr>
          <p:cNvSpPr txBox="1"/>
          <p:nvPr/>
        </p:nvSpPr>
        <p:spPr>
          <a:xfrm>
            <a:off x="4892453" y="1059937"/>
            <a:ext cx="3724694" cy="1077218"/>
          </a:xfrm>
          <a:prstGeom prst="rect">
            <a:avLst/>
          </a:prstGeom>
          <a:noFill/>
        </p:spPr>
        <p:txBody>
          <a:bodyPr wrap="square">
            <a:spAutoFit/>
          </a:bodyPr>
          <a:lstStyle/>
          <a:p>
            <a:pPr algn="r" rtl="1"/>
            <a:r>
              <a:rPr lang="ar-DZ" sz="3200" dirty="0">
                <a:solidFill>
                  <a:srgbClr val="00B050"/>
                </a:solidFill>
                <a:latin typeface="Aljazeera" panose="02000000000000000000" pitchFamily="2" charset="-78"/>
                <a:ea typeface="Calibri" panose="020F0502020204030204" pitchFamily="34" charset="0"/>
                <a:cs typeface="Aljazeera" panose="02000000000000000000" pitchFamily="2" charset="-78"/>
              </a:rPr>
              <a:t>أنواع منظمات الأعمال </a:t>
            </a:r>
            <a:r>
              <a:rPr lang="ar-DZ" sz="3200" dirty="0" err="1">
                <a:solidFill>
                  <a:srgbClr val="00B050"/>
                </a:solidFill>
                <a:latin typeface="Aljazeera" panose="02000000000000000000" pitchFamily="2" charset="-78"/>
                <a:ea typeface="Calibri" panose="020F0502020204030204" pitchFamily="34" charset="0"/>
                <a:cs typeface="Aljazeera" panose="02000000000000000000" pitchFamily="2" charset="-78"/>
              </a:rPr>
              <a:t>المقاولاتية</a:t>
            </a:r>
            <a:endParaRPr lang="fr-FR" sz="3200" dirty="0">
              <a:solidFill>
                <a:srgbClr val="00B050"/>
              </a:solidFill>
              <a:latin typeface="Aljazeera" panose="02000000000000000000" pitchFamily="2" charset="-78"/>
              <a:cs typeface="Aljazeera" panose="02000000000000000000" pitchFamily="2" charset="-78"/>
            </a:endParaRPr>
          </a:p>
        </p:txBody>
      </p:sp>
      <p:sp>
        <p:nvSpPr>
          <p:cNvPr id="2" name="ZoneTexte 1">
            <a:extLst>
              <a:ext uri="{FF2B5EF4-FFF2-40B4-BE49-F238E27FC236}">
                <a16:creationId xmlns:a16="http://schemas.microsoft.com/office/drawing/2014/main" xmlns="" id="{146E2B8D-2F3F-4A02-EBC6-1F5203F14896}"/>
              </a:ext>
            </a:extLst>
          </p:cNvPr>
          <p:cNvSpPr txBox="1"/>
          <p:nvPr/>
        </p:nvSpPr>
        <p:spPr>
          <a:xfrm>
            <a:off x="322573" y="936825"/>
            <a:ext cx="4740674" cy="1200329"/>
          </a:xfrm>
          <a:prstGeom prst="rect">
            <a:avLst/>
          </a:prstGeom>
          <a:noFill/>
        </p:spPr>
        <p:txBody>
          <a:bodyPr wrap="square">
            <a:spAutoFit/>
          </a:bodyPr>
          <a:lstStyle/>
          <a:p>
            <a:pPr algn="r" rtl="1"/>
            <a:r>
              <a:rPr lang="ar-DZ" sz="2400" dirty="0">
                <a:solidFill>
                  <a:srgbClr val="002060"/>
                </a:solidFill>
                <a:latin typeface="Aljazeera" panose="02000000000000000000" pitchFamily="2" charset="-78"/>
                <a:ea typeface="Calibri" panose="020F0502020204030204" pitchFamily="34" charset="0"/>
                <a:cs typeface="Aljazeera" panose="02000000000000000000" pitchFamily="2" charset="-78"/>
              </a:rPr>
              <a:t>تصنف منظمات الأعمال </a:t>
            </a:r>
            <a:r>
              <a:rPr lang="ar-DZ" sz="2400" dirty="0" err="1">
                <a:solidFill>
                  <a:srgbClr val="002060"/>
                </a:solidFill>
                <a:latin typeface="Aljazeera" panose="02000000000000000000" pitchFamily="2" charset="-78"/>
                <a:ea typeface="Calibri" panose="020F0502020204030204" pitchFamily="34" charset="0"/>
                <a:cs typeface="Aljazeera" panose="02000000000000000000" pitchFamily="2" charset="-78"/>
              </a:rPr>
              <a:t>المقاولاتية</a:t>
            </a:r>
            <a:r>
              <a:rPr lang="ar-DZ" sz="2400" dirty="0">
                <a:solidFill>
                  <a:srgbClr val="002060"/>
                </a:solidFill>
                <a:latin typeface="Aljazeera" panose="02000000000000000000" pitchFamily="2" charset="-78"/>
                <a:ea typeface="Calibri" panose="020F0502020204030204" pitchFamily="34" charset="0"/>
                <a:cs typeface="Aljazeera" panose="02000000000000000000" pitchFamily="2" charset="-78"/>
              </a:rPr>
              <a:t> وفقا لأنواع هذه الأعمال التي تقوم بها، والتي تأخذ أحد الأشكال التالية:</a:t>
            </a:r>
          </a:p>
        </p:txBody>
      </p:sp>
      <p:sp>
        <p:nvSpPr>
          <p:cNvPr id="15" name="ZoneTexte 14">
            <a:extLst>
              <a:ext uri="{FF2B5EF4-FFF2-40B4-BE49-F238E27FC236}">
                <a16:creationId xmlns:a16="http://schemas.microsoft.com/office/drawing/2014/main" xmlns="" id="{ADC3162A-AEED-7DCF-7946-FF460E63E27A}"/>
              </a:ext>
            </a:extLst>
          </p:cNvPr>
          <p:cNvSpPr txBox="1"/>
          <p:nvPr/>
        </p:nvSpPr>
        <p:spPr>
          <a:xfrm>
            <a:off x="6873272" y="2317230"/>
            <a:ext cx="2033252" cy="400110"/>
          </a:xfrm>
          <a:prstGeom prst="rect">
            <a:avLst/>
          </a:prstGeom>
          <a:solidFill>
            <a:srgbClr val="C00000"/>
          </a:solidFill>
        </p:spPr>
        <p:txBody>
          <a:bodyPr wrap="square">
            <a:spAutoFit/>
          </a:bodyPr>
          <a:lstStyle/>
          <a:p>
            <a:pPr algn="ctr" rtl="1"/>
            <a:r>
              <a:rPr lang="ar-DZ" sz="2000" b="1"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أعمال ابتكارية بحتة</a:t>
            </a:r>
            <a:endParaRPr lang="fr-FR" sz="2000" dirty="0">
              <a:solidFill>
                <a:schemeClr val="bg1"/>
              </a:solidFill>
              <a:latin typeface="Aljazeera" panose="02000000000000000000" pitchFamily="2" charset="-78"/>
              <a:cs typeface="Aljazeera" panose="02000000000000000000" pitchFamily="2" charset="-78"/>
            </a:endParaRPr>
          </a:p>
        </p:txBody>
      </p:sp>
      <p:sp>
        <p:nvSpPr>
          <p:cNvPr id="16" name="ZoneTexte 15">
            <a:extLst>
              <a:ext uri="{FF2B5EF4-FFF2-40B4-BE49-F238E27FC236}">
                <a16:creationId xmlns:a16="http://schemas.microsoft.com/office/drawing/2014/main" xmlns="" id="{AF6CEF2E-2FBB-2D17-9954-439860D7FE69}"/>
              </a:ext>
            </a:extLst>
          </p:cNvPr>
          <p:cNvSpPr txBox="1"/>
          <p:nvPr/>
        </p:nvSpPr>
        <p:spPr>
          <a:xfrm>
            <a:off x="6873270" y="2932791"/>
            <a:ext cx="2033252" cy="3539430"/>
          </a:xfrm>
          <a:prstGeom prst="rect">
            <a:avLst/>
          </a:prstGeom>
          <a:noFill/>
        </p:spPr>
        <p:txBody>
          <a:bodyPr wrap="square">
            <a:spAutoFit/>
          </a:bodyPr>
          <a:lstStyle/>
          <a:p>
            <a:pPr algn="ctr" rtl="1"/>
            <a:r>
              <a:rPr lang="ar-DZ" sz="3200" dirty="0">
                <a:solidFill>
                  <a:srgbClr val="002060"/>
                </a:solidFill>
                <a:latin typeface="Aljazeera" panose="02000000000000000000" pitchFamily="2" charset="-78"/>
                <a:ea typeface="Calibri" panose="020F0502020204030204" pitchFamily="34" charset="0"/>
                <a:cs typeface="Aljazeera" panose="02000000000000000000" pitchFamily="2" charset="-78"/>
              </a:rPr>
              <a:t>وهي الأعمال التي يقدم من خلالها المقاول فكرة جديدة غير مسبوقة في مجال الأعمال</a:t>
            </a:r>
          </a:p>
        </p:txBody>
      </p:sp>
      <p:sp>
        <p:nvSpPr>
          <p:cNvPr id="5" name="ZoneTexte 4">
            <a:extLst>
              <a:ext uri="{FF2B5EF4-FFF2-40B4-BE49-F238E27FC236}">
                <a16:creationId xmlns:a16="http://schemas.microsoft.com/office/drawing/2014/main" xmlns="" id="{58D53517-5AEC-C1C2-93E6-60D892BECDE6}"/>
              </a:ext>
            </a:extLst>
          </p:cNvPr>
          <p:cNvSpPr txBox="1"/>
          <p:nvPr/>
        </p:nvSpPr>
        <p:spPr>
          <a:xfrm>
            <a:off x="3555373" y="2317230"/>
            <a:ext cx="2033252" cy="400110"/>
          </a:xfrm>
          <a:prstGeom prst="rect">
            <a:avLst/>
          </a:prstGeom>
          <a:solidFill>
            <a:srgbClr val="C00000"/>
          </a:solidFill>
        </p:spPr>
        <p:txBody>
          <a:bodyPr wrap="square">
            <a:spAutoFit/>
          </a:bodyPr>
          <a:lstStyle/>
          <a:p>
            <a:pPr algn="ctr" rtl="1"/>
            <a:r>
              <a:rPr lang="ar-DZ" sz="2000" b="1"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أعمال ابتكارية مطورة</a:t>
            </a:r>
            <a:endParaRPr lang="fr-FR" sz="2000" dirty="0">
              <a:solidFill>
                <a:schemeClr val="bg1"/>
              </a:solidFill>
              <a:latin typeface="Aljazeera" panose="02000000000000000000" pitchFamily="2" charset="-78"/>
              <a:cs typeface="Aljazeera" panose="02000000000000000000" pitchFamily="2" charset="-78"/>
            </a:endParaRPr>
          </a:p>
        </p:txBody>
      </p:sp>
      <p:sp>
        <p:nvSpPr>
          <p:cNvPr id="7" name="ZoneTexte 6">
            <a:extLst>
              <a:ext uri="{FF2B5EF4-FFF2-40B4-BE49-F238E27FC236}">
                <a16:creationId xmlns:a16="http://schemas.microsoft.com/office/drawing/2014/main" xmlns="" id="{3853F384-AABA-C8C3-B2B6-F6EA675CEB8C}"/>
              </a:ext>
            </a:extLst>
          </p:cNvPr>
          <p:cNvSpPr txBox="1"/>
          <p:nvPr/>
        </p:nvSpPr>
        <p:spPr>
          <a:xfrm>
            <a:off x="3555373" y="2932791"/>
            <a:ext cx="2033252" cy="5632311"/>
          </a:xfrm>
          <a:prstGeom prst="rect">
            <a:avLst/>
          </a:prstGeom>
          <a:noFill/>
        </p:spPr>
        <p:txBody>
          <a:bodyPr wrap="square">
            <a:spAutoFit/>
          </a:bodyPr>
          <a:lstStyle/>
          <a:p>
            <a:pPr algn="ctr" rtl="1"/>
            <a:r>
              <a:rPr lang="ar-DZ" sz="2400" dirty="0">
                <a:solidFill>
                  <a:srgbClr val="002060"/>
                </a:solidFill>
                <a:latin typeface="Aljazeera" panose="02000000000000000000" pitchFamily="2" charset="-78"/>
                <a:ea typeface="Calibri" panose="020F0502020204030204" pitchFamily="34" charset="0"/>
                <a:cs typeface="Aljazeera" panose="02000000000000000000" pitchFamily="2" charset="-78"/>
              </a:rPr>
              <a:t>وهي الأعمال القائمة على الأفكار والمعلومات والتكنولوجيا المتوفرة، حيث يقوم المقاول بتوظيف فكرة ما أو تكنولوجيا لأغراض تخصصية، أو إضافة قيمة جديدة من خلال تطوير فكرة منتج أو خدمة موجودة مسبقا</a:t>
            </a:r>
          </a:p>
        </p:txBody>
      </p:sp>
      <p:sp>
        <p:nvSpPr>
          <p:cNvPr id="8" name="ZoneTexte 7">
            <a:extLst>
              <a:ext uri="{FF2B5EF4-FFF2-40B4-BE49-F238E27FC236}">
                <a16:creationId xmlns:a16="http://schemas.microsoft.com/office/drawing/2014/main" xmlns="" id="{7A2E3D9A-7CAE-774D-EBF4-C92E1792261C}"/>
              </a:ext>
            </a:extLst>
          </p:cNvPr>
          <p:cNvSpPr txBox="1"/>
          <p:nvPr/>
        </p:nvSpPr>
        <p:spPr>
          <a:xfrm>
            <a:off x="237476" y="2317230"/>
            <a:ext cx="2033252" cy="707886"/>
          </a:xfrm>
          <a:prstGeom prst="rect">
            <a:avLst/>
          </a:prstGeom>
          <a:solidFill>
            <a:srgbClr val="C00000"/>
          </a:solidFill>
        </p:spPr>
        <p:txBody>
          <a:bodyPr wrap="square">
            <a:spAutoFit/>
          </a:bodyPr>
          <a:lstStyle/>
          <a:p>
            <a:pPr algn="ctr" rtl="1"/>
            <a:r>
              <a:rPr lang="ar-DZ" sz="2000" b="1"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دخول أسواق / مجالات جديدة</a:t>
            </a:r>
            <a:endParaRPr lang="fr-FR" sz="2000" dirty="0">
              <a:solidFill>
                <a:schemeClr val="bg1"/>
              </a:solidFill>
              <a:latin typeface="Aljazeera" panose="02000000000000000000" pitchFamily="2" charset="-78"/>
              <a:cs typeface="Aljazeera" panose="02000000000000000000" pitchFamily="2" charset="-78"/>
            </a:endParaRPr>
          </a:p>
        </p:txBody>
      </p:sp>
      <p:sp>
        <p:nvSpPr>
          <p:cNvPr id="9" name="ZoneTexte 8">
            <a:extLst>
              <a:ext uri="{FF2B5EF4-FFF2-40B4-BE49-F238E27FC236}">
                <a16:creationId xmlns:a16="http://schemas.microsoft.com/office/drawing/2014/main" xmlns="" id="{2B3FF325-84FE-0D86-9A65-4EF0C704ECBC}"/>
              </a:ext>
            </a:extLst>
          </p:cNvPr>
          <p:cNvSpPr txBox="1"/>
          <p:nvPr/>
        </p:nvSpPr>
        <p:spPr>
          <a:xfrm>
            <a:off x="237476" y="2932792"/>
            <a:ext cx="2033252" cy="6001643"/>
          </a:xfrm>
          <a:prstGeom prst="rect">
            <a:avLst/>
          </a:prstGeom>
          <a:noFill/>
        </p:spPr>
        <p:txBody>
          <a:bodyPr wrap="square">
            <a:spAutoFit/>
          </a:bodyPr>
          <a:lstStyle/>
          <a:p>
            <a:pPr algn="ctr" rtl="1"/>
            <a:r>
              <a:rPr lang="ar-DZ" sz="3200" dirty="0">
                <a:solidFill>
                  <a:srgbClr val="002060"/>
                </a:solidFill>
                <a:latin typeface="Aljazeera" panose="02000000000000000000" pitchFamily="2" charset="-78"/>
                <a:ea typeface="Calibri" panose="020F0502020204030204" pitchFamily="34" charset="0"/>
                <a:cs typeface="Aljazeera" panose="02000000000000000000" pitchFamily="2" charset="-78"/>
              </a:rPr>
              <a:t>وهي تلك الأعمال التي تسعى إلى إدخال منتج أو خدمة معروفة إلى منطقة جديدة لأول مرة من أجل اكتساب أسواق ومنافذ جديدة</a:t>
            </a:r>
          </a:p>
        </p:txBody>
      </p:sp>
      <p:pic>
        <p:nvPicPr>
          <p:cNvPr id="11" name="Image 10">
            <a:extLst>
              <a:ext uri="{FF2B5EF4-FFF2-40B4-BE49-F238E27FC236}">
                <a16:creationId xmlns:a16="http://schemas.microsoft.com/office/drawing/2014/main" xmlns="" id="{D3D49FA5-6F5F-47E8-DF8E-61BDD6EEB422}"/>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26882" b="22600"/>
          <a:stretch/>
        </p:blipFill>
        <p:spPr>
          <a:xfrm>
            <a:off x="-4251540" y="6718443"/>
            <a:ext cx="4251539" cy="5091116"/>
          </a:xfrm>
          <a:prstGeom prst="rect">
            <a:avLst/>
          </a:prstGeom>
        </p:spPr>
      </p:pic>
      <p:sp>
        <p:nvSpPr>
          <p:cNvPr id="12" name="ZoneTexte 11">
            <a:extLst>
              <a:ext uri="{FF2B5EF4-FFF2-40B4-BE49-F238E27FC236}">
                <a16:creationId xmlns:a16="http://schemas.microsoft.com/office/drawing/2014/main" xmlns="" id="{39A2A4A8-46B5-A192-FF27-CF1596266729}"/>
              </a:ext>
            </a:extLst>
          </p:cNvPr>
          <p:cNvSpPr txBox="1"/>
          <p:nvPr/>
        </p:nvSpPr>
        <p:spPr>
          <a:xfrm>
            <a:off x="11201400" y="7267859"/>
            <a:ext cx="2156421" cy="12649617"/>
          </a:xfrm>
          <a:prstGeom prst="rect">
            <a:avLst/>
          </a:prstGeom>
          <a:noFill/>
        </p:spPr>
        <p:txBody>
          <a:bodyPr wrap="square">
            <a:spAutoFit/>
          </a:bodyPr>
          <a:lstStyle/>
          <a:p>
            <a:pPr algn="r" rtl="1">
              <a:lnSpc>
                <a:spcPct val="150000"/>
              </a:lnSpc>
            </a:pPr>
            <a:r>
              <a:rPr lang="ar-DZ" sz="3200" dirty="0">
                <a:solidFill>
                  <a:srgbClr val="002060"/>
                </a:solidFill>
                <a:latin typeface="Aljazeera" panose="02000000000000000000" pitchFamily="2" charset="-78"/>
                <a:ea typeface="Calibri" panose="020F0502020204030204" pitchFamily="34" charset="0"/>
                <a:cs typeface="Aljazeera" panose="02000000000000000000" pitchFamily="2" charset="-78"/>
              </a:rPr>
              <a:t>إذن فمنظمات الأعمال </a:t>
            </a:r>
            <a:r>
              <a:rPr lang="ar-DZ" sz="3200" dirty="0" err="1">
                <a:solidFill>
                  <a:srgbClr val="002060"/>
                </a:solidFill>
                <a:latin typeface="Aljazeera" panose="02000000000000000000" pitchFamily="2" charset="-78"/>
                <a:ea typeface="Calibri" panose="020F0502020204030204" pitchFamily="34" charset="0"/>
                <a:cs typeface="Aljazeera" panose="02000000000000000000" pitchFamily="2" charset="-78"/>
              </a:rPr>
              <a:t>المقاولاتية</a:t>
            </a:r>
            <a:r>
              <a:rPr lang="ar-DZ" sz="3200" dirty="0">
                <a:solidFill>
                  <a:srgbClr val="002060"/>
                </a:solidFill>
                <a:latin typeface="Aljazeera" panose="02000000000000000000" pitchFamily="2" charset="-78"/>
                <a:ea typeface="Calibri" panose="020F0502020204030204" pitchFamily="34" charset="0"/>
                <a:cs typeface="Aljazeera" panose="02000000000000000000" pitchFamily="2" charset="-78"/>
              </a:rPr>
              <a:t> هي تجسيد لمجموعة من الأفكار التي راودت المقاولين حول تقديم أفكار جديدة تؤدي في النهاية إلى منتجات وخدمات وطرق جديدة يشكل فيها الإبداع والابتكار ركيزة أساسية</a:t>
            </a:r>
          </a:p>
        </p:txBody>
      </p:sp>
    </p:spTree>
    <p:extLst>
      <p:ext uri="{BB962C8B-B14F-4D97-AF65-F5344CB8AC3E}">
        <p14:creationId xmlns:p14="http://schemas.microsoft.com/office/powerpoint/2010/main" xmlns="" val="410185676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97D211A-6858-5F6F-5A7F-16934DA6FB9E}"/>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8EB45F25-15BA-600D-DE4A-C8D340211453}"/>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الثالثة</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منظمات الأعمال </a:t>
            </a:r>
            <a:r>
              <a:rPr lang="ar-DZ" sz="3600" dirty="0" err="1">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المقاولاتية</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endParaRPr lang="fr-FR" sz="3600" dirty="0">
              <a:solidFill>
                <a:schemeClr val="bg1"/>
              </a:solidFill>
              <a:latin typeface="Aljazeera" panose="02000000000000000000" pitchFamily="2" charset="-78"/>
              <a:cs typeface="Aljazeera" panose="02000000000000000000" pitchFamily="2" charset="-78"/>
            </a:endParaRPr>
          </a:p>
        </p:txBody>
      </p:sp>
      <p:sp>
        <p:nvSpPr>
          <p:cNvPr id="3" name="Rectangle 2">
            <a:extLst>
              <a:ext uri="{FF2B5EF4-FFF2-40B4-BE49-F238E27FC236}">
                <a16:creationId xmlns:a16="http://schemas.microsoft.com/office/drawing/2014/main" xmlns="" id="{9D6D721D-2784-151E-3D67-259E3638F8D2}"/>
              </a:ext>
            </a:extLst>
          </p:cNvPr>
          <p:cNvSpPr/>
          <p:nvPr/>
        </p:nvSpPr>
        <p:spPr>
          <a:xfrm>
            <a:off x="8621324" y="1100324"/>
            <a:ext cx="378000" cy="50400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r-FR" sz="1950" dirty="0">
                <a:latin typeface="Changa ExtraBold" pitchFamily="2" charset="-78"/>
                <a:cs typeface="Changa ExtraBold" pitchFamily="2" charset="-78"/>
              </a:rPr>
              <a:t>03</a:t>
            </a:r>
          </a:p>
        </p:txBody>
      </p:sp>
      <p:sp>
        <p:nvSpPr>
          <p:cNvPr id="10" name="ZoneTexte 9">
            <a:extLst>
              <a:ext uri="{FF2B5EF4-FFF2-40B4-BE49-F238E27FC236}">
                <a16:creationId xmlns:a16="http://schemas.microsoft.com/office/drawing/2014/main" xmlns="" id="{0B4334E8-EA79-1A87-B7D6-7A5FA4F4F207}"/>
              </a:ext>
            </a:extLst>
          </p:cNvPr>
          <p:cNvSpPr txBox="1"/>
          <p:nvPr/>
        </p:nvSpPr>
        <p:spPr>
          <a:xfrm>
            <a:off x="4892453" y="1059937"/>
            <a:ext cx="3724694" cy="1077218"/>
          </a:xfrm>
          <a:prstGeom prst="rect">
            <a:avLst/>
          </a:prstGeom>
          <a:noFill/>
        </p:spPr>
        <p:txBody>
          <a:bodyPr wrap="square">
            <a:spAutoFit/>
          </a:bodyPr>
          <a:lstStyle/>
          <a:p>
            <a:pPr algn="r" rtl="1"/>
            <a:r>
              <a:rPr lang="ar-DZ" sz="3200" dirty="0">
                <a:solidFill>
                  <a:srgbClr val="00B050"/>
                </a:solidFill>
                <a:latin typeface="Aljazeera" panose="02000000000000000000" pitchFamily="2" charset="-78"/>
                <a:ea typeface="Calibri" panose="020F0502020204030204" pitchFamily="34" charset="0"/>
                <a:cs typeface="Aljazeera" panose="02000000000000000000" pitchFamily="2" charset="-78"/>
              </a:rPr>
              <a:t>أنواع منظمات الأعمال </a:t>
            </a:r>
            <a:r>
              <a:rPr lang="ar-DZ" sz="3200" dirty="0" err="1">
                <a:solidFill>
                  <a:srgbClr val="00B050"/>
                </a:solidFill>
                <a:latin typeface="Aljazeera" panose="02000000000000000000" pitchFamily="2" charset="-78"/>
                <a:ea typeface="Calibri" panose="020F0502020204030204" pitchFamily="34" charset="0"/>
                <a:cs typeface="Aljazeera" panose="02000000000000000000" pitchFamily="2" charset="-78"/>
              </a:rPr>
              <a:t>المقاولاتية</a:t>
            </a:r>
            <a:endParaRPr lang="fr-FR" sz="3200" dirty="0">
              <a:solidFill>
                <a:srgbClr val="00B050"/>
              </a:solidFill>
              <a:latin typeface="Aljazeera" panose="02000000000000000000" pitchFamily="2" charset="-78"/>
              <a:cs typeface="Aljazeera" panose="02000000000000000000" pitchFamily="2" charset="-78"/>
            </a:endParaRPr>
          </a:p>
        </p:txBody>
      </p:sp>
      <p:sp>
        <p:nvSpPr>
          <p:cNvPr id="2" name="ZoneTexte 1">
            <a:extLst>
              <a:ext uri="{FF2B5EF4-FFF2-40B4-BE49-F238E27FC236}">
                <a16:creationId xmlns:a16="http://schemas.microsoft.com/office/drawing/2014/main" xmlns="" id="{146E2B8D-2F3F-4A02-EBC6-1F5203F14896}"/>
              </a:ext>
            </a:extLst>
          </p:cNvPr>
          <p:cNvSpPr txBox="1"/>
          <p:nvPr/>
        </p:nvSpPr>
        <p:spPr>
          <a:xfrm>
            <a:off x="-6570596" y="936825"/>
            <a:ext cx="4740674" cy="1200329"/>
          </a:xfrm>
          <a:prstGeom prst="rect">
            <a:avLst/>
          </a:prstGeom>
          <a:noFill/>
        </p:spPr>
        <p:txBody>
          <a:bodyPr wrap="square">
            <a:spAutoFit/>
          </a:bodyPr>
          <a:lstStyle/>
          <a:p>
            <a:pPr algn="r" rtl="1"/>
            <a:r>
              <a:rPr lang="ar-DZ" sz="2400" dirty="0">
                <a:solidFill>
                  <a:srgbClr val="002060"/>
                </a:solidFill>
                <a:latin typeface="Aljazeera" panose="02000000000000000000" pitchFamily="2" charset="-78"/>
                <a:ea typeface="Calibri" panose="020F0502020204030204" pitchFamily="34" charset="0"/>
                <a:cs typeface="Aljazeera" panose="02000000000000000000" pitchFamily="2" charset="-78"/>
              </a:rPr>
              <a:t>تصنف منظمات الأعمال </a:t>
            </a:r>
            <a:r>
              <a:rPr lang="ar-DZ" sz="2400" dirty="0" err="1">
                <a:solidFill>
                  <a:srgbClr val="002060"/>
                </a:solidFill>
                <a:latin typeface="Aljazeera" panose="02000000000000000000" pitchFamily="2" charset="-78"/>
                <a:ea typeface="Calibri" panose="020F0502020204030204" pitchFamily="34" charset="0"/>
                <a:cs typeface="Aljazeera" panose="02000000000000000000" pitchFamily="2" charset="-78"/>
              </a:rPr>
              <a:t>المقاولاتية</a:t>
            </a:r>
            <a:r>
              <a:rPr lang="ar-DZ" sz="2400" dirty="0">
                <a:solidFill>
                  <a:srgbClr val="002060"/>
                </a:solidFill>
                <a:latin typeface="Aljazeera" panose="02000000000000000000" pitchFamily="2" charset="-78"/>
                <a:ea typeface="Calibri" panose="020F0502020204030204" pitchFamily="34" charset="0"/>
                <a:cs typeface="Aljazeera" panose="02000000000000000000" pitchFamily="2" charset="-78"/>
              </a:rPr>
              <a:t> وفقا لأنواع هذه الأعمال التي تقوم بها، والتي تأخذ أحد الأشكال التالية:</a:t>
            </a:r>
          </a:p>
        </p:txBody>
      </p:sp>
      <p:sp>
        <p:nvSpPr>
          <p:cNvPr id="15" name="ZoneTexte 14">
            <a:extLst>
              <a:ext uri="{FF2B5EF4-FFF2-40B4-BE49-F238E27FC236}">
                <a16:creationId xmlns:a16="http://schemas.microsoft.com/office/drawing/2014/main" xmlns="" id="{ADC3162A-AEED-7DCF-7946-FF460E63E27A}"/>
              </a:ext>
            </a:extLst>
          </p:cNvPr>
          <p:cNvSpPr txBox="1"/>
          <p:nvPr/>
        </p:nvSpPr>
        <p:spPr>
          <a:xfrm>
            <a:off x="10126426" y="-2299582"/>
            <a:ext cx="2033252" cy="400110"/>
          </a:xfrm>
          <a:prstGeom prst="rect">
            <a:avLst/>
          </a:prstGeom>
          <a:solidFill>
            <a:srgbClr val="C00000"/>
          </a:solidFill>
        </p:spPr>
        <p:txBody>
          <a:bodyPr wrap="square">
            <a:spAutoFit/>
          </a:bodyPr>
          <a:lstStyle/>
          <a:p>
            <a:pPr algn="ctr" rtl="1"/>
            <a:r>
              <a:rPr lang="ar-DZ" sz="2000" b="1"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أعمال ابتكارية بحتة</a:t>
            </a:r>
            <a:endParaRPr lang="fr-FR" sz="2000" dirty="0">
              <a:solidFill>
                <a:schemeClr val="bg1"/>
              </a:solidFill>
              <a:latin typeface="Aljazeera" panose="02000000000000000000" pitchFamily="2" charset="-78"/>
              <a:cs typeface="Aljazeera" panose="02000000000000000000" pitchFamily="2" charset="-78"/>
            </a:endParaRPr>
          </a:p>
        </p:txBody>
      </p:sp>
      <p:sp>
        <p:nvSpPr>
          <p:cNvPr id="16" name="ZoneTexte 15">
            <a:extLst>
              <a:ext uri="{FF2B5EF4-FFF2-40B4-BE49-F238E27FC236}">
                <a16:creationId xmlns:a16="http://schemas.microsoft.com/office/drawing/2014/main" xmlns="" id="{AF6CEF2E-2FBB-2D17-9954-439860D7FE69}"/>
              </a:ext>
            </a:extLst>
          </p:cNvPr>
          <p:cNvSpPr txBox="1"/>
          <p:nvPr/>
        </p:nvSpPr>
        <p:spPr>
          <a:xfrm>
            <a:off x="10126426" y="7916271"/>
            <a:ext cx="2033252" cy="3539430"/>
          </a:xfrm>
          <a:prstGeom prst="rect">
            <a:avLst/>
          </a:prstGeom>
          <a:noFill/>
        </p:spPr>
        <p:txBody>
          <a:bodyPr wrap="square">
            <a:spAutoFit/>
          </a:bodyPr>
          <a:lstStyle/>
          <a:p>
            <a:pPr algn="ctr" rtl="1"/>
            <a:r>
              <a:rPr lang="ar-DZ" sz="3200" dirty="0">
                <a:solidFill>
                  <a:srgbClr val="002060"/>
                </a:solidFill>
                <a:latin typeface="Aljazeera" panose="02000000000000000000" pitchFamily="2" charset="-78"/>
                <a:ea typeface="Calibri" panose="020F0502020204030204" pitchFamily="34" charset="0"/>
                <a:cs typeface="Aljazeera" panose="02000000000000000000" pitchFamily="2" charset="-78"/>
              </a:rPr>
              <a:t>وهي الأعمال التي يقدم من خلالها المقاول فكرة جديدة غير مسبوقة في مجال الأعمال</a:t>
            </a:r>
          </a:p>
        </p:txBody>
      </p:sp>
      <p:sp>
        <p:nvSpPr>
          <p:cNvPr id="5" name="ZoneTexte 4">
            <a:extLst>
              <a:ext uri="{FF2B5EF4-FFF2-40B4-BE49-F238E27FC236}">
                <a16:creationId xmlns:a16="http://schemas.microsoft.com/office/drawing/2014/main" xmlns="" id="{58D53517-5AEC-C1C2-93E6-60D892BECDE6}"/>
              </a:ext>
            </a:extLst>
          </p:cNvPr>
          <p:cNvSpPr txBox="1"/>
          <p:nvPr/>
        </p:nvSpPr>
        <p:spPr>
          <a:xfrm>
            <a:off x="3555373" y="-2214344"/>
            <a:ext cx="2033252" cy="400110"/>
          </a:xfrm>
          <a:prstGeom prst="rect">
            <a:avLst/>
          </a:prstGeom>
          <a:solidFill>
            <a:srgbClr val="C00000"/>
          </a:solidFill>
        </p:spPr>
        <p:txBody>
          <a:bodyPr wrap="square">
            <a:spAutoFit/>
          </a:bodyPr>
          <a:lstStyle/>
          <a:p>
            <a:pPr algn="ctr" rtl="1"/>
            <a:r>
              <a:rPr lang="ar-DZ" sz="2000" b="1"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أعمال ابتكارية مطورة</a:t>
            </a:r>
            <a:endParaRPr lang="fr-FR" sz="2000" dirty="0">
              <a:solidFill>
                <a:schemeClr val="bg1"/>
              </a:solidFill>
              <a:latin typeface="Aljazeera" panose="02000000000000000000" pitchFamily="2" charset="-78"/>
              <a:cs typeface="Aljazeera" panose="02000000000000000000" pitchFamily="2" charset="-78"/>
            </a:endParaRPr>
          </a:p>
        </p:txBody>
      </p:sp>
      <p:sp>
        <p:nvSpPr>
          <p:cNvPr id="7" name="ZoneTexte 6">
            <a:extLst>
              <a:ext uri="{FF2B5EF4-FFF2-40B4-BE49-F238E27FC236}">
                <a16:creationId xmlns:a16="http://schemas.microsoft.com/office/drawing/2014/main" xmlns="" id="{3853F384-AABA-C8C3-B2B6-F6EA675CEB8C}"/>
              </a:ext>
            </a:extLst>
          </p:cNvPr>
          <p:cNvSpPr txBox="1"/>
          <p:nvPr/>
        </p:nvSpPr>
        <p:spPr>
          <a:xfrm>
            <a:off x="3555373" y="7916271"/>
            <a:ext cx="2033252" cy="5632311"/>
          </a:xfrm>
          <a:prstGeom prst="rect">
            <a:avLst/>
          </a:prstGeom>
          <a:noFill/>
        </p:spPr>
        <p:txBody>
          <a:bodyPr wrap="square">
            <a:spAutoFit/>
          </a:bodyPr>
          <a:lstStyle/>
          <a:p>
            <a:pPr algn="ctr" rtl="1"/>
            <a:r>
              <a:rPr lang="ar-DZ" sz="2400" dirty="0">
                <a:solidFill>
                  <a:srgbClr val="002060"/>
                </a:solidFill>
                <a:latin typeface="Aljazeera" panose="02000000000000000000" pitchFamily="2" charset="-78"/>
                <a:ea typeface="Calibri" panose="020F0502020204030204" pitchFamily="34" charset="0"/>
                <a:cs typeface="Aljazeera" panose="02000000000000000000" pitchFamily="2" charset="-78"/>
              </a:rPr>
              <a:t>وهي الأعمال القائمة على الأفكار والمعلومات والتكنولوجيا المتوفرة، حيث يقوم المقاول بتوظيف فكرة ما أو تكنولوجيا لأغراض تخصصية، أو إضافة قيمة جديدة من خلال تطوير فكرة منتج أو خدمة موجودة مسبقا</a:t>
            </a:r>
          </a:p>
        </p:txBody>
      </p:sp>
      <p:sp>
        <p:nvSpPr>
          <p:cNvPr id="8" name="ZoneTexte 7">
            <a:extLst>
              <a:ext uri="{FF2B5EF4-FFF2-40B4-BE49-F238E27FC236}">
                <a16:creationId xmlns:a16="http://schemas.microsoft.com/office/drawing/2014/main" xmlns="" id="{7A2E3D9A-7CAE-774D-EBF4-C92E1792261C}"/>
              </a:ext>
            </a:extLst>
          </p:cNvPr>
          <p:cNvSpPr txBox="1"/>
          <p:nvPr/>
        </p:nvSpPr>
        <p:spPr>
          <a:xfrm>
            <a:off x="-3015680" y="-1928849"/>
            <a:ext cx="2033252" cy="707886"/>
          </a:xfrm>
          <a:prstGeom prst="rect">
            <a:avLst/>
          </a:prstGeom>
          <a:solidFill>
            <a:srgbClr val="C00000"/>
          </a:solidFill>
        </p:spPr>
        <p:txBody>
          <a:bodyPr wrap="square">
            <a:spAutoFit/>
          </a:bodyPr>
          <a:lstStyle/>
          <a:p>
            <a:pPr algn="ctr" rtl="1"/>
            <a:r>
              <a:rPr lang="ar-DZ" sz="2000" b="1"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دخول أسواق / مجالات جديدة</a:t>
            </a:r>
            <a:endParaRPr lang="fr-FR" sz="2000" dirty="0">
              <a:solidFill>
                <a:schemeClr val="bg1"/>
              </a:solidFill>
              <a:latin typeface="Aljazeera" panose="02000000000000000000" pitchFamily="2" charset="-78"/>
              <a:cs typeface="Aljazeera" panose="02000000000000000000" pitchFamily="2" charset="-78"/>
            </a:endParaRPr>
          </a:p>
        </p:txBody>
      </p:sp>
      <p:sp>
        <p:nvSpPr>
          <p:cNvPr id="9" name="ZoneTexte 8">
            <a:extLst>
              <a:ext uri="{FF2B5EF4-FFF2-40B4-BE49-F238E27FC236}">
                <a16:creationId xmlns:a16="http://schemas.microsoft.com/office/drawing/2014/main" xmlns="" id="{2B3FF325-84FE-0D86-9A65-4EF0C704ECBC}"/>
              </a:ext>
            </a:extLst>
          </p:cNvPr>
          <p:cNvSpPr txBox="1"/>
          <p:nvPr/>
        </p:nvSpPr>
        <p:spPr>
          <a:xfrm>
            <a:off x="-3015680" y="7916272"/>
            <a:ext cx="2033252" cy="6001643"/>
          </a:xfrm>
          <a:prstGeom prst="rect">
            <a:avLst/>
          </a:prstGeom>
          <a:noFill/>
        </p:spPr>
        <p:txBody>
          <a:bodyPr wrap="square">
            <a:spAutoFit/>
          </a:bodyPr>
          <a:lstStyle/>
          <a:p>
            <a:pPr algn="ctr" rtl="1"/>
            <a:r>
              <a:rPr lang="ar-DZ" sz="3200" dirty="0">
                <a:solidFill>
                  <a:srgbClr val="002060"/>
                </a:solidFill>
                <a:latin typeface="Aljazeera" panose="02000000000000000000" pitchFamily="2" charset="-78"/>
                <a:ea typeface="Calibri" panose="020F0502020204030204" pitchFamily="34" charset="0"/>
                <a:cs typeface="Aljazeera" panose="02000000000000000000" pitchFamily="2" charset="-78"/>
              </a:rPr>
              <a:t>وهي تلك الأعمال التي تسعى إلى إدخال منتج أو خدمة معروفة إلى منطقة جديدة لأول مرة من أجل اكتساب أسواق ومنافذ جديدة</a:t>
            </a:r>
          </a:p>
        </p:txBody>
      </p:sp>
      <p:sp>
        <p:nvSpPr>
          <p:cNvPr id="11" name="ZoneTexte 10">
            <a:extLst>
              <a:ext uri="{FF2B5EF4-FFF2-40B4-BE49-F238E27FC236}">
                <a16:creationId xmlns:a16="http://schemas.microsoft.com/office/drawing/2014/main" xmlns="" id="{2D1D0DF5-CF5F-9127-0F79-2F5ED948B762}"/>
              </a:ext>
            </a:extLst>
          </p:cNvPr>
          <p:cNvSpPr txBox="1"/>
          <p:nvPr/>
        </p:nvSpPr>
        <p:spPr>
          <a:xfrm>
            <a:off x="4258651" y="2302175"/>
            <a:ext cx="4740674" cy="5262979"/>
          </a:xfrm>
          <a:prstGeom prst="rect">
            <a:avLst/>
          </a:prstGeom>
          <a:noFill/>
        </p:spPr>
        <p:txBody>
          <a:bodyPr wrap="square">
            <a:spAutoFit/>
          </a:bodyPr>
          <a:lstStyle/>
          <a:p>
            <a:pPr algn="r" rtl="1">
              <a:lnSpc>
                <a:spcPct val="150000"/>
              </a:lnSpc>
            </a:pPr>
            <a:r>
              <a:rPr lang="ar-DZ" sz="3200" dirty="0">
                <a:solidFill>
                  <a:srgbClr val="002060"/>
                </a:solidFill>
                <a:latin typeface="Aljazeera" panose="02000000000000000000" pitchFamily="2" charset="-78"/>
                <a:ea typeface="Calibri" panose="020F0502020204030204" pitchFamily="34" charset="0"/>
                <a:cs typeface="Aljazeera" panose="02000000000000000000" pitchFamily="2" charset="-78"/>
              </a:rPr>
              <a:t>إذن فمنظمات الأعمال </a:t>
            </a:r>
            <a:r>
              <a:rPr lang="ar-DZ" sz="3200" dirty="0" err="1">
                <a:solidFill>
                  <a:srgbClr val="002060"/>
                </a:solidFill>
                <a:latin typeface="Aljazeera" panose="02000000000000000000" pitchFamily="2" charset="-78"/>
                <a:ea typeface="Calibri" panose="020F0502020204030204" pitchFamily="34" charset="0"/>
                <a:cs typeface="Aljazeera" panose="02000000000000000000" pitchFamily="2" charset="-78"/>
              </a:rPr>
              <a:t>المقاولاتية</a:t>
            </a:r>
            <a:r>
              <a:rPr lang="ar-DZ" sz="3200" dirty="0">
                <a:solidFill>
                  <a:srgbClr val="002060"/>
                </a:solidFill>
                <a:latin typeface="Aljazeera" panose="02000000000000000000" pitchFamily="2" charset="-78"/>
                <a:ea typeface="Calibri" panose="020F0502020204030204" pitchFamily="34" charset="0"/>
                <a:cs typeface="Aljazeera" panose="02000000000000000000" pitchFamily="2" charset="-78"/>
              </a:rPr>
              <a:t> هي تجسيد لمجموعة من الأفكار التي راودت المقاولين حول تقديم أفكار جديدة تؤدي في النهاية إلى منتجات وخدمات وطرق جديدة يشكل فيها الإبداع والابتكار ركيزة أساسية</a:t>
            </a:r>
          </a:p>
        </p:txBody>
      </p:sp>
      <p:pic>
        <p:nvPicPr>
          <p:cNvPr id="13" name="Image 12">
            <a:extLst>
              <a:ext uri="{FF2B5EF4-FFF2-40B4-BE49-F238E27FC236}">
                <a16:creationId xmlns:a16="http://schemas.microsoft.com/office/drawing/2014/main" xmlns="" id="{EE91D535-5265-CA30-83C3-0E06503DAC71}"/>
              </a:ext>
            </a:extLst>
          </p:cNvPr>
          <p:cNvPicPr>
            <a:picLocks noChangeAspect="1"/>
          </p:cNvPicPr>
          <p:nvPr/>
        </p:nvPicPr>
        <p:blipFill rotWithShape="1">
          <a:blip r:embed="rId3">
            <a:extLst>
              <a:ext uri="{28A0092B-C50C-407E-A947-70E740481C1C}">
                <a14:useLocalDpi xmlns:a14="http://schemas.microsoft.com/office/drawing/2010/main" xmlns="" val="0"/>
              </a:ext>
            </a:extLst>
          </a:blip>
          <a:srcRect t="26882" b="22600"/>
          <a:stretch/>
        </p:blipFill>
        <p:spPr>
          <a:xfrm>
            <a:off x="-901905" y="2474635"/>
            <a:ext cx="4251539" cy="5091116"/>
          </a:xfrm>
          <a:prstGeom prst="rect">
            <a:avLst/>
          </a:prstGeom>
        </p:spPr>
      </p:pic>
      <p:pic>
        <p:nvPicPr>
          <p:cNvPr id="12" name="ElevenLabs_2024-07-09T10_16_37_Sarah_pre_s50_sb75_se0_b_m2">
            <a:hlinkClick r:id="" action="ppaction://media"/>
            <a:extLst>
              <a:ext uri="{FF2B5EF4-FFF2-40B4-BE49-F238E27FC236}">
                <a16:creationId xmlns:a16="http://schemas.microsoft.com/office/drawing/2014/main" xmlns="" id="{F930D7F6-12F0-F370-11DA-B87A940BFF43}"/>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4388644" y="3184526"/>
            <a:ext cx="365522" cy="487363"/>
          </a:xfrm>
          <a:prstGeom prst="rect">
            <a:avLst/>
          </a:prstGeom>
        </p:spPr>
      </p:pic>
      <p:pic>
        <p:nvPicPr>
          <p:cNvPr id="14" name="ElevenLabs_2024-07-09T10_18_38_Sarah_pre_s50_sb75_se0_b_m2">
            <a:hlinkClick r:id="" action="ppaction://media"/>
            <a:extLst>
              <a:ext uri="{FF2B5EF4-FFF2-40B4-BE49-F238E27FC236}">
                <a16:creationId xmlns:a16="http://schemas.microsoft.com/office/drawing/2014/main" xmlns="" id="{F6E8DFCA-9326-07A7-E650-711EEAC108E8}"/>
              </a:ext>
            </a:extLst>
          </p:cNvPr>
          <p:cNvPicPr>
            <a:picLocks noChangeAspect="1"/>
          </p:cNvPicPr>
          <p:nvPr>
            <a:videoFile r:link="rId1"/>
            <p:extLst>
              <p:ext uri="{DAA4B4D4-6D71-4841-9C94-3DE7FCFB9230}">
                <p14:media xmlns:p14="http://schemas.microsoft.com/office/powerpoint/2010/main" xmlns="" r:embed="rId6"/>
              </p:ext>
            </p:extLst>
          </p:nvPr>
        </p:nvPicPr>
        <p:blipFill>
          <a:blip r:embed="rId5" cstate="print"/>
          <a:stretch>
            <a:fillRect/>
          </a:stretch>
        </p:blipFill>
        <p:spPr>
          <a:xfrm>
            <a:off x="-598314" y="1987273"/>
            <a:ext cx="365522" cy="487363"/>
          </a:xfrm>
          <a:prstGeom prst="rect">
            <a:avLst/>
          </a:prstGeom>
        </p:spPr>
      </p:pic>
      <p:sp>
        <p:nvSpPr>
          <p:cNvPr id="17" name="ZoneTexte 16">
            <a:extLst>
              <a:ext uri="{FF2B5EF4-FFF2-40B4-BE49-F238E27FC236}">
                <a16:creationId xmlns:a16="http://schemas.microsoft.com/office/drawing/2014/main" xmlns="" id="{2B7BB555-986C-6171-768B-B090F10840F9}"/>
              </a:ext>
            </a:extLst>
          </p:cNvPr>
          <p:cNvSpPr txBox="1"/>
          <p:nvPr/>
        </p:nvSpPr>
        <p:spPr>
          <a:xfrm>
            <a:off x="160507" y="7058522"/>
            <a:ext cx="8983493" cy="3808735"/>
          </a:xfrm>
          <a:prstGeom prst="rect">
            <a:avLst/>
          </a:prstGeom>
          <a:noFill/>
        </p:spPr>
        <p:txBody>
          <a:bodyPr wrap="square">
            <a:spAutoFit/>
          </a:bodyPr>
          <a:lstStyle/>
          <a:p>
            <a:pPr algn="ctr" rtl="1">
              <a:lnSpc>
                <a:spcPct val="115000"/>
              </a:lnSpc>
              <a:spcAft>
                <a:spcPts val="1000"/>
              </a:spcAft>
            </a:pPr>
            <a:r>
              <a:rPr lang="ar-DZ" sz="10500" dirty="0">
                <a:ln>
                  <a:solidFill>
                    <a:schemeClr val="tx1"/>
                  </a:solidFill>
                </a:ln>
                <a:solidFill>
                  <a:schemeClr val="accent3">
                    <a:lumMod val="60000"/>
                    <a:lumOff val="40000"/>
                  </a:schemeClr>
                </a:solidFill>
                <a:effectLst/>
                <a:latin typeface="Changa ExtraBold" pitchFamily="2" charset="-78"/>
                <a:ea typeface="Calibri" panose="020F0502020204030204" pitchFamily="34" charset="0"/>
                <a:cs typeface="Changa ExtraBold" pitchFamily="2" charset="-78"/>
              </a:rPr>
              <a:t>المحاضرة الرابعة : استراتيجيات </a:t>
            </a:r>
            <a:r>
              <a:rPr lang="ar-DZ" sz="10500" dirty="0" err="1">
                <a:ln>
                  <a:solidFill>
                    <a:schemeClr val="tx1"/>
                  </a:solidFill>
                </a:ln>
                <a:solidFill>
                  <a:schemeClr val="accent3">
                    <a:lumMod val="60000"/>
                    <a:lumOff val="40000"/>
                  </a:schemeClr>
                </a:solidFill>
                <a:effectLst/>
                <a:latin typeface="Changa ExtraBold" pitchFamily="2" charset="-78"/>
                <a:ea typeface="Calibri" panose="020F0502020204030204" pitchFamily="34" charset="0"/>
                <a:cs typeface="Changa ExtraBold" pitchFamily="2" charset="-78"/>
              </a:rPr>
              <a:t>المقاولاتية</a:t>
            </a:r>
            <a:endParaRPr lang="fr-FR" sz="5400" dirty="0">
              <a:ln>
                <a:solidFill>
                  <a:schemeClr val="tx1"/>
                </a:solidFill>
              </a:ln>
              <a:solidFill>
                <a:schemeClr val="accent3">
                  <a:lumMod val="60000"/>
                  <a:lumOff val="40000"/>
                </a:schemeClr>
              </a:solidFill>
              <a:latin typeface="Changa ExtraBold" pitchFamily="2" charset="-78"/>
              <a:cs typeface="Changa ExtraBold" pitchFamily="2" charset="-78"/>
            </a:endParaRPr>
          </a:p>
        </p:txBody>
      </p:sp>
    </p:spTree>
    <p:extLst>
      <p:ext uri="{BB962C8B-B14F-4D97-AF65-F5344CB8AC3E}">
        <p14:creationId xmlns:p14="http://schemas.microsoft.com/office/powerpoint/2010/main" xmlns="" val="88775519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80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12"/>
                </p:tgtEl>
              </p:cMediaNode>
            </p:video>
            <p:video>
              <p:cMediaNode vol="80000">
                <p:cTn id="8" fill="hold" display="0">
                  <p:stCondLst>
                    <p:cond delay="indefinite"/>
                  </p:stCondLst>
                  <p:endCondLst>
                    <p:cond evt="onStopAudio" delay="0">
                      <p:tgtEl>
                        <p:sldTgt/>
                      </p:tgtEl>
                    </p:cond>
                  </p:endCondLst>
                </p:cTn>
                <p:tgtEl>
                  <p:spTgt spid="1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9">
            <a:extLst>
              <a:ext uri="{FF2B5EF4-FFF2-40B4-BE49-F238E27FC236}">
                <a16:creationId xmlns:a16="http://schemas.microsoft.com/office/drawing/2014/main" xmlns="" id="{05139028-B11B-4EAF-B7EA-81430AF85676}"/>
              </a:ext>
            </a:extLst>
          </p:cNvPr>
          <p:cNvSpPr txBox="1">
            <a:spLocks/>
          </p:cNvSpPr>
          <p:nvPr/>
        </p:nvSpPr>
        <p:spPr>
          <a:xfrm>
            <a:off x="1285127" y="5195613"/>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
        <p:nvSpPr>
          <p:cNvPr id="2" name="Rectangle 1">
            <a:extLst>
              <a:ext uri="{FF2B5EF4-FFF2-40B4-BE49-F238E27FC236}">
                <a16:creationId xmlns:a16="http://schemas.microsoft.com/office/drawing/2014/main" xmlns="" id="{ACF87704-99FA-B8B6-3EA5-7AFE92BF6317}"/>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6C2F7598-912A-2D90-BD0F-93050E2C9A40}"/>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الثالثة</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منظمات الأعمال </a:t>
            </a:r>
            <a:r>
              <a:rPr lang="ar-DZ" sz="3600" dirty="0" err="1">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المقاولاتية</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endParaRPr lang="fr-FR" sz="3600" dirty="0">
              <a:solidFill>
                <a:schemeClr val="bg1"/>
              </a:solidFill>
              <a:latin typeface="Aljazeera" panose="02000000000000000000" pitchFamily="2" charset="-78"/>
              <a:cs typeface="Aljazeera" panose="02000000000000000000" pitchFamily="2" charset="-78"/>
            </a:endParaRPr>
          </a:p>
        </p:txBody>
      </p:sp>
      <p:sp>
        <p:nvSpPr>
          <p:cNvPr id="11" name="ZoneTexte 10">
            <a:extLst>
              <a:ext uri="{FF2B5EF4-FFF2-40B4-BE49-F238E27FC236}">
                <a16:creationId xmlns:a16="http://schemas.microsoft.com/office/drawing/2014/main" xmlns="" id="{4C123938-1471-08BC-D979-537B6F1C38FE}"/>
              </a:ext>
            </a:extLst>
          </p:cNvPr>
          <p:cNvSpPr txBox="1"/>
          <p:nvPr/>
        </p:nvSpPr>
        <p:spPr>
          <a:xfrm>
            <a:off x="3622812" y="1309082"/>
            <a:ext cx="5390491" cy="7478970"/>
          </a:xfrm>
          <a:prstGeom prst="rect">
            <a:avLst/>
          </a:prstGeom>
          <a:noFill/>
        </p:spPr>
        <p:txBody>
          <a:bodyPr wrap="square">
            <a:spAutoFit/>
          </a:bodyPr>
          <a:lstStyle/>
          <a:p>
            <a:pPr algn="just" rtl="1"/>
            <a:r>
              <a:rPr lang="ar-DZ" sz="4800" dirty="0">
                <a:solidFill>
                  <a:srgbClr val="002060"/>
                </a:solidFill>
                <a:effectLst/>
                <a:latin typeface="Aljazeera" panose="02000000000000000000" pitchFamily="2" charset="-78"/>
                <a:ea typeface="Alameen" panose="02000503020000020004" pitchFamily="2" charset="-78"/>
                <a:cs typeface="Aljazeera" panose="02000000000000000000" pitchFamily="2" charset="-78"/>
              </a:rPr>
              <a:t>صاحب الاهتمام الذي رافق </a:t>
            </a:r>
            <a:r>
              <a:rPr lang="ar-DZ" sz="4800" dirty="0" err="1">
                <a:solidFill>
                  <a:srgbClr val="002060"/>
                </a:solidFill>
                <a:effectLst/>
                <a:latin typeface="Aljazeera" panose="02000000000000000000" pitchFamily="2" charset="-78"/>
                <a:ea typeface="Alameen" panose="02000503020000020004" pitchFamily="2" charset="-78"/>
                <a:cs typeface="Aljazeera" panose="02000000000000000000" pitchFamily="2" charset="-78"/>
              </a:rPr>
              <a:t>المقاولاتية</a:t>
            </a:r>
            <a:r>
              <a:rPr lang="ar-DZ" sz="4800" dirty="0">
                <a:solidFill>
                  <a:srgbClr val="002060"/>
                </a:solidFill>
                <a:effectLst/>
                <a:latin typeface="Aljazeera" panose="02000000000000000000" pitchFamily="2" charset="-78"/>
                <a:ea typeface="Alameen" panose="02000503020000020004" pitchFamily="2" charset="-78"/>
                <a:cs typeface="Aljazeera" panose="02000000000000000000" pitchFamily="2" charset="-78"/>
              </a:rPr>
              <a:t> والمقاول اهتمام بمنظمات الأعمال </a:t>
            </a:r>
            <a:r>
              <a:rPr lang="ar-DZ" sz="4800" dirty="0" err="1">
                <a:solidFill>
                  <a:srgbClr val="002060"/>
                </a:solidFill>
                <a:effectLst/>
                <a:latin typeface="Aljazeera" panose="02000000000000000000" pitchFamily="2" charset="-78"/>
                <a:ea typeface="Alameen" panose="02000503020000020004" pitchFamily="2" charset="-78"/>
                <a:cs typeface="Aljazeera" panose="02000000000000000000" pitchFamily="2" charset="-78"/>
              </a:rPr>
              <a:t>المقاولاتية</a:t>
            </a:r>
            <a:r>
              <a:rPr lang="ar-DZ" sz="4800" dirty="0">
                <a:solidFill>
                  <a:srgbClr val="002060"/>
                </a:solidFill>
                <a:effectLst/>
                <a:latin typeface="Aljazeera" panose="02000000000000000000" pitchFamily="2" charset="-78"/>
                <a:ea typeface="Alameen" panose="02000503020000020004" pitchFamily="2" charset="-78"/>
                <a:cs typeface="Aljazeera" panose="02000000000000000000" pitchFamily="2" charset="-78"/>
              </a:rPr>
              <a:t> التي تمثل اللبنة الأولى في طريق طويل ومحفوف بالمخاطر والفرص تتيحها بيئة أعمال متغيرة باستمرار بفعل التطور التكنولوجي السريع.</a:t>
            </a:r>
            <a:endParaRPr lang="fr-FR" sz="4800" dirty="0">
              <a:solidFill>
                <a:srgbClr val="002060"/>
              </a:solidFill>
              <a:latin typeface="Aljazeera" panose="02000000000000000000" pitchFamily="2" charset="-78"/>
              <a:ea typeface="Alameen" panose="02000503020000020004" pitchFamily="2" charset="-78"/>
              <a:cs typeface="Aljazeera" panose="02000000000000000000" pitchFamily="2" charset="-78"/>
            </a:endParaRPr>
          </a:p>
        </p:txBody>
      </p:sp>
      <p:pic>
        <p:nvPicPr>
          <p:cNvPr id="1036" name="Image 1035">
            <a:extLst>
              <a:ext uri="{FF2B5EF4-FFF2-40B4-BE49-F238E27FC236}">
                <a16:creationId xmlns:a16="http://schemas.microsoft.com/office/drawing/2014/main" xmlns="" id="{54901527-90B0-4CAF-151E-BCBF4142FA5A}"/>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20909" b="25699"/>
          <a:stretch/>
        </p:blipFill>
        <p:spPr>
          <a:xfrm>
            <a:off x="0" y="2206488"/>
            <a:ext cx="3760116" cy="4758717"/>
          </a:xfrm>
          <a:prstGeom prst="rect">
            <a:avLst/>
          </a:prstGeom>
          <a:effectLst>
            <a:outerShdw blurRad="50800" dist="38100" algn="l" rotWithShape="0">
              <a:prstClr val="black">
                <a:alpha val="40000"/>
              </a:prstClr>
            </a:outerShdw>
          </a:effectLst>
        </p:spPr>
      </p:pic>
      <p:sp>
        <p:nvSpPr>
          <p:cNvPr id="1037" name="ZoneTexte 1036">
            <a:extLst>
              <a:ext uri="{FF2B5EF4-FFF2-40B4-BE49-F238E27FC236}">
                <a16:creationId xmlns:a16="http://schemas.microsoft.com/office/drawing/2014/main" xmlns="" id="{B091AD60-6B63-524C-F424-B818C67432E1}"/>
              </a:ext>
            </a:extLst>
          </p:cNvPr>
          <p:cNvSpPr txBox="1"/>
          <p:nvPr/>
        </p:nvSpPr>
        <p:spPr>
          <a:xfrm>
            <a:off x="10683143" y="-2035867"/>
            <a:ext cx="4739832" cy="4524315"/>
          </a:xfrm>
          <a:prstGeom prst="rect">
            <a:avLst/>
          </a:prstGeom>
          <a:noFill/>
        </p:spPr>
        <p:txBody>
          <a:bodyPr wrap="square">
            <a:spAutoFit/>
          </a:bodyPr>
          <a:lstStyle/>
          <a:p>
            <a:pPr algn="ctr" rtl="1"/>
            <a:r>
              <a:rPr lang="ar-DZ" sz="7200" b="1" dirty="0">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1. تعريف منظمات الأعمال </a:t>
            </a:r>
            <a:r>
              <a:rPr lang="ar-DZ" sz="7200" b="1" dirty="0" err="1">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المقاولاتية</a:t>
            </a:r>
            <a:endParaRPr lang="ar-DZ" sz="7200" b="1" dirty="0">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endParaRPr>
          </a:p>
        </p:txBody>
      </p:sp>
      <p:sp>
        <p:nvSpPr>
          <p:cNvPr id="3" name="ZoneTexte 2">
            <a:extLst>
              <a:ext uri="{FF2B5EF4-FFF2-40B4-BE49-F238E27FC236}">
                <a16:creationId xmlns:a16="http://schemas.microsoft.com/office/drawing/2014/main" xmlns="" id="{836E6D14-1370-9F59-5CB0-CF3F107BAB82}"/>
              </a:ext>
            </a:extLst>
          </p:cNvPr>
          <p:cNvSpPr txBox="1"/>
          <p:nvPr/>
        </p:nvSpPr>
        <p:spPr>
          <a:xfrm>
            <a:off x="130697" y="-5427093"/>
            <a:ext cx="8983493" cy="3490186"/>
          </a:xfrm>
          <a:prstGeom prst="rect">
            <a:avLst/>
          </a:prstGeom>
          <a:noFill/>
        </p:spPr>
        <p:txBody>
          <a:bodyPr wrap="square">
            <a:spAutoFit/>
          </a:bodyPr>
          <a:lstStyle/>
          <a:p>
            <a:pPr algn="ctr" rtl="1">
              <a:lnSpc>
                <a:spcPct val="115000"/>
              </a:lnSpc>
              <a:spcAft>
                <a:spcPts val="1000"/>
              </a:spcAft>
            </a:pPr>
            <a:r>
              <a:rPr lang="ar-DZ" sz="9600" dirty="0">
                <a:ln w="19050">
                  <a:solidFill>
                    <a:schemeClr val="tx1"/>
                  </a:solidFill>
                </a:ln>
                <a:solidFill>
                  <a:srgbClr val="FFC000"/>
                </a:solidFill>
                <a:effectLst>
                  <a:outerShdw blurRad="266700" dist="38100" dir="2700000" algn="tl" rotWithShape="0">
                    <a:prstClr val="black">
                      <a:alpha val="68000"/>
                    </a:prstClr>
                  </a:outerShdw>
                </a:effectLst>
                <a:latin typeface="Changa ExtraBold" pitchFamily="2" charset="-78"/>
                <a:ea typeface="Calibri" panose="020F0502020204030204" pitchFamily="34" charset="0"/>
                <a:cs typeface="Changa ExtraBold" pitchFamily="2" charset="-78"/>
              </a:rPr>
              <a:t>المحاضرة الثالثة: </a:t>
            </a:r>
            <a:br>
              <a:rPr lang="ar-DZ" sz="9600" dirty="0">
                <a:ln w="19050">
                  <a:solidFill>
                    <a:schemeClr val="tx1"/>
                  </a:solidFill>
                </a:ln>
                <a:solidFill>
                  <a:srgbClr val="FFC000"/>
                </a:solidFill>
                <a:effectLst>
                  <a:outerShdw blurRad="266700" dist="38100" dir="2700000" algn="tl" rotWithShape="0">
                    <a:prstClr val="black">
                      <a:alpha val="68000"/>
                    </a:prstClr>
                  </a:outerShdw>
                </a:effectLst>
                <a:latin typeface="Changa ExtraBold" pitchFamily="2" charset="-78"/>
                <a:ea typeface="Calibri" panose="020F0502020204030204" pitchFamily="34" charset="0"/>
                <a:cs typeface="Changa ExtraBold" pitchFamily="2" charset="-78"/>
              </a:rPr>
            </a:br>
            <a:r>
              <a:rPr lang="ar-DZ" sz="9600" dirty="0">
                <a:ln w="19050">
                  <a:solidFill>
                    <a:schemeClr val="tx1"/>
                  </a:solidFill>
                </a:ln>
                <a:solidFill>
                  <a:srgbClr val="FFC000"/>
                </a:solidFill>
                <a:effectLst>
                  <a:outerShdw blurRad="266700" dist="38100" dir="2700000" algn="tl" rotWithShape="0">
                    <a:prstClr val="black">
                      <a:alpha val="68000"/>
                    </a:prstClr>
                  </a:outerShdw>
                </a:effectLst>
                <a:latin typeface="Changa ExtraBold" pitchFamily="2" charset="-78"/>
                <a:ea typeface="Calibri" panose="020F0502020204030204" pitchFamily="34" charset="0"/>
                <a:cs typeface="Changa ExtraBold" pitchFamily="2" charset="-78"/>
              </a:rPr>
              <a:t>منظمات الأعمال </a:t>
            </a:r>
            <a:r>
              <a:rPr lang="ar-DZ" sz="9600" dirty="0" err="1">
                <a:ln w="19050">
                  <a:solidFill>
                    <a:schemeClr val="tx1"/>
                  </a:solidFill>
                </a:ln>
                <a:solidFill>
                  <a:srgbClr val="FFC000"/>
                </a:solidFill>
                <a:effectLst>
                  <a:outerShdw blurRad="266700" dist="38100" dir="2700000" algn="tl" rotWithShape="0">
                    <a:prstClr val="black">
                      <a:alpha val="68000"/>
                    </a:prstClr>
                  </a:outerShdw>
                </a:effectLst>
                <a:latin typeface="Changa ExtraBold" pitchFamily="2" charset="-78"/>
                <a:ea typeface="Calibri" panose="020F0502020204030204" pitchFamily="34" charset="0"/>
                <a:cs typeface="Changa ExtraBold" pitchFamily="2" charset="-78"/>
              </a:rPr>
              <a:t>المقاولاتية</a:t>
            </a:r>
            <a:r>
              <a:rPr lang="ar-DZ" sz="9600" dirty="0">
                <a:ln w="19050">
                  <a:solidFill>
                    <a:schemeClr val="tx1"/>
                  </a:solidFill>
                </a:ln>
                <a:solidFill>
                  <a:srgbClr val="FFC000"/>
                </a:solidFill>
                <a:effectLst>
                  <a:outerShdw blurRad="266700" dist="38100" dir="2700000" algn="tl" rotWithShape="0">
                    <a:prstClr val="black">
                      <a:alpha val="68000"/>
                    </a:prstClr>
                  </a:outerShdw>
                </a:effectLst>
                <a:latin typeface="Changa ExtraBold" pitchFamily="2" charset="-78"/>
                <a:ea typeface="Calibri" panose="020F0502020204030204" pitchFamily="34" charset="0"/>
                <a:cs typeface="Changa ExtraBold" pitchFamily="2" charset="-78"/>
              </a:rPr>
              <a:t> </a:t>
            </a:r>
          </a:p>
        </p:txBody>
      </p:sp>
      <p:pic>
        <p:nvPicPr>
          <p:cNvPr id="4" name="Image 3">
            <a:extLst>
              <a:ext uri="{FF2B5EF4-FFF2-40B4-BE49-F238E27FC236}">
                <a16:creationId xmlns:a16="http://schemas.microsoft.com/office/drawing/2014/main" xmlns="" id="{06DF9B69-64B9-F76F-F927-667D11D3DCF5}"/>
              </a:ext>
            </a:extLst>
          </p:cNvPr>
          <p:cNvPicPr>
            <a:picLocks noChangeAspect="1"/>
          </p:cNvPicPr>
          <p:nvPr/>
        </p:nvPicPr>
        <p:blipFill rotWithShape="1">
          <a:blip r:embed="rId4">
            <a:extLst>
              <a:ext uri="{BEBA8EAE-BF5A-486C-A8C5-ECC9F3942E4B}">
                <a14:imgProps xmlns:a14="http://schemas.microsoft.com/office/drawing/2010/main" xmlns="">
                  <a14:imgLayer r:embed="rId6">
                    <a14:imgEffect>
                      <a14:colorTemperature colorTemp="5300"/>
                    </a14:imgEffect>
                  </a14:imgLayer>
                </a14:imgProps>
              </a:ext>
              <a:ext uri="{28A0092B-C50C-407E-A947-70E740481C1C}">
                <a14:useLocalDpi xmlns:a14="http://schemas.microsoft.com/office/drawing/2010/main" xmlns="" val="0"/>
              </a:ext>
            </a:extLst>
          </a:blip>
          <a:srcRect t="26748" b="19628"/>
          <a:stretch/>
        </p:blipFill>
        <p:spPr>
          <a:xfrm>
            <a:off x="-4838059" y="7425574"/>
            <a:ext cx="4838059" cy="6149502"/>
          </a:xfrm>
          <a:prstGeom prst="rect">
            <a:avLst/>
          </a:prstGeom>
          <a:effectLst>
            <a:outerShdw blurRad="50800" dist="38100" dir="18900000" algn="bl" rotWithShape="0">
              <a:prstClr val="black">
                <a:alpha val="40000"/>
              </a:prstClr>
            </a:outerShdw>
          </a:effectLst>
        </p:spPr>
      </p:pic>
      <p:pic>
        <p:nvPicPr>
          <p:cNvPr id="5" name="ElevenLabs_2024-07-09T09_09_35_Sarah_pre_s50_sb75_se0_b_m2">
            <a:hlinkClick r:id="" action="ppaction://media"/>
            <a:extLst>
              <a:ext uri="{FF2B5EF4-FFF2-40B4-BE49-F238E27FC236}">
                <a16:creationId xmlns:a16="http://schemas.microsoft.com/office/drawing/2014/main" xmlns="" id="{8A2C267B-7E71-6210-8AA2-68F31348203E}"/>
              </a:ext>
            </a:extLst>
          </p:cNvPr>
          <p:cNvPicPr>
            <a:picLocks noChangeAspect="1"/>
          </p:cNvPicPr>
          <p:nvPr>
            <a:videoFile r:link="rId1"/>
            <p:extLst>
              <p:ext uri="{DAA4B4D4-6D71-4841-9C94-3DE7FCFB9230}">
                <p14:media xmlns:p14="http://schemas.microsoft.com/office/powerpoint/2010/main" xmlns="" r:embed="rId7"/>
              </p:ext>
            </p:extLst>
          </p:nvPr>
        </p:nvPicPr>
        <p:blipFill>
          <a:blip r:embed="rId8" cstate="print"/>
          <a:stretch>
            <a:fillRect/>
          </a:stretch>
        </p:blipFill>
        <p:spPr>
          <a:xfrm>
            <a:off x="-568497" y="2941638"/>
            <a:ext cx="365522" cy="487363"/>
          </a:xfrm>
          <a:prstGeom prst="rect">
            <a:avLst/>
          </a:prstGeom>
        </p:spPr>
      </p:pic>
    </p:spTree>
    <p:extLst>
      <p:ext uri="{BB962C8B-B14F-4D97-AF65-F5344CB8AC3E}">
        <p14:creationId xmlns:p14="http://schemas.microsoft.com/office/powerpoint/2010/main" xmlns="" val="413611889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7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97D211A-6858-5F6F-5A7F-16934DA6FB9E}"/>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8EB45F25-15BA-600D-DE4A-C8D340211453}"/>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الثالثة</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منظمات الأعمال </a:t>
            </a:r>
            <a:r>
              <a:rPr lang="ar-DZ" sz="3600" dirty="0" err="1">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المقاولاتية</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endParaRPr lang="fr-FR" sz="3600" dirty="0">
              <a:solidFill>
                <a:schemeClr val="bg1"/>
              </a:solidFill>
              <a:latin typeface="Aljazeera" panose="02000000000000000000" pitchFamily="2" charset="-78"/>
              <a:cs typeface="Aljazeera" panose="02000000000000000000" pitchFamily="2" charset="-78"/>
            </a:endParaRPr>
          </a:p>
        </p:txBody>
      </p:sp>
      <p:sp>
        <p:nvSpPr>
          <p:cNvPr id="3" name="Rectangle 2">
            <a:extLst>
              <a:ext uri="{FF2B5EF4-FFF2-40B4-BE49-F238E27FC236}">
                <a16:creationId xmlns:a16="http://schemas.microsoft.com/office/drawing/2014/main" xmlns="" id="{9D6D721D-2784-151E-3D67-259E3638F8D2}"/>
              </a:ext>
            </a:extLst>
          </p:cNvPr>
          <p:cNvSpPr/>
          <p:nvPr/>
        </p:nvSpPr>
        <p:spPr>
          <a:xfrm>
            <a:off x="8621324" y="1100324"/>
            <a:ext cx="378000" cy="50400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r-FR" sz="2000" dirty="0">
                <a:latin typeface="Changa ExtraBold" pitchFamily="2" charset="-78"/>
                <a:cs typeface="Changa ExtraBold" pitchFamily="2" charset="-78"/>
              </a:rPr>
              <a:t>01</a:t>
            </a:r>
            <a:endParaRPr lang="fr-FR" dirty="0">
              <a:latin typeface="Changa ExtraBold" pitchFamily="2" charset="-78"/>
              <a:cs typeface="Changa ExtraBold" pitchFamily="2" charset="-78"/>
            </a:endParaRPr>
          </a:p>
        </p:txBody>
      </p:sp>
      <p:sp>
        <p:nvSpPr>
          <p:cNvPr id="8" name="ZoneTexte 7">
            <a:extLst>
              <a:ext uri="{FF2B5EF4-FFF2-40B4-BE49-F238E27FC236}">
                <a16:creationId xmlns:a16="http://schemas.microsoft.com/office/drawing/2014/main" xmlns="" id="{CEDE6C66-E160-0879-C735-229DAF9EE44B}"/>
              </a:ext>
            </a:extLst>
          </p:cNvPr>
          <p:cNvSpPr txBox="1"/>
          <p:nvPr/>
        </p:nvSpPr>
        <p:spPr>
          <a:xfrm>
            <a:off x="4927621" y="1715547"/>
            <a:ext cx="4071704" cy="6494085"/>
          </a:xfrm>
          <a:prstGeom prst="rect">
            <a:avLst/>
          </a:prstGeom>
          <a:noFill/>
        </p:spPr>
        <p:txBody>
          <a:bodyPr wrap="square">
            <a:spAutoFit/>
          </a:bodyPr>
          <a:lstStyle/>
          <a:p>
            <a:pPr algn="just" rtl="1"/>
            <a:r>
              <a:rPr lang="ar-DZ" sz="3200" dirty="0">
                <a:solidFill>
                  <a:srgbClr val="002060"/>
                </a:solidFill>
                <a:latin typeface="Aljazeera" panose="02000000000000000000" pitchFamily="2" charset="-78"/>
                <a:ea typeface="Calibri" panose="020F0502020204030204" pitchFamily="34" charset="0"/>
                <a:cs typeface="Aljazeera" panose="02000000000000000000" pitchFamily="2" charset="-78"/>
              </a:rPr>
              <a:t>هي تلك المنظمات التي تقوم على الأعمال والأنشطة الإبداعية لإقامة المشاريع وضمان نموها. </a:t>
            </a:r>
          </a:p>
          <a:p>
            <a:pPr algn="just" rtl="1"/>
            <a:r>
              <a:rPr lang="ar-DZ" sz="3200" dirty="0">
                <a:solidFill>
                  <a:srgbClr val="002060"/>
                </a:solidFill>
                <a:latin typeface="Aljazeera" panose="02000000000000000000" pitchFamily="2" charset="-78"/>
                <a:ea typeface="Calibri" panose="020F0502020204030204" pitchFamily="34" charset="0"/>
                <a:cs typeface="Aljazeera" panose="02000000000000000000" pitchFamily="2" charset="-78"/>
              </a:rPr>
              <a:t>كما تعرف أيضا بأنها: تلك المنظمة التي تكون قادرة على إيجاد شيء جديد ذو قيمة في الوقت المناسب، مع الأخذ بعين الاعتبار الموارد المالية، المعنوية، المخاطر الاجتماعية، وتوفير الحوافز والاستقلالية للعاملين لكسب قناعاتهم. </a:t>
            </a:r>
          </a:p>
        </p:txBody>
      </p:sp>
      <p:sp>
        <p:nvSpPr>
          <p:cNvPr id="10" name="ZoneTexte 9">
            <a:extLst>
              <a:ext uri="{FF2B5EF4-FFF2-40B4-BE49-F238E27FC236}">
                <a16:creationId xmlns:a16="http://schemas.microsoft.com/office/drawing/2014/main" xmlns="" id="{0B4334E8-EA79-1A87-B7D6-7A5FA4F4F207}"/>
              </a:ext>
            </a:extLst>
          </p:cNvPr>
          <p:cNvSpPr txBox="1"/>
          <p:nvPr/>
        </p:nvSpPr>
        <p:spPr>
          <a:xfrm>
            <a:off x="4892453" y="1059937"/>
            <a:ext cx="3724694" cy="1077218"/>
          </a:xfrm>
          <a:prstGeom prst="rect">
            <a:avLst/>
          </a:prstGeom>
          <a:noFill/>
        </p:spPr>
        <p:txBody>
          <a:bodyPr wrap="square">
            <a:spAutoFit/>
          </a:bodyPr>
          <a:lstStyle/>
          <a:p>
            <a:pPr algn="r" rtl="1"/>
            <a:r>
              <a:rPr lang="ar-DZ" sz="3200" dirty="0">
                <a:solidFill>
                  <a:srgbClr val="00B050"/>
                </a:solidFill>
                <a:latin typeface="Aljazeera" panose="02000000000000000000" pitchFamily="2" charset="-78"/>
                <a:ea typeface="Calibri" panose="020F0502020204030204" pitchFamily="34" charset="0"/>
                <a:cs typeface="Aljazeera" panose="02000000000000000000" pitchFamily="2" charset="-78"/>
              </a:rPr>
              <a:t>تعريف منظمات الأعمال </a:t>
            </a:r>
            <a:r>
              <a:rPr lang="ar-DZ" sz="3200" dirty="0" err="1">
                <a:solidFill>
                  <a:srgbClr val="00B050"/>
                </a:solidFill>
                <a:latin typeface="Aljazeera" panose="02000000000000000000" pitchFamily="2" charset="-78"/>
                <a:ea typeface="Calibri" panose="020F0502020204030204" pitchFamily="34" charset="0"/>
                <a:cs typeface="Aljazeera" panose="02000000000000000000" pitchFamily="2" charset="-78"/>
              </a:rPr>
              <a:t>المقاولاتية</a:t>
            </a:r>
            <a:endParaRPr lang="fr-FR" sz="3200" dirty="0">
              <a:solidFill>
                <a:srgbClr val="00B050"/>
              </a:solidFill>
              <a:latin typeface="Aljazeera" panose="02000000000000000000" pitchFamily="2" charset="-78"/>
              <a:cs typeface="Aljazeera" panose="02000000000000000000" pitchFamily="2" charset="-78"/>
            </a:endParaRPr>
          </a:p>
        </p:txBody>
      </p:sp>
      <p:sp>
        <p:nvSpPr>
          <p:cNvPr id="11" name="ZoneTexte 10">
            <a:extLst>
              <a:ext uri="{FF2B5EF4-FFF2-40B4-BE49-F238E27FC236}">
                <a16:creationId xmlns:a16="http://schemas.microsoft.com/office/drawing/2014/main" xmlns="" id="{79E10C07-E866-045A-87F3-1D08D852BD5F}"/>
              </a:ext>
            </a:extLst>
          </p:cNvPr>
          <p:cNvSpPr txBox="1"/>
          <p:nvPr/>
        </p:nvSpPr>
        <p:spPr>
          <a:xfrm>
            <a:off x="179845" y="1715547"/>
            <a:ext cx="4071704" cy="4031873"/>
          </a:xfrm>
          <a:prstGeom prst="rect">
            <a:avLst/>
          </a:prstGeom>
          <a:noFill/>
        </p:spPr>
        <p:txBody>
          <a:bodyPr wrap="square">
            <a:spAutoFit/>
          </a:bodyPr>
          <a:lstStyle/>
          <a:p>
            <a:pPr algn="just" rtl="1"/>
            <a:r>
              <a:rPr lang="ar-DZ" sz="3200" dirty="0">
                <a:solidFill>
                  <a:srgbClr val="002060"/>
                </a:solidFill>
                <a:latin typeface="Aljazeera" panose="02000000000000000000" pitchFamily="2" charset="-78"/>
                <a:ea typeface="Calibri" panose="020F0502020204030204" pitchFamily="34" charset="0"/>
                <a:cs typeface="Aljazeera" panose="02000000000000000000" pitchFamily="2" charset="-78"/>
              </a:rPr>
              <a:t>إذا فمنظمات الأعمال </a:t>
            </a:r>
            <a:r>
              <a:rPr lang="ar-DZ" sz="3200" dirty="0" err="1">
                <a:solidFill>
                  <a:srgbClr val="002060"/>
                </a:solidFill>
                <a:latin typeface="Aljazeera" panose="02000000000000000000" pitchFamily="2" charset="-78"/>
                <a:ea typeface="Calibri" panose="020F0502020204030204" pitchFamily="34" charset="0"/>
                <a:cs typeface="Aljazeera" panose="02000000000000000000" pitchFamily="2" charset="-78"/>
              </a:rPr>
              <a:t>المقاولاتية</a:t>
            </a:r>
            <a:r>
              <a:rPr lang="ar-DZ" sz="3200" dirty="0">
                <a:solidFill>
                  <a:srgbClr val="002060"/>
                </a:solidFill>
                <a:latin typeface="Aljazeera" panose="02000000000000000000" pitchFamily="2" charset="-78"/>
                <a:ea typeface="Calibri" panose="020F0502020204030204" pitchFamily="34" charset="0"/>
                <a:cs typeface="Aljazeera" panose="02000000000000000000" pitchFamily="2" charset="-78"/>
              </a:rPr>
              <a:t> هي تجسيد لمجموعة من الأفكار التي راودت المقاولين حول تقديم أفكار جديدة تؤدي في النهاية إلى منتجات وخدمات وطرق جديدة يشكل فيها الإبداع والابتكار ركيزة أساسية. </a:t>
            </a:r>
          </a:p>
        </p:txBody>
      </p:sp>
      <p:sp>
        <p:nvSpPr>
          <p:cNvPr id="12" name="ZoneTexte 11">
            <a:extLst>
              <a:ext uri="{FF2B5EF4-FFF2-40B4-BE49-F238E27FC236}">
                <a16:creationId xmlns:a16="http://schemas.microsoft.com/office/drawing/2014/main" xmlns="" id="{F48445E4-19CD-F4D6-6D9F-7A596C4BC0E1}"/>
              </a:ext>
            </a:extLst>
          </p:cNvPr>
          <p:cNvSpPr txBox="1"/>
          <p:nvPr/>
        </p:nvSpPr>
        <p:spPr>
          <a:xfrm>
            <a:off x="9994787" y="-5070664"/>
            <a:ext cx="5487897" cy="7478970"/>
          </a:xfrm>
          <a:prstGeom prst="rect">
            <a:avLst/>
          </a:prstGeom>
          <a:noFill/>
        </p:spPr>
        <p:txBody>
          <a:bodyPr wrap="square">
            <a:spAutoFit/>
          </a:bodyPr>
          <a:lstStyle/>
          <a:p>
            <a:pPr algn="just" rtl="1"/>
            <a:r>
              <a:rPr lang="ar-DZ" sz="4800" dirty="0">
                <a:solidFill>
                  <a:srgbClr val="002060"/>
                </a:solidFill>
                <a:effectLst/>
                <a:latin typeface="Aljazeera" panose="02000000000000000000" pitchFamily="2" charset="-78"/>
                <a:ea typeface="Alameen" panose="02000503020000020004" pitchFamily="2" charset="-78"/>
                <a:cs typeface="Aljazeera" panose="02000000000000000000" pitchFamily="2" charset="-78"/>
              </a:rPr>
              <a:t>صاحب الاهتمام الذي رافق </a:t>
            </a:r>
            <a:r>
              <a:rPr lang="ar-DZ" sz="4800" dirty="0" err="1">
                <a:solidFill>
                  <a:srgbClr val="002060"/>
                </a:solidFill>
                <a:effectLst/>
                <a:latin typeface="Aljazeera" panose="02000000000000000000" pitchFamily="2" charset="-78"/>
                <a:ea typeface="Alameen" panose="02000503020000020004" pitchFamily="2" charset="-78"/>
                <a:cs typeface="Aljazeera" panose="02000000000000000000" pitchFamily="2" charset="-78"/>
              </a:rPr>
              <a:t>المقاولاتية</a:t>
            </a:r>
            <a:r>
              <a:rPr lang="ar-DZ" sz="4800" dirty="0">
                <a:solidFill>
                  <a:srgbClr val="002060"/>
                </a:solidFill>
                <a:effectLst/>
                <a:latin typeface="Aljazeera" panose="02000000000000000000" pitchFamily="2" charset="-78"/>
                <a:ea typeface="Alameen" panose="02000503020000020004" pitchFamily="2" charset="-78"/>
                <a:cs typeface="Aljazeera" panose="02000000000000000000" pitchFamily="2" charset="-78"/>
              </a:rPr>
              <a:t> والمقاول اهتمام بمنظمات الأعمال </a:t>
            </a:r>
            <a:r>
              <a:rPr lang="ar-DZ" sz="4800" dirty="0" err="1">
                <a:solidFill>
                  <a:srgbClr val="002060"/>
                </a:solidFill>
                <a:effectLst/>
                <a:latin typeface="Aljazeera" panose="02000000000000000000" pitchFamily="2" charset="-78"/>
                <a:ea typeface="Alameen" panose="02000503020000020004" pitchFamily="2" charset="-78"/>
                <a:cs typeface="Aljazeera" panose="02000000000000000000" pitchFamily="2" charset="-78"/>
              </a:rPr>
              <a:t>المقاولاتية</a:t>
            </a:r>
            <a:r>
              <a:rPr lang="ar-DZ" sz="4800" dirty="0">
                <a:solidFill>
                  <a:srgbClr val="002060"/>
                </a:solidFill>
                <a:effectLst/>
                <a:latin typeface="Aljazeera" panose="02000000000000000000" pitchFamily="2" charset="-78"/>
                <a:ea typeface="Alameen" panose="02000503020000020004" pitchFamily="2" charset="-78"/>
                <a:cs typeface="Aljazeera" panose="02000000000000000000" pitchFamily="2" charset="-78"/>
              </a:rPr>
              <a:t> التي تمثل اللبنة الأولى في طريق طويل ومحفوف بالمخاطر والفرص تتيحها بيئة أعمال متغيرة باستمرار بفعل التطور التكنولوجي السريع.</a:t>
            </a:r>
          </a:p>
        </p:txBody>
      </p:sp>
      <p:pic>
        <p:nvPicPr>
          <p:cNvPr id="14" name="Image 13">
            <a:extLst>
              <a:ext uri="{FF2B5EF4-FFF2-40B4-BE49-F238E27FC236}">
                <a16:creationId xmlns:a16="http://schemas.microsoft.com/office/drawing/2014/main" xmlns="" id="{40791193-52A4-A1B7-7143-0DDB89406249}"/>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20909" b="25699"/>
          <a:stretch/>
        </p:blipFill>
        <p:spPr>
          <a:xfrm>
            <a:off x="-4310078" y="6727045"/>
            <a:ext cx="3760116" cy="4758717"/>
          </a:xfrm>
          <a:prstGeom prst="rect">
            <a:avLst/>
          </a:prstGeom>
          <a:effectLst>
            <a:outerShdw blurRad="50800" dist="38100" algn="l" rotWithShape="0">
              <a:prstClr val="black">
                <a:alpha val="40000"/>
              </a:prstClr>
            </a:outerShdw>
          </a:effectLst>
        </p:spPr>
      </p:pic>
      <p:pic>
        <p:nvPicPr>
          <p:cNvPr id="2" name="ElevenLabs_2024-07-09T09_13_51_Sarah_pre_s50_sb75_se0_b_m2">
            <a:hlinkClick r:id="" action="ppaction://media"/>
            <a:extLst>
              <a:ext uri="{FF2B5EF4-FFF2-40B4-BE49-F238E27FC236}">
                <a16:creationId xmlns:a16="http://schemas.microsoft.com/office/drawing/2014/main" xmlns="" id="{CC9F4696-DB23-D27F-63F7-3E2966E30AFF}"/>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732723" y="2931699"/>
            <a:ext cx="365522" cy="487363"/>
          </a:xfrm>
          <a:prstGeom prst="rect">
            <a:avLst/>
          </a:prstGeom>
        </p:spPr>
      </p:pic>
      <p:pic>
        <p:nvPicPr>
          <p:cNvPr id="5" name="ElevenLabs_2024-07-09T09_15_06_Sarah_pre_s50_sb75_se0_b_m2">
            <a:hlinkClick r:id="" action="ppaction://media"/>
            <a:extLst>
              <a:ext uri="{FF2B5EF4-FFF2-40B4-BE49-F238E27FC236}">
                <a16:creationId xmlns:a16="http://schemas.microsoft.com/office/drawing/2014/main" xmlns="" id="{C08F2D1C-BA87-0492-A931-11DD860590A5}"/>
              </a:ext>
            </a:extLst>
          </p:cNvPr>
          <p:cNvPicPr>
            <a:picLocks noChangeAspect="1"/>
          </p:cNvPicPr>
          <p:nvPr>
            <a:videoFile r:link="rId1"/>
            <p:extLst>
              <p:ext uri="{DAA4B4D4-6D71-4841-9C94-3DE7FCFB9230}">
                <p14:media xmlns:p14="http://schemas.microsoft.com/office/powerpoint/2010/main" xmlns="" r:embed="rId6"/>
              </p:ext>
            </p:extLst>
          </p:nvPr>
        </p:nvPicPr>
        <p:blipFill>
          <a:blip r:embed="rId5" cstate="print"/>
          <a:stretch>
            <a:fillRect/>
          </a:stretch>
        </p:blipFill>
        <p:spPr>
          <a:xfrm>
            <a:off x="9912316" y="3239042"/>
            <a:ext cx="365522" cy="487363"/>
          </a:xfrm>
          <a:prstGeom prst="rect">
            <a:avLst/>
          </a:prstGeom>
        </p:spPr>
      </p:pic>
      <p:pic>
        <p:nvPicPr>
          <p:cNvPr id="7" name="ElevenLabs_2024-07-09T09_17_32_Sarah_pre_s50_sb75_se0_b_m2">
            <a:hlinkClick r:id="" action="ppaction://media"/>
            <a:extLst>
              <a:ext uri="{FF2B5EF4-FFF2-40B4-BE49-F238E27FC236}">
                <a16:creationId xmlns:a16="http://schemas.microsoft.com/office/drawing/2014/main" xmlns="" id="{C4ABC26D-9E7C-9C80-1091-A402EC71E4F6}"/>
              </a:ext>
            </a:extLst>
          </p:cNvPr>
          <p:cNvPicPr>
            <a:picLocks noChangeAspect="1"/>
          </p:cNvPicPr>
          <p:nvPr>
            <a:videoFile r:link="rId1"/>
            <p:extLst>
              <p:ext uri="{DAA4B4D4-6D71-4841-9C94-3DE7FCFB9230}">
                <p14:media xmlns:p14="http://schemas.microsoft.com/office/powerpoint/2010/main" xmlns="" r:embed="rId7"/>
              </p:ext>
            </p:extLst>
          </p:nvPr>
        </p:nvPicPr>
        <p:blipFill>
          <a:blip r:embed="rId5" cstate="print"/>
          <a:stretch>
            <a:fillRect/>
          </a:stretch>
        </p:blipFill>
        <p:spPr>
          <a:xfrm>
            <a:off x="9435238" y="4223927"/>
            <a:ext cx="365522" cy="487363"/>
          </a:xfrm>
          <a:prstGeom prst="rect">
            <a:avLst/>
          </a:prstGeom>
        </p:spPr>
      </p:pic>
      <p:pic>
        <p:nvPicPr>
          <p:cNvPr id="9" name="ElevenLabs_2024-07-09T09_18_04_Sarah_pre_s50_sb75_se0_b_m2">
            <a:hlinkClick r:id="" action="ppaction://media"/>
            <a:extLst>
              <a:ext uri="{FF2B5EF4-FFF2-40B4-BE49-F238E27FC236}">
                <a16:creationId xmlns:a16="http://schemas.microsoft.com/office/drawing/2014/main" xmlns="" id="{45614FBE-909D-56E0-6E55-AA18A5D5C42A}"/>
              </a:ext>
            </a:extLst>
          </p:cNvPr>
          <p:cNvPicPr>
            <a:picLocks noChangeAspect="1"/>
          </p:cNvPicPr>
          <p:nvPr>
            <a:videoFile r:link="rId1"/>
            <p:extLst>
              <p:ext uri="{DAA4B4D4-6D71-4841-9C94-3DE7FCFB9230}">
                <p14:media xmlns:p14="http://schemas.microsoft.com/office/powerpoint/2010/main" xmlns="" r:embed="rId8"/>
              </p:ext>
            </p:extLst>
          </p:nvPr>
        </p:nvPicPr>
        <p:blipFill>
          <a:blip r:embed="rId5" cstate="print"/>
          <a:stretch>
            <a:fillRect/>
          </a:stretch>
        </p:blipFill>
        <p:spPr>
          <a:xfrm>
            <a:off x="9994787" y="4138683"/>
            <a:ext cx="365522" cy="487363"/>
          </a:xfrm>
          <a:prstGeom prst="rect">
            <a:avLst/>
          </a:prstGeom>
        </p:spPr>
      </p:pic>
    </p:spTree>
    <p:extLst>
      <p:ext uri="{BB962C8B-B14F-4D97-AF65-F5344CB8AC3E}">
        <p14:creationId xmlns:p14="http://schemas.microsoft.com/office/powerpoint/2010/main" xmlns="" val="24964819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par>
                                <p:cTn id="14" presetID="1" presetClass="mediacall" presetSubtype="0" fill="hold" nodeType="withEffect">
                                  <p:stCondLst>
                                    <p:cond delay="0"/>
                                  </p:stCondLst>
                                  <p:childTnLst>
                                    <p:cmd type="call" cmd="playFrom(0.0)">
                                      <p:cBhvr>
                                        <p:cTn id="15" dur="2821" fill="hold"/>
                                        <p:tgtEl>
                                          <p:spTgt spid="2"/>
                                        </p:tgtEl>
                                      </p:cBhvr>
                                    </p:cmd>
                                  </p:childTnLst>
                                </p:cTn>
                              </p:par>
                            </p:childTnLst>
                          </p:cTn>
                        </p:par>
                        <p:par>
                          <p:cTn id="16" fill="hold">
                            <p:stCondLst>
                              <p:cond delay="3321"/>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6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0" dur="600" fill="hold"/>
                                        <p:tgtEl>
                                          <p:spTgt spid="8"/>
                                        </p:tgtEl>
                                        <p:attrNameLst>
                                          <p:attrName>ppt_y</p:attrName>
                                        </p:attrNameLst>
                                      </p:cBhvr>
                                      <p:tavLst>
                                        <p:tav tm="0">
                                          <p:val>
                                            <p:strVal val="#ppt_y"/>
                                          </p:val>
                                        </p:tav>
                                        <p:tav tm="100000">
                                          <p:val>
                                            <p:strVal val="#ppt_y"/>
                                          </p:val>
                                        </p:tav>
                                      </p:tavLst>
                                    </p:anim>
                                    <p:anim calcmode="lin" valueType="num">
                                      <p:cBhvr>
                                        <p:cTn id="21" dur="6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2" dur="6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600" tmFilter="0,0; .5, 1; 1, 1"/>
                                        <p:tgtEl>
                                          <p:spTgt spid="8"/>
                                        </p:tgtEl>
                                      </p:cBhvr>
                                    </p:animEffect>
                                  </p:childTnLst>
                                </p:cTn>
                              </p:par>
                              <p:par>
                                <p:cTn id="24" presetID="1" presetClass="mediacall" presetSubtype="0" fill="hold" nodeType="withEffect">
                                  <p:stCondLst>
                                    <p:cond delay="0"/>
                                  </p:stCondLst>
                                  <p:childTnLst>
                                    <p:cmd type="call" cmd="playFrom(0.0)">
                                      <p:cBhvr>
                                        <p:cTn id="25" dur="24973" fill="hold"/>
                                        <p:tgtEl>
                                          <p:spTgt spid="7"/>
                                        </p:tgtEl>
                                      </p:cBhvr>
                                    </p:cmd>
                                  </p:childTnLst>
                                </p:cTn>
                              </p:par>
                            </p:childTnLst>
                          </p:cTn>
                        </p:par>
                        <p:par>
                          <p:cTn id="26" fill="hold">
                            <p:stCondLst>
                              <p:cond delay="28294"/>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1"/>
                                        </p:tgtEl>
                                        <p:attrNameLst>
                                          <p:attrName>ppt_y</p:attrName>
                                        </p:attrNameLst>
                                      </p:cBhvr>
                                      <p:tavLst>
                                        <p:tav tm="0">
                                          <p:val>
                                            <p:strVal val="#ppt_y"/>
                                          </p:val>
                                        </p:tav>
                                        <p:tav tm="100000">
                                          <p:val>
                                            <p:strVal val="#ppt_y"/>
                                          </p:val>
                                        </p:tav>
                                      </p:tavLst>
                                    </p:anim>
                                    <p:anim calcmode="lin" valueType="num">
                                      <p:cBhvr>
                                        <p:cTn id="31"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1"/>
                                        </p:tgtEl>
                                      </p:cBhvr>
                                    </p:animEffect>
                                  </p:childTnLst>
                                </p:cTn>
                              </p:par>
                              <p:par>
                                <p:cTn id="34" presetID="1" presetClass="mediacall" presetSubtype="0" fill="hold" nodeType="withEffect">
                                  <p:stCondLst>
                                    <p:cond delay="0"/>
                                  </p:stCondLst>
                                  <p:childTnLst>
                                    <p:cmd type="call" cmd="playFrom(0.0)">
                                      <p:cBhvr>
                                        <p:cTn id="35" dur="1815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36" fill="hold" display="0">
                  <p:stCondLst>
                    <p:cond delay="indefinite"/>
                  </p:stCondLst>
                  <p:endCondLst>
                    <p:cond evt="onStopAudio" delay="0">
                      <p:tgtEl>
                        <p:sldTgt/>
                      </p:tgtEl>
                    </p:cond>
                  </p:endCondLst>
                </p:cTn>
                <p:tgtEl>
                  <p:spTgt spid="2"/>
                </p:tgtEl>
              </p:cMediaNode>
            </p:video>
            <p:video>
              <p:cMediaNode vol="80000">
                <p:cTn id="37" fill="hold" display="0">
                  <p:stCondLst>
                    <p:cond delay="indefinite"/>
                  </p:stCondLst>
                  <p:endCondLst>
                    <p:cond evt="onStopAudio" delay="0">
                      <p:tgtEl>
                        <p:sldTgt/>
                      </p:tgtEl>
                    </p:cond>
                  </p:endCondLst>
                </p:cTn>
                <p:tgtEl>
                  <p:spTgt spid="5"/>
                </p:tgtEl>
              </p:cMediaNode>
            </p:video>
            <p:video>
              <p:cMediaNode vol="80000">
                <p:cTn id="38" fill="hold" display="0">
                  <p:stCondLst>
                    <p:cond delay="indefinite"/>
                  </p:stCondLst>
                  <p:endCondLst>
                    <p:cond evt="onStopAudio" delay="0">
                      <p:tgtEl>
                        <p:sldTgt/>
                      </p:tgtEl>
                    </p:cond>
                  </p:endCondLst>
                </p:cTn>
                <p:tgtEl>
                  <p:spTgt spid="7"/>
                </p:tgtEl>
              </p:cMediaNode>
            </p:video>
            <p:video>
              <p:cMediaNode vol="80000">
                <p:cTn id="39" fill="hold" display="0">
                  <p:stCondLst>
                    <p:cond delay="indefinite"/>
                  </p:stCondLst>
                  <p:endCondLst>
                    <p:cond evt="onStopAudio" delay="0">
                      <p:tgtEl>
                        <p:sldTgt/>
                      </p:tgtEl>
                    </p:cond>
                  </p:endCondLst>
                </p:cTn>
                <p:tgtEl>
                  <p:spTgt spid="9"/>
                </p:tgtEl>
              </p:cMediaNode>
            </p:video>
          </p:childTnLst>
        </p:cTn>
      </p:par>
    </p:tnLst>
    <p:bldLst>
      <p:bldP spid="3" grpId="0" animBg="1"/>
      <p:bldP spid="8"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97D211A-6858-5F6F-5A7F-16934DA6FB9E}"/>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8EB45F25-15BA-600D-DE4A-C8D340211453}"/>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الثالثة</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منظمات الأعمال </a:t>
            </a:r>
            <a:r>
              <a:rPr lang="ar-DZ" sz="3600" dirty="0" err="1">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المقاولاتية</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endParaRPr lang="fr-FR" sz="3600" dirty="0">
              <a:solidFill>
                <a:schemeClr val="bg1"/>
              </a:solidFill>
              <a:latin typeface="Aljazeera" panose="02000000000000000000" pitchFamily="2" charset="-78"/>
              <a:cs typeface="Aljazeera" panose="02000000000000000000" pitchFamily="2" charset="-78"/>
            </a:endParaRPr>
          </a:p>
        </p:txBody>
      </p:sp>
      <p:sp>
        <p:nvSpPr>
          <p:cNvPr id="3" name="Rectangle 2">
            <a:extLst>
              <a:ext uri="{FF2B5EF4-FFF2-40B4-BE49-F238E27FC236}">
                <a16:creationId xmlns:a16="http://schemas.microsoft.com/office/drawing/2014/main" xmlns="" id="{9D6D721D-2784-151E-3D67-259E3638F8D2}"/>
              </a:ext>
            </a:extLst>
          </p:cNvPr>
          <p:cNvSpPr/>
          <p:nvPr/>
        </p:nvSpPr>
        <p:spPr>
          <a:xfrm>
            <a:off x="8621324" y="1100324"/>
            <a:ext cx="378000" cy="50400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DZ" sz="1950" dirty="0">
                <a:latin typeface="Changa ExtraBold" pitchFamily="2" charset="-78"/>
                <a:cs typeface="Changa ExtraBold" pitchFamily="2" charset="-78"/>
              </a:rPr>
              <a:t>02</a:t>
            </a:r>
            <a:endParaRPr lang="fr-FR" sz="1950" dirty="0">
              <a:latin typeface="Changa ExtraBold" pitchFamily="2" charset="-78"/>
              <a:cs typeface="Changa ExtraBold" pitchFamily="2" charset="-78"/>
            </a:endParaRPr>
          </a:p>
        </p:txBody>
      </p:sp>
      <p:sp>
        <p:nvSpPr>
          <p:cNvPr id="8" name="ZoneTexte 7">
            <a:extLst>
              <a:ext uri="{FF2B5EF4-FFF2-40B4-BE49-F238E27FC236}">
                <a16:creationId xmlns:a16="http://schemas.microsoft.com/office/drawing/2014/main" xmlns="" id="{CEDE6C66-E160-0879-C735-229DAF9EE44B}"/>
              </a:ext>
            </a:extLst>
          </p:cNvPr>
          <p:cNvSpPr txBox="1"/>
          <p:nvPr/>
        </p:nvSpPr>
        <p:spPr>
          <a:xfrm>
            <a:off x="1505503" y="2459504"/>
            <a:ext cx="6132992" cy="3785652"/>
          </a:xfrm>
          <a:prstGeom prst="rect">
            <a:avLst/>
          </a:prstGeom>
          <a:noFill/>
        </p:spPr>
        <p:txBody>
          <a:bodyPr wrap="square">
            <a:spAutoFit/>
          </a:bodyPr>
          <a:lstStyle/>
          <a:p>
            <a:pPr algn="ctr" rtl="1">
              <a:lnSpc>
                <a:spcPct val="150000"/>
              </a:lnSpc>
            </a:pPr>
            <a:r>
              <a:rPr lang="ar-DZ" sz="4000" dirty="0">
                <a:solidFill>
                  <a:srgbClr val="002060"/>
                </a:solidFill>
                <a:latin typeface="Aljazeera" panose="02000000000000000000" pitchFamily="2" charset="-78"/>
                <a:ea typeface="Calibri" panose="020F0502020204030204" pitchFamily="34" charset="0"/>
                <a:cs typeface="Aljazeera" panose="02000000000000000000" pitchFamily="2" charset="-78"/>
              </a:rPr>
              <a:t>تتميز منظمات الأعمال </a:t>
            </a:r>
            <a:r>
              <a:rPr lang="ar-DZ" sz="4000" dirty="0" err="1">
                <a:solidFill>
                  <a:srgbClr val="002060"/>
                </a:solidFill>
                <a:latin typeface="Aljazeera" panose="02000000000000000000" pitchFamily="2" charset="-78"/>
                <a:ea typeface="Calibri" panose="020F0502020204030204" pitchFamily="34" charset="0"/>
                <a:cs typeface="Aljazeera" panose="02000000000000000000" pitchFamily="2" charset="-78"/>
              </a:rPr>
              <a:t>المقاولاتية</a:t>
            </a:r>
            <a:r>
              <a:rPr lang="ar-DZ" sz="4000" dirty="0">
                <a:solidFill>
                  <a:srgbClr val="002060"/>
                </a:solidFill>
                <a:latin typeface="Aljazeera" panose="02000000000000000000" pitchFamily="2" charset="-78"/>
                <a:ea typeface="Calibri" panose="020F0502020204030204" pitchFamily="34" charset="0"/>
                <a:cs typeface="Aljazeera" panose="02000000000000000000" pitchFamily="2" charset="-78"/>
              </a:rPr>
              <a:t> بمجموعة من الخصائص التي تعد في نفس الوقت كعوامل لنجاحها، والتي يمكن تلخيصها فيما يلي: </a:t>
            </a:r>
          </a:p>
        </p:txBody>
      </p:sp>
      <p:sp>
        <p:nvSpPr>
          <p:cNvPr id="10" name="ZoneTexte 9">
            <a:extLst>
              <a:ext uri="{FF2B5EF4-FFF2-40B4-BE49-F238E27FC236}">
                <a16:creationId xmlns:a16="http://schemas.microsoft.com/office/drawing/2014/main" xmlns="" id="{0B4334E8-EA79-1A87-B7D6-7A5FA4F4F207}"/>
              </a:ext>
            </a:extLst>
          </p:cNvPr>
          <p:cNvSpPr txBox="1"/>
          <p:nvPr/>
        </p:nvSpPr>
        <p:spPr>
          <a:xfrm>
            <a:off x="4892453" y="1059937"/>
            <a:ext cx="3724694" cy="584775"/>
          </a:xfrm>
          <a:prstGeom prst="rect">
            <a:avLst/>
          </a:prstGeom>
          <a:noFill/>
        </p:spPr>
        <p:txBody>
          <a:bodyPr wrap="square">
            <a:spAutoFit/>
          </a:bodyPr>
          <a:lstStyle/>
          <a:p>
            <a:pPr algn="r" rtl="1"/>
            <a:r>
              <a:rPr lang="ar-DZ" sz="3200" dirty="0">
                <a:solidFill>
                  <a:srgbClr val="00B050"/>
                </a:solidFill>
                <a:latin typeface="Aljazeera" panose="02000000000000000000" pitchFamily="2" charset="-78"/>
                <a:ea typeface="Calibri" panose="020F0502020204030204" pitchFamily="34" charset="0"/>
                <a:cs typeface="Aljazeera" panose="02000000000000000000" pitchFamily="2" charset="-78"/>
              </a:rPr>
              <a:t>خصائص منظمات الأعمال</a:t>
            </a:r>
            <a:endParaRPr lang="fr-FR" sz="3200" dirty="0">
              <a:solidFill>
                <a:srgbClr val="00B050"/>
              </a:solidFill>
              <a:latin typeface="Aljazeera" panose="02000000000000000000" pitchFamily="2" charset="-78"/>
              <a:cs typeface="Aljazeera" panose="02000000000000000000" pitchFamily="2" charset="-78"/>
            </a:endParaRPr>
          </a:p>
        </p:txBody>
      </p:sp>
      <p:sp>
        <p:nvSpPr>
          <p:cNvPr id="5" name="ZoneTexte 4">
            <a:extLst>
              <a:ext uri="{FF2B5EF4-FFF2-40B4-BE49-F238E27FC236}">
                <a16:creationId xmlns:a16="http://schemas.microsoft.com/office/drawing/2014/main" xmlns="" id="{05AB7E06-B91B-26E2-163A-78DB345626FF}"/>
              </a:ext>
            </a:extLst>
          </p:cNvPr>
          <p:cNvSpPr txBox="1"/>
          <p:nvPr/>
        </p:nvSpPr>
        <p:spPr>
          <a:xfrm>
            <a:off x="4719378" y="-5283961"/>
            <a:ext cx="4071704" cy="6494085"/>
          </a:xfrm>
          <a:prstGeom prst="rect">
            <a:avLst/>
          </a:prstGeom>
          <a:noFill/>
        </p:spPr>
        <p:txBody>
          <a:bodyPr wrap="square">
            <a:spAutoFit/>
          </a:bodyPr>
          <a:lstStyle/>
          <a:p>
            <a:pPr algn="just" rtl="1"/>
            <a:r>
              <a:rPr lang="ar-DZ" sz="3200" dirty="0">
                <a:solidFill>
                  <a:srgbClr val="002060"/>
                </a:solidFill>
                <a:latin typeface="Aljazeera" panose="02000000000000000000" pitchFamily="2" charset="-78"/>
                <a:ea typeface="Calibri" panose="020F0502020204030204" pitchFamily="34" charset="0"/>
                <a:cs typeface="Aljazeera" panose="02000000000000000000" pitchFamily="2" charset="-78"/>
              </a:rPr>
              <a:t>هي تلك المنضمات التي تقوم على الأعمال والأنشطة الإبداعية لإقامة المشاريع وضمان نموها. </a:t>
            </a:r>
          </a:p>
          <a:p>
            <a:pPr algn="just" rtl="1"/>
            <a:r>
              <a:rPr lang="ar-DZ" sz="3200" dirty="0">
                <a:solidFill>
                  <a:srgbClr val="002060"/>
                </a:solidFill>
                <a:latin typeface="Aljazeera" panose="02000000000000000000" pitchFamily="2" charset="-78"/>
                <a:ea typeface="Calibri" panose="020F0502020204030204" pitchFamily="34" charset="0"/>
                <a:cs typeface="Aljazeera" panose="02000000000000000000" pitchFamily="2" charset="-78"/>
              </a:rPr>
              <a:t>كما تعرف أيضا بأنها: تلك المنظمة التي تكون قادرة على إيجاد شيء جديد ذو قيمة في الوقت المناسب، مع الأخذ بعين الاعتبار الموارد المالية، المعنوية، المخاطر الاجتماعية، وتوفير الحوافز والاستقلالية للعاملين لكسب قناعاتهم. </a:t>
            </a:r>
          </a:p>
        </p:txBody>
      </p:sp>
      <p:sp>
        <p:nvSpPr>
          <p:cNvPr id="9" name="ZoneTexte 8">
            <a:extLst>
              <a:ext uri="{FF2B5EF4-FFF2-40B4-BE49-F238E27FC236}">
                <a16:creationId xmlns:a16="http://schemas.microsoft.com/office/drawing/2014/main" xmlns="" id="{F5FA49D9-5571-7226-0988-919F4982533C}"/>
              </a:ext>
            </a:extLst>
          </p:cNvPr>
          <p:cNvSpPr txBox="1"/>
          <p:nvPr/>
        </p:nvSpPr>
        <p:spPr>
          <a:xfrm>
            <a:off x="0" y="7095608"/>
            <a:ext cx="4071704" cy="4031873"/>
          </a:xfrm>
          <a:prstGeom prst="rect">
            <a:avLst/>
          </a:prstGeom>
          <a:noFill/>
        </p:spPr>
        <p:txBody>
          <a:bodyPr wrap="square">
            <a:spAutoFit/>
          </a:bodyPr>
          <a:lstStyle/>
          <a:p>
            <a:pPr algn="just" rtl="1"/>
            <a:r>
              <a:rPr lang="ar-DZ" sz="3200" dirty="0">
                <a:solidFill>
                  <a:srgbClr val="002060"/>
                </a:solidFill>
                <a:latin typeface="Aljazeera" panose="02000000000000000000" pitchFamily="2" charset="-78"/>
                <a:ea typeface="Calibri" panose="020F0502020204030204" pitchFamily="34" charset="0"/>
                <a:cs typeface="Aljazeera" panose="02000000000000000000" pitchFamily="2" charset="-78"/>
              </a:rPr>
              <a:t>إذا فمنظمات الأعمال </a:t>
            </a:r>
            <a:r>
              <a:rPr lang="ar-DZ" sz="3200" dirty="0" err="1">
                <a:solidFill>
                  <a:srgbClr val="002060"/>
                </a:solidFill>
                <a:latin typeface="Aljazeera" panose="02000000000000000000" pitchFamily="2" charset="-78"/>
                <a:ea typeface="Calibri" panose="020F0502020204030204" pitchFamily="34" charset="0"/>
                <a:cs typeface="Aljazeera" panose="02000000000000000000" pitchFamily="2" charset="-78"/>
              </a:rPr>
              <a:t>المقاولاتية</a:t>
            </a:r>
            <a:r>
              <a:rPr lang="ar-DZ" sz="3200" dirty="0">
                <a:solidFill>
                  <a:srgbClr val="002060"/>
                </a:solidFill>
                <a:latin typeface="Aljazeera" panose="02000000000000000000" pitchFamily="2" charset="-78"/>
                <a:ea typeface="Calibri" panose="020F0502020204030204" pitchFamily="34" charset="0"/>
                <a:cs typeface="Aljazeera" panose="02000000000000000000" pitchFamily="2" charset="-78"/>
              </a:rPr>
              <a:t> هي تجسيد لمجموعة من الأفكار التي راودت المقاولين حول تقديم أفكار جديدة تؤدي في النهاية إلى منتجات وخدمات وطرق جديدة يشكل فيها الإبداع والابتكار ركيزة أساسية. </a:t>
            </a:r>
          </a:p>
        </p:txBody>
      </p:sp>
      <p:pic>
        <p:nvPicPr>
          <p:cNvPr id="2" name="ElevenLabs_2024-07-09T09_24_16_Sarah_pre_s50_sb75_se0_b_m2">
            <a:hlinkClick r:id="" action="ppaction://media"/>
            <a:extLst>
              <a:ext uri="{FF2B5EF4-FFF2-40B4-BE49-F238E27FC236}">
                <a16:creationId xmlns:a16="http://schemas.microsoft.com/office/drawing/2014/main" xmlns="" id="{96D48F40-846F-479C-A623-8B94AD7FA7C3}"/>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630828" y="3077522"/>
            <a:ext cx="365522" cy="487363"/>
          </a:xfrm>
          <a:prstGeom prst="rect">
            <a:avLst/>
          </a:prstGeom>
        </p:spPr>
      </p:pic>
      <p:pic>
        <p:nvPicPr>
          <p:cNvPr id="7" name="ElevenLabs_2024-07-09T09_38_34_Sarah_pre_s50_sb75_se0_b_m2">
            <a:hlinkClick r:id="" action="ppaction://media"/>
            <a:extLst>
              <a:ext uri="{FF2B5EF4-FFF2-40B4-BE49-F238E27FC236}">
                <a16:creationId xmlns:a16="http://schemas.microsoft.com/office/drawing/2014/main" xmlns="" id="{7E906E0E-4106-2B0E-9C4B-853F531A3245}"/>
              </a:ext>
            </a:extLst>
          </p:cNvPr>
          <p:cNvPicPr>
            <a:picLocks noChangeAspect="1"/>
          </p:cNvPicPr>
          <p:nvPr>
            <a:videoFile r:link="rId1"/>
            <p:extLst>
              <p:ext uri="{DAA4B4D4-6D71-4841-9C94-3DE7FCFB9230}">
                <p14:media xmlns:p14="http://schemas.microsoft.com/office/powerpoint/2010/main" xmlns="" r:embed="rId5"/>
              </p:ext>
            </p:extLst>
          </p:nvPr>
        </p:nvPicPr>
        <p:blipFill>
          <a:blip r:embed="rId4" cstate="print"/>
          <a:stretch>
            <a:fillRect/>
          </a:stretch>
        </p:blipFill>
        <p:spPr>
          <a:xfrm>
            <a:off x="-630828" y="4167020"/>
            <a:ext cx="365522" cy="487363"/>
          </a:xfrm>
          <a:prstGeom prst="rect">
            <a:avLst/>
          </a:prstGeom>
        </p:spPr>
      </p:pic>
    </p:spTree>
    <p:extLst>
      <p:ext uri="{BB962C8B-B14F-4D97-AF65-F5344CB8AC3E}">
        <p14:creationId xmlns:p14="http://schemas.microsoft.com/office/powerpoint/2010/main" xmlns="" val="403423137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par>
                                <p:cTn id="14" presetID="1" presetClass="mediacall" presetSubtype="0" fill="hold" nodeType="withEffect">
                                  <p:stCondLst>
                                    <p:cond delay="0"/>
                                  </p:stCondLst>
                                  <p:childTnLst>
                                    <p:cmd type="call" cmd="playFrom(0.0)">
                                      <p:cBhvr>
                                        <p:cTn id="15" dur="1933" fill="hold"/>
                                        <p:tgtEl>
                                          <p:spTgt spid="2"/>
                                        </p:tgtEl>
                                      </p:cBhvr>
                                    </p:cmd>
                                  </p:childTnLst>
                                </p:cTn>
                              </p:par>
                            </p:childTnLst>
                          </p:cTn>
                        </p:par>
                        <p:par>
                          <p:cTn id="16" fill="hold">
                            <p:stCondLst>
                              <p:cond delay="2433"/>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0" dur="250" fill="hold"/>
                                        <p:tgtEl>
                                          <p:spTgt spid="8"/>
                                        </p:tgtEl>
                                        <p:attrNameLst>
                                          <p:attrName>ppt_y</p:attrName>
                                        </p:attrNameLst>
                                      </p:cBhvr>
                                      <p:tavLst>
                                        <p:tav tm="0">
                                          <p:val>
                                            <p:strVal val="#ppt_y"/>
                                          </p:val>
                                        </p:tav>
                                        <p:tav tm="100000">
                                          <p:val>
                                            <p:strVal val="#ppt_y"/>
                                          </p:val>
                                        </p:tav>
                                      </p:tavLst>
                                    </p:anim>
                                    <p:anim calcmode="lin" valueType="num">
                                      <p:cBhvr>
                                        <p:cTn id="21"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2"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250" tmFilter="0,0; .5, 1; 1, 1"/>
                                        <p:tgtEl>
                                          <p:spTgt spid="8"/>
                                        </p:tgtEl>
                                      </p:cBhvr>
                                    </p:animEffect>
                                  </p:childTnLst>
                                </p:cTn>
                              </p:par>
                              <p:par>
                                <p:cTn id="24" presetID="1" presetClass="mediacall" presetSubtype="0" fill="hold" nodeType="withEffect">
                                  <p:stCondLst>
                                    <p:cond delay="0"/>
                                  </p:stCondLst>
                                  <p:childTnLst>
                                    <p:cmd type="call" cmd="playFrom(0.0)">
                                      <p:cBhvr>
                                        <p:cTn id="25" dur="1110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6" fill="hold" display="0">
                  <p:stCondLst>
                    <p:cond delay="indefinite"/>
                  </p:stCondLst>
                  <p:endCondLst>
                    <p:cond evt="onStopAudio" delay="0">
                      <p:tgtEl>
                        <p:sldTgt/>
                      </p:tgtEl>
                    </p:cond>
                  </p:endCondLst>
                </p:cTn>
                <p:tgtEl>
                  <p:spTgt spid="2"/>
                </p:tgtEl>
              </p:cMediaNode>
            </p:video>
            <p:video>
              <p:cMediaNode vol="80000">
                <p:cTn id="27" fill="hold" display="0">
                  <p:stCondLst>
                    <p:cond delay="indefinite"/>
                  </p:stCondLst>
                  <p:endCondLst>
                    <p:cond evt="onStopAudio" delay="0">
                      <p:tgtEl>
                        <p:sldTgt/>
                      </p:tgtEl>
                    </p:cond>
                  </p:endCondLst>
                </p:cTn>
                <p:tgtEl>
                  <p:spTgt spid="7"/>
                </p:tgtEl>
              </p:cMediaNode>
            </p:video>
          </p:childTnLst>
        </p:cTn>
      </p:par>
    </p:tnLst>
    <p:bldLst>
      <p:bldP spid="3" grpId="0" animBg="1"/>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97D211A-6858-5F6F-5A7F-16934DA6FB9E}"/>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8EB45F25-15BA-600D-DE4A-C8D340211453}"/>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الثالثة</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منظمات الأعمال </a:t>
            </a:r>
            <a:r>
              <a:rPr lang="ar-DZ" sz="3600" dirty="0" err="1">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المقاولاتية</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endParaRPr lang="fr-FR" sz="3600" dirty="0">
              <a:solidFill>
                <a:schemeClr val="bg1"/>
              </a:solidFill>
              <a:latin typeface="Aljazeera" panose="02000000000000000000" pitchFamily="2" charset="-78"/>
              <a:cs typeface="Aljazeera" panose="02000000000000000000" pitchFamily="2" charset="-78"/>
            </a:endParaRPr>
          </a:p>
        </p:txBody>
      </p:sp>
      <p:sp>
        <p:nvSpPr>
          <p:cNvPr id="3" name="Rectangle 2">
            <a:extLst>
              <a:ext uri="{FF2B5EF4-FFF2-40B4-BE49-F238E27FC236}">
                <a16:creationId xmlns:a16="http://schemas.microsoft.com/office/drawing/2014/main" xmlns="" id="{9D6D721D-2784-151E-3D67-259E3638F8D2}"/>
              </a:ext>
            </a:extLst>
          </p:cNvPr>
          <p:cNvSpPr/>
          <p:nvPr/>
        </p:nvSpPr>
        <p:spPr>
          <a:xfrm>
            <a:off x="8621324" y="1100324"/>
            <a:ext cx="378000" cy="50400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DZ" sz="1950" dirty="0">
                <a:latin typeface="Changa ExtraBold" pitchFamily="2" charset="-78"/>
                <a:cs typeface="Changa ExtraBold" pitchFamily="2" charset="-78"/>
              </a:rPr>
              <a:t>02</a:t>
            </a:r>
            <a:endParaRPr lang="fr-FR" sz="1950" dirty="0">
              <a:latin typeface="Changa ExtraBold" pitchFamily="2" charset="-78"/>
              <a:cs typeface="Changa ExtraBold" pitchFamily="2" charset="-78"/>
            </a:endParaRPr>
          </a:p>
        </p:txBody>
      </p:sp>
      <p:sp>
        <p:nvSpPr>
          <p:cNvPr id="8" name="ZoneTexte 7">
            <a:extLst>
              <a:ext uri="{FF2B5EF4-FFF2-40B4-BE49-F238E27FC236}">
                <a16:creationId xmlns:a16="http://schemas.microsoft.com/office/drawing/2014/main" xmlns="" id="{CEDE6C66-E160-0879-C735-229DAF9EE44B}"/>
              </a:ext>
            </a:extLst>
          </p:cNvPr>
          <p:cNvSpPr txBox="1"/>
          <p:nvPr/>
        </p:nvSpPr>
        <p:spPr>
          <a:xfrm>
            <a:off x="526853" y="936825"/>
            <a:ext cx="5250207" cy="1200329"/>
          </a:xfrm>
          <a:prstGeom prst="rect">
            <a:avLst/>
          </a:prstGeom>
          <a:noFill/>
        </p:spPr>
        <p:txBody>
          <a:bodyPr wrap="square">
            <a:spAutoFit/>
          </a:bodyPr>
          <a:lstStyle/>
          <a:p>
            <a:pPr algn="r" rtl="1"/>
            <a:r>
              <a:rPr lang="ar-DZ" sz="2400" dirty="0">
                <a:solidFill>
                  <a:srgbClr val="002060"/>
                </a:solidFill>
                <a:latin typeface="Aljazeera" panose="02000000000000000000" pitchFamily="2" charset="-78"/>
                <a:ea typeface="Calibri" panose="020F0502020204030204" pitchFamily="34" charset="0"/>
                <a:cs typeface="Aljazeera" panose="02000000000000000000" pitchFamily="2" charset="-78"/>
              </a:rPr>
              <a:t>تتميز منظمات الأعمال </a:t>
            </a:r>
            <a:r>
              <a:rPr lang="ar-DZ" sz="2400" dirty="0" err="1">
                <a:solidFill>
                  <a:srgbClr val="002060"/>
                </a:solidFill>
                <a:latin typeface="Aljazeera" panose="02000000000000000000" pitchFamily="2" charset="-78"/>
                <a:ea typeface="Calibri" panose="020F0502020204030204" pitchFamily="34" charset="0"/>
                <a:cs typeface="Aljazeera" panose="02000000000000000000" pitchFamily="2" charset="-78"/>
              </a:rPr>
              <a:t>المقاولاتية</a:t>
            </a:r>
            <a:r>
              <a:rPr lang="ar-DZ" sz="2400" dirty="0">
                <a:solidFill>
                  <a:srgbClr val="002060"/>
                </a:solidFill>
                <a:latin typeface="Aljazeera" panose="02000000000000000000" pitchFamily="2" charset="-78"/>
                <a:ea typeface="Calibri" panose="020F0502020204030204" pitchFamily="34" charset="0"/>
                <a:cs typeface="Aljazeera" panose="02000000000000000000" pitchFamily="2" charset="-78"/>
              </a:rPr>
              <a:t> بمجموعة من الخصائص التي تعد في نفس الوقت كعوامل لنجاحها، والتي يمكن تلخيصها فيما يلي: </a:t>
            </a:r>
          </a:p>
        </p:txBody>
      </p:sp>
      <p:sp>
        <p:nvSpPr>
          <p:cNvPr id="10" name="ZoneTexte 9">
            <a:extLst>
              <a:ext uri="{FF2B5EF4-FFF2-40B4-BE49-F238E27FC236}">
                <a16:creationId xmlns:a16="http://schemas.microsoft.com/office/drawing/2014/main" xmlns="" id="{0B4334E8-EA79-1A87-B7D6-7A5FA4F4F207}"/>
              </a:ext>
            </a:extLst>
          </p:cNvPr>
          <p:cNvSpPr txBox="1"/>
          <p:nvPr/>
        </p:nvSpPr>
        <p:spPr>
          <a:xfrm>
            <a:off x="4892453" y="1059937"/>
            <a:ext cx="3724694" cy="584775"/>
          </a:xfrm>
          <a:prstGeom prst="rect">
            <a:avLst/>
          </a:prstGeom>
          <a:noFill/>
        </p:spPr>
        <p:txBody>
          <a:bodyPr wrap="square">
            <a:spAutoFit/>
          </a:bodyPr>
          <a:lstStyle/>
          <a:p>
            <a:pPr algn="r" rtl="1"/>
            <a:r>
              <a:rPr lang="ar-DZ" sz="3200" dirty="0">
                <a:solidFill>
                  <a:srgbClr val="00B050"/>
                </a:solidFill>
                <a:latin typeface="Aljazeera" panose="02000000000000000000" pitchFamily="2" charset="-78"/>
                <a:ea typeface="Calibri" panose="020F0502020204030204" pitchFamily="34" charset="0"/>
                <a:cs typeface="Aljazeera" panose="02000000000000000000" pitchFamily="2" charset="-78"/>
              </a:rPr>
              <a:t>خصائص منظمات الأعمال</a:t>
            </a:r>
            <a:endParaRPr lang="fr-FR" sz="3200" dirty="0">
              <a:solidFill>
                <a:srgbClr val="00B050"/>
              </a:solidFill>
              <a:latin typeface="Aljazeera" panose="02000000000000000000" pitchFamily="2" charset="-78"/>
              <a:cs typeface="Aljazeera" panose="02000000000000000000" pitchFamily="2" charset="-78"/>
            </a:endParaRPr>
          </a:p>
        </p:txBody>
      </p:sp>
      <p:sp>
        <p:nvSpPr>
          <p:cNvPr id="2" name="Rectangle : avec coins arrondis en haut 1">
            <a:extLst>
              <a:ext uri="{FF2B5EF4-FFF2-40B4-BE49-F238E27FC236}">
                <a16:creationId xmlns:a16="http://schemas.microsoft.com/office/drawing/2014/main" xmlns="" id="{EFDE8451-8E4B-87B0-15C7-90D70D6C13A7}"/>
              </a:ext>
            </a:extLst>
          </p:cNvPr>
          <p:cNvSpPr/>
          <p:nvPr/>
        </p:nvSpPr>
        <p:spPr>
          <a:xfrm>
            <a:off x="7248646" y="1990846"/>
            <a:ext cx="1562582" cy="555584"/>
          </a:xfrm>
          <a:prstGeom prst="round2Same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latin typeface="Aljazeera" panose="02000000000000000000" pitchFamily="2" charset="-78"/>
                <a:ea typeface="Calibri" panose="020F0502020204030204" pitchFamily="34" charset="0"/>
                <a:cs typeface="Aljazeera" panose="02000000000000000000" pitchFamily="2" charset="-78"/>
              </a:rPr>
              <a:t>الرؤية </a:t>
            </a:r>
            <a:r>
              <a:rPr lang="ar-SA" sz="2400" b="1" dirty="0" err="1">
                <a:latin typeface="Aljazeera" panose="02000000000000000000" pitchFamily="2" charset="-78"/>
                <a:ea typeface="Calibri" panose="020F0502020204030204" pitchFamily="34" charset="0"/>
                <a:cs typeface="Aljazeera" panose="02000000000000000000" pitchFamily="2" charset="-78"/>
              </a:rPr>
              <a:t>المقاولاتية</a:t>
            </a:r>
            <a:endParaRPr lang="fr-FR" dirty="0">
              <a:latin typeface="Aljazeera" panose="02000000000000000000" pitchFamily="2" charset="-78"/>
              <a:cs typeface="Aljazeera" panose="02000000000000000000" pitchFamily="2" charset="-78"/>
            </a:endParaRPr>
          </a:p>
        </p:txBody>
      </p:sp>
      <p:sp>
        <p:nvSpPr>
          <p:cNvPr id="5" name="Rectangle 4">
            <a:extLst>
              <a:ext uri="{FF2B5EF4-FFF2-40B4-BE49-F238E27FC236}">
                <a16:creationId xmlns:a16="http://schemas.microsoft.com/office/drawing/2014/main" xmlns="" id="{43738A80-12A0-FA25-D2C3-0E714F382C52}"/>
              </a:ext>
            </a:extLst>
          </p:cNvPr>
          <p:cNvSpPr/>
          <p:nvPr/>
        </p:nvSpPr>
        <p:spPr>
          <a:xfrm>
            <a:off x="7248646" y="2760287"/>
            <a:ext cx="1562582" cy="3675237"/>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900" dirty="0">
                <a:solidFill>
                  <a:schemeClr val="accent2">
                    <a:lumMod val="50000"/>
                  </a:schemeClr>
                </a:solidFill>
                <a:latin typeface="Aljazeera" panose="02000000000000000000" pitchFamily="2" charset="-78"/>
                <a:ea typeface="Calibri" panose="020F0502020204030204" pitchFamily="34" charset="0"/>
                <a:cs typeface="Aljazeera" panose="02000000000000000000" pitchFamily="2" charset="-78"/>
              </a:rPr>
              <a:t>وهي تعني النتائج المتوقعة التي تسعى المنظمة إلى تحقيقها مع الأخذ بعين الاعتبار الفرص البيئية ونماذج المنافسة وكذلك المسؤوليات المرتبطة بالإدارة، إلى جانب إيجاد نوع من الثقافة الخاصة التي تساعد الفاعلين على المشاركة في اتخاذ القرارات</a:t>
            </a:r>
            <a:endParaRPr lang="fr-FR" sz="1900" dirty="0">
              <a:solidFill>
                <a:schemeClr val="accent2">
                  <a:lumMod val="50000"/>
                </a:schemeClr>
              </a:solidFill>
              <a:latin typeface="Aljazeera" panose="02000000000000000000" pitchFamily="2" charset="-78"/>
              <a:cs typeface="Aljazeera" panose="02000000000000000000" pitchFamily="2" charset="-78"/>
            </a:endParaRPr>
          </a:p>
        </p:txBody>
      </p:sp>
      <p:sp>
        <p:nvSpPr>
          <p:cNvPr id="7" name="Rectangle : avec coins arrondis en haut 6">
            <a:extLst>
              <a:ext uri="{FF2B5EF4-FFF2-40B4-BE49-F238E27FC236}">
                <a16:creationId xmlns:a16="http://schemas.microsoft.com/office/drawing/2014/main" xmlns="" id="{72657CAB-054E-39D3-BD9D-184A59399533}"/>
              </a:ext>
            </a:extLst>
          </p:cNvPr>
          <p:cNvSpPr/>
          <p:nvPr/>
        </p:nvSpPr>
        <p:spPr>
          <a:xfrm>
            <a:off x="5486401" y="1990846"/>
            <a:ext cx="1562582" cy="555584"/>
          </a:xfrm>
          <a:prstGeom prst="round2Same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latin typeface="Aljazeera" panose="02000000000000000000" pitchFamily="2" charset="-78"/>
                <a:ea typeface="Calibri" panose="020F0502020204030204" pitchFamily="34" charset="0"/>
                <a:cs typeface="Aljazeera" panose="02000000000000000000" pitchFamily="2" charset="-78"/>
              </a:rPr>
              <a:t>التوجه نحو السوق</a:t>
            </a:r>
            <a:endParaRPr lang="fr-FR" dirty="0">
              <a:latin typeface="Aljazeera" panose="02000000000000000000" pitchFamily="2" charset="-78"/>
              <a:cs typeface="Aljazeera" panose="02000000000000000000" pitchFamily="2" charset="-78"/>
            </a:endParaRPr>
          </a:p>
        </p:txBody>
      </p:sp>
      <p:sp>
        <p:nvSpPr>
          <p:cNvPr id="9" name="Rectangle 8">
            <a:extLst>
              <a:ext uri="{FF2B5EF4-FFF2-40B4-BE49-F238E27FC236}">
                <a16:creationId xmlns:a16="http://schemas.microsoft.com/office/drawing/2014/main" xmlns="" id="{6B1C65E4-F415-EBB7-2AC8-DE3FE2B13EC3}"/>
              </a:ext>
            </a:extLst>
          </p:cNvPr>
          <p:cNvSpPr/>
          <p:nvPr/>
        </p:nvSpPr>
        <p:spPr>
          <a:xfrm>
            <a:off x="5486401" y="2760287"/>
            <a:ext cx="1562582" cy="3675237"/>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2200" dirty="0">
                <a:solidFill>
                  <a:schemeClr val="accent3">
                    <a:lumMod val="50000"/>
                  </a:schemeClr>
                </a:solidFill>
                <a:latin typeface="Aljazeera" panose="02000000000000000000" pitchFamily="2" charset="-78"/>
                <a:ea typeface="Calibri" panose="020F0502020204030204" pitchFamily="34" charset="0"/>
                <a:cs typeface="Aljazeera" panose="02000000000000000000" pitchFamily="2" charset="-78"/>
              </a:rPr>
              <a:t>من خصائص منظمات الأعمال </a:t>
            </a:r>
            <a:r>
              <a:rPr lang="ar-SA" sz="2200" dirty="0" err="1">
                <a:solidFill>
                  <a:schemeClr val="accent3">
                    <a:lumMod val="50000"/>
                  </a:schemeClr>
                </a:solidFill>
                <a:latin typeface="Aljazeera" panose="02000000000000000000" pitchFamily="2" charset="-78"/>
                <a:ea typeface="Calibri" panose="020F0502020204030204" pitchFamily="34" charset="0"/>
                <a:cs typeface="Aljazeera" panose="02000000000000000000" pitchFamily="2" charset="-78"/>
              </a:rPr>
              <a:t>المقاولاتية</a:t>
            </a:r>
            <a:r>
              <a:rPr lang="ar-SA" sz="2200" dirty="0">
                <a:solidFill>
                  <a:schemeClr val="accent3">
                    <a:lumMod val="50000"/>
                  </a:schemeClr>
                </a:solidFill>
                <a:latin typeface="Aljazeera" panose="02000000000000000000" pitchFamily="2" charset="-78"/>
                <a:ea typeface="Calibri" panose="020F0502020204030204" pitchFamily="34" charset="0"/>
                <a:cs typeface="Aljazeera" panose="02000000000000000000" pitchFamily="2" charset="-78"/>
              </a:rPr>
              <a:t> معرفة السوق، إذ تتيح لها هذه المعرفة فهما واضحا لحاجات الزبائن ما ينتج عنه انتعاش المنظمة بالإبداع القائم على أفكار جديدة</a:t>
            </a:r>
            <a:endParaRPr lang="fr-FR" sz="2200" dirty="0">
              <a:solidFill>
                <a:schemeClr val="accent3">
                  <a:lumMod val="50000"/>
                </a:schemeClr>
              </a:solidFill>
              <a:latin typeface="Aljazeera" panose="02000000000000000000" pitchFamily="2" charset="-78"/>
              <a:cs typeface="Aljazeera" panose="02000000000000000000" pitchFamily="2" charset="-78"/>
            </a:endParaRPr>
          </a:p>
        </p:txBody>
      </p:sp>
      <p:sp>
        <p:nvSpPr>
          <p:cNvPr id="11" name="Rectangle : avec coins arrondis en haut 10">
            <a:extLst>
              <a:ext uri="{FF2B5EF4-FFF2-40B4-BE49-F238E27FC236}">
                <a16:creationId xmlns:a16="http://schemas.microsoft.com/office/drawing/2014/main" xmlns="" id="{EFAE67B5-2846-AF67-0DA2-455C6441C966}"/>
              </a:ext>
            </a:extLst>
          </p:cNvPr>
          <p:cNvSpPr/>
          <p:nvPr/>
        </p:nvSpPr>
        <p:spPr>
          <a:xfrm>
            <a:off x="3724156" y="1990846"/>
            <a:ext cx="1562582" cy="555584"/>
          </a:xfrm>
          <a:prstGeom prst="round2Same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000" b="1" dirty="0">
                <a:latin typeface="Aljazeera" panose="02000000000000000000" pitchFamily="2" charset="-78"/>
                <a:ea typeface="Calibri" panose="020F0502020204030204" pitchFamily="34" charset="0"/>
                <a:cs typeface="Aljazeera" panose="02000000000000000000" pitchFamily="2" charset="-78"/>
              </a:rPr>
              <a:t>حجم صغير وهيكل منبسط</a:t>
            </a:r>
            <a:endParaRPr lang="fr-FR" sz="1600" dirty="0">
              <a:latin typeface="Aljazeera" panose="02000000000000000000" pitchFamily="2" charset="-78"/>
              <a:cs typeface="Aljazeera" panose="02000000000000000000" pitchFamily="2" charset="-78"/>
            </a:endParaRPr>
          </a:p>
        </p:txBody>
      </p:sp>
      <p:sp>
        <p:nvSpPr>
          <p:cNvPr id="12" name="Rectangle 11">
            <a:extLst>
              <a:ext uri="{FF2B5EF4-FFF2-40B4-BE49-F238E27FC236}">
                <a16:creationId xmlns:a16="http://schemas.microsoft.com/office/drawing/2014/main" xmlns="" id="{34B3E892-1246-F9E0-A81F-4B015B89D8D3}"/>
              </a:ext>
            </a:extLst>
          </p:cNvPr>
          <p:cNvSpPr/>
          <p:nvPr/>
        </p:nvSpPr>
        <p:spPr>
          <a:xfrm>
            <a:off x="3724156" y="2760287"/>
            <a:ext cx="1562582" cy="3675237"/>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2300" dirty="0">
                <a:solidFill>
                  <a:schemeClr val="accent4">
                    <a:lumMod val="50000"/>
                  </a:schemeClr>
                </a:solidFill>
                <a:latin typeface="Aljazeera" panose="02000000000000000000" pitchFamily="2" charset="-78"/>
                <a:ea typeface="Calibri" panose="020F0502020204030204" pitchFamily="34" charset="0"/>
                <a:cs typeface="Aljazeera" panose="02000000000000000000" pitchFamily="2" charset="-78"/>
              </a:rPr>
              <a:t>عادة ما تأخذ المنظمات </a:t>
            </a:r>
            <a:r>
              <a:rPr lang="ar-SA" sz="2300" dirty="0" err="1">
                <a:solidFill>
                  <a:schemeClr val="accent4">
                    <a:lumMod val="50000"/>
                  </a:schemeClr>
                </a:solidFill>
                <a:latin typeface="Aljazeera" panose="02000000000000000000" pitchFamily="2" charset="-78"/>
                <a:ea typeface="Calibri" panose="020F0502020204030204" pitchFamily="34" charset="0"/>
                <a:cs typeface="Aljazeera" panose="02000000000000000000" pitchFamily="2" charset="-78"/>
              </a:rPr>
              <a:t>المقاولاتية</a:t>
            </a:r>
            <a:r>
              <a:rPr lang="ar-SA" sz="2300" dirty="0">
                <a:solidFill>
                  <a:schemeClr val="accent4">
                    <a:lumMod val="50000"/>
                  </a:schemeClr>
                </a:solidFill>
                <a:latin typeface="Aljazeera" panose="02000000000000000000" pitchFamily="2" charset="-78"/>
                <a:ea typeface="Calibri" panose="020F0502020204030204" pitchFamily="34" charset="0"/>
                <a:cs typeface="Aljazeera" panose="02000000000000000000" pitchFamily="2" charset="-78"/>
              </a:rPr>
              <a:t> حجما صغيرا يشغل فرق عمل صغيرة تحافظ من خلالها على هيكل منبسط من أجل تركيز أهدافها التي تأخذ طابعا مغامرا</a:t>
            </a:r>
            <a:endParaRPr lang="fr-FR" sz="2300" dirty="0">
              <a:solidFill>
                <a:schemeClr val="accent4">
                  <a:lumMod val="50000"/>
                </a:schemeClr>
              </a:solidFill>
              <a:latin typeface="Aljazeera" panose="02000000000000000000" pitchFamily="2" charset="-78"/>
              <a:cs typeface="Aljazeera" panose="02000000000000000000" pitchFamily="2" charset="-78"/>
            </a:endParaRPr>
          </a:p>
        </p:txBody>
      </p:sp>
      <p:sp>
        <p:nvSpPr>
          <p:cNvPr id="13" name="Rectangle : avec coins arrondis en haut 12">
            <a:extLst>
              <a:ext uri="{FF2B5EF4-FFF2-40B4-BE49-F238E27FC236}">
                <a16:creationId xmlns:a16="http://schemas.microsoft.com/office/drawing/2014/main" xmlns="" id="{9E463A57-D915-F5D5-0050-B40885FCC50C}"/>
              </a:ext>
            </a:extLst>
          </p:cNvPr>
          <p:cNvSpPr/>
          <p:nvPr/>
        </p:nvSpPr>
        <p:spPr>
          <a:xfrm>
            <a:off x="1961911" y="1990846"/>
            <a:ext cx="1562582" cy="555584"/>
          </a:xfrm>
          <a:prstGeom prst="round2Same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400" b="1" dirty="0">
                <a:latin typeface="Aljazeera" panose="02000000000000000000" pitchFamily="2" charset="-78"/>
                <a:ea typeface="Calibri" panose="020F0502020204030204" pitchFamily="34" charset="0"/>
                <a:cs typeface="Aljazeera" panose="02000000000000000000" pitchFamily="2" charset="-78"/>
              </a:rPr>
              <a:t>التعلم التفاعلي</a:t>
            </a:r>
            <a:endParaRPr lang="fr-FR" dirty="0">
              <a:latin typeface="Aljazeera" panose="02000000000000000000" pitchFamily="2" charset="-78"/>
              <a:cs typeface="Aljazeera" panose="02000000000000000000" pitchFamily="2" charset="-78"/>
            </a:endParaRPr>
          </a:p>
        </p:txBody>
      </p:sp>
      <p:sp>
        <p:nvSpPr>
          <p:cNvPr id="14" name="Rectangle 13">
            <a:extLst>
              <a:ext uri="{FF2B5EF4-FFF2-40B4-BE49-F238E27FC236}">
                <a16:creationId xmlns:a16="http://schemas.microsoft.com/office/drawing/2014/main" xmlns="" id="{718239AD-BC96-5E22-4760-EB247FF635B6}"/>
              </a:ext>
            </a:extLst>
          </p:cNvPr>
          <p:cNvSpPr/>
          <p:nvPr/>
        </p:nvSpPr>
        <p:spPr>
          <a:xfrm>
            <a:off x="1961911" y="2760287"/>
            <a:ext cx="1562582" cy="3675237"/>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2050" dirty="0">
                <a:solidFill>
                  <a:schemeClr val="accent5">
                    <a:lumMod val="50000"/>
                  </a:schemeClr>
                </a:solidFill>
                <a:latin typeface="Aljazeera" panose="02000000000000000000" pitchFamily="2" charset="-78"/>
                <a:ea typeface="Calibri" panose="020F0502020204030204" pitchFamily="34" charset="0"/>
                <a:cs typeface="Aljazeera" panose="02000000000000000000" pitchFamily="2" charset="-78"/>
              </a:rPr>
              <a:t>ويقصد بها هنا تفاعل الأفكار الإبداعية مع الوظائف التقليدية والذي يتولد داخل بيئة إبداعية تتميز بها هذه المنظمات، والتي يبرز من خلالها تداخل الوظائف والعمليات، مما ينتج عنه تعلم المنظمة ككل</a:t>
            </a:r>
            <a:endParaRPr lang="fr-FR" sz="2050" dirty="0">
              <a:solidFill>
                <a:schemeClr val="accent5">
                  <a:lumMod val="50000"/>
                </a:schemeClr>
              </a:solidFill>
              <a:latin typeface="Aljazeera" panose="02000000000000000000" pitchFamily="2" charset="-78"/>
              <a:cs typeface="Aljazeera" panose="02000000000000000000" pitchFamily="2" charset="-78"/>
            </a:endParaRPr>
          </a:p>
        </p:txBody>
      </p:sp>
      <p:sp>
        <p:nvSpPr>
          <p:cNvPr id="15" name="Rectangle : avec coins arrondis en haut 14">
            <a:extLst>
              <a:ext uri="{FF2B5EF4-FFF2-40B4-BE49-F238E27FC236}">
                <a16:creationId xmlns:a16="http://schemas.microsoft.com/office/drawing/2014/main" xmlns="" id="{D7E1F63C-480E-1B4A-3078-878B4E77A101}"/>
              </a:ext>
            </a:extLst>
          </p:cNvPr>
          <p:cNvSpPr/>
          <p:nvPr/>
        </p:nvSpPr>
        <p:spPr>
          <a:xfrm>
            <a:off x="199666" y="1990846"/>
            <a:ext cx="1562582" cy="555584"/>
          </a:xfrm>
          <a:prstGeom prst="round2Same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2000" b="1" dirty="0">
                <a:latin typeface="Aljazeera" panose="02000000000000000000" pitchFamily="2" charset="-78"/>
                <a:ea typeface="Calibri" panose="020F0502020204030204" pitchFamily="34" charset="0"/>
                <a:cs typeface="Aljazeera" panose="02000000000000000000" pitchFamily="2" charset="-78"/>
              </a:rPr>
              <a:t>جماعات العمل غير التقليدية</a:t>
            </a:r>
            <a:endParaRPr lang="fr-FR" sz="2000" dirty="0">
              <a:latin typeface="Aljazeera" panose="02000000000000000000" pitchFamily="2" charset="-78"/>
              <a:cs typeface="Aljazeera" panose="02000000000000000000" pitchFamily="2" charset="-78"/>
            </a:endParaRPr>
          </a:p>
        </p:txBody>
      </p:sp>
      <p:sp>
        <p:nvSpPr>
          <p:cNvPr id="16" name="Rectangle 15">
            <a:extLst>
              <a:ext uri="{FF2B5EF4-FFF2-40B4-BE49-F238E27FC236}">
                <a16:creationId xmlns:a16="http://schemas.microsoft.com/office/drawing/2014/main" xmlns="" id="{0D2198A3-84D4-7CDC-F81A-70CA4ABDEDDB}"/>
              </a:ext>
            </a:extLst>
          </p:cNvPr>
          <p:cNvSpPr/>
          <p:nvPr/>
        </p:nvSpPr>
        <p:spPr>
          <a:xfrm>
            <a:off x="199666" y="2760287"/>
            <a:ext cx="1562582" cy="367523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2000" dirty="0">
                <a:solidFill>
                  <a:schemeClr val="accent6">
                    <a:lumMod val="50000"/>
                  </a:schemeClr>
                </a:solidFill>
                <a:latin typeface="Aljazeera" panose="02000000000000000000" pitchFamily="2" charset="-78"/>
                <a:ea typeface="Calibri" panose="020F0502020204030204" pitchFamily="34" charset="0"/>
                <a:cs typeface="Aljazeera" panose="02000000000000000000" pitchFamily="2" charset="-78"/>
              </a:rPr>
              <a:t>زيادة على التعلم التفاعلي الذي يهتم بالوظائف التقليدية مع تحيينها بلمسة من الإبداع، فإن هذه المنظمات تلجأ إلى خطوط وظيفية غير تقليدية تسهل وتتيح لها فرص التغيير وبالتالي التحرر من الروتين الوظيفي أثناء ممارسة العمل</a:t>
            </a:r>
            <a:endParaRPr lang="fr-FR" sz="2000" dirty="0">
              <a:solidFill>
                <a:schemeClr val="accent6">
                  <a:lumMod val="50000"/>
                </a:schemeClr>
              </a:solidFill>
              <a:latin typeface="Aljazeera" panose="02000000000000000000" pitchFamily="2" charset="-78"/>
              <a:cs typeface="Aljazeera" panose="02000000000000000000" pitchFamily="2" charset="-78"/>
            </a:endParaRPr>
          </a:p>
        </p:txBody>
      </p:sp>
      <p:pic>
        <p:nvPicPr>
          <p:cNvPr id="17" name="ElevenLabs_2024-07-09T09_42_38_Sarah_pre_s50_sb75_se0_b_m2">
            <a:hlinkClick r:id="" action="ppaction://media"/>
            <a:extLst>
              <a:ext uri="{FF2B5EF4-FFF2-40B4-BE49-F238E27FC236}">
                <a16:creationId xmlns:a16="http://schemas.microsoft.com/office/drawing/2014/main" xmlns="" id="{06466AA9-8ADD-BB66-0FC2-E7F585D617E4}"/>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472768" y="1881019"/>
            <a:ext cx="365522" cy="487363"/>
          </a:xfrm>
          <a:prstGeom prst="rect">
            <a:avLst/>
          </a:prstGeom>
        </p:spPr>
      </p:pic>
      <p:pic>
        <p:nvPicPr>
          <p:cNvPr id="18" name="ElevenLabs_2024-07-09T09_44_18_Sarah_pre_s50_sb75_se0_b_m2">
            <a:hlinkClick r:id="" action="ppaction://media"/>
            <a:extLst>
              <a:ext uri="{FF2B5EF4-FFF2-40B4-BE49-F238E27FC236}">
                <a16:creationId xmlns:a16="http://schemas.microsoft.com/office/drawing/2014/main" xmlns="" id="{FB4A0B18-B20B-1EA0-0E70-609CFFC68573}"/>
              </a:ext>
            </a:extLst>
          </p:cNvPr>
          <p:cNvPicPr>
            <a:picLocks noChangeAspect="1"/>
          </p:cNvPicPr>
          <p:nvPr>
            <a:videoFile r:link="rId1"/>
            <p:extLst>
              <p:ext uri="{DAA4B4D4-6D71-4841-9C94-3DE7FCFB9230}">
                <p14:media xmlns:p14="http://schemas.microsoft.com/office/powerpoint/2010/main" xmlns="" r:embed="rId5"/>
              </p:ext>
            </p:extLst>
          </p:nvPr>
        </p:nvPicPr>
        <p:blipFill>
          <a:blip r:embed="rId4" cstate="print"/>
          <a:stretch>
            <a:fillRect/>
          </a:stretch>
        </p:blipFill>
        <p:spPr>
          <a:xfrm>
            <a:off x="-527967" y="3078314"/>
            <a:ext cx="365522" cy="487363"/>
          </a:xfrm>
          <a:prstGeom prst="rect">
            <a:avLst/>
          </a:prstGeom>
        </p:spPr>
      </p:pic>
      <p:pic>
        <p:nvPicPr>
          <p:cNvPr id="19" name="ElevenLabs_2024-07-09T09_45_04_Sarah_pre_s50_sb75_se0_b_m2">
            <a:hlinkClick r:id="" action="ppaction://media"/>
            <a:extLst>
              <a:ext uri="{FF2B5EF4-FFF2-40B4-BE49-F238E27FC236}">
                <a16:creationId xmlns:a16="http://schemas.microsoft.com/office/drawing/2014/main" xmlns="" id="{84A7B71D-687D-D0A5-54BC-97FDC4456D4D}"/>
              </a:ext>
            </a:extLst>
          </p:cNvPr>
          <p:cNvPicPr>
            <a:picLocks noChangeAspect="1"/>
          </p:cNvPicPr>
          <p:nvPr>
            <a:videoFile r:link="rId1"/>
            <p:extLst>
              <p:ext uri="{DAA4B4D4-6D71-4841-9C94-3DE7FCFB9230}">
                <p14:media xmlns:p14="http://schemas.microsoft.com/office/powerpoint/2010/main" xmlns="" r:embed="rId6"/>
              </p:ext>
            </p:extLst>
          </p:nvPr>
        </p:nvPicPr>
        <p:blipFill>
          <a:blip r:embed="rId4" cstate="print"/>
          <a:stretch>
            <a:fillRect/>
          </a:stretch>
        </p:blipFill>
        <p:spPr>
          <a:xfrm>
            <a:off x="-527967" y="5472904"/>
            <a:ext cx="365522" cy="487363"/>
          </a:xfrm>
          <a:prstGeom prst="rect">
            <a:avLst/>
          </a:prstGeom>
        </p:spPr>
      </p:pic>
      <p:pic>
        <p:nvPicPr>
          <p:cNvPr id="20" name="ElevenLabs_2024-07-09T09_46_37_Sarah_pre_s50_sb75_se0_b_m2">
            <a:hlinkClick r:id="" action="ppaction://media"/>
            <a:extLst>
              <a:ext uri="{FF2B5EF4-FFF2-40B4-BE49-F238E27FC236}">
                <a16:creationId xmlns:a16="http://schemas.microsoft.com/office/drawing/2014/main" xmlns="" id="{40B6C68C-C83B-19EE-4797-621D772F6966}"/>
              </a:ext>
            </a:extLst>
          </p:cNvPr>
          <p:cNvPicPr>
            <a:picLocks noChangeAspect="1"/>
          </p:cNvPicPr>
          <p:nvPr>
            <a:videoFile r:link="rId1"/>
            <p:extLst>
              <p:ext uri="{DAA4B4D4-6D71-4841-9C94-3DE7FCFB9230}">
                <p14:media xmlns:p14="http://schemas.microsoft.com/office/powerpoint/2010/main" xmlns="" r:embed="rId7"/>
              </p:ext>
            </p:extLst>
          </p:nvPr>
        </p:nvPicPr>
        <p:blipFill>
          <a:blip r:embed="rId4" cstate="print"/>
          <a:stretch>
            <a:fillRect/>
          </a:stretch>
        </p:blipFill>
        <p:spPr>
          <a:xfrm>
            <a:off x="-527967" y="4275609"/>
            <a:ext cx="365522" cy="487363"/>
          </a:xfrm>
          <a:prstGeom prst="rect">
            <a:avLst/>
          </a:prstGeom>
        </p:spPr>
      </p:pic>
      <p:pic>
        <p:nvPicPr>
          <p:cNvPr id="22" name="ElevenLabs_2024-07-09T10_10_32_Sarah_pre_s50_sb75_se0_b_m2">
            <a:hlinkClick r:id="" action="ppaction://media"/>
            <a:extLst>
              <a:ext uri="{FF2B5EF4-FFF2-40B4-BE49-F238E27FC236}">
                <a16:creationId xmlns:a16="http://schemas.microsoft.com/office/drawing/2014/main" xmlns="" id="{F41897F6-602E-F27B-C5C8-2881173E0CD4}"/>
              </a:ext>
            </a:extLst>
          </p:cNvPr>
          <p:cNvPicPr>
            <a:picLocks noChangeAspect="1"/>
          </p:cNvPicPr>
          <p:nvPr>
            <a:videoFile r:link="rId1"/>
            <p:extLst>
              <p:ext uri="{DAA4B4D4-6D71-4841-9C94-3DE7FCFB9230}">
                <p14:media xmlns:p14="http://schemas.microsoft.com/office/powerpoint/2010/main" xmlns="" r:embed="rId9"/>
              </p:ext>
            </p:extLst>
          </p:nvPr>
        </p:nvPicPr>
        <p:blipFill>
          <a:blip r:embed="rId4" cstate="print"/>
          <a:stretch>
            <a:fillRect/>
          </a:stretch>
        </p:blipFill>
        <p:spPr>
          <a:xfrm>
            <a:off x="-655530" y="799072"/>
            <a:ext cx="365522" cy="487363"/>
          </a:xfrm>
          <a:prstGeom prst="rect">
            <a:avLst/>
          </a:prstGeom>
        </p:spPr>
      </p:pic>
    </p:spTree>
    <p:extLst>
      <p:ext uri="{BB962C8B-B14F-4D97-AF65-F5344CB8AC3E}">
        <p14:creationId xmlns:p14="http://schemas.microsoft.com/office/powerpoint/2010/main" xmlns="" val="32151982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 presetClass="mediacall" presetSubtype="0" fill="hold" nodeType="withEffect">
                                  <p:stCondLst>
                                    <p:cond delay="0"/>
                                  </p:stCondLst>
                                  <p:childTnLst>
                                    <p:cmd type="call" cmd="playFrom(0.0)">
                                      <p:cBhvr>
                                        <p:cTn id="11" dur="23170" fill="hold"/>
                                        <p:tgtEl>
                                          <p:spTgt spid="17"/>
                                        </p:tgtEl>
                                      </p:cBhvr>
                                    </p:cmd>
                                  </p:childTnLst>
                                </p:cTn>
                              </p:par>
                              <p:par>
                                <p:cTn id="12" presetID="47"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1" presetClass="mediacall" presetSubtype="0" fill="hold" nodeType="withEffect">
                                  <p:stCondLst>
                                    <p:cond delay="0"/>
                                  </p:stCondLst>
                                  <p:childTnLst>
                                    <p:cmd type="call" cmd="playFrom(0.0)">
                                      <p:cBhvr>
                                        <p:cTn id="25" dur="17737" fill="hold"/>
                                        <p:tgtEl>
                                          <p:spTgt spid="18"/>
                                        </p:tgtEl>
                                      </p:cBhvr>
                                    </p:cmd>
                                  </p:childTnLst>
                                </p:cTn>
                              </p:par>
                              <p:par>
                                <p:cTn id="26" presetID="47"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par>
                                <p:cTn id="38" presetID="1" presetClass="mediacall" presetSubtype="0" fill="hold" nodeType="withEffect">
                                  <p:stCondLst>
                                    <p:cond delay="0"/>
                                  </p:stCondLst>
                                  <p:childTnLst>
                                    <p:cmd type="call" cmd="playFrom(0.0)">
                                      <p:cBhvr>
                                        <p:cTn id="39" dur="15777" fill="hold"/>
                                        <p:tgtEl>
                                          <p:spTgt spid="19"/>
                                        </p:tgtEl>
                                      </p:cBhvr>
                                    </p:cmd>
                                  </p:childTnLst>
                                </p:cTn>
                              </p:par>
                              <p:par>
                                <p:cTn id="40" presetID="47"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par>
                                <p:cTn id="52" presetID="1" presetClass="mediacall" presetSubtype="0" fill="hold" nodeType="withEffect">
                                  <p:stCondLst>
                                    <p:cond delay="0"/>
                                  </p:stCondLst>
                                  <p:childTnLst>
                                    <p:cmd type="call" cmd="playFrom(0.0)">
                                      <p:cBhvr>
                                        <p:cTn id="53" dur="20323" fill="hold"/>
                                        <p:tgtEl>
                                          <p:spTgt spid="20"/>
                                        </p:tgtEl>
                                      </p:cBhvr>
                                    </p:cmd>
                                  </p:childTnLst>
                                </p:cTn>
                              </p:par>
                              <p:par>
                                <p:cTn id="54" presetID="47"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par>
                                <p:cTn id="66" presetID="47" presetClass="entr" presetSubtype="0"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par>
                                <p:cTn id="71" presetID="1" presetClass="mediacall" presetSubtype="0" fill="hold" nodeType="withEffect">
                                  <p:stCondLst>
                                    <p:cond delay="0"/>
                                  </p:stCondLst>
                                  <p:childTnLst>
                                    <p:cmd type="call" cmd="playFrom(0.0)">
                                      <p:cBhvr>
                                        <p:cTn id="72" dur="23719"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3" fill="hold" display="0">
                  <p:stCondLst>
                    <p:cond delay="indefinite"/>
                  </p:stCondLst>
                  <p:endCondLst>
                    <p:cond evt="onStopAudio" delay="0">
                      <p:tgtEl>
                        <p:sldTgt/>
                      </p:tgtEl>
                    </p:cond>
                  </p:endCondLst>
                </p:cTn>
                <p:tgtEl>
                  <p:spTgt spid="17"/>
                </p:tgtEl>
              </p:cMediaNode>
            </p:video>
            <p:video>
              <p:cMediaNode vol="80000">
                <p:cTn id="74" fill="hold" display="0">
                  <p:stCondLst>
                    <p:cond delay="indefinite"/>
                  </p:stCondLst>
                  <p:endCondLst>
                    <p:cond evt="onStopAudio" delay="0">
                      <p:tgtEl>
                        <p:sldTgt/>
                      </p:tgtEl>
                    </p:cond>
                  </p:endCondLst>
                </p:cTn>
                <p:tgtEl>
                  <p:spTgt spid="18"/>
                </p:tgtEl>
              </p:cMediaNode>
            </p:video>
            <p:video>
              <p:cMediaNode vol="80000">
                <p:cTn id="75" fill="hold" display="0">
                  <p:stCondLst>
                    <p:cond delay="indefinite"/>
                  </p:stCondLst>
                  <p:endCondLst>
                    <p:cond evt="onStopAudio" delay="0">
                      <p:tgtEl>
                        <p:sldTgt/>
                      </p:tgtEl>
                    </p:cond>
                  </p:endCondLst>
                </p:cTn>
                <p:tgtEl>
                  <p:spTgt spid="19"/>
                </p:tgtEl>
              </p:cMediaNode>
            </p:video>
            <p:video>
              <p:cMediaNode vol="80000">
                <p:cTn id="76" fill="hold" display="0">
                  <p:stCondLst>
                    <p:cond delay="indefinite"/>
                  </p:stCondLst>
                  <p:endCondLst>
                    <p:cond evt="onStopAudio" delay="0">
                      <p:tgtEl>
                        <p:sldTgt/>
                      </p:tgtEl>
                    </p:cond>
                  </p:endCondLst>
                </p:cTn>
                <p:tgtEl>
                  <p:spTgt spid="20"/>
                </p:tgtEl>
              </p:cMediaNode>
            </p:video>
            <p:video>
              <p:cMediaNode vol="80000">
                <p:cTn id="77" fill="hold" display="0">
                  <p:stCondLst>
                    <p:cond delay="indefinite"/>
                  </p:stCondLst>
                  <p:endCondLst>
                    <p:cond evt="onStopAudio" delay="0">
                      <p:tgtEl>
                        <p:sldTgt/>
                      </p:tgtEl>
                    </p:cond>
                  </p:endCondLst>
                </p:cTn>
                <p:tgtEl>
                  <p:spTgt spid="22"/>
                </p:tgtEl>
              </p:cMediaNode>
            </p:video>
          </p:childTnLst>
        </p:cTn>
      </p:par>
    </p:tnLst>
    <p:bldLst>
      <p:bldP spid="2" grpId="0" animBg="1"/>
      <p:bldP spid="5" grpId="0" animBg="1"/>
      <p:bldP spid="7" grpId="0" animBg="1"/>
      <p:bldP spid="9" grpId="0" animBg="1"/>
      <p:bldP spid="11" grpId="0" animBg="1"/>
      <p:bldP spid="12"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97D211A-6858-5F6F-5A7F-16934DA6FB9E}"/>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8EB45F25-15BA-600D-DE4A-C8D340211453}"/>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الثالثة</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منظمات الأعمال </a:t>
            </a:r>
            <a:r>
              <a:rPr lang="ar-DZ" sz="3600" dirty="0" err="1">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المقاولاتية</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endParaRPr lang="fr-FR" sz="3600" dirty="0">
              <a:solidFill>
                <a:schemeClr val="bg1"/>
              </a:solidFill>
              <a:latin typeface="Aljazeera" panose="02000000000000000000" pitchFamily="2" charset="-78"/>
              <a:cs typeface="Aljazeera" panose="02000000000000000000" pitchFamily="2" charset="-78"/>
            </a:endParaRPr>
          </a:p>
        </p:txBody>
      </p:sp>
      <p:sp>
        <p:nvSpPr>
          <p:cNvPr id="3" name="Rectangle 2">
            <a:extLst>
              <a:ext uri="{FF2B5EF4-FFF2-40B4-BE49-F238E27FC236}">
                <a16:creationId xmlns:a16="http://schemas.microsoft.com/office/drawing/2014/main" xmlns="" id="{9D6D721D-2784-151E-3D67-259E3638F8D2}"/>
              </a:ext>
            </a:extLst>
          </p:cNvPr>
          <p:cNvSpPr/>
          <p:nvPr/>
        </p:nvSpPr>
        <p:spPr>
          <a:xfrm>
            <a:off x="8621324" y="1100324"/>
            <a:ext cx="378000" cy="50400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r-FR" sz="1950" dirty="0">
                <a:latin typeface="Changa ExtraBold" pitchFamily="2" charset="-78"/>
                <a:cs typeface="Changa ExtraBold" pitchFamily="2" charset="-78"/>
              </a:rPr>
              <a:t>03</a:t>
            </a:r>
          </a:p>
        </p:txBody>
      </p:sp>
      <p:sp>
        <p:nvSpPr>
          <p:cNvPr id="8" name="ZoneTexte 7">
            <a:extLst>
              <a:ext uri="{FF2B5EF4-FFF2-40B4-BE49-F238E27FC236}">
                <a16:creationId xmlns:a16="http://schemas.microsoft.com/office/drawing/2014/main" xmlns="" id="{CEDE6C66-E160-0879-C735-229DAF9EE44B}"/>
              </a:ext>
            </a:extLst>
          </p:cNvPr>
          <p:cNvSpPr txBox="1"/>
          <p:nvPr/>
        </p:nvSpPr>
        <p:spPr>
          <a:xfrm>
            <a:off x="1505503" y="2459504"/>
            <a:ext cx="6132992" cy="2862322"/>
          </a:xfrm>
          <a:prstGeom prst="rect">
            <a:avLst/>
          </a:prstGeom>
          <a:noFill/>
        </p:spPr>
        <p:txBody>
          <a:bodyPr wrap="square">
            <a:spAutoFit/>
          </a:bodyPr>
          <a:lstStyle/>
          <a:p>
            <a:pPr algn="ctr" rtl="1">
              <a:lnSpc>
                <a:spcPct val="150000"/>
              </a:lnSpc>
            </a:pPr>
            <a:r>
              <a:rPr lang="ar-DZ" sz="4000" dirty="0">
                <a:solidFill>
                  <a:srgbClr val="002060"/>
                </a:solidFill>
                <a:latin typeface="Aljazeera" panose="02000000000000000000" pitchFamily="2" charset="-78"/>
                <a:ea typeface="Calibri" panose="020F0502020204030204" pitchFamily="34" charset="0"/>
                <a:cs typeface="Aljazeera" panose="02000000000000000000" pitchFamily="2" charset="-78"/>
              </a:rPr>
              <a:t>تصنف منظمات الأعمال </a:t>
            </a:r>
            <a:r>
              <a:rPr lang="ar-DZ" sz="4000" dirty="0" err="1">
                <a:solidFill>
                  <a:srgbClr val="002060"/>
                </a:solidFill>
                <a:latin typeface="Aljazeera" panose="02000000000000000000" pitchFamily="2" charset="-78"/>
                <a:ea typeface="Calibri" panose="020F0502020204030204" pitchFamily="34" charset="0"/>
                <a:cs typeface="Aljazeera" panose="02000000000000000000" pitchFamily="2" charset="-78"/>
              </a:rPr>
              <a:t>المقاولاتية</a:t>
            </a:r>
            <a:r>
              <a:rPr lang="ar-DZ" sz="4000" dirty="0">
                <a:solidFill>
                  <a:srgbClr val="002060"/>
                </a:solidFill>
                <a:latin typeface="Aljazeera" panose="02000000000000000000" pitchFamily="2" charset="-78"/>
                <a:ea typeface="Calibri" panose="020F0502020204030204" pitchFamily="34" charset="0"/>
                <a:cs typeface="Aljazeera" panose="02000000000000000000" pitchFamily="2" charset="-78"/>
              </a:rPr>
              <a:t> وفقا لأنواع هذه الأعمال التي تقوم بها، والتي تأخذ أحد الأشكال التالية:</a:t>
            </a:r>
          </a:p>
        </p:txBody>
      </p:sp>
      <p:sp>
        <p:nvSpPr>
          <p:cNvPr id="10" name="ZoneTexte 9">
            <a:extLst>
              <a:ext uri="{FF2B5EF4-FFF2-40B4-BE49-F238E27FC236}">
                <a16:creationId xmlns:a16="http://schemas.microsoft.com/office/drawing/2014/main" xmlns="" id="{0B4334E8-EA79-1A87-B7D6-7A5FA4F4F207}"/>
              </a:ext>
            </a:extLst>
          </p:cNvPr>
          <p:cNvSpPr txBox="1"/>
          <p:nvPr/>
        </p:nvSpPr>
        <p:spPr>
          <a:xfrm>
            <a:off x="4892453" y="1059937"/>
            <a:ext cx="3724694" cy="1077218"/>
          </a:xfrm>
          <a:prstGeom prst="rect">
            <a:avLst/>
          </a:prstGeom>
          <a:noFill/>
        </p:spPr>
        <p:txBody>
          <a:bodyPr wrap="square">
            <a:spAutoFit/>
          </a:bodyPr>
          <a:lstStyle/>
          <a:p>
            <a:pPr algn="r" rtl="1"/>
            <a:r>
              <a:rPr lang="ar-DZ" sz="3200" dirty="0">
                <a:solidFill>
                  <a:srgbClr val="00B050"/>
                </a:solidFill>
                <a:latin typeface="Aljazeera" panose="02000000000000000000" pitchFamily="2" charset="-78"/>
                <a:ea typeface="Calibri" panose="020F0502020204030204" pitchFamily="34" charset="0"/>
                <a:cs typeface="Aljazeera" panose="02000000000000000000" pitchFamily="2" charset="-78"/>
              </a:rPr>
              <a:t>أنواع منظمات الأعمال </a:t>
            </a:r>
            <a:r>
              <a:rPr lang="ar-DZ" sz="3200" dirty="0" err="1">
                <a:solidFill>
                  <a:srgbClr val="00B050"/>
                </a:solidFill>
                <a:latin typeface="Aljazeera" panose="02000000000000000000" pitchFamily="2" charset="-78"/>
                <a:ea typeface="Calibri" panose="020F0502020204030204" pitchFamily="34" charset="0"/>
                <a:cs typeface="Aljazeera" panose="02000000000000000000" pitchFamily="2" charset="-78"/>
              </a:rPr>
              <a:t>المقاولاتية</a:t>
            </a:r>
            <a:endParaRPr lang="fr-FR" sz="3200" dirty="0">
              <a:solidFill>
                <a:srgbClr val="00B050"/>
              </a:solidFill>
              <a:latin typeface="Aljazeera" panose="02000000000000000000" pitchFamily="2" charset="-78"/>
              <a:cs typeface="Aljazeera" panose="02000000000000000000" pitchFamily="2" charset="-78"/>
            </a:endParaRPr>
          </a:p>
        </p:txBody>
      </p:sp>
      <p:pic>
        <p:nvPicPr>
          <p:cNvPr id="2" name="ElevenLabs_2024-07-09T10_11_33_Sarah_pre_s50_sb75_se0_b_m2">
            <a:hlinkClick r:id="" action="ppaction://media"/>
            <a:extLst>
              <a:ext uri="{FF2B5EF4-FFF2-40B4-BE49-F238E27FC236}">
                <a16:creationId xmlns:a16="http://schemas.microsoft.com/office/drawing/2014/main" xmlns="" id="{78470979-66A3-EBDF-92EA-0C7D57F0FFF0}"/>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506801" y="2936774"/>
            <a:ext cx="365522" cy="487363"/>
          </a:xfrm>
          <a:prstGeom prst="rect">
            <a:avLst/>
          </a:prstGeom>
        </p:spPr>
      </p:pic>
      <p:pic>
        <p:nvPicPr>
          <p:cNvPr id="5" name="ElevenLabs_2024-07-09T10_12_18_Sarah_pre_s50_sb75_se0_b_m2">
            <a:hlinkClick r:id="" action="ppaction://media"/>
            <a:extLst>
              <a:ext uri="{FF2B5EF4-FFF2-40B4-BE49-F238E27FC236}">
                <a16:creationId xmlns:a16="http://schemas.microsoft.com/office/drawing/2014/main" xmlns="" id="{44C91F4A-F88E-1044-9D3E-31E4743B19B3}"/>
              </a:ext>
            </a:extLst>
          </p:cNvPr>
          <p:cNvPicPr>
            <a:picLocks noChangeAspect="1"/>
          </p:cNvPicPr>
          <p:nvPr>
            <a:videoFile r:link="rId1"/>
            <p:extLst>
              <p:ext uri="{DAA4B4D4-6D71-4841-9C94-3DE7FCFB9230}">
                <p14:media xmlns:p14="http://schemas.microsoft.com/office/powerpoint/2010/main" xmlns="" r:embed="rId5"/>
              </p:ext>
            </p:extLst>
          </p:nvPr>
        </p:nvPicPr>
        <p:blipFill>
          <a:blip r:embed="rId4" cstate="print"/>
          <a:stretch>
            <a:fillRect/>
          </a:stretch>
        </p:blipFill>
        <p:spPr>
          <a:xfrm>
            <a:off x="-706587" y="3608512"/>
            <a:ext cx="365522" cy="487363"/>
          </a:xfrm>
          <a:prstGeom prst="rect">
            <a:avLst/>
          </a:prstGeom>
        </p:spPr>
      </p:pic>
    </p:spTree>
    <p:extLst>
      <p:ext uri="{BB962C8B-B14F-4D97-AF65-F5344CB8AC3E}">
        <p14:creationId xmlns:p14="http://schemas.microsoft.com/office/powerpoint/2010/main" xmlns="" val="13150370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par>
                                <p:cTn id="14" presetID="1" presetClass="mediacall" presetSubtype="0" fill="hold" nodeType="withEffect">
                                  <p:stCondLst>
                                    <p:cond delay="0"/>
                                  </p:stCondLst>
                                  <p:childTnLst>
                                    <p:cmd type="call" cmd="playFrom(0.0)">
                                      <p:cBhvr>
                                        <p:cTn id="15" dur="2821" fill="hold"/>
                                        <p:tgtEl>
                                          <p:spTgt spid="2"/>
                                        </p:tgtEl>
                                      </p:cBhvr>
                                    </p:cmd>
                                  </p:childTnLst>
                                </p:cTn>
                              </p:par>
                            </p:childTnLst>
                          </p:cTn>
                        </p:par>
                        <p:par>
                          <p:cTn id="16" fill="hold">
                            <p:stCondLst>
                              <p:cond delay="3321"/>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0" dur="250" fill="hold"/>
                                        <p:tgtEl>
                                          <p:spTgt spid="8"/>
                                        </p:tgtEl>
                                        <p:attrNameLst>
                                          <p:attrName>ppt_y</p:attrName>
                                        </p:attrNameLst>
                                      </p:cBhvr>
                                      <p:tavLst>
                                        <p:tav tm="0">
                                          <p:val>
                                            <p:strVal val="#ppt_y"/>
                                          </p:val>
                                        </p:tav>
                                        <p:tav tm="100000">
                                          <p:val>
                                            <p:strVal val="#ppt_y"/>
                                          </p:val>
                                        </p:tav>
                                      </p:tavLst>
                                    </p:anim>
                                    <p:anim calcmode="lin" valueType="num">
                                      <p:cBhvr>
                                        <p:cTn id="21"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2"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250" tmFilter="0,0; .5, 1; 1, 1"/>
                                        <p:tgtEl>
                                          <p:spTgt spid="8"/>
                                        </p:tgtEl>
                                      </p:cBhvr>
                                    </p:animEffect>
                                  </p:childTnLst>
                                </p:cTn>
                              </p:par>
                              <p:par>
                                <p:cTn id="24" presetID="1" presetClass="mediacall" presetSubtype="0" fill="hold" nodeType="withEffect">
                                  <p:stCondLst>
                                    <p:cond delay="0"/>
                                  </p:stCondLst>
                                  <p:childTnLst>
                                    <p:cmd type="call" cmd="playFrom(0.0)">
                                      <p:cBhvr>
                                        <p:cTn id="25" dur="932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6" fill="hold" display="0">
                  <p:stCondLst>
                    <p:cond delay="indefinite"/>
                  </p:stCondLst>
                  <p:endCondLst>
                    <p:cond evt="onStopAudio" delay="0">
                      <p:tgtEl>
                        <p:sldTgt/>
                      </p:tgtEl>
                    </p:cond>
                  </p:endCondLst>
                </p:cTn>
                <p:tgtEl>
                  <p:spTgt spid="2"/>
                </p:tgtEl>
              </p:cMediaNode>
            </p:video>
            <p:video>
              <p:cMediaNode vol="80000">
                <p:cTn id="27" fill="hold" display="0">
                  <p:stCondLst>
                    <p:cond delay="indefinite"/>
                  </p:stCondLst>
                  <p:endCondLst>
                    <p:cond evt="onStopAudio" delay="0">
                      <p:tgtEl>
                        <p:sldTgt/>
                      </p:tgtEl>
                    </p:cond>
                  </p:endCondLst>
                </p:cTn>
                <p:tgtEl>
                  <p:spTgt spid="5"/>
                </p:tgtEl>
              </p:cMediaNode>
            </p:video>
          </p:childTnLst>
        </p:cTn>
      </p:par>
    </p:tnLst>
    <p:bldLst>
      <p:bldP spid="3" grpId="0" animBg="1"/>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97D211A-6858-5F6F-5A7F-16934DA6FB9E}"/>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8EB45F25-15BA-600D-DE4A-C8D340211453}"/>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الثالثة</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منظمات الأعمال </a:t>
            </a:r>
            <a:r>
              <a:rPr lang="ar-DZ" sz="3600" dirty="0" err="1">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المقاولاتية</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endParaRPr lang="fr-FR" sz="3600" dirty="0">
              <a:solidFill>
                <a:schemeClr val="bg1"/>
              </a:solidFill>
              <a:latin typeface="Aljazeera" panose="02000000000000000000" pitchFamily="2" charset="-78"/>
              <a:cs typeface="Aljazeera" panose="02000000000000000000" pitchFamily="2" charset="-78"/>
            </a:endParaRPr>
          </a:p>
        </p:txBody>
      </p:sp>
      <p:sp>
        <p:nvSpPr>
          <p:cNvPr id="3" name="Rectangle 2">
            <a:extLst>
              <a:ext uri="{FF2B5EF4-FFF2-40B4-BE49-F238E27FC236}">
                <a16:creationId xmlns:a16="http://schemas.microsoft.com/office/drawing/2014/main" xmlns="" id="{9D6D721D-2784-151E-3D67-259E3638F8D2}"/>
              </a:ext>
            </a:extLst>
          </p:cNvPr>
          <p:cNvSpPr/>
          <p:nvPr/>
        </p:nvSpPr>
        <p:spPr>
          <a:xfrm>
            <a:off x="8621324" y="1100324"/>
            <a:ext cx="378000" cy="50400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r-FR" sz="1950" dirty="0">
                <a:latin typeface="Changa ExtraBold" pitchFamily="2" charset="-78"/>
                <a:cs typeface="Changa ExtraBold" pitchFamily="2" charset="-78"/>
              </a:rPr>
              <a:t>03</a:t>
            </a:r>
          </a:p>
        </p:txBody>
      </p:sp>
      <p:sp>
        <p:nvSpPr>
          <p:cNvPr id="10" name="ZoneTexte 9">
            <a:extLst>
              <a:ext uri="{FF2B5EF4-FFF2-40B4-BE49-F238E27FC236}">
                <a16:creationId xmlns:a16="http://schemas.microsoft.com/office/drawing/2014/main" xmlns="" id="{0B4334E8-EA79-1A87-B7D6-7A5FA4F4F207}"/>
              </a:ext>
            </a:extLst>
          </p:cNvPr>
          <p:cNvSpPr txBox="1"/>
          <p:nvPr/>
        </p:nvSpPr>
        <p:spPr>
          <a:xfrm>
            <a:off x="4892453" y="1059937"/>
            <a:ext cx="3724694" cy="1077218"/>
          </a:xfrm>
          <a:prstGeom prst="rect">
            <a:avLst/>
          </a:prstGeom>
          <a:noFill/>
        </p:spPr>
        <p:txBody>
          <a:bodyPr wrap="square">
            <a:spAutoFit/>
          </a:bodyPr>
          <a:lstStyle/>
          <a:p>
            <a:pPr algn="r" rtl="1"/>
            <a:r>
              <a:rPr lang="ar-DZ" sz="3200" dirty="0">
                <a:solidFill>
                  <a:srgbClr val="00B050"/>
                </a:solidFill>
                <a:latin typeface="Aljazeera" panose="02000000000000000000" pitchFamily="2" charset="-78"/>
                <a:ea typeface="Calibri" panose="020F0502020204030204" pitchFamily="34" charset="0"/>
                <a:cs typeface="Aljazeera" panose="02000000000000000000" pitchFamily="2" charset="-78"/>
              </a:rPr>
              <a:t>أنواع منظمات الأعمال </a:t>
            </a:r>
            <a:r>
              <a:rPr lang="ar-DZ" sz="3200" dirty="0" err="1">
                <a:solidFill>
                  <a:srgbClr val="00B050"/>
                </a:solidFill>
                <a:latin typeface="Aljazeera" panose="02000000000000000000" pitchFamily="2" charset="-78"/>
                <a:ea typeface="Calibri" panose="020F0502020204030204" pitchFamily="34" charset="0"/>
                <a:cs typeface="Aljazeera" panose="02000000000000000000" pitchFamily="2" charset="-78"/>
              </a:rPr>
              <a:t>المقاولاتية</a:t>
            </a:r>
            <a:endParaRPr lang="fr-FR" sz="3200" dirty="0">
              <a:solidFill>
                <a:srgbClr val="00B050"/>
              </a:solidFill>
              <a:latin typeface="Aljazeera" panose="02000000000000000000" pitchFamily="2" charset="-78"/>
              <a:cs typeface="Aljazeera" panose="02000000000000000000" pitchFamily="2" charset="-78"/>
            </a:endParaRPr>
          </a:p>
        </p:txBody>
      </p:sp>
      <p:sp>
        <p:nvSpPr>
          <p:cNvPr id="2" name="ZoneTexte 1">
            <a:extLst>
              <a:ext uri="{FF2B5EF4-FFF2-40B4-BE49-F238E27FC236}">
                <a16:creationId xmlns:a16="http://schemas.microsoft.com/office/drawing/2014/main" xmlns="" id="{146E2B8D-2F3F-4A02-EBC6-1F5203F14896}"/>
              </a:ext>
            </a:extLst>
          </p:cNvPr>
          <p:cNvSpPr txBox="1"/>
          <p:nvPr/>
        </p:nvSpPr>
        <p:spPr>
          <a:xfrm>
            <a:off x="322573" y="936825"/>
            <a:ext cx="4740674" cy="1200329"/>
          </a:xfrm>
          <a:prstGeom prst="rect">
            <a:avLst/>
          </a:prstGeom>
          <a:noFill/>
        </p:spPr>
        <p:txBody>
          <a:bodyPr wrap="square">
            <a:spAutoFit/>
          </a:bodyPr>
          <a:lstStyle/>
          <a:p>
            <a:pPr algn="r" rtl="1"/>
            <a:r>
              <a:rPr lang="ar-DZ" sz="2400" dirty="0">
                <a:solidFill>
                  <a:srgbClr val="002060"/>
                </a:solidFill>
                <a:latin typeface="Aljazeera" panose="02000000000000000000" pitchFamily="2" charset="-78"/>
                <a:ea typeface="Calibri" panose="020F0502020204030204" pitchFamily="34" charset="0"/>
                <a:cs typeface="Aljazeera" panose="02000000000000000000" pitchFamily="2" charset="-78"/>
              </a:rPr>
              <a:t>تصنف منظمات الأعمال </a:t>
            </a:r>
            <a:r>
              <a:rPr lang="ar-DZ" sz="2400" dirty="0" err="1">
                <a:solidFill>
                  <a:srgbClr val="002060"/>
                </a:solidFill>
                <a:latin typeface="Aljazeera" panose="02000000000000000000" pitchFamily="2" charset="-78"/>
                <a:ea typeface="Calibri" panose="020F0502020204030204" pitchFamily="34" charset="0"/>
                <a:cs typeface="Aljazeera" panose="02000000000000000000" pitchFamily="2" charset="-78"/>
              </a:rPr>
              <a:t>المقاولاتية</a:t>
            </a:r>
            <a:r>
              <a:rPr lang="ar-DZ" sz="2400" dirty="0">
                <a:solidFill>
                  <a:srgbClr val="002060"/>
                </a:solidFill>
                <a:latin typeface="Aljazeera" panose="02000000000000000000" pitchFamily="2" charset="-78"/>
                <a:ea typeface="Calibri" panose="020F0502020204030204" pitchFamily="34" charset="0"/>
                <a:cs typeface="Aljazeera" panose="02000000000000000000" pitchFamily="2" charset="-78"/>
              </a:rPr>
              <a:t> وفقا لأنواع هذه الأعمال التي تقوم بها، والتي تأخذ أحد الأشكال التالية:</a:t>
            </a:r>
          </a:p>
        </p:txBody>
      </p:sp>
      <p:sp>
        <p:nvSpPr>
          <p:cNvPr id="16" name="ZoneTexte 15">
            <a:extLst>
              <a:ext uri="{FF2B5EF4-FFF2-40B4-BE49-F238E27FC236}">
                <a16:creationId xmlns:a16="http://schemas.microsoft.com/office/drawing/2014/main" xmlns="" id="{AF6CEF2E-2FBB-2D17-9954-439860D7FE69}"/>
              </a:ext>
            </a:extLst>
          </p:cNvPr>
          <p:cNvSpPr txBox="1"/>
          <p:nvPr/>
        </p:nvSpPr>
        <p:spPr>
          <a:xfrm>
            <a:off x="2201242" y="2904487"/>
            <a:ext cx="4740674" cy="5632311"/>
          </a:xfrm>
          <a:prstGeom prst="rect">
            <a:avLst/>
          </a:prstGeom>
          <a:noFill/>
        </p:spPr>
        <p:txBody>
          <a:bodyPr wrap="square">
            <a:spAutoFit/>
          </a:bodyPr>
          <a:lstStyle/>
          <a:p>
            <a:pPr algn="ctr" rtl="1">
              <a:lnSpc>
                <a:spcPct val="150000"/>
              </a:lnSpc>
            </a:pPr>
            <a:r>
              <a:rPr lang="ar-DZ" sz="4800" dirty="0">
                <a:solidFill>
                  <a:srgbClr val="002060"/>
                </a:solidFill>
                <a:latin typeface="Aljazeera" panose="02000000000000000000" pitchFamily="2" charset="-78"/>
                <a:ea typeface="Calibri" panose="020F0502020204030204" pitchFamily="34" charset="0"/>
                <a:cs typeface="Aljazeera" panose="02000000000000000000" pitchFamily="2" charset="-78"/>
              </a:rPr>
              <a:t>وهي الأعمال التي يقدم من خلالها المقاول فكرة جديدة غير مسبوقة في مجال الأعمال</a:t>
            </a:r>
          </a:p>
        </p:txBody>
      </p:sp>
      <p:sp>
        <p:nvSpPr>
          <p:cNvPr id="17" name="ZoneTexte 16">
            <a:extLst>
              <a:ext uri="{FF2B5EF4-FFF2-40B4-BE49-F238E27FC236}">
                <a16:creationId xmlns:a16="http://schemas.microsoft.com/office/drawing/2014/main" xmlns="" id="{7071886E-0415-1C95-3A00-6293A94C5803}"/>
              </a:ext>
            </a:extLst>
          </p:cNvPr>
          <p:cNvSpPr txBox="1"/>
          <p:nvPr/>
        </p:nvSpPr>
        <p:spPr>
          <a:xfrm>
            <a:off x="2709231" y="2260611"/>
            <a:ext cx="3724694" cy="584775"/>
          </a:xfrm>
          <a:prstGeom prst="rect">
            <a:avLst/>
          </a:prstGeom>
          <a:solidFill>
            <a:srgbClr val="C00000"/>
          </a:solidFill>
        </p:spPr>
        <p:txBody>
          <a:bodyPr wrap="square">
            <a:spAutoFit/>
          </a:bodyPr>
          <a:lstStyle/>
          <a:p>
            <a:pPr algn="ctr" rtl="1"/>
            <a:r>
              <a:rPr lang="ar-DZ" sz="3200" b="1"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أعمال ابتكارية بحتة</a:t>
            </a:r>
            <a:endParaRPr lang="fr-FR" sz="3200" dirty="0">
              <a:solidFill>
                <a:schemeClr val="bg1"/>
              </a:solidFill>
              <a:latin typeface="Aljazeera" panose="02000000000000000000" pitchFamily="2" charset="-78"/>
              <a:cs typeface="Aljazeera" panose="02000000000000000000" pitchFamily="2" charset="-78"/>
            </a:endParaRPr>
          </a:p>
        </p:txBody>
      </p:sp>
      <p:pic>
        <p:nvPicPr>
          <p:cNvPr id="5" name="ElevenLabs_2024-07-09T10_13_22_Sarah_pre_s50_sb75_se0_b_m2">
            <a:hlinkClick r:id="" action="ppaction://media"/>
            <a:extLst>
              <a:ext uri="{FF2B5EF4-FFF2-40B4-BE49-F238E27FC236}">
                <a16:creationId xmlns:a16="http://schemas.microsoft.com/office/drawing/2014/main" xmlns="" id="{2D5F7F67-4FEF-68F0-D2F5-22BA9EB69AD1}"/>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929954" y="2938534"/>
            <a:ext cx="365522" cy="487363"/>
          </a:xfrm>
          <a:prstGeom prst="rect">
            <a:avLst/>
          </a:prstGeom>
        </p:spPr>
      </p:pic>
    </p:spTree>
    <p:extLst>
      <p:ext uri="{BB962C8B-B14F-4D97-AF65-F5344CB8AC3E}">
        <p14:creationId xmlns:p14="http://schemas.microsoft.com/office/powerpoint/2010/main" xmlns="" val="85851344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par>
                                <p:cTn id="16" presetID="1" presetClass="mediacall" presetSubtype="0" fill="hold" nodeType="withEffect">
                                  <p:stCondLst>
                                    <p:cond delay="0"/>
                                  </p:stCondLst>
                                  <p:childTnLst>
                                    <p:cmd type="call" cmd="playFrom(0.0)">
                                      <p:cBhvr>
                                        <p:cTn id="17" dur="859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endCondLst>
                    <p:cond evt="onStopAudio" delay="0">
                      <p:tgtEl>
                        <p:sldTgt/>
                      </p:tgtEl>
                    </p:cond>
                  </p:endCondLst>
                </p:cTn>
                <p:tgtEl>
                  <p:spTgt spid="5"/>
                </p:tgtEl>
              </p:cMediaNode>
            </p:video>
          </p:childTnLst>
        </p:cTn>
      </p:par>
    </p:tnLst>
    <p:bldLst>
      <p:bldP spid="16"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97D211A-6858-5F6F-5A7F-16934DA6FB9E}"/>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8EB45F25-15BA-600D-DE4A-C8D340211453}"/>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الثالثة</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منظمات الأعمال </a:t>
            </a:r>
            <a:r>
              <a:rPr lang="ar-DZ" sz="3600" dirty="0" err="1">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المقاولاتية</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endParaRPr lang="fr-FR" sz="3600" dirty="0">
              <a:solidFill>
                <a:schemeClr val="bg1"/>
              </a:solidFill>
              <a:latin typeface="Aljazeera" panose="02000000000000000000" pitchFamily="2" charset="-78"/>
              <a:cs typeface="Aljazeera" panose="02000000000000000000" pitchFamily="2" charset="-78"/>
            </a:endParaRPr>
          </a:p>
        </p:txBody>
      </p:sp>
      <p:sp>
        <p:nvSpPr>
          <p:cNvPr id="3" name="Rectangle 2">
            <a:extLst>
              <a:ext uri="{FF2B5EF4-FFF2-40B4-BE49-F238E27FC236}">
                <a16:creationId xmlns:a16="http://schemas.microsoft.com/office/drawing/2014/main" xmlns="" id="{9D6D721D-2784-151E-3D67-259E3638F8D2}"/>
              </a:ext>
            </a:extLst>
          </p:cNvPr>
          <p:cNvSpPr/>
          <p:nvPr/>
        </p:nvSpPr>
        <p:spPr>
          <a:xfrm>
            <a:off x="8621324" y="1100324"/>
            <a:ext cx="378000" cy="50400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r-FR" sz="1950" dirty="0">
                <a:latin typeface="Changa ExtraBold" pitchFamily="2" charset="-78"/>
                <a:cs typeface="Changa ExtraBold" pitchFamily="2" charset="-78"/>
              </a:rPr>
              <a:t>03</a:t>
            </a:r>
          </a:p>
        </p:txBody>
      </p:sp>
      <p:sp>
        <p:nvSpPr>
          <p:cNvPr id="10" name="ZoneTexte 9">
            <a:extLst>
              <a:ext uri="{FF2B5EF4-FFF2-40B4-BE49-F238E27FC236}">
                <a16:creationId xmlns:a16="http://schemas.microsoft.com/office/drawing/2014/main" xmlns="" id="{0B4334E8-EA79-1A87-B7D6-7A5FA4F4F207}"/>
              </a:ext>
            </a:extLst>
          </p:cNvPr>
          <p:cNvSpPr txBox="1"/>
          <p:nvPr/>
        </p:nvSpPr>
        <p:spPr>
          <a:xfrm>
            <a:off x="4892453" y="1059937"/>
            <a:ext cx="3724694" cy="1077218"/>
          </a:xfrm>
          <a:prstGeom prst="rect">
            <a:avLst/>
          </a:prstGeom>
          <a:noFill/>
        </p:spPr>
        <p:txBody>
          <a:bodyPr wrap="square">
            <a:spAutoFit/>
          </a:bodyPr>
          <a:lstStyle/>
          <a:p>
            <a:pPr algn="r" rtl="1"/>
            <a:r>
              <a:rPr lang="ar-DZ" sz="3200" dirty="0">
                <a:solidFill>
                  <a:srgbClr val="00B050"/>
                </a:solidFill>
                <a:latin typeface="Aljazeera" panose="02000000000000000000" pitchFamily="2" charset="-78"/>
                <a:ea typeface="Calibri" panose="020F0502020204030204" pitchFamily="34" charset="0"/>
                <a:cs typeface="Aljazeera" panose="02000000000000000000" pitchFamily="2" charset="-78"/>
              </a:rPr>
              <a:t>أنواع منظمات الأعمال </a:t>
            </a:r>
            <a:r>
              <a:rPr lang="ar-DZ" sz="3200" dirty="0" err="1">
                <a:solidFill>
                  <a:srgbClr val="00B050"/>
                </a:solidFill>
                <a:latin typeface="Aljazeera" panose="02000000000000000000" pitchFamily="2" charset="-78"/>
                <a:ea typeface="Calibri" panose="020F0502020204030204" pitchFamily="34" charset="0"/>
                <a:cs typeface="Aljazeera" panose="02000000000000000000" pitchFamily="2" charset="-78"/>
              </a:rPr>
              <a:t>المقاولاتية</a:t>
            </a:r>
            <a:endParaRPr lang="fr-FR" sz="3200" dirty="0">
              <a:solidFill>
                <a:srgbClr val="00B050"/>
              </a:solidFill>
              <a:latin typeface="Aljazeera" panose="02000000000000000000" pitchFamily="2" charset="-78"/>
              <a:cs typeface="Aljazeera" panose="02000000000000000000" pitchFamily="2" charset="-78"/>
            </a:endParaRPr>
          </a:p>
        </p:txBody>
      </p:sp>
      <p:sp>
        <p:nvSpPr>
          <p:cNvPr id="2" name="ZoneTexte 1">
            <a:extLst>
              <a:ext uri="{FF2B5EF4-FFF2-40B4-BE49-F238E27FC236}">
                <a16:creationId xmlns:a16="http://schemas.microsoft.com/office/drawing/2014/main" xmlns="" id="{146E2B8D-2F3F-4A02-EBC6-1F5203F14896}"/>
              </a:ext>
            </a:extLst>
          </p:cNvPr>
          <p:cNvSpPr txBox="1"/>
          <p:nvPr/>
        </p:nvSpPr>
        <p:spPr>
          <a:xfrm>
            <a:off x="322573" y="936825"/>
            <a:ext cx="4740674" cy="1200329"/>
          </a:xfrm>
          <a:prstGeom prst="rect">
            <a:avLst/>
          </a:prstGeom>
          <a:noFill/>
        </p:spPr>
        <p:txBody>
          <a:bodyPr wrap="square">
            <a:spAutoFit/>
          </a:bodyPr>
          <a:lstStyle/>
          <a:p>
            <a:pPr algn="r" rtl="1"/>
            <a:r>
              <a:rPr lang="ar-DZ" sz="2400" dirty="0">
                <a:solidFill>
                  <a:srgbClr val="002060"/>
                </a:solidFill>
                <a:latin typeface="Aljazeera" panose="02000000000000000000" pitchFamily="2" charset="-78"/>
                <a:ea typeface="Calibri" panose="020F0502020204030204" pitchFamily="34" charset="0"/>
                <a:cs typeface="Aljazeera" panose="02000000000000000000" pitchFamily="2" charset="-78"/>
              </a:rPr>
              <a:t>تصنف منظمات الأعمال </a:t>
            </a:r>
            <a:r>
              <a:rPr lang="ar-DZ" sz="2400" dirty="0" err="1">
                <a:solidFill>
                  <a:srgbClr val="002060"/>
                </a:solidFill>
                <a:latin typeface="Aljazeera" panose="02000000000000000000" pitchFamily="2" charset="-78"/>
                <a:ea typeface="Calibri" panose="020F0502020204030204" pitchFamily="34" charset="0"/>
                <a:cs typeface="Aljazeera" panose="02000000000000000000" pitchFamily="2" charset="-78"/>
              </a:rPr>
              <a:t>المقاولاتية</a:t>
            </a:r>
            <a:r>
              <a:rPr lang="ar-DZ" sz="2400" dirty="0">
                <a:solidFill>
                  <a:srgbClr val="002060"/>
                </a:solidFill>
                <a:latin typeface="Aljazeera" panose="02000000000000000000" pitchFamily="2" charset="-78"/>
                <a:ea typeface="Calibri" panose="020F0502020204030204" pitchFamily="34" charset="0"/>
                <a:cs typeface="Aljazeera" panose="02000000000000000000" pitchFamily="2" charset="-78"/>
              </a:rPr>
              <a:t> وفقا لأنواع هذه الأعمال التي تقوم بها، والتي تأخذ أحد الأشكال التالية:</a:t>
            </a:r>
          </a:p>
        </p:txBody>
      </p:sp>
      <p:sp>
        <p:nvSpPr>
          <p:cNvPr id="15" name="ZoneTexte 14">
            <a:extLst>
              <a:ext uri="{FF2B5EF4-FFF2-40B4-BE49-F238E27FC236}">
                <a16:creationId xmlns:a16="http://schemas.microsoft.com/office/drawing/2014/main" xmlns="" id="{ADC3162A-AEED-7DCF-7946-FF460E63E27A}"/>
              </a:ext>
            </a:extLst>
          </p:cNvPr>
          <p:cNvSpPr txBox="1"/>
          <p:nvPr/>
        </p:nvSpPr>
        <p:spPr>
          <a:xfrm>
            <a:off x="6873272" y="2317230"/>
            <a:ext cx="2033252" cy="400110"/>
          </a:xfrm>
          <a:prstGeom prst="rect">
            <a:avLst/>
          </a:prstGeom>
          <a:solidFill>
            <a:srgbClr val="C00000"/>
          </a:solidFill>
        </p:spPr>
        <p:txBody>
          <a:bodyPr wrap="square">
            <a:spAutoFit/>
          </a:bodyPr>
          <a:lstStyle/>
          <a:p>
            <a:pPr algn="ctr" rtl="1"/>
            <a:r>
              <a:rPr lang="ar-DZ" sz="2000" b="1"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أعمال ابتكارية بحتة</a:t>
            </a:r>
            <a:endParaRPr lang="fr-FR" sz="2000" dirty="0">
              <a:solidFill>
                <a:schemeClr val="bg1"/>
              </a:solidFill>
              <a:latin typeface="Aljazeera" panose="02000000000000000000" pitchFamily="2" charset="-78"/>
              <a:cs typeface="Aljazeera" panose="02000000000000000000" pitchFamily="2" charset="-78"/>
            </a:endParaRPr>
          </a:p>
        </p:txBody>
      </p:sp>
      <p:sp>
        <p:nvSpPr>
          <p:cNvPr id="16" name="ZoneTexte 15">
            <a:extLst>
              <a:ext uri="{FF2B5EF4-FFF2-40B4-BE49-F238E27FC236}">
                <a16:creationId xmlns:a16="http://schemas.microsoft.com/office/drawing/2014/main" xmlns="" id="{AF6CEF2E-2FBB-2D17-9954-439860D7FE69}"/>
              </a:ext>
            </a:extLst>
          </p:cNvPr>
          <p:cNvSpPr txBox="1"/>
          <p:nvPr/>
        </p:nvSpPr>
        <p:spPr>
          <a:xfrm>
            <a:off x="6873270" y="2932791"/>
            <a:ext cx="2033252" cy="3539430"/>
          </a:xfrm>
          <a:prstGeom prst="rect">
            <a:avLst/>
          </a:prstGeom>
          <a:noFill/>
        </p:spPr>
        <p:txBody>
          <a:bodyPr wrap="square">
            <a:spAutoFit/>
          </a:bodyPr>
          <a:lstStyle/>
          <a:p>
            <a:pPr algn="ctr" rtl="1"/>
            <a:r>
              <a:rPr lang="ar-DZ" sz="3200" dirty="0">
                <a:solidFill>
                  <a:srgbClr val="002060"/>
                </a:solidFill>
                <a:latin typeface="Aljazeera" panose="02000000000000000000" pitchFamily="2" charset="-78"/>
                <a:ea typeface="Calibri" panose="020F0502020204030204" pitchFamily="34" charset="0"/>
                <a:cs typeface="Aljazeera" panose="02000000000000000000" pitchFamily="2" charset="-78"/>
              </a:rPr>
              <a:t>وهي الأعمال التي يقدم من خلالها المقاول فكرة جديدة غير مسبوقة في مجال الأعمال</a:t>
            </a:r>
          </a:p>
        </p:txBody>
      </p:sp>
      <p:sp>
        <p:nvSpPr>
          <p:cNvPr id="11" name="ZoneTexte 10">
            <a:extLst>
              <a:ext uri="{FF2B5EF4-FFF2-40B4-BE49-F238E27FC236}">
                <a16:creationId xmlns:a16="http://schemas.microsoft.com/office/drawing/2014/main" xmlns="" id="{8905B082-3109-801E-64D2-ACF01E11E1FB}"/>
              </a:ext>
            </a:extLst>
          </p:cNvPr>
          <p:cNvSpPr txBox="1"/>
          <p:nvPr/>
        </p:nvSpPr>
        <p:spPr>
          <a:xfrm>
            <a:off x="2202082" y="2224907"/>
            <a:ext cx="3724694" cy="584775"/>
          </a:xfrm>
          <a:prstGeom prst="rect">
            <a:avLst/>
          </a:prstGeom>
          <a:solidFill>
            <a:srgbClr val="C00000"/>
          </a:solidFill>
        </p:spPr>
        <p:txBody>
          <a:bodyPr wrap="square">
            <a:spAutoFit/>
          </a:bodyPr>
          <a:lstStyle/>
          <a:p>
            <a:pPr algn="ctr" rtl="1"/>
            <a:r>
              <a:rPr lang="ar-DZ" sz="3200" b="1"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أعمال ابتكارية مطورة</a:t>
            </a:r>
            <a:endParaRPr lang="fr-FR" sz="3200" dirty="0">
              <a:solidFill>
                <a:schemeClr val="bg1"/>
              </a:solidFill>
              <a:latin typeface="Aljazeera" panose="02000000000000000000" pitchFamily="2" charset="-78"/>
              <a:cs typeface="Aljazeera" panose="02000000000000000000" pitchFamily="2" charset="-78"/>
            </a:endParaRPr>
          </a:p>
        </p:txBody>
      </p:sp>
      <p:sp>
        <p:nvSpPr>
          <p:cNvPr id="12" name="ZoneTexte 11">
            <a:extLst>
              <a:ext uri="{FF2B5EF4-FFF2-40B4-BE49-F238E27FC236}">
                <a16:creationId xmlns:a16="http://schemas.microsoft.com/office/drawing/2014/main" xmlns="" id="{881011EB-C33F-091F-3080-B1F45B7A0C9C}"/>
              </a:ext>
            </a:extLst>
          </p:cNvPr>
          <p:cNvSpPr txBox="1"/>
          <p:nvPr/>
        </p:nvSpPr>
        <p:spPr>
          <a:xfrm>
            <a:off x="477456" y="2932791"/>
            <a:ext cx="5449320" cy="5016758"/>
          </a:xfrm>
          <a:prstGeom prst="rect">
            <a:avLst/>
          </a:prstGeom>
          <a:noFill/>
        </p:spPr>
        <p:txBody>
          <a:bodyPr wrap="square">
            <a:spAutoFit/>
          </a:bodyPr>
          <a:lstStyle/>
          <a:p>
            <a:pPr algn="r" rtl="1"/>
            <a:r>
              <a:rPr lang="ar-DZ" sz="4000" dirty="0">
                <a:solidFill>
                  <a:srgbClr val="002060"/>
                </a:solidFill>
                <a:latin typeface="Aljazeera" panose="02000000000000000000" pitchFamily="2" charset="-78"/>
                <a:ea typeface="Calibri" panose="020F0502020204030204" pitchFamily="34" charset="0"/>
                <a:cs typeface="Aljazeera" panose="02000000000000000000" pitchFamily="2" charset="-78"/>
              </a:rPr>
              <a:t>وهي الأعمال القائمة على الأفكار والمعلومات والتكنولوجيا المتوفرة، حيث يقوم المقاول بتوظيف فكرة ما أو تكنولوجيا لأغراض تخصصية، أو إضافة قيمة جديدة من خلال تطوير فكرة منتج أو خدمة موجودة مسبقا</a:t>
            </a:r>
          </a:p>
        </p:txBody>
      </p:sp>
      <p:pic>
        <p:nvPicPr>
          <p:cNvPr id="5" name="ElevenLabs_2024-07-09T10_14_12_Sarah_pre_s50_sb75_se0_b_m2">
            <a:hlinkClick r:id="" action="ppaction://media"/>
            <a:extLst>
              <a:ext uri="{FF2B5EF4-FFF2-40B4-BE49-F238E27FC236}">
                <a16:creationId xmlns:a16="http://schemas.microsoft.com/office/drawing/2014/main" xmlns="" id="{A268E372-3896-17CC-AE68-DEFD1E930252}"/>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561098" y="3641726"/>
            <a:ext cx="365522" cy="487363"/>
          </a:xfrm>
          <a:prstGeom prst="rect">
            <a:avLst/>
          </a:prstGeom>
        </p:spPr>
      </p:pic>
    </p:spTree>
    <p:extLst>
      <p:ext uri="{BB962C8B-B14F-4D97-AF65-F5344CB8AC3E}">
        <p14:creationId xmlns:p14="http://schemas.microsoft.com/office/powerpoint/2010/main" xmlns="" val="241870930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1" presetClass="mediacall" presetSubtype="0" fill="hold" nodeType="withEffect">
                                  <p:stCondLst>
                                    <p:cond delay="0"/>
                                  </p:stCondLst>
                                  <p:childTnLst>
                                    <p:cmd type="call" cmd="playFrom(0.0)">
                                      <p:cBhvr>
                                        <p:cTn id="17" dur="2131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endCondLst>
                    <p:cond evt="onStopAudio" delay="0">
                      <p:tgtEl>
                        <p:sldTgt/>
                      </p:tgtEl>
                    </p:cond>
                  </p:endCondLst>
                </p:cTn>
                <p:tgtEl>
                  <p:spTgt spid="5"/>
                </p:tgtEl>
              </p:cMediaNode>
            </p:video>
          </p:childTnLst>
        </p:cTn>
      </p:par>
    </p:tnLst>
    <p:bldLst>
      <p:bldP spid="11"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97D211A-6858-5F6F-5A7F-16934DA6FB9E}"/>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8EB45F25-15BA-600D-DE4A-C8D340211453}"/>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الثالثة</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منظمات الأعمال </a:t>
            </a:r>
            <a:r>
              <a:rPr lang="ar-DZ" sz="3600" dirty="0" err="1">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المقاولاتية</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endParaRPr lang="fr-FR" sz="3600" dirty="0">
              <a:solidFill>
                <a:schemeClr val="bg1"/>
              </a:solidFill>
              <a:latin typeface="Aljazeera" panose="02000000000000000000" pitchFamily="2" charset="-78"/>
              <a:cs typeface="Aljazeera" panose="02000000000000000000" pitchFamily="2" charset="-78"/>
            </a:endParaRPr>
          </a:p>
        </p:txBody>
      </p:sp>
      <p:sp>
        <p:nvSpPr>
          <p:cNvPr id="3" name="Rectangle 2">
            <a:extLst>
              <a:ext uri="{FF2B5EF4-FFF2-40B4-BE49-F238E27FC236}">
                <a16:creationId xmlns:a16="http://schemas.microsoft.com/office/drawing/2014/main" xmlns="" id="{9D6D721D-2784-151E-3D67-259E3638F8D2}"/>
              </a:ext>
            </a:extLst>
          </p:cNvPr>
          <p:cNvSpPr/>
          <p:nvPr/>
        </p:nvSpPr>
        <p:spPr>
          <a:xfrm>
            <a:off x="8621324" y="1100324"/>
            <a:ext cx="378000" cy="50400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r-FR" sz="1950" dirty="0">
                <a:latin typeface="Changa ExtraBold" pitchFamily="2" charset="-78"/>
                <a:cs typeface="Changa ExtraBold" pitchFamily="2" charset="-78"/>
              </a:rPr>
              <a:t>03</a:t>
            </a:r>
          </a:p>
        </p:txBody>
      </p:sp>
      <p:sp>
        <p:nvSpPr>
          <p:cNvPr id="10" name="ZoneTexte 9">
            <a:extLst>
              <a:ext uri="{FF2B5EF4-FFF2-40B4-BE49-F238E27FC236}">
                <a16:creationId xmlns:a16="http://schemas.microsoft.com/office/drawing/2014/main" xmlns="" id="{0B4334E8-EA79-1A87-B7D6-7A5FA4F4F207}"/>
              </a:ext>
            </a:extLst>
          </p:cNvPr>
          <p:cNvSpPr txBox="1"/>
          <p:nvPr/>
        </p:nvSpPr>
        <p:spPr>
          <a:xfrm>
            <a:off x="4892453" y="1059937"/>
            <a:ext cx="3724694" cy="1077218"/>
          </a:xfrm>
          <a:prstGeom prst="rect">
            <a:avLst/>
          </a:prstGeom>
          <a:noFill/>
        </p:spPr>
        <p:txBody>
          <a:bodyPr wrap="square">
            <a:spAutoFit/>
          </a:bodyPr>
          <a:lstStyle/>
          <a:p>
            <a:pPr algn="r" rtl="1"/>
            <a:r>
              <a:rPr lang="ar-DZ" sz="3200" dirty="0">
                <a:solidFill>
                  <a:srgbClr val="00B050"/>
                </a:solidFill>
                <a:latin typeface="Aljazeera" panose="02000000000000000000" pitchFamily="2" charset="-78"/>
                <a:ea typeface="Calibri" panose="020F0502020204030204" pitchFamily="34" charset="0"/>
                <a:cs typeface="Aljazeera" panose="02000000000000000000" pitchFamily="2" charset="-78"/>
              </a:rPr>
              <a:t>أنواع منظمات الأعمال </a:t>
            </a:r>
            <a:r>
              <a:rPr lang="ar-DZ" sz="3200" dirty="0" err="1">
                <a:solidFill>
                  <a:srgbClr val="00B050"/>
                </a:solidFill>
                <a:latin typeface="Aljazeera" panose="02000000000000000000" pitchFamily="2" charset="-78"/>
                <a:ea typeface="Calibri" panose="020F0502020204030204" pitchFamily="34" charset="0"/>
                <a:cs typeface="Aljazeera" panose="02000000000000000000" pitchFamily="2" charset="-78"/>
              </a:rPr>
              <a:t>المقاولاتية</a:t>
            </a:r>
            <a:endParaRPr lang="fr-FR" sz="3200" dirty="0">
              <a:solidFill>
                <a:srgbClr val="00B050"/>
              </a:solidFill>
              <a:latin typeface="Aljazeera" panose="02000000000000000000" pitchFamily="2" charset="-78"/>
              <a:cs typeface="Aljazeera" panose="02000000000000000000" pitchFamily="2" charset="-78"/>
            </a:endParaRPr>
          </a:p>
        </p:txBody>
      </p:sp>
      <p:sp>
        <p:nvSpPr>
          <p:cNvPr id="2" name="ZoneTexte 1">
            <a:extLst>
              <a:ext uri="{FF2B5EF4-FFF2-40B4-BE49-F238E27FC236}">
                <a16:creationId xmlns:a16="http://schemas.microsoft.com/office/drawing/2014/main" xmlns="" id="{146E2B8D-2F3F-4A02-EBC6-1F5203F14896}"/>
              </a:ext>
            </a:extLst>
          </p:cNvPr>
          <p:cNvSpPr txBox="1"/>
          <p:nvPr/>
        </p:nvSpPr>
        <p:spPr>
          <a:xfrm>
            <a:off x="322573" y="936825"/>
            <a:ext cx="4740674" cy="1200329"/>
          </a:xfrm>
          <a:prstGeom prst="rect">
            <a:avLst/>
          </a:prstGeom>
          <a:noFill/>
        </p:spPr>
        <p:txBody>
          <a:bodyPr wrap="square">
            <a:spAutoFit/>
          </a:bodyPr>
          <a:lstStyle/>
          <a:p>
            <a:pPr algn="r" rtl="1"/>
            <a:r>
              <a:rPr lang="ar-DZ" sz="2400" dirty="0">
                <a:solidFill>
                  <a:srgbClr val="002060"/>
                </a:solidFill>
                <a:latin typeface="Aljazeera" panose="02000000000000000000" pitchFamily="2" charset="-78"/>
                <a:ea typeface="Calibri" panose="020F0502020204030204" pitchFamily="34" charset="0"/>
                <a:cs typeface="Aljazeera" panose="02000000000000000000" pitchFamily="2" charset="-78"/>
              </a:rPr>
              <a:t>تصنف منظمات الأعمال </a:t>
            </a:r>
            <a:r>
              <a:rPr lang="ar-DZ" sz="2400" dirty="0" err="1">
                <a:solidFill>
                  <a:srgbClr val="002060"/>
                </a:solidFill>
                <a:latin typeface="Aljazeera" panose="02000000000000000000" pitchFamily="2" charset="-78"/>
                <a:ea typeface="Calibri" panose="020F0502020204030204" pitchFamily="34" charset="0"/>
                <a:cs typeface="Aljazeera" panose="02000000000000000000" pitchFamily="2" charset="-78"/>
              </a:rPr>
              <a:t>المقاولاتية</a:t>
            </a:r>
            <a:r>
              <a:rPr lang="ar-DZ" sz="2400" dirty="0">
                <a:solidFill>
                  <a:srgbClr val="002060"/>
                </a:solidFill>
                <a:latin typeface="Aljazeera" panose="02000000000000000000" pitchFamily="2" charset="-78"/>
                <a:ea typeface="Calibri" panose="020F0502020204030204" pitchFamily="34" charset="0"/>
                <a:cs typeface="Aljazeera" panose="02000000000000000000" pitchFamily="2" charset="-78"/>
              </a:rPr>
              <a:t> وفقا لأنواع هذه الأعمال التي تقوم بها، والتي تأخذ أحد الأشكال التالية:</a:t>
            </a:r>
          </a:p>
        </p:txBody>
      </p:sp>
      <p:sp>
        <p:nvSpPr>
          <p:cNvPr id="15" name="ZoneTexte 14">
            <a:extLst>
              <a:ext uri="{FF2B5EF4-FFF2-40B4-BE49-F238E27FC236}">
                <a16:creationId xmlns:a16="http://schemas.microsoft.com/office/drawing/2014/main" xmlns="" id="{ADC3162A-AEED-7DCF-7946-FF460E63E27A}"/>
              </a:ext>
            </a:extLst>
          </p:cNvPr>
          <p:cNvSpPr txBox="1"/>
          <p:nvPr/>
        </p:nvSpPr>
        <p:spPr>
          <a:xfrm>
            <a:off x="6873272" y="2317230"/>
            <a:ext cx="2033252" cy="400110"/>
          </a:xfrm>
          <a:prstGeom prst="rect">
            <a:avLst/>
          </a:prstGeom>
          <a:solidFill>
            <a:srgbClr val="C00000"/>
          </a:solidFill>
        </p:spPr>
        <p:txBody>
          <a:bodyPr wrap="square">
            <a:spAutoFit/>
          </a:bodyPr>
          <a:lstStyle/>
          <a:p>
            <a:pPr algn="ctr" rtl="1"/>
            <a:r>
              <a:rPr lang="ar-DZ" sz="2000" b="1"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أعمال ابتكارية بحتة</a:t>
            </a:r>
            <a:endParaRPr lang="fr-FR" sz="2000" dirty="0">
              <a:solidFill>
                <a:schemeClr val="bg1"/>
              </a:solidFill>
              <a:latin typeface="Aljazeera" panose="02000000000000000000" pitchFamily="2" charset="-78"/>
              <a:cs typeface="Aljazeera" panose="02000000000000000000" pitchFamily="2" charset="-78"/>
            </a:endParaRPr>
          </a:p>
        </p:txBody>
      </p:sp>
      <p:sp>
        <p:nvSpPr>
          <p:cNvPr id="16" name="ZoneTexte 15">
            <a:extLst>
              <a:ext uri="{FF2B5EF4-FFF2-40B4-BE49-F238E27FC236}">
                <a16:creationId xmlns:a16="http://schemas.microsoft.com/office/drawing/2014/main" xmlns="" id="{AF6CEF2E-2FBB-2D17-9954-439860D7FE69}"/>
              </a:ext>
            </a:extLst>
          </p:cNvPr>
          <p:cNvSpPr txBox="1"/>
          <p:nvPr/>
        </p:nvSpPr>
        <p:spPr>
          <a:xfrm>
            <a:off x="6873270" y="2932791"/>
            <a:ext cx="2033252" cy="3539430"/>
          </a:xfrm>
          <a:prstGeom prst="rect">
            <a:avLst/>
          </a:prstGeom>
          <a:noFill/>
        </p:spPr>
        <p:txBody>
          <a:bodyPr wrap="square">
            <a:spAutoFit/>
          </a:bodyPr>
          <a:lstStyle/>
          <a:p>
            <a:pPr algn="ctr" rtl="1"/>
            <a:r>
              <a:rPr lang="ar-DZ" sz="3200" dirty="0">
                <a:solidFill>
                  <a:srgbClr val="002060"/>
                </a:solidFill>
                <a:latin typeface="Aljazeera" panose="02000000000000000000" pitchFamily="2" charset="-78"/>
                <a:ea typeface="Calibri" panose="020F0502020204030204" pitchFamily="34" charset="0"/>
                <a:cs typeface="Aljazeera" panose="02000000000000000000" pitchFamily="2" charset="-78"/>
              </a:rPr>
              <a:t>وهي الأعمال التي يقدم من خلالها المقاول فكرة جديدة غير مسبوقة في مجال الأعمال</a:t>
            </a:r>
          </a:p>
        </p:txBody>
      </p:sp>
      <p:sp>
        <p:nvSpPr>
          <p:cNvPr id="5" name="ZoneTexte 4">
            <a:extLst>
              <a:ext uri="{FF2B5EF4-FFF2-40B4-BE49-F238E27FC236}">
                <a16:creationId xmlns:a16="http://schemas.microsoft.com/office/drawing/2014/main" xmlns="" id="{58D53517-5AEC-C1C2-93E6-60D892BECDE6}"/>
              </a:ext>
            </a:extLst>
          </p:cNvPr>
          <p:cNvSpPr txBox="1"/>
          <p:nvPr/>
        </p:nvSpPr>
        <p:spPr>
          <a:xfrm>
            <a:off x="3555373" y="2317230"/>
            <a:ext cx="2033252" cy="400110"/>
          </a:xfrm>
          <a:prstGeom prst="rect">
            <a:avLst/>
          </a:prstGeom>
          <a:solidFill>
            <a:srgbClr val="C00000"/>
          </a:solidFill>
        </p:spPr>
        <p:txBody>
          <a:bodyPr wrap="square">
            <a:spAutoFit/>
          </a:bodyPr>
          <a:lstStyle/>
          <a:p>
            <a:pPr algn="ctr" rtl="1"/>
            <a:r>
              <a:rPr lang="ar-DZ" sz="2000" b="1"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أعمال ابتكارية مطورة</a:t>
            </a:r>
            <a:endParaRPr lang="fr-FR" sz="2000" dirty="0">
              <a:solidFill>
                <a:schemeClr val="bg1"/>
              </a:solidFill>
              <a:latin typeface="Aljazeera" panose="02000000000000000000" pitchFamily="2" charset="-78"/>
              <a:cs typeface="Aljazeera" panose="02000000000000000000" pitchFamily="2" charset="-78"/>
            </a:endParaRPr>
          </a:p>
        </p:txBody>
      </p:sp>
      <p:sp>
        <p:nvSpPr>
          <p:cNvPr id="7" name="ZoneTexte 6">
            <a:extLst>
              <a:ext uri="{FF2B5EF4-FFF2-40B4-BE49-F238E27FC236}">
                <a16:creationId xmlns:a16="http://schemas.microsoft.com/office/drawing/2014/main" xmlns="" id="{3853F384-AABA-C8C3-B2B6-F6EA675CEB8C}"/>
              </a:ext>
            </a:extLst>
          </p:cNvPr>
          <p:cNvSpPr txBox="1"/>
          <p:nvPr/>
        </p:nvSpPr>
        <p:spPr>
          <a:xfrm>
            <a:off x="3555373" y="2932791"/>
            <a:ext cx="2033252" cy="5632311"/>
          </a:xfrm>
          <a:prstGeom prst="rect">
            <a:avLst/>
          </a:prstGeom>
          <a:noFill/>
        </p:spPr>
        <p:txBody>
          <a:bodyPr wrap="square">
            <a:spAutoFit/>
          </a:bodyPr>
          <a:lstStyle/>
          <a:p>
            <a:pPr algn="ctr" rtl="1"/>
            <a:r>
              <a:rPr lang="ar-DZ" sz="2400" dirty="0">
                <a:solidFill>
                  <a:srgbClr val="002060"/>
                </a:solidFill>
                <a:latin typeface="Aljazeera" panose="02000000000000000000" pitchFamily="2" charset="-78"/>
                <a:ea typeface="Calibri" panose="020F0502020204030204" pitchFamily="34" charset="0"/>
                <a:cs typeface="Aljazeera" panose="02000000000000000000" pitchFamily="2" charset="-78"/>
              </a:rPr>
              <a:t>وهي الأعمال القائمة على الأفكار والمعلومات والتكنولوجيا المتوفرة، حيث يقوم المقاول بتوظيف فكرة ما أو تكنولوجيا لأغراض تخصصية، أو إضافة قيمة جديدة من خلال تطوير فكرة منتج أو خدمة موجودة مسبقا</a:t>
            </a:r>
          </a:p>
        </p:txBody>
      </p:sp>
      <p:sp>
        <p:nvSpPr>
          <p:cNvPr id="11" name="ZoneTexte 10">
            <a:extLst>
              <a:ext uri="{FF2B5EF4-FFF2-40B4-BE49-F238E27FC236}">
                <a16:creationId xmlns:a16="http://schemas.microsoft.com/office/drawing/2014/main" xmlns="" id="{C6A22C87-427D-B974-3292-7682684F6F2F}"/>
              </a:ext>
            </a:extLst>
          </p:cNvPr>
          <p:cNvSpPr txBox="1"/>
          <p:nvPr/>
        </p:nvSpPr>
        <p:spPr>
          <a:xfrm>
            <a:off x="-78129" y="2858187"/>
            <a:ext cx="3430749" cy="5016758"/>
          </a:xfrm>
          <a:prstGeom prst="rect">
            <a:avLst/>
          </a:prstGeom>
          <a:noFill/>
        </p:spPr>
        <p:txBody>
          <a:bodyPr wrap="square">
            <a:spAutoFit/>
          </a:bodyPr>
          <a:lstStyle/>
          <a:p>
            <a:pPr algn="r" rtl="1"/>
            <a:r>
              <a:rPr lang="ar-DZ" sz="4000" dirty="0">
                <a:solidFill>
                  <a:srgbClr val="002060"/>
                </a:solidFill>
                <a:latin typeface="Aljazeera" panose="02000000000000000000" pitchFamily="2" charset="-78"/>
                <a:ea typeface="Calibri" panose="020F0502020204030204" pitchFamily="34" charset="0"/>
                <a:cs typeface="Aljazeera" panose="02000000000000000000" pitchFamily="2" charset="-78"/>
              </a:rPr>
              <a:t>وهي تلك الأعمال التي تسعى إلى إدخال منتج أو خدمة معروفة إلى منطقة جديدة لأول مرة من أجل اكتساب أسواق ومنافذ جديدة</a:t>
            </a:r>
          </a:p>
        </p:txBody>
      </p:sp>
      <p:sp>
        <p:nvSpPr>
          <p:cNvPr id="12" name="ZoneTexte 11">
            <a:extLst>
              <a:ext uri="{FF2B5EF4-FFF2-40B4-BE49-F238E27FC236}">
                <a16:creationId xmlns:a16="http://schemas.microsoft.com/office/drawing/2014/main" xmlns="" id="{6B04F608-C721-9378-2833-633E1907C60E}"/>
              </a:ext>
            </a:extLst>
          </p:cNvPr>
          <p:cNvSpPr txBox="1"/>
          <p:nvPr/>
        </p:nvSpPr>
        <p:spPr>
          <a:xfrm>
            <a:off x="164939" y="2224898"/>
            <a:ext cx="3187680" cy="1077218"/>
          </a:xfrm>
          <a:prstGeom prst="rect">
            <a:avLst/>
          </a:prstGeom>
          <a:solidFill>
            <a:srgbClr val="C00000"/>
          </a:solidFill>
        </p:spPr>
        <p:txBody>
          <a:bodyPr wrap="square">
            <a:spAutoFit/>
          </a:bodyPr>
          <a:lstStyle/>
          <a:p>
            <a:pPr algn="ctr" rtl="1"/>
            <a:r>
              <a:rPr lang="ar-DZ" sz="3200" b="1"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دخول أسواق / مجالات جديدة</a:t>
            </a:r>
            <a:endParaRPr lang="fr-FR" sz="3200" dirty="0">
              <a:solidFill>
                <a:schemeClr val="bg1"/>
              </a:solidFill>
              <a:latin typeface="Aljazeera" panose="02000000000000000000" pitchFamily="2" charset="-78"/>
              <a:cs typeface="Aljazeera" panose="02000000000000000000" pitchFamily="2" charset="-78"/>
            </a:endParaRPr>
          </a:p>
        </p:txBody>
      </p:sp>
      <p:pic>
        <p:nvPicPr>
          <p:cNvPr id="8" name="ElevenLabs_2024-07-09T10_16_37_Sarah_pre_s50_sb75_se0_b_m2">
            <a:hlinkClick r:id="" action="ppaction://media"/>
            <a:extLst>
              <a:ext uri="{FF2B5EF4-FFF2-40B4-BE49-F238E27FC236}">
                <a16:creationId xmlns:a16="http://schemas.microsoft.com/office/drawing/2014/main" xmlns="" id="{FC14342E-93DD-7CF0-FDF2-36F6EFE184D6}"/>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545028" y="3048339"/>
            <a:ext cx="365522" cy="487363"/>
          </a:xfrm>
          <a:prstGeom prst="rect">
            <a:avLst/>
          </a:prstGeom>
        </p:spPr>
      </p:pic>
    </p:spTree>
    <p:extLst>
      <p:ext uri="{BB962C8B-B14F-4D97-AF65-F5344CB8AC3E}">
        <p14:creationId xmlns:p14="http://schemas.microsoft.com/office/powerpoint/2010/main" xmlns="" val="243572760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1" presetClass="mediacall" presetSubtype="0" fill="hold" nodeType="withEffect">
                                  <p:stCondLst>
                                    <p:cond delay="0"/>
                                  </p:stCondLst>
                                  <p:childTnLst>
                                    <p:cmd type="call" cmd="playFrom(0.0)">
                                      <p:cBhvr>
                                        <p:cTn id="17" dur="1447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endCondLst>
                    <p:cond evt="onStopAudio" delay="0">
                      <p:tgtEl>
                        <p:sldTgt/>
                      </p:tgtEl>
                    </p:cond>
                  </p:endCondLst>
                </p:cTn>
                <p:tgtEl>
                  <p:spTgt spid="8"/>
                </p:tgtEl>
              </p:cMediaNode>
            </p:video>
          </p:childTnLst>
        </p:cTn>
      </p:par>
    </p:tnLst>
    <p:bldLst>
      <p:bldP spid="11" grpId="0"/>
      <p:bldP spid="12"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1066</Words>
  <Application>Microsoft Office PowerPoint</Application>
  <PresentationFormat>Affichage à l'écran (4:3)</PresentationFormat>
  <Paragraphs>86</Paragraphs>
  <Slides>11</Slides>
  <Notes>0</Notes>
  <HiddenSlides>0</HiddenSlides>
  <MMClips>20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Utilisateur Windows</dc:creator>
  <cp:lastModifiedBy>Utilisateur Windows</cp:lastModifiedBy>
  <cp:revision>1</cp:revision>
  <dcterms:created xsi:type="dcterms:W3CDTF">2025-07-13T11:02:31Z</dcterms:created>
  <dcterms:modified xsi:type="dcterms:W3CDTF">2025-07-13T11:02:56Z</dcterms:modified>
</cp:coreProperties>
</file>